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s Kunz" initials="RK" lastIdx="1" clrIdx="0">
    <p:extLst>
      <p:ext uri="{19B8F6BF-5375-455C-9EA6-DF929625EA0E}">
        <p15:presenceInfo xmlns:p15="http://schemas.microsoft.com/office/powerpoint/2012/main" userId="2fe62d58d46c39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40C88-68F4-4B91-A05C-2B2B2C75538C}" v="74" dt="2021-08-29T20:10:28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DBCA-115E-4B3C-A1B0-A1E51F1B8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Wine NMR Multitask 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CD09D-139A-46B3-AA21-4CA7A3EF4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Ross Kunz</a:t>
            </a:r>
          </a:p>
          <a:p>
            <a:pPr algn="l"/>
            <a:r>
              <a:rPr lang="en-US" dirty="0"/>
              <a:t>8/31/2021</a:t>
            </a:r>
          </a:p>
          <a:p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769DEE8-6B69-4795-B86F-580033EC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04" y="3149686"/>
            <a:ext cx="6957391" cy="321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1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4A5A-9BE3-480A-B064-A8F513D7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38A2-6F3C-4E72-B8E2-0813E05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955209"/>
            <a:ext cx="4043817" cy="4551608"/>
          </a:xfrm>
        </p:spPr>
        <p:txBody>
          <a:bodyPr>
            <a:normAutofit/>
          </a:bodyPr>
          <a:lstStyle/>
          <a:p>
            <a:r>
              <a:rPr lang="en-US" dirty="0"/>
              <a:t>Created a small R package with the S3 class in mind for overloading methods</a:t>
            </a:r>
          </a:p>
          <a:p>
            <a:pPr lvl="1"/>
            <a:r>
              <a:rPr lang="en-US" dirty="0" err="1"/>
              <a:t>Load_wine</a:t>
            </a:r>
            <a:r>
              <a:rPr lang="en-US" dirty="0"/>
              <a:t>: (</a:t>
            </a:r>
            <a:r>
              <a:rPr lang="en-US" dirty="0" err="1"/>
              <a:t>R.matlab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Plot.wine</a:t>
            </a:r>
            <a:r>
              <a:rPr lang="en-US" dirty="0"/>
              <a:t>: (leaflet, </a:t>
            </a:r>
            <a:r>
              <a:rPr lang="en-US" dirty="0" err="1"/>
              <a:t>plotly</a:t>
            </a:r>
            <a:r>
              <a:rPr lang="en-US" dirty="0"/>
              <a:t>, </a:t>
            </a:r>
            <a:r>
              <a:rPr lang="en-US" dirty="0" err="1"/>
              <a:t>corrplot</a:t>
            </a:r>
            <a:r>
              <a:rPr lang="en-US" dirty="0"/>
              <a:t>, </a:t>
            </a:r>
            <a:r>
              <a:rPr lang="en-US" dirty="0" err="1"/>
              <a:t>protoclust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Fit_wine</a:t>
            </a:r>
            <a:r>
              <a:rPr lang="en-US" dirty="0"/>
              <a:t>: (</a:t>
            </a:r>
            <a:r>
              <a:rPr lang="en-US" dirty="0" err="1"/>
              <a:t>glmnet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Predict.wine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Plot.wine_predict</a:t>
            </a:r>
            <a:r>
              <a:rPr lang="en-US" dirty="0"/>
              <a:t>: (ggplot2)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20F78-FC2D-410B-AD68-9CE311DB0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009" y="2886895"/>
            <a:ext cx="7447721" cy="29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2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B1CD-4B96-40C3-AC00-9FBBB530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ABD88-358F-437E-B297-164DEB01B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7966460" cy="3678303"/>
              </a:xfrm>
            </p:spPr>
            <p:txBody>
              <a:bodyPr/>
              <a:lstStyle/>
              <a:p>
                <a:r>
                  <a:rPr lang="en-US" dirty="0"/>
                  <a:t>Multitask learning provides improvement over </a:t>
                </a:r>
                <a:r>
                  <a:rPr lang="en-US" dirty="0" err="1"/>
                  <a:t>iPLS</a:t>
                </a:r>
                <a:r>
                  <a:rPr lang="en-US" dirty="0"/>
                  <a:t> (using the wine data) 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more interpretable</a:t>
                </a:r>
              </a:p>
              <a:p>
                <a:pPr lvl="1"/>
                <a:r>
                  <a:rPr lang="en-US" dirty="0"/>
                  <a:t>Multitask learning has been shown to be valuable in oncology</a:t>
                </a:r>
              </a:p>
              <a:p>
                <a:r>
                  <a:rPr lang="en-US" dirty="0"/>
                  <a:t>Issues still may exist</a:t>
                </a:r>
              </a:p>
              <a:p>
                <a:pPr lvl="1"/>
                <a:r>
                  <a:rPr lang="en-US" dirty="0"/>
                  <a:t>Environmental factors</a:t>
                </a:r>
              </a:p>
              <a:p>
                <a:pPr lvl="1"/>
                <a:r>
                  <a:rPr lang="en-US" dirty="0"/>
                  <a:t>Potential non-linearities</a:t>
                </a:r>
              </a:p>
              <a:p>
                <a:pPr lvl="1"/>
                <a:r>
                  <a:rPr lang="en-US" dirty="0"/>
                  <a:t>Only Gaussian (</a:t>
                </a:r>
                <a:r>
                  <a:rPr lang="en-US" dirty="0" err="1"/>
                  <a:t>glmnet</a:t>
                </a:r>
                <a:r>
                  <a:rPr lang="en-US" dirty="0"/>
                  <a:t>) potential (RMTL)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ABD88-358F-437E-B297-164DEB01B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7966460" cy="3678303"/>
              </a:xfrm>
              <a:blipFill>
                <a:blip r:embed="rId2"/>
                <a:stretch>
                  <a:fillRect l="-306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48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B776-F08E-4A67-86D1-CF6BAD52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5353-BF94-4ED5-A5E1-821293FE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time and consideration of me joining the </a:t>
            </a:r>
            <a:r>
              <a:rPr lang="en-US" dirty="0" err="1"/>
              <a:t>SomaLogic</a:t>
            </a:r>
            <a:r>
              <a:rPr lang="en-US" dirty="0"/>
              <a:t> Group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2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6C43-3042-44FF-BF71-3193293F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3E90-F531-419D-A062-0A73A82B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348992" cy="367830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Objective</a:t>
            </a:r>
          </a:p>
          <a:p>
            <a:pPr lvl="1"/>
            <a:r>
              <a:rPr lang="en-US" sz="2000" dirty="0"/>
              <a:t>Predict the chemical analyte signal for multiple attributes</a:t>
            </a:r>
          </a:p>
          <a:p>
            <a:pPr lvl="1"/>
            <a:r>
              <a:rPr lang="en-US" sz="2000" dirty="0"/>
              <a:t>Nuclear Magnetic Resonance (NMR) data for each sample</a:t>
            </a:r>
          </a:p>
          <a:p>
            <a:pPr lvl="1"/>
            <a:r>
              <a:rPr lang="en-US" sz="2000" dirty="0"/>
              <a:t>No environmental predictors</a:t>
            </a:r>
          </a:p>
          <a:p>
            <a:r>
              <a:rPr lang="en-US" sz="2000" dirty="0"/>
              <a:t>Dimensions</a:t>
            </a:r>
          </a:p>
          <a:p>
            <a:pPr lvl="1"/>
            <a:r>
              <a:rPr lang="en-US" sz="2000" dirty="0"/>
              <a:t>40 samples from globally locations</a:t>
            </a:r>
          </a:p>
          <a:p>
            <a:pPr lvl="1"/>
            <a:r>
              <a:rPr lang="en-US" sz="2000" dirty="0"/>
              <a:t>8712 NMR measurements</a:t>
            </a:r>
          </a:p>
          <a:p>
            <a:pPr lvl="1"/>
            <a:r>
              <a:rPr lang="en-US" sz="2000" dirty="0"/>
              <a:t>17 different responses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14DBE-F8AB-4D5F-AE60-72BCFBDFE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79" y="1849603"/>
            <a:ext cx="5168347" cy="4796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FD1E6-2BA4-4BF4-9272-397F5F47451C}"/>
              </a:ext>
            </a:extLst>
          </p:cNvPr>
          <p:cNvSpPr txBox="1"/>
          <p:nvPr/>
        </p:nvSpPr>
        <p:spPr>
          <a:xfrm>
            <a:off x="269630" y="5790717"/>
            <a:ext cx="6142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Larsen et al. "An exploratory chemometric study of 1H NMR spectra of table wines."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Chemometrics: A Journal of the Chemometrics Society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20.5 (2006): 198-208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0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834E-EA06-42D7-8A22-7411107C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2869-B2FA-46EE-830C-59B27FBBA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057068" cy="3678303"/>
          </a:xfrm>
        </p:spPr>
        <p:txBody>
          <a:bodyPr/>
          <a:lstStyle/>
          <a:p>
            <a:r>
              <a:rPr lang="en-US" dirty="0"/>
              <a:t>There may exist relationships between samples</a:t>
            </a:r>
          </a:p>
          <a:p>
            <a:pPr lvl="1"/>
            <a:r>
              <a:rPr lang="en-US" dirty="0"/>
              <a:t>Far left: Europe</a:t>
            </a:r>
          </a:p>
          <a:p>
            <a:pPr lvl="1"/>
            <a:r>
              <a:rPr lang="en-US" dirty="0"/>
              <a:t>Middle: Mediterranean / Australia</a:t>
            </a:r>
          </a:p>
          <a:p>
            <a:r>
              <a:rPr lang="en-US" dirty="0"/>
              <a:t>Strong relationships along diagonal for most variables</a:t>
            </a:r>
          </a:p>
          <a:p>
            <a:pPr lvl="1"/>
            <a:r>
              <a:rPr lang="en-US" dirty="0"/>
              <a:t>Strong block of negative correlation values</a:t>
            </a:r>
          </a:p>
          <a:p>
            <a:pPr lvl="1"/>
            <a:endParaRPr lang="en-US" dirty="0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B62AFDF7-A034-45D1-9F9E-503B5DA2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01" y="1822174"/>
            <a:ext cx="7718699" cy="51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3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2E00-E392-456E-B8E7-01D80381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4580-6ECF-4BFC-B8B6-09815759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133808" cy="3678303"/>
          </a:xfrm>
        </p:spPr>
        <p:txBody>
          <a:bodyPr/>
          <a:lstStyle/>
          <a:p>
            <a:r>
              <a:rPr lang="en-US" dirty="0"/>
              <a:t>Extremely high-dimensional</a:t>
            </a:r>
          </a:p>
          <a:p>
            <a:r>
              <a:rPr lang="en-US" dirty="0"/>
              <a:t>Low sample space (40)</a:t>
            </a:r>
          </a:p>
          <a:p>
            <a:r>
              <a:rPr lang="en-US" dirty="0"/>
              <a:t>Multicollinearity between NMR features</a:t>
            </a:r>
          </a:p>
          <a:p>
            <a:r>
              <a:rPr lang="en-US" dirty="0"/>
              <a:t>Autocorrelation of the NMR with respect to PPM</a:t>
            </a:r>
          </a:p>
          <a:p>
            <a:r>
              <a:rPr lang="en-US" dirty="0"/>
              <a:t>Multitask learning problem</a:t>
            </a:r>
          </a:p>
          <a:p>
            <a:pPr lvl="1"/>
            <a:r>
              <a:rPr lang="en-US" dirty="0"/>
              <a:t>Correlation exists between responses</a:t>
            </a:r>
          </a:p>
          <a:p>
            <a:r>
              <a:rPr lang="en-US" dirty="0"/>
              <a:t>Alignment predetermined through paper methodology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E9FE5DF-6D72-442B-905B-5C4F4B55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1" y="1951949"/>
            <a:ext cx="5183617" cy="4203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2A3D0-701F-4AD1-B062-710A38F12872}"/>
              </a:ext>
            </a:extLst>
          </p:cNvPr>
          <p:cNvSpPr txBox="1"/>
          <p:nvPr/>
        </p:nvSpPr>
        <p:spPr>
          <a:xfrm>
            <a:off x="6791739" y="6208642"/>
            <a:ext cx="530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Larsen et al. "An exploratory chemometric study of 1H NMR spectra of table wines."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Chemometrics: A Journal of the Chemometrics Society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20.5 (2006): 198-208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640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B568-DF25-4343-A7D5-EF8B121A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9519-C69A-416D-93E3-02A5E668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136582" cy="3678303"/>
          </a:xfrm>
        </p:spPr>
        <p:txBody>
          <a:bodyPr/>
          <a:lstStyle/>
          <a:p>
            <a:r>
              <a:rPr lang="en-US" dirty="0"/>
              <a:t>Partial Least Squares (PLS)</a:t>
            </a:r>
          </a:p>
          <a:p>
            <a:pPr lvl="1"/>
            <a:r>
              <a:rPr lang="en-US" dirty="0"/>
              <a:t>Like Principal Component Regression</a:t>
            </a:r>
          </a:p>
          <a:p>
            <a:pPr lvl="1"/>
            <a:r>
              <a:rPr lang="en-US" dirty="0"/>
              <a:t>Use of X and Y in projection</a:t>
            </a:r>
          </a:p>
          <a:p>
            <a:pPr lvl="1"/>
            <a:r>
              <a:rPr lang="en-US" dirty="0"/>
              <a:t>Bread and butter of chemometrics</a:t>
            </a:r>
          </a:p>
          <a:p>
            <a:r>
              <a:rPr lang="en-US" dirty="0"/>
              <a:t>Iterative Partial Least Squares</a:t>
            </a:r>
          </a:p>
          <a:p>
            <a:pPr lvl="1"/>
            <a:r>
              <a:rPr lang="en-US" dirty="0"/>
              <a:t>Extension of PLS</a:t>
            </a:r>
          </a:p>
          <a:p>
            <a:pPr lvl="1"/>
            <a:r>
              <a:rPr lang="en-US" dirty="0"/>
              <a:t>Extensive search over all predictors for subset selection</a:t>
            </a:r>
          </a:p>
          <a:p>
            <a:r>
              <a:rPr lang="en-US" dirty="0"/>
              <a:t>Different number of factors (F) and predictors (spectral range)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26A9E-39A0-43B0-9CEE-B5176EBAB1B9}"/>
              </a:ext>
            </a:extLst>
          </p:cNvPr>
          <p:cNvSpPr txBox="1"/>
          <p:nvPr/>
        </p:nvSpPr>
        <p:spPr>
          <a:xfrm>
            <a:off x="5572020" y="5397134"/>
            <a:ext cx="6142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Larsen et al. "An exploratory chemometric study of 1H NMR spectra of table wines."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Chemometrics: A Journal of the Chemometrics Society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20.5 (2006): 198-208</a:t>
            </a:r>
            <a:endParaRPr lang="en-US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E743A03-C945-4073-B517-41A2D726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95" y="2180496"/>
            <a:ext cx="6931665" cy="309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4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2E3A-4FD4-4CD0-9D38-5F335BE3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57A7-72A0-46A8-88E9-EF33312A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3538" cy="3678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Penalized Least Squares</a:t>
            </a:r>
          </a:p>
          <a:p>
            <a:r>
              <a:rPr lang="en-US" dirty="0"/>
              <a:t>Multitask approach via sparse group lasso</a:t>
            </a:r>
          </a:p>
          <a:p>
            <a:pPr lvl="1"/>
            <a:r>
              <a:rPr lang="en-US" dirty="0"/>
              <a:t>Elastic-net </a:t>
            </a:r>
          </a:p>
          <a:p>
            <a:pPr lvl="2"/>
            <a:r>
              <a:rPr lang="en-US" dirty="0"/>
              <a:t>Multicollinearity</a:t>
            </a:r>
          </a:p>
          <a:p>
            <a:pPr lvl="2"/>
            <a:r>
              <a:rPr lang="en-US" dirty="0"/>
              <a:t>Reduction in the total number of predictors</a:t>
            </a:r>
          </a:p>
          <a:p>
            <a:pPr lvl="1"/>
            <a:r>
              <a:rPr lang="en-US" dirty="0"/>
              <a:t>Tuning the hyper-parameters via cross validation</a:t>
            </a:r>
          </a:p>
          <a:p>
            <a:pPr lvl="1"/>
            <a:r>
              <a:rPr lang="en-US" dirty="0"/>
              <a:t>Grouped variable selection across all responses</a:t>
            </a:r>
          </a:p>
          <a:p>
            <a:pPr lvl="1"/>
            <a:r>
              <a:rPr lang="en-US" dirty="0"/>
              <a:t>GLMNET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Use of raw NMR</a:t>
            </a:r>
          </a:p>
          <a:p>
            <a:pPr lvl="1"/>
            <a:r>
              <a:rPr lang="en-US" dirty="0"/>
              <a:t>Perform Principal Component Regression (PCR)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51441-1777-4421-9BEB-A6AC60C0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17" y="2391700"/>
            <a:ext cx="7129283" cy="3255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4F8770-3AC2-4F20-8211-CF04BEE60E6B}"/>
              </a:ext>
            </a:extLst>
          </p:cNvPr>
          <p:cNvSpPr txBox="1"/>
          <p:nvPr/>
        </p:nvSpPr>
        <p:spPr>
          <a:xfrm>
            <a:off x="5773616" y="5832678"/>
            <a:ext cx="620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Yuan, Han, et al. "Multitask learning improves prediction of cancer drug sensitivity."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Scientific reports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6.1 (2016): 1-11.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7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7F06-525D-428A-928F-174FE139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41F1-2468-445E-8575-C309D682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6" y="1715956"/>
            <a:ext cx="11029615" cy="3678303"/>
          </a:xfrm>
        </p:spPr>
        <p:txBody>
          <a:bodyPr/>
          <a:lstStyle/>
          <a:p>
            <a:r>
              <a:rPr lang="en-US" dirty="0"/>
              <a:t>Multitask Elastic-Net</a:t>
            </a:r>
          </a:p>
          <a:p>
            <a:pPr lvl="1"/>
            <a:r>
              <a:rPr lang="en-US" dirty="0"/>
              <a:t>Average RMSECV of 0.63</a:t>
            </a:r>
          </a:p>
          <a:p>
            <a:pPr lvl="1"/>
            <a:r>
              <a:rPr lang="en-US" dirty="0"/>
              <a:t>Reduction in the predictor space by 93%</a:t>
            </a:r>
          </a:p>
          <a:p>
            <a:pPr lvl="2"/>
            <a:r>
              <a:rPr lang="en-US" dirty="0"/>
              <a:t>Same predictors among all responses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3E9F5FA-EF86-4F47-9356-4A76BBFE43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4967629"/>
                  </p:ext>
                </p:extLst>
              </p:nvPr>
            </p:nvGraphicFramePr>
            <p:xfrm>
              <a:off x="65376" y="4136943"/>
              <a:ext cx="4876800" cy="259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23431500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5333335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887928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iPLS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22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Glycerol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711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Ethanol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810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Lactic Acid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6055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Malic Acid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7377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Methanol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799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Glucose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6892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3E9F5FA-EF86-4F47-9356-4A76BBFE43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4967629"/>
                  </p:ext>
                </p:extLst>
              </p:nvPr>
            </p:nvGraphicFramePr>
            <p:xfrm>
              <a:off x="65376" y="4136943"/>
              <a:ext cx="4876800" cy="259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23431500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5333335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88792830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557" r="-10149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6557" r="-1498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2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Glycerol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711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Ethanol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810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Lactic Acid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6055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Malic Acid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7377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Methanol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799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Glucose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68929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7E50296-C4CD-4EFE-A141-7541DBD36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83" y="2020389"/>
            <a:ext cx="6453889" cy="48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258A-F7DA-4B0D-897C-CD137A9E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FFE5A-96FB-4495-97E2-0BECB2D5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362407" cy="3678303"/>
          </a:xfrm>
        </p:spPr>
        <p:txBody>
          <a:bodyPr/>
          <a:lstStyle/>
          <a:p>
            <a:r>
              <a:rPr lang="en-US" dirty="0"/>
              <a:t>Visible pattern at higher values</a:t>
            </a:r>
          </a:p>
          <a:p>
            <a:pPr lvl="1"/>
            <a:r>
              <a:rPr lang="en-US" dirty="0"/>
              <a:t>Potential non-linear effects</a:t>
            </a:r>
          </a:p>
          <a:p>
            <a:pPr lvl="1"/>
            <a:r>
              <a:rPr lang="en-US" dirty="0"/>
              <a:t>May be also be due to environmental factors / category</a:t>
            </a:r>
          </a:p>
          <a:p>
            <a:r>
              <a:rPr lang="en-US" dirty="0"/>
              <a:t>Similar trend per predictor</a:t>
            </a:r>
          </a:p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EC174A0-3893-499F-A648-1399FCE4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0" y="2020824"/>
            <a:ext cx="6453308" cy="48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7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0014-B254-4D42-92C4-8D2DF657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follow-ons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684F-56EE-4300-A7FC-17D8F89B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87695" cy="3678303"/>
          </a:xfrm>
        </p:spPr>
        <p:txBody>
          <a:bodyPr/>
          <a:lstStyle/>
          <a:p>
            <a:r>
              <a:rPr lang="en-US" dirty="0"/>
              <a:t>There may exist non-linear effects based on residuals</a:t>
            </a:r>
          </a:p>
          <a:p>
            <a:pPr lvl="1"/>
            <a:r>
              <a:rPr lang="en-US" dirty="0"/>
              <a:t>Generalized Additive Models </a:t>
            </a:r>
          </a:p>
          <a:p>
            <a:r>
              <a:rPr lang="en-US" dirty="0"/>
              <a:t>Not accounting for environmental factors</a:t>
            </a:r>
          </a:p>
          <a:p>
            <a:r>
              <a:rPr lang="en-US" dirty="0"/>
              <a:t>Sample size is not large enough for train/test/validation</a:t>
            </a:r>
          </a:p>
          <a:p>
            <a:r>
              <a:rPr lang="en-US" dirty="0"/>
              <a:t>Different methods of feature selection</a:t>
            </a:r>
          </a:p>
          <a:p>
            <a:pPr lvl="1"/>
            <a:r>
              <a:rPr lang="en-US" dirty="0"/>
              <a:t>Non-convex methods SCAD</a:t>
            </a:r>
          </a:p>
          <a:p>
            <a:pPr lvl="1"/>
            <a:r>
              <a:rPr lang="en-US" dirty="0"/>
              <a:t>Adaptive lasso for consistent selection</a:t>
            </a:r>
          </a:p>
          <a:p>
            <a:pPr lvl="1"/>
            <a:r>
              <a:rPr lang="en-US" dirty="0"/>
              <a:t>Fused lasso for combining predictors</a:t>
            </a: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629256B-6384-4341-B3A3-15D6C6B3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568" y="3899669"/>
            <a:ext cx="4578379" cy="288544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5F0D510-4CFF-41CC-8272-A141C9BFA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57" y="900436"/>
            <a:ext cx="4758930" cy="299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613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2847</TotalTime>
  <Words>555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Gill Sans MT</vt:lpstr>
      <vt:lpstr>Wingdings 2</vt:lpstr>
      <vt:lpstr>Dividend</vt:lpstr>
      <vt:lpstr>Wine NMR Multitask Prediction</vt:lpstr>
      <vt:lpstr>Data</vt:lpstr>
      <vt:lpstr>Exploration</vt:lpstr>
      <vt:lpstr>Data Problems</vt:lpstr>
      <vt:lpstr>Previous Solution</vt:lpstr>
      <vt:lpstr>Proposed Solution</vt:lpstr>
      <vt:lpstr>Performance</vt:lpstr>
      <vt:lpstr>Diagnostics</vt:lpstr>
      <vt:lpstr>Potential follow-ons</vt:lpstr>
      <vt:lpstr>code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NMR Multitask Prediction</dc:title>
  <dc:creator>Ross Kunz</dc:creator>
  <cp:lastModifiedBy>Ross Kunz</cp:lastModifiedBy>
  <cp:revision>1</cp:revision>
  <dcterms:created xsi:type="dcterms:W3CDTF">2021-08-27T20:34:25Z</dcterms:created>
  <dcterms:modified xsi:type="dcterms:W3CDTF">2021-08-29T20:16:45Z</dcterms:modified>
</cp:coreProperties>
</file>