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2"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5"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6"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37"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0"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1"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2"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3"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44"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0"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5"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6"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581040" y="2180520"/>
            <a:ext cx="11029320" cy="3678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69"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0"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3"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4"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581040" y="218052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77" name="PlaceHolder 3"/>
          <p:cNvSpPr>
            <a:spLocks noGrp="1"/>
          </p:cNvSpPr>
          <p:nvPr>
            <p:ph type="body"/>
          </p:nvPr>
        </p:nvSpPr>
        <p:spPr>
          <a:xfrm>
            <a:off x="581040" y="410184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0"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1"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2" name="PlaceHolder 5"/>
          <p:cNvSpPr>
            <a:spLocks noGrp="1"/>
          </p:cNvSpPr>
          <p:nvPr>
            <p:ph type="body"/>
          </p:nvPr>
        </p:nvSpPr>
        <p:spPr>
          <a:xfrm>
            <a:off x="623268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type="body"/>
          </p:nvPr>
        </p:nvSpPr>
        <p:spPr>
          <a:xfrm>
            <a:off x="58104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5" name="PlaceHolder 3"/>
          <p:cNvSpPr>
            <a:spLocks noGrp="1"/>
          </p:cNvSpPr>
          <p:nvPr>
            <p:ph type="body"/>
          </p:nvPr>
        </p:nvSpPr>
        <p:spPr>
          <a:xfrm>
            <a:off x="430992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6" name="PlaceHolder 4"/>
          <p:cNvSpPr>
            <a:spLocks noGrp="1"/>
          </p:cNvSpPr>
          <p:nvPr>
            <p:ph type="body"/>
          </p:nvPr>
        </p:nvSpPr>
        <p:spPr>
          <a:xfrm>
            <a:off x="8039160" y="218052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7" name="PlaceHolder 5"/>
          <p:cNvSpPr>
            <a:spLocks noGrp="1"/>
          </p:cNvSpPr>
          <p:nvPr>
            <p:ph type="body"/>
          </p:nvPr>
        </p:nvSpPr>
        <p:spPr>
          <a:xfrm>
            <a:off x="58104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8" name="PlaceHolder 6"/>
          <p:cNvSpPr>
            <a:spLocks noGrp="1"/>
          </p:cNvSpPr>
          <p:nvPr>
            <p:ph type="body"/>
          </p:nvPr>
        </p:nvSpPr>
        <p:spPr>
          <a:xfrm>
            <a:off x="430992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89" name="PlaceHolder 7"/>
          <p:cNvSpPr>
            <a:spLocks noGrp="1"/>
          </p:cNvSpPr>
          <p:nvPr>
            <p:ph type="body"/>
          </p:nvPr>
        </p:nvSpPr>
        <p:spPr>
          <a:xfrm>
            <a:off x="8039160" y="4101840"/>
            <a:ext cx="355104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type="body"/>
          </p:nvPr>
        </p:nvSpPr>
        <p:spPr>
          <a:xfrm>
            <a:off x="581040" y="2180520"/>
            <a:ext cx="11029320" cy="3678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15"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4698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0" name="PlaceHolder 3"/>
          <p:cNvSpPr>
            <a:spLocks noGrp="1"/>
          </p:cNvSpPr>
          <p:nvPr>
            <p:ph type="body"/>
          </p:nvPr>
        </p:nvSpPr>
        <p:spPr>
          <a:xfrm>
            <a:off x="623268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1" name="PlaceHolder 4"/>
          <p:cNvSpPr>
            <a:spLocks noGrp="1"/>
          </p:cNvSpPr>
          <p:nvPr>
            <p:ph type="body"/>
          </p:nvPr>
        </p:nvSpPr>
        <p:spPr>
          <a:xfrm>
            <a:off x="58104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581040" y="2180520"/>
            <a:ext cx="5382000" cy="367812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4"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5" name="PlaceHolder 4"/>
          <p:cNvSpPr>
            <a:spLocks noGrp="1"/>
          </p:cNvSpPr>
          <p:nvPr>
            <p:ph type="body"/>
          </p:nvPr>
        </p:nvSpPr>
        <p:spPr>
          <a:xfrm>
            <a:off x="6232680" y="410184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0134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58104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8" name="PlaceHolder 3"/>
          <p:cNvSpPr>
            <a:spLocks noGrp="1"/>
          </p:cNvSpPr>
          <p:nvPr>
            <p:ph type="body"/>
          </p:nvPr>
        </p:nvSpPr>
        <p:spPr>
          <a:xfrm>
            <a:off x="6232680" y="2180520"/>
            <a:ext cx="5382000" cy="1754280"/>
          </a:xfrm>
          <a:prstGeom prst="rect">
            <a:avLst/>
          </a:prstGeom>
        </p:spPr>
        <p:txBody>
          <a:bodyPr lIns="0" rIns="0" tIns="0" bIns="0">
            <a:normAutofit/>
          </a:bodyPr>
          <a:p>
            <a:endParaRPr b="0" lang="en-US" sz="1800" spc="-1" strike="noStrike">
              <a:solidFill>
                <a:srgbClr val="3d3d3d"/>
              </a:solidFill>
              <a:latin typeface="Gill Sans MT"/>
            </a:endParaRPr>
          </a:p>
        </p:txBody>
      </p:sp>
      <p:sp>
        <p:nvSpPr>
          <p:cNvPr id="29" name="PlaceHolder 4"/>
          <p:cNvSpPr>
            <a:spLocks noGrp="1"/>
          </p:cNvSpPr>
          <p:nvPr>
            <p:ph type="body"/>
          </p:nvPr>
        </p:nvSpPr>
        <p:spPr>
          <a:xfrm>
            <a:off x="581040" y="4101840"/>
            <a:ext cx="11029320" cy="1754280"/>
          </a:xfrm>
          <a:prstGeom prst="rect">
            <a:avLst/>
          </a:prstGeom>
        </p:spPr>
        <p:txBody>
          <a:bodyPr lIns="0" rIns="0" tIns="0" bIns="0">
            <a:normAutofit/>
          </a:bodyPr>
          <a:p>
            <a:endParaRPr b="0" lang="en-US" sz="1800" spc="-1" strike="noStrike">
              <a:solidFill>
                <a:srgbClr val="3d3d3d"/>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62600" cy="33044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1a3260"/>
                </a:solidFill>
                <a:latin typeface="Gill Sans MT"/>
              </a:rPr>
              <a:t>Click </a:t>
            </a:r>
            <a:r>
              <a:rPr b="0" lang="en-US" sz="3600" spc="-1" strike="noStrike" cap="all">
                <a:solidFill>
                  <a:srgbClr val="1a3260"/>
                </a:solidFill>
                <a:latin typeface="Gill Sans MT"/>
              </a:rPr>
              <a:t>to </a:t>
            </a:r>
            <a:r>
              <a:rPr b="0" lang="en-US" sz="3600" spc="-1" strike="noStrike" cap="all">
                <a:solidFill>
                  <a:srgbClr val="1a3260"/>
                </a:solidFill>
                <a:latin typeface="Gill Sans MT"/>
              </a:rPr>
              <a:t>edit </a:t>
            </a:r>
            <a:r>
              <a:rPr b="0" lang="en-US" sz="3600" spc="-1" strike="noStrike" cap="all">
                <a:solidFill>
                  <a:srgbClr val="1a3260"/>
                </a:solidFill>
                <a:latin typeface="Gill Sans MT"/>
              </a:rPr>
              <a:t>Mast</a:t>
            </a:r>
            <a:r>
              <a:rPr b="0" lang="en-US" sz="3600" spc="-1" strike="noStrike" cap="all">
                <a:solidFill>
                  <a:srgbClr val="1a3260"/>
                </a:solidFill>
                <a:latin typeface="Gill Sans MT"/>
              </a:rPr>
              <a:t>er </a:t>
            </a:r>
            <a:r>
              <a:rPr b="0" lang="en-US" sz="3600" spc="-1" strike="noStrike" cap="all">
                <a:solidFill>
                  <a:srgbClr val="1a3260"/>
                </a:solidFill>
                <a:latin typeface="Gill Sans MT"/>
              </a:rPr>
              <a:t>title </a:t>
            </a:r>
            <a:r>
              <a:rPr b="0" lang="en-US" sz="3600" spc="-1" strike="noStrike" cap="all">
                <a:solidFill>
                  <a:srgbClr val="1a3260"/>
                </a:solidFill>
                <a:latin typeface="Gill Sans MT"/>
              </a:rPr>
              <a:t>style</a:t>
            </a:r>
            <a:endParaRPr b="0" lang="en-US" sz="3600" spc="-1" strike="noStrike">
              <a:solidFill>
                <a:srgbClr val="000000"/>
              </a:solidFill>
              <a:latin typeface="Gill Sans MT"/>
            </a:endParaRPr>
          </a:p>
        </p:txBody>
      </p:sp>
      <p:sp>
        <p:nvSpPr>
          <p:cNvPr id="5" name="PlaceHolder 6"/>
          <p:cNvSpPr>
            <a:spLocks noGrp="1"/>
          </p:cNvSpPr>
          <p:nvPr>
            <p:ph type="dt"/>
          </p:nvPr>
        </p:nvSpPr>
        <p:spPr>
          <a:xfrm>
            <a:off x="7606080" y="5956200"/>
            <a:ext cx="2844360" cy="364680"/>
          </a:xfrm>
          <a:prstGeom prst="rect">
            <a:avLst/>
          </a:prstGeom>
        </p:spPr>
        <p:txBody>
          <a:bodyPr anchor="ctr">
            <a:noAutofit/>
          </a:bodyPr>
          <a:p>
            <a:pPr algn="r">
              <a:lnSpc>
                <a:spcPct val="100000"/>
              </a:lnSpc>
            </a:pPr>
            <a:fld id="{03AACDD3-2F4C-4237-A468-A7EAC354FBFC}" type="datetime">
              <a:rPr b="0" lang="en-US" sz="900" spc="-1" strike="noStrike">
                <a:solidFill>
                  <a:srgbClr val="2f5aac"/>
                </a:solidFill>
                <a:latin typeface="Gill Sans MT"/>
              </a:rPr>
              <a:t>2/18/22</a:t>
            </a:fld>
            <a:endParaRPr b="0" lang="en-US" sz="900" spc="-1" strike="noStrike">
              <a:latin typeface="Times New Roman"/>
            </a:endParaRPr>
          </a:p>
        </p:txBody>
      </p:sp>
      <p:sp>
        <p:nvSpPr>
          <p:cNvPr id="6" name="PlaceHolder 7"/>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7" name="PlaceHolder 8"/>
          <p:cNvSpPr>
            <a:spLocks noGrp="1"/>
          </p:cNvSpPr>
          <p:nvPr>
            <p:ph type="sldNum"/>
          </p:nvPr>
        </p:nvSpPr>
        <p:spPr>
          <a:xfrm>
            <a:off x="10558440" y="5956200"/>
            <a:ext cx="1015920" cy="364680"/>
          </a:xfrm>
          <a:prstGeom prst="rect">
            <a:avLst/>
          </a:prstGeom>
        </p:spPr>
        <p:txBody>
          <a:bodyPr anchor="ctr">
            <a:noAutofit/>
          </a:bodyPr>
          <a:p>
            <a:pPr algn="r">
              <a:lnSpc>
                <a:spcPct val="100000"/>
              </a:lnSpc>
            </a:pPr>
            <a:fld id="{FB75723C-980F-4795-8BCE-7F2A4910D3E9}" type="slidenum">
              <a:rPr b="0" lang="en-US" sz="900" spc="-1" strike="noStrike">
                <a:solidFill>
                  <a:srgbClr val="2f5aac"/>
                </a:solidFill>
                <a:latin typeface="Gill Sans MT"/>
              </a:rPr>
              <a:t>&lt;number&gt;</a:t>
            </a:fld>
            <a:endParaRPr b="0" lang="en-US" sz="9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3d3d3d"/>
                </a:solidFill>
                <a:latin typeface="Gill Sans MT"/>
              </a:rPr>
              <a:t>Click to edit the outline text format</a:t>
            </a:r>
            <a:endParaRPr b="0" lang="en-US" sz="1800" spc="-1" strike="noStrike">
              <a:solidFill>
                <a:srgbClr val="3d3d3d"/>
              </a:solidFill>
              <a:latin typeface="Gill Sans MT"/>
            </a:endParaRPr>
          </a:p>
          <a:p>
            <a:pPr lvl="1" marL="864000" indent="-324000">
              <a:spcBef>
                <a:spcPts val="1134"/>
              </a:spcBef>
              <a:buClr>
                <a:srgbClr val="000000"/>
              </a:buClr>
              <a:buSzPct val="75000"/>
              <a:buFont typeface="Symbol" charset="2"/>
              <a:buChar char=""/>
            </a:pPr>
            <a:r>
              <a:rPr b="0" lang="en-US" sz="1400" spc="-1" strike="noStrike">
                <a:solidFill>
                  <a:srgbClr val="3d3d3d"/>
                </a:solidFill>
                <a:latin typeface="Gill Sans MT"/>
              </a:rPr>
              <a:t>Second Outline Level</a:t>
            </a:r>
            <a:endParaRPr b="0" lang="en-US" sz="1400" spc="-1" strike="noStrike">
              <a:solidFill>
                <a:srgbClr val="3d3d3d"/>
              </a:solidFill>
              <a:latin typeface="Gill Sans MT"/>
            </a:endParaRPr>
          </a:p>
          <a:p>
            <a:pPr lvl="2" marL="1296000" indent="-288000">
              <a:spcBef>
                <a:spcPts val="850"/>
              </a:spcBef>
              <a:buClr>
                <a:srgbClr val="000000"/>
              </a:buClr>
              <a:buSzPct val="45000"/>
              <a:buFont typeface="Wingdings" charset="2"/>
              <a:buChar char=""/>
            </a:pPr>
            <a:r>
              <a:rPr b="0" lang="en-US" sz="1200" spc="-1" strike="noStrike">
                <a:solidFill>
                  <a:srgbClr val="3d3d3d"/>
                </a:solidFill>
                <a:latin typeface="Gill Sans MT"/>
              </a:rPr>
              <a:t>Third Outline Level</a:t>
            </a:r>
            <a:endParaRPr b="0" lang="en-US" sz="1200" spc="-1" strike="noStrike">
              <a:solidFill>
                <a:srgbClr val="3d3d3d"/>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3d3d3d"/>
                </a:solidFill>
                <a:latin typeface="Gill Sans MT"/>
              </a:rPr>
              <a:t>Fourth Outline Level</a:t>
            </a:r>
            <a:endParaRPr b="0" lang="en-US" sz="1200" spc="-1" strike="noStrike">
              <a:solidFill>
                <a:srgbClr val="3d3d3d"/>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3d3d3d"/>
                </a:solidFill>
                <a:latin typeface="Gill Sans MT"/>
              </a:rPr>
              <a:t>Fifth Outline Level</a:t>
            </a:r>
            <a:endParaRPr b="0" lang="en-US" sz="2000" spc="-1" strike="noStrike">
              <a:solidFill>
                <a:srgbClr val="3d3d3d"/>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3d3d3d"/>
                </a:solidFill>
                <a:latin typeface="Gill Sans MT"/>
              </a:rPr>
              <a:t>Sixth Outline Level</a:t>
            </a:r>
            <a:endParaRPr b="0" lang="en-US" sz="2000" spc="-1" strike="noStrike">
              <a:solidFill>
                <a:srgbClr val="3d3d3d"/>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3d3d3d"/>
                </a:solidFill>
                <a:latin typeface="Gill Sans MT"/>
              </a:rPr>
              <a:t>Seventh Outline Level</a:t>
            </a:r>
            <a:endParaRPr b="0" lang="en-US" sz="2000" spc="-1" strike="noStrike">
              <a:solidFill>
                <a:srgbClr val="3d3d3d"/>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2"/>
          <p:cNvSpPr/>
          <p:nvPr/>
        </p:nvSpPr>
        <p:spPr>
          <a:xfrm>
            <a:off x="8042040" y="453600"/>
            <a:ext cx="3702960" cy="98280"/>
          </a:xfrm>
          <a:prstGeom prst="rect">
            <a:avLst/>
          </a:prstGeom>
          <a:solidFill>
            <a:schemeClr val="accent4"/>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3"/>
          <p:cNvSpPr/>
          <p:nvPr/>
        </p:nvSpPr>
        <p:spPr>
          <a:xfrm>
            <a:off x="4241880" y="457200"/>
            <a:ext cx="3702960" cy="91080"/>
          </a:xfrm>
          <a:prstGeom prst="rect">
            <a:avLst/>
          </a:prstGeom>
          <a:solidFill>
            <a:schemeClr val="accent2"/>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4"/>
          <p:cNvSpPr/>
          <p:nvPr/>
        </p:nvSpPr>
        <p:spPr>
          <a:xfrm>
            <a:off x="440280" y="614520"/>
            <a:ext cx="11309040" cy="1189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9" name="PlaceHolder 5"/>
          <p:cNvSpPr>
            <a:spLocks noGrp="1"/>
          </p:cNvSpPr>
          <p:nvPr>
            <p:ph type="title"/>
          </p:nvPr>
        </p:nvSpPr>
        <p:spPr>
          <a:xfrm>
            <a:off x="581040" y="702000"/>
            <a:ext cx="11029320" cy="1013400"/>
          </a:xfrm>
          <a:prstGeom prst="rect">
            <a:avLst/>
          </a:prstGeom>
        </p:spPr>
        <p:txBody>
          <a:bodyPr anchor="b">
            <a:noAutofit/>
          </a:bodyPr>
          <a:p>
            <a:pPr>
              <a:lnSpc>
                <a:spcPct val="100000"/>
              </a:lnSpc>
            </a:pPr>
            <a:r>
              <a:rPr b="0" lang="en-US" sz="2800" spc="-1" strike="noStrike" cap="all">
                <a:solidFill>
                  <a:srgbClr val="ffffff"/>
                </a:solidFill>
                <a:latin typeface="Gill Sans MT"/>
              </a:rPr>
              <a:t>Click </a:t>
            </a:r>
            <a:r>
              <a:rPr b="0" lang="en-US" sz="2800" spc="-1" strike="noStrike" cap="all">
                <a:solidFill>
                  <a:srgbClr val="ffffff"/>
                </a:solidFill>
                <a:latin typeface="Gill Sans MT"/>
              </a:rPr>
              <a:t>to edit </a:t>
            </a:r>
            <a:r>
              <a:rPr b="0" lang="en-US" sz="2800" spc="-1" strike="noStrike" cap="all">
                <a:solidFill>
                  <a:srgbClr val="ffffff"/>
                </a:solidFill>
                <a:latin typeface="Gill Sans MT"/>
              </a:rPr>
              <a:t>Maste</a:t>
            </a:r>
            <a:r>
              <a:rPr b="0" lang="en-US" sz="2800" spc="-1" strike="noStrike" cap="all">
                <a:solidFill>
                  <a:srgbClr val="ffffff"/>
                </a:solidFill>
                <a:latin typeface="Gill Sans MT"/>
              </a:rPr>
              <a:t>r title </a:t>
            </a:r>
            <a:r>
              <a:rPr b="0" lang="en-US" sz="2800" spc="-1" strike="noStrike" cap="all">
                <a:solidFill>
                  <a:srgbClr val="ffffff"/>
                </a:solidFill>
                <a:latin typeface="Gill Sans MT"/>
              </a:rPr>
              <a:t>style</a:t>
            </a:r>
            <a:endParaRPr b="0" lang="en-US" sz="2800" spc="-1" strike="noStrike">
              <a:solidFill>
                <a:srgbClr val="000000"/>
              </a:solidFill>
              <a:latin typeface="Gill Sans MT"/>
            </a:endParaRPr>
          </a:p>
        </p:txBody>
      </p:sp>
      <p:sp>
        <p:nvSpPr>
          <p:cNvPr id="50" name="PlaceHolder 6"/>
          <p:cNvSpPr>
            <a:spLocks noGrp="1"/>
          </p:cNvSpPr>
          <p:nvPr>
            <p:ph type="body"/>
          </p:nvPr>
        </p:nvSpPr>
        <p:spPr>
          <a:xfrm>
            <a:off x="581040" y="2180520"/>
            <a:ext cx="11029320" cy="3678120"/>
          </a:xfrm>
          <a:prstGeom prst="rect">
            <a:avLst/>
          </a:prstGeom>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3640">
              <a:lnSpc>
                <a:spcPct val="100000"/>
              </a:lnSpc>
              <a:spcBef>
                <a:spcPts val="241"/>
              </a:spcBef>
              <a:spcAft>
                <a:spcPts val="601"/>
              </a:spcAft>
              <a:buClr>
                <a:srgbClr val="4590b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51" name="PlaceHolder 7"/>
          <p:cNvSpPr>
            <a:spLocks noGrp="1"/>
          </p:cNvSpPr>
          <p:nvPr>
            <p:ph type="dt"/>
          </p:nvPr>
        </p:nvSpPr>
        <p:spPr>
          <a:xfrm>
            <a:off x="7606080" y="5956200"/>
            <a:ext cx="2844360" cy="364680"/>
          </a:xfrm>
          <a:prstGeom prst="rect">
            <a:avLst/>
          </a:prstGeom>
        </p:spPr>
        <p:txBody>
          <a:bodyPr anchor="ctr">
            <a:noAutofit/>
          </a:bodyPr>
          <a:p>
            <a:pPr algn="r">
              <a:lnSpc>
                <a:spcPct val="100000"/>
              </a:lnSpc>
            </a:pPr>
            <a:fld id="{057F367C-30E2-4A71-9981-BD85D5BADE5E}" type="datetime">
              <a:rPr b="0" lang="en-US" sz="900" spc="-1" strike="noStrike">
                <a:solidFill>
                  <a:srgbClr val="4590b8"/>
                </a:solidFill>
                <a:latin typeface="Gill Sans MT"/>
              </a:rPr>
              <a:t>2/18/22</a:t>
            </a:fld>
            <a:endParaRPr b="0" lang="en-US" sz="900" spc="-1" strike="noStrike">
              <a:latin typeface="Times New Roman"/>
            </a:endParaRPr>
          </a:p>
        </p:txBody>
      </p:sp>
      <p:sp>
        <p:nvSpPr>
          <p:cNvPr id="52" name="PlaceHolder 8"/>
          <p:cNvSpPr>
            <a:spLocks noGrp="1"/>
          </p:cNvSpPr>
          <p:nvPr>
            <p:ph type="ftr"/>
          </p:nvPr>
        </p:nvSpPr>
        <p:spPr>
          <a:xfrm>
            <a:off x="581040" y="5951880"/>
            <a:ext cx="6916680" cy="364680"/>
          </a:xfrm>
          <a:prstGeom prst="rect">
            <a:avLst/>
          </a:prstGeom>
        </p:spPr>
        <p:txBody>
          <a:bodyPr anchor="ctr">
            <a:noAutofit/>
          </a:bodyPr>
          <a:p>
            <a:endParaRPr b="0" lang="en-US" sz="2400" spc="-1" strike="noStrike">
              <a:latin typeface="Times New Roman"/>
            </a:endParaRPr>
          </a:p>
        </p:txBody>
      </p:sp>
      <p:sp>
        <p:nvSpPr>
          <p:cNvPr id="53" name="PlaceHolder 9"/>
          <p:cNvSpPr>
            <a:spLocks noGrp="1"/>
          </p:cNvSpPr>
          <p:nvPr>
            <p:ph type="sldNum"/>
          </p:nvPr>
        </p:nvSpPr>
        <p:spPr>
          <a:xfrm>
            <a:off x="10558440" y="5956200"/>
            <a:ext cx="1052280" cy="364680"/>
          </a:xfrm>
          <a:prstGeom prst="rect">
            <a:avLst/>
          </a:prstGeom>
        </p:spPr>
        <p:txBody>
          <a:bodyPr anchor="ctr">
            <a:noAutofit/>
          </a:bodyPr>
          <a:p>
            <a:pPr algn="r">
              <a:lnSpc>
                <a:spcPct val="100000"/>
              </a:lnSpc>
            </a:pPr>
            <a:fld id="{027DB276-0F3A-41AB-A96A-3B26D5526AB7}" type="slidenum">
              <a:rPr b="0" lang="en-US" sz="900" spc="-1" strike="noStrike">
                <a:solidFill>
                  <a:srgbClr val="4590b8"/>
                </a:solidFill>
                <a:latin typeface="Gill Sans MT"/>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81040" y="1020600"/>
            <a:ext cx="10993320" cy="1474560"/>
          </a:xfrm>
          <a:prstGeom prst="rect">
            <a:avLst/>
          </a:prstGeom>
          <a:noFill/>
          <a:ln>
            <a:noFill/>
          </a:ln>
        </p:spPr>
        <p:txBody>
          <a:bodyPr anchor="b">
            <a:noAutofit/>
          </a:bodyPr>
          <a:p>
            <a:pPr>
              <a:lnSpc>
                <a:spcPct val="100000"/>
              </a:lnSpc>
            </a:pPr>
            <a:r>
              <a:rPr b="0" lang="en-US" sz="3600" spc="-1" strike="noStrike" cap="all">
                <a:solidFill>
                  <a:srgbClr val="000000"/>
                </a:solidFill>
                <a:latin typeface="Gill Sans MT"/>
              </a:rPr>
              <a:t>Wine </a:t>
            </a:r>
            <a:r>
              <a:rPr b="0" lang="en-US" sz="3600" spc="-1" strike="noStrike" cap="all">
                <a:solidFill>
                  <a:srgbClr val="000000"/>
                </a:solidFill>
                <a:latin typeface="Gill Sans MT"/>
              </a:rPr>
              <a:t>NMR </a:t>
            </a:r>
            <a:r>
              <a:rPr b="0" lang="en-US" sz="3600" spc="-1" strike="noStrike" cap="all">
                <a:solidFill>
                  <a:srgbClr val="000000"/>
                </a:solidFill>
                <a:latin typeface="Gill Sans MT"/>
              </a:rPr>
              <a:t>Multi</a:t>
            </a:r>
            <a:r>
              <a:rPr b="0" lang="en-US" sz="3600" spc="-1" strike="noStrike" cap="all">
                <a:solidFill>
                  <a:srgbClr val="000000"/>
                </a:solidFill>
                <a:latin typeface="Gill Sans MT"/>
              </a:rPr>
              <a:t>task </a:t>
            </a:r>
            <a:r>
              <a:rPr b="0" lang="en-US" sz="3600" spc="-1" strike="noStrike" cap="all">
                <a:solidFill>
                  <a:srgbClr val="000000"/>
                </a:solidFill>
                <a:latin typeface="Gill Sans MT"/>
              </a:rPr>
              <a:t>Predi</a:t>
            </a:r>
            <a:r>
              <a:rPr b="0" lang="en-US" sz="3600" spc="-1" strike="noStrike" cap="all">
                <a:solidFill>
                  <a:srgbClr val="000000"/>
                </a:solidFill>
                <a:latin typeface="Gill Sans MT"/>
              </a:rPr>
              <a:t>ction</a:t>
            </a:r>
            <a:endParaRPr b="0" lang="en-US" sz="3600" spc="-1" strike="noStrike">
              <a:solidFill>
                <a:srgbClr val="000000"/>
              </a:solidFill>
              <a:latin typeface="Gill Sans MT"/>
            </a:endParaRPr>
          </a:p>
        </p:txBody>
      </p:sp>
      <p:sp>
        <p:nvSpPr>
          <p:cNvPr id="91" name="TextShape 2"/>
          <p:cNvSpPr txBox="1"/>
          <p:nvPr/>
        </p:nvSpPr>
        <p:spPr>
          <a:xfrm>
            <a:off x="581040" y="2495520"/>
            <a:ext cx="10993320" cy="590040"/>
          </a:xfrm>
          <a:prstGeom prst="rect">
            <a:avLst/>
          </a:prstGeom>
          <a:noFill/>
          <a:ln>
            <a:noFill/>
          </a:ln>
        </p:spPr>
        <p:txBody>
          <a:bodyPr>
            <a:normAutofit fontScale="64000"/>
          </a:bodyPr>
          <a:p>
            <a:pPr>
              <a:lnSpc>
                <a:spcPct val="100000"/>
              </a:lnSpc>
              <a:spcBef>
                <a:spcPts val="320"/>
              </a:spcBef>
              <a:spcAft>
                <a:spcPts val="601"/>
              </a:spcAft>
              <a:tabLst>
                <a:tab algn="l" pos="0"/>
              </a:tabLst>
            </a:pPr>
            <a:r>
              <a:rPr b="0" lang="en-US" sz="1600" spc="-1" strike="noStrike" cap="all">
                <a:solidFill>
                  <a:srgbClr val="4590b8"/>
                </a:solidFill>
                <a:latin typeface="Gill Sans MT"/>
              </a:rPr>
              <a:t>Ross Kunz</a:t>
            </a:r>
            <a:endParaRPr b="0" lang="en-US" sz="1600" spc="-1" strike="noStrike">
              <a:latin typeface="Arial"/>
            </a:endParaRPr>
          </a:p>
          <a:p>
            <a:pPr>
              <a:lnSpc>
                <a:spcPct val="100000"/>
              </a:lnSpc>
              <a:spcBef>
                <a:spcPts val="320"/>
              </a:spcBef>
              <a:spcAft>
                <a:spcPts val="601"/>
              </a:spcAft>
              <a:tabLst>
                <a:tab algn="l" pos="0"/>
              </a:tabLst>
            </a:pPr>
            <a:r>
              <a:rPr b="0" lang="en-US" sz="1600" spc="-1" strike="noStrike" cap="all">
                <a:solidFill>
                  <a:srgbClr val="4590b8"/>
                </a:solidFill>
                <a:latin typeface="Gill Sans MT"/>
              </a:rPr>
              <a:t>2/23/2022</a:t>
            </a:r>
            <a:endParaRPr b="0" lang="en-US" sz="1600" spc="-1" strike="noStrike">
              <a:latin typeface="Arial"/>
            </a:endParaRPr>
          </a:p>
          <a:p>
            <a:pPr>
              <a:lnSpc>
                <a:spcPct val="100000"/>
              </a:lnSpc>
              <a:spcBef>
                <a:spcPts val="320"/>
              </a:spcBef>
              <a:spcAft>
                <a:spcPts val="601"/>
              </a:spcAft>
              <a:tabLst>
                <a:tab algn="l" pos="0"/>
              </a:tabLst>
            </a:pPr>
            <a:endParaRPr b="0" lang="en-US" sz="1600" spc="-1" strike="noStrike">
              <a:latin typeface="Arial"/>
            </a:endParaRPr>
          </a:p>
        </p:txBody>
      </p:sp>
      <p:pic>
        <p:nvPicPr>
          <p:cNvPr id="92" name="Picture 4" descr="Map&#10;&#10;Description automatically generated"/>
          <p:cNvPicPr/>
          <p:nvPr/>
        </p:nvPicPr>
        <p:blipFill>
          <a:blip r:embed="rId1"/>
          <a:stretch/>
        </p:blipFill>
        <p:spPr>
          <a:xfrm>
            <a:off x="2617200" y="3149640"/>
            <a:ext cx="6957000" cy="321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code</a:t>
            </a:r>
            <a:endParaRPr b="0" lang="en-US" sz="2800" spc="-1" strike="noStrike">
              <a:solidFill>
                <a:srgbClr val="000000"/>
              </a:solidFill>
              <a:latin typeface="Gill Sans MT"/>
            </a:endParaRPr>
          </a:p>
        </p:txBody>
      </p:sp>
      <p:sp>
        <p:nvSpPr>
          <p:cNvPr id="124" name="TextShape 2"/>
          <p:cNvSpPr txBox="1"/>
          <p:nvPr/>
        </p:nvSpPr>
        <p:spPr>
          <a:xfrm>
            <a:off x="119160" y="1955160"/>
            <a:ext cx="4043520" cy="4551120"/>
          </a:xfrm>
          <a:prstGeom prst="rect">
            <a:avLst/>
          </a:prstGeom>
          <a:noFill/>
          <a:ln>
            <a:noFill/>
          </a:ln>
        </p:spPr>
        <p:txBody>
          <a:bodyPr anchor="ctr">
            <a:norm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Created a small R package with the S3 class in mind for overloading methods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Load_wine: (R.matlab)</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Plot.wine: (leaflet, plotly, corrplot, protoclust)</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Fit_wine: (glmnet)</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Predict.wine </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Plot.wine_predict: (ggplot2)</a:t>
            </a:r>
            <a:endParaRPr b="0" lang="en-US" sz="1600" spc="-1" strike="noStrike">
              <a:solidFill>
                <a:srgbClr val="3d3d3d"/>
              </a:solidFill>
              <a:latin typeface="Gill Sans MT"/>
            </a:endParaRPr>
          </a:p>
        </p:txBody>
      </p:sp>
      <p:pic>
        <p:nvPicPr>
          <p:cNvPr id="125" name="Picture 4" descr=""/>
          <p:cNvPicPr/>
          <p:nvPr/>
        </p:nvPicPr>
        <p:blipFill>
          <a:blip r:embed="rId1"/>
          <a:stretch/>
        </p:blipFill>
        <p:spPr>
          <a:xfrm>
            <a:off x="4624920" y="2886840"/>
            <a:ext cx="7447320" cy="2941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2" descr="Grape juice is converted into wine by the action of wine yeast and bacteria during alcoholic and malolactic fermentations. Some wine components are wholly generated by these microorganisms as part of metabolism, while others are essentially synthesized by the grapevine. Wine quality and style is determined by the quality and quantity of compounds produced or modified by must/wine microflora.  "/>
          <p:cNvPicPr/>
          <p:nvPr/>
        </p:nvPicPr>
        <p:blipFill>
          <a:blip r:embed="rId1"/>
          <a:stretch/>
        </p:blipFill>
        <p:spPr>
          <a:xfrm>
            <a:off x="6001560" y="2933640"/>
            <a:ext cx="6048000" cy="3924000"/>
          </a:xfrm>
          <a:prstGeom prst="rect">
            <a:avLst/>
          </a:prstGeom>
          <a:ln>
            <a:noFill/>
          </a:ln>
        </p:spPr>
      </p:pic>
      <p:sp>
        <p:nvSpPr>
          <p:cNvPr id="127"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conclusions</a:t>
            </a:r>
            <a:endParaRPr b="0" lang="en-US" sz="2800" spc="-1" strike="noStrike">
              <a:solidFill>
                <a:srgbClr val="000000"/>
              </a:solidFill>
              <a:latin typeface="Gill Sans MT"/>
            </a:endParaRPr>
          </a:p>
        </p:txBody>
      </p:sp>
      <p:sp>
        <p:nvSpPr>
          <p:cNvPr id="128" name="TextShape 2"/>
          <p:cNvSpPr txBox="1"/>
          <p:nvPr/>
        </p:nvSpPr>
        <p:spPr>
          <a:xfrm>
            <a:off x="581040" y="2180520"/>
            <a:ext cx="796608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Multitask learning provides improvement over iPLS (using the wine data) </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Higher  more interpretable, and same predictors selected for each response</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Multitask learning has been shown to be valuable in oncology</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Issues still may exist</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Environmental factors</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Potential non-linearities</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Only Gaussian (glmnet) potential (RMTL)</a:t>
            </a:r>
            <a:endParaRPr b="0" lang="en-US" sz="1600" spc="-1" strike="noStrike">
              <a:solidFill>
                <a:srgbClr val="3d3d3d"/>
              </a:solidFill>
              <a:latin typeface="Gill Sans MT"/>
            </a:endParaRPr>
          </a:p>
          <a:p>
            <a:pPr>
              <a:lnSpc>
                <a:spcPct val="100000"/>
              </a:lnSpc>
              <a:spcBef>
                <a:spcPts val="360"/>
              </a:spcBef>
              <a:spcAft>
                <a:spcPts val="601"/>
              </a:spcAft>
            </a:pPr>
            <a:endParaRPr b="0" lang="en-US" sz="1600" spc="-1" strike="noStrike">
              <a:solidFill>
                <a:srgbClr val="3d3d3d"/>
              </a:solidFill>
              <a:latin typeface="Gill Sans MT"/>
            </a:endParaRPr>
          </a:p>
          <a:p>
            <a:endParaRPr b="0" lang="en-US" sz="1600" spc="-1" strike="noStrike">
              <a:solidFill>
                <a:srgbClr val="3d3d3d"/>
              </a:solidFill>
              <a:latin typeface="Gill Sans MT"/>
            </a:endParaRPr>
          </a:p>
          <a:p>
            <a:endParaRPr b="0" lang="en-US" sz="1600" spc="-1" strike="noStrike">
              <a:solidFill>
                <a:srgbClr val="3d3d3d"/>
              </a:solidFill>
              <a:latin typeface="Gill Sans MT"/>
            </a:endParaRPr>
          </a:p>
        </p:txBody>
      </p:sp>
      <p:sp>
        <p:nvSpPr>
          <p:cNvPr id="129" name="CustomShape 3"/>
          <p:cNvSpPr/>
          <p:nvPr/>
        </p:nvSpPr>
        <p:spPr>
          <a:xfrm>
            <a:off x="1520640" y="5555520"/>
            <a:ext cx="448092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22222"/>
                </a:solidFill>
                <a:latin typeface="Arial"/>
              </a:rPr>
              <a:t>Cosme, Fernanda, et al. "Grape and wine metabolites: Biotechnological approaches to improve wine quality." </a:t>
            </a:r>
            <a:r>
              <a:rPr b="0" i="1" lang="en-US" sz="1800" spc="-1" strike="noStrike">
                <a:solidFill>
                  <a:srgbClr val="222222"/>
                </a:solidFill>
                <a:latin typeface="Arial"/>
              </a:rPr>
              <a:t>Grape and wine biotechnology</a:t>
            </a:r>
            <a:r>
              <a:rPr b="0" lang="en-US" sz="1800" spc="-1" strike="noStrike">
                <a:solidFill>
                  <a:srgbClr val="222222"/>
                </a:solidFill>
                <a:latin typeface="Arial"/>
              </a:rPr>
              <a:t> (2016): 187-214.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Questions?</a:t>
            </a:r>
            <a:endParaRPr b="0" lang="en-US" sz="2800" spc="-1" strike="noStrike">
              <a:solidFill>
                <a:srgbClr val="000000"/>
              </a:solidFill>
              <a:latin typeface="Gill Sans MT"/>
            </a:endParaRPr>
          </a:p>
        </p:txBody>
      </p:sp>
      <p:sp>
        <p:nvSpPr>
          <p:cNvPr id="131" name="TextShape 2"/>
          <p:cNvSpPr txBox="1"/>
          <p:nvPr/>
        </p:nvSpPr>
        <p:spPr>
          <a:xfrm>
            <a:off x="581040" y="2180520"/>
            <a:ext cx="1102932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Thank you for your time and consideration</a:t>
            </a:r>
            <a:endParaRPr b="0" lang="en-US" sz="1800" spc="-1" strike="noStrike">
              <a:solidFill>
                <a:srgbClr val="3d3d3d"/>
              </a:solidFill>
              <a:latin typeface="Gill Sans MT"/>
            </a:endParaRPr>
          </a:p>
          <a:p>
            <a:pPr>
              <a:lnSpc>
                <a:spcPct val="100000"/>
              </a:lnSpc>
              <a:spcBef>
                <a:spcPts val="360"/>
              </a:spcBef>
              <a:spcAft>
                <a:spcPts val="601"/>
              </a:spcAft>
            </a:pPr>
            <a:endParaRPr b="0" lang="en-US" sz="1800" spc="-1" strike="noStrike">
              <a:solidFill>
                <a:srgbClr val="3d3d3d"/>
              </a:solidFill>
              <a:latin typeface="Gill Sans MT"/>
            </a:endParaRPr>
          </a:p>
          <a:p>
            <a:pPr>
              <a:lnSpc>
                <a:spcPct val="100000"/>
              </a:lnSpc>
              <a:spcBef>
                <a:spcPts val="360"/>
              </a:spcBef>
              <a:spcAft>
                <a:spcPts val="601"/>
              </a:spcAft>
            </a:pP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Data</a:t>
            </a:r>
            <a:endParaRPr b="0" lang="en-US" sz="2800" spc="-1" strike="noStrike">
              <a:solidFill>
                <a:srgbClr val="000000"/>
              </a:solidFill>
              <a:latin typeface="Gill Sans MT"/>
            </a:endParaRPr>
          </a:p>
        </p:txBody>
      </p:sp>
      <p:sp>
        <p:nvSpPr>
          <p:cNvPr id="94" name="TextShape 2"/>
          <p:cNvSpPr txBox="1"/>
          <p:nvPr/>
        </p:nvSpPr>
        <p:spPr>
          <a:xfrm>
            <a:off x="581040" y="2180520"/>
            <a:ext cx="6348600" cy="3678120"/>
          </a:xfrm>
          <a:prstGeom prst="rect">
            <a:avLst/>
          </a:prstGeom>
          <a:noFill/>
          <a:ln>
            <a:noFill/>
          </a:ln>
        </p:spPr>
        <p:txBody>
          <a:bodyPr anchor="ctr">
            <a:normAutofit fontScale="86000"/>
          </a:bodyPr>
          <a:p>
            <a:pPr marL="306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Objective</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Predict the chemical analyte signal for multiple attributes</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Nuclear Magnetic Resonance (NMR) data for each sample</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No environmental predictors</a:t>
            </a:r>
            <a:endParaRPr b="0" lang="en-US" sz="2000" spc="-1" strike="noStrike">
              <a:solidFill>
                <a:srgbClr val="3d3d3d"/>
              </a:solidFill>
              <a:latin typeface="Gill Sans MT"/>
            </a:endParaRPr>
          </a:p>
          <a:p>
            <a:pPr marL="306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Dimensions</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40 samples from globally locations</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8712 NMR measurements</a:t>
            </a:r>
            <a:endParaRPr b="0" lang="en-US" sz="2000" spc="-1" strike="noStrike">
              <a:solidFill>
                <a:srgbClr val="3d3d3d"/>
              </a:solidFill>
              <a:latin typeface="Gill Sans MT"/>
            </a:endParaRPr>
          </a:p>
          <a:p>
            <a:pPr lvl="1" marL="630000" indent="-305640">
              <a:lnSpc>
                <a:spcPct val="100000"/>
              </a:lnSpc>
              <a:spcBef>
                <a:spcPts val="400"/>
              </a:spcBef>
              <a:spcAft>
                <a:spcPts val="601"/>
              </a:spcAft>
              <a:buClr>
                <a:srgbClr val="4590b8"/>
              </a:buClr>
              <a:buSzPct val="92000"/>
              <a:buFont typeface="Wingdings 2" charset="2"/>
              <a:buChar char=""/>
            </a:pPr>
            <a:r>
              <a:rPr b="0" lang="en-US" sz="2000" spc="-1" strike="noStrike">
                <a:solidFill>
                  <a:srgbClr val="3d3d3d"/>
                </a:solidFill>
                <a:latin typeface="Gill Sans MT"/>
              </a:rPr>
              <a:t>17 different responses</a:t>
            </a:r>
            <a:endParaRPr b="0" lang="en-US" sz="2000" spc="-1" strike="noStrike">
              <a:solidFill>
                <a:srgbClr val="3d3d3d"/>
              </a:solidFill>
              <a:latin typeface="Gill Sans MT"/>
            </a:endParaRPr>
          </a:p>
          <a:p>
            <a:pPr>
              <a:lnSpc>
                <a:spcPct val="100000"/>
              </a:lnSpc>
              <a:spcBef>
                <a:spcPts val="360"/>
              </a:spcBef>
              <a:spcAft>
                <a:spcPts val="601"/>
              </a:spcAft>
            </a:pPr>
            <a:endParaRPr b="0" lang="en-US" sz="2000" spc="-1" strike="noStrike">
              <a:solidFill>
                <a:srgbClr val="3d3d3d"/>
              </a:solidFill>
              <a:latin typeface="Gill Sans MT"/>
            </a:endParaRPr>
          </a:p>
        </p:txBody>
      </p:sp>
      <p:pic>
        <p:nvPicPr>
          <p:cNvPr id="95" name="Picture 3" descr=""/>
          <p:cNvPicPr/>
          <p:nvPr/>
        </p:nvPicPr>
        <p:blipFill>
          <a:blip r:embed="rId1"/>
          <a:stretch/>
        </p:blipFill>
        <p:spPr>
          <a:xfrm>
            <a:off x="6877800" y="1849680"/>
            <a:ext cx="5168160" cy="4795920"/>
          </a:xfrm>
          <a:prstGeom prst="rect">
            <a:avLst/>
          </a:prstGeom>
          <a:ln>
            <a:noFill/>
          </a:ln>
        </p:spPr>
      </p:pic>
      <p:sp>
        <p:nvSpPr>
          <p:cNvPr id="96" name="CustomShape 3"/>
          <p:cNvSpPr/>
          <p:nvPr/>
        </p:nvSpPr>
        <p:spPr>
          <a:xfrm>
            <a:off x="269640" y="5790600"/>
            <a:ext cx="61426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22222"/>
                </a:solidFill>
                <a:latin typeface="Arial"/>
              </a:rPr>
              <a:t>Larsen et al. "An exploratory chemometric study of 1H NMR spectra of table wines." </a:t>
            </a:r>
            <a:r>
              <a:rPr b="0" i="1" lang="en-US" sz="1800" spc="-1" strike="noStrike">
                <a:solidFill>
                  <a:srgbClr val="222222"/>
                </a:solidFill>
                <a:latin typeface="Arial"/>
              </a:rPr>
              <a:t>Journal of Chemometrics: A Journal of the Chemometrics Society</a:t>
            </a:r>
            <a:r>
              <a:rPr b="0" lang="en-US" sz="1800" spc="-1" strike="noStrike">
                <a:solidFill>
                  <a:srgbClr val="222222"/>
                </a:solidFill>
                <a:latin typeface="Arial"/>
              </a:rPr>
              <a:t> 20.5 (2006): 198-208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Explor</a:t>
            </a:r>
            <a:r>
              <a:rPr b="0" lang="en-US" sz="2800" spc="-1" strike="noStrike" cap="all">
                <a:solidFill>
                  <a:srgbClr val="ffffff"/>
                </a:solidFill>
                <a:latin typeface="Gill Sans MT"/>
              </a:rPr>
              <a:t>ation</a:t>
            </a:r>
            <a:endParaRPr b="0" lang="en-US" sz="2800" spc="-1" strike="noStrike">
              <a:solidFill>
                <a:srgbClr val="000000"/>
              </a:solidFill>
              <a:latin typeface="Gill Sans MT"/>
            </a:endParaRPr>
          </a:p>
        </p:txBody>
      </p:sp>
      <p:sp>
        <p:nvSpPr>
          <p:cNvPr id="98" name="TextShape 2"/>
          <p:cNvSpPr txBox="1"/>
          <p:nvPr/>
        </p:nvSpPr>
        <p:spPr>
          <a:xfrm>
            <a:off x="581040" y="2180520"/>
            <a:ext cx="405684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There may exist relationships between samples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Far left: Europe</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Middle: Mediterranean / Australia</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Strong relationships along diagonal for most variables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Strong block of negative correlation values</a:t>
            </a:r>
            <a:endParaRPr b="0" lang="en-US" sz="1600" spc="-1" strike="noStrike">
              <a:solidFill>
                <a:srgbClr val="3d3d3d"/>
              </a:solidFill>
              <a:latin typeface="Gill Sans MT"/>
            </a:endParaRPr>
          </a:p>
          <a:p>
            <a:endParaRPr b="0" lang="en-US" sz="1600" spc="-1" strike="noStrike">
              <a:solidFill>
                <a:srgbClr val="3d3d3d"/>
              </a:solidFill>
              <a:latin typeface="Gill Sans MT"/>
            </a:endParaRPr>
          </a:p>
        </p:txBody>
      </p:sp>
      <p:pic>
        <p:nvPicPr>
          <p:cNvPr id="99" name="Picture 13" descr="Chart, bar chart&#10;&#10;Description automatically generated"/>
          <p:cNvPicPr/>
          <p:nvPr/>
        </p:nvPicPr>
        <p:blipFill>
          <a:blip r:embed="rId1"/>
          <a:stretch/>
        </p:blipFill>
        <p:spPr>
          <a:xfrm>
            <a:off x="4473360" y="1822320"/>
            <a:ext cx="7718400" cy="5102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Data </a:t>
            </a:r>
            <a:r>
              <a:rPr b="0" lang="en-US" sz="2800" spc="-1" strike="noStrike" cap="all">
                <a:solidFill>
                  <a:srgbClr val="ffffff"/>
                </a:solidFill>
                <a:latin typeface="Gill Sans MT"/>
              </a:rPr>
              <a:t>Proble</a:t>
            </a:r>
            <a:r>
              <a:rPr b="0" lang="en-US" sz="2800" spc="-1" strike="noStrike" cap="all">
                <a:solidFill>
                  <a:srgbClr val="ffffff"/>
                </a:solidFill>
                <a:latin typeface="Gill Sans MT"/>
              </a:rPr>
              <a:t>ms</a:t>
            </a:r>
            <a:endParaRPr b="0" lang="en-US" sz="2800" spc="-1" strike="noStrike">
              <a:solidFill>
                <a:srgbClr val="000000"/>
              </a:solidFill>
              <a:latin typeface="Gill Sans MT"/>
            </a:endParaRPr>
          </a:p>
        </p:txBody>
      </p:sp>
      <p:sp>
        <p:nvSpPr>
          <p:cNvPr id="101" name="TextShape 2"/>
          <p:cNvSpPr txBox="1"/>
          <p:nvPr/>
        </p:nvSpPr>
        <p:spPr>
          <a:xfrm>
            <a:off x="581040" y="2180520"/>
            <a:ext cx="513360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Extremely high-dimensional</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Low sample space (40) by ~9k</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Multicollinearity between NMR features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Autocorrelation of the NMR with respect to PPM</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Misalignment of peaks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Multitask learning problem</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Correlation exists between responses</a:t>
            </a:r>
            <a:endParaRPr b="0" lang="en-US" sz="1600" spc="-1" strike="noStrike">
              <a:solidFill>
                <a:srgbClr val="3d3d3d"/>
              </a:solidFill>
              <a:latin typeface="Gill Sans MT"/>
            </a:endParaRPr>
          </a:p>
          <a:p>
            <a:pPr>
              <a:lnSpc>
                <a:spcPct val="100000"/>
              </a:lnSpc>
              <a:spcBef>
                <a:spcPts val="360"/>
              </a:spcBef>
              <a:spcAft>
                <a:spcPts val="601"/>
              </a:spcAft>
            </a:pPr>
            <a:endParaRPr b="0" lang="en-US" sz="1600" spc="-1" strike="noStrike">
              <a:solidFill>
                <a:srgbClr val="3d3d3d"/>
              </a:solidFill>
              <a:latin typeface="Gill Sans MT"/>
            </a:endParaRPr>
          </a:p>
        </p:txBody>
      </p:sp>
      <p:pic>
        <p:nvPicPr>
          <p:cNvPr id="102" name="Picture 4" descr="Diagram&#10;&#10;Description automatically generated with medium confidence"/>
          <p:cNvPicPr/>
          <p:nvPr/>
        </p:nvPicPr>
        <p:blipFill>
          <a:blip r:embed="rId1"/>
          <a:stretch/>
        </p:blipFill>
        <p:spPr>
          <a:xfrm>
            <a:off x="6477120" y="1951920"/>
            <a:ext cx="5183280" cy="4203360"/>
          </a:xfrm>
          <a:prstGeom prst="rect">
            <a:avLst/>
          </a:prstGeom>
          <a:ln>
            <a:noFill/>
          </a:ln>
        </p:spPr>
      </p:pic>
      <p:sp>
        <p:nvSpPr>
          <p:cNvPr id="103" name="CustomShape 3"/>
          <p:cNvSpPr/>
          <p:nvPr/>
        </p:nvSpPr>
        <p:spPr>
          <a:xfrm>
            <a:off x="6791760" y="6208560"/>
            <a:ext cx="530712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222222"/>
                </a:solidFill>
                <a:latin typeface="Arial"/>
              </a:rPr>
              <a:t>Larsen et al. "An exploratory chemometric study of 1H NMR spectra of table wines." </a:t>
            </a:r>
            <a:r>
              <a:rPr b="0" i="1" lang="en-US" sz="1200" spc="-1" strike="noStrike">
                <a:solidFill>
                  <a:srgbClr val="222222"/>
                </a:solidFill>
                <a:latin typeface="Arial"/>
              </a:rPr>
              <a:t>Journal of Chemometrics: A Journal of the Chemometrics Society</a:t>
            </a:r>
            <a:r>
              <a:rPr b="0" lang="en-US" sz="1200" spc="-1" strike="noStrike">
                <a:solidFill>
                  <a:srgbClr val="222222"/>
                </a:solidFill>
                <a:latin typeface="Arial"/>
              </a:rPr>
              <a:t> 20.5 (2006): 198-208</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Previo</a:t>
            </a:r>
            <a:r>
              <a:rPr b="0" lang="en-US" sz="2800" spc="-1" strike="noStrike" cap="all">
                <a:solidFill>
                  <a:srgbClr val="ffffff"/>
                </a:solidFill>
                <a:latin typeface="Gill Sans MT"/>
              </a:rPr>
              <a:t>us </a:t>
            </a:r>
            <a:r>
              <a:rPr b="0" lang="en-US" sz="2800" spc="-1" strike="noStrike" cap="all">
                <a:solidFill>
                  <a:srgbClr val="ffffff"/>
                </a:solidFill>
                <a:latin typeface="Gill Sans MT"/>
              </a:rPr>
              <a:t>Soluti</a:t>
            </a:r>
            <a:r>
              <a:rPr b="0" lang="en-US" sz="2800" spc="-1" strike="noStrike" cap="all">
                <a:solidFill>
                  <a:srgbClr val="ffffff"/>
                </a:solidFill>
                <a:latin typeface="Gill Sans MT"/>
              </a:rPr>
              <a:t>on</a:t>
            </a:r>
            <a:endParaRPr b="0" lang="en-US" sz="2800" spc="-1" strike="noStrike">
              <a:solidFill>
                <a:srgbClr val="000000"/>
              </a:solidFill>
              <a:latin typeface="Gill Sans MT"/>
            </a:endParaRPr>
          </a:p>
        </p:txBody>
      </p:sp>
      <p:sp>
        <p:nvSpPr>
          <p:cNvPr id="105" name="TextShape 2"/>
          <p:cNvSpPr txBox="1"/>
          <p:nvPr/>
        </p:nvSpPr>
        <p:spPr>
          <a:xfrm>
            <a:off x="581040" y="2180520"/>
            <a:ext cx="413640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Partial Least Squares (PLS)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Like Principal Component Regression</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Use of X and Y in projection</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Bread and butter of chemometrics</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Iterative Partial Least Squares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Extension of PLS</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Extensive search over all predictors for subset selection</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Different number of factors (F) and predictors (spectral range)</a:t>
            </a:r>
            <a:endParaRPr b="0" lang="en-US" sz="1800" spc="-1" strike="noStrike">
              <a:solidFill>
                <a:srgbClr val="3d3d3d"/>
              </a:solidFill>
              <a:latin typeface="Gill Sans MT"/>
            </a:endParaRPr>
          </a:p>
        </p:txBody>
      </p:sp>
      <p:sp>
        <p:nvSpPr>
          <p:cNvPr id="106" name="CustomShape 3"/>
          <p:cNvSpPr/>
          <p:nvPr/>
        </p:nvSpPr>
        <p:spPr>
          <a:xfrm>
            <a:off x="5572080" y="5397120"/>
            <a:ext cx="61426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22222"/>
                </a:solidFill>
                <a:latin typeface="Arial"/>
              </a:rPr>
              <a:t>Larsen et al. "An exploratory chemometric study of 1H NMR spectra of table wines." </a:t>
            </a:r>
            <a:r>
              <a:rPr b="0" i="1" lang="en-US" sz="1800" spc="-1" strike="noStrike">
                <a:solidFill>
                  <a:srgbClr val="222222"/>
                </a:solidFill>
                <a:latin typeface="Arial"/>
              </a:rPr>
              <a:t>Journal of Chemometrics: A Journal of the Chemometrics Society</a:t>
            </a:r>
            <a:r>
              <a:rPr b="0" lang="en-US" sz="1800" spc="-1" strike="noStrike">
                <a:solidFill>
                  <a:srgbClr val="222222"/>
                </a:solidFill>
                <a:latin typeface="Arial"/>
              </a:rPr>
              <a:t> 20.5 (2006): 198-208</a:t>
            </a:r>
            <a:endParaRPr b="0" lang="en-US" sz="1800" spc="-1" strike="noStrike">
              <a:latin typeface="Arial"/>
            </a:endParaRPr>
          </a:p>
        </p:txBody>
      </p:sp>
      <p:pic>
        <p:nvPicPr>
          <p:cNvPr id="107" name="Picture 9" descr="Table&#10;&#10;Description automatically generated"/>
          <p:cNvPicPr/>
          <p:nvPr/>
        </p:nvPicPr>
        <p:blipFill>
          <a:blip r:embed="rId1"/>
          <a:stretch/>
        </p:blipFill>
        <p:spPr>
          <a:xfrm>
            <a:off x="5031000" y="2180520"/>
            <a:ext cx="6931440" cy="3097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Proposed Solution</a:t>
            </a:r>
            <a:endParaRPr b="0" lang="en-US" sz="2800" spc="-1" strike="noStrike">
              <a:solidFill>
                <a:srgbClr val="000000"/>
              </a:solidFill>
              <a:latin typeface="Gill Sans MT"/>
            </a:endParaRPr>
          </a:p>
        </p:txBody>
      </p:sp>
      <p:sp>
        <p:nvSpPr>
          <p:cNvPr id="109" name="TextShape 2"/>
          <p:cNvSpPr txBox="1"/>
          <p:nvPr/>
        </p:nvSpPr>
        <p:spPr>
          <a:xfrm>
            <a:off x="581040" y="2180520"/>
            <a:ext cx="4633200" cy="3678120"/>
          </a:xfrm>
          <a:prstGeom prst="rect">
            <a:avLst/>
          </a:prstGeom>
          <a:noFill/>
          <a:ln>
            <a:noFill/>
          </a:ln>
        </p:spPr>
        <p:txBody>
          <a:bodyPr anchor="ctr">
            <a:normAutofit fontScale="60000"/>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Penalized Least Squares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Multitask approach via sparse group lasso</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Elastic-net </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Multicollinearity</a:t>
            </a:r>
            <a:endParaRPr b="0" lang="en-US" sz="14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Reduction in the total number of predictors</a:t>
            </a:r>
            <a:endParaRPr b="0" lang="en-US" sz="14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Tuning the hyper-parameters via cross validation</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Grouped variable selection across all responses</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GLMNET</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Optional:</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Use of raw NMR</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Perform Principal Component Regression (PCR)</a:t>
            </a:r>
            <a:endParaRPr b="0" lang="en-US" sz="1600" spc="-1" strike="noStrike">
              <a:solidFill>
                <a:srgbClr val="3d3d3d"/>
              </a:solidFill>
              <a:latin typeface="Gill Sans MT"/>
            </a:endParaRPr>
          </a:p>
        </p:txBody>
      </p:sp>
      <p:pic>
        <p:nvPicPr>
          <p:cNvPr id="110" name="Picture 6" descr=""/>
          <p:cNvPicPr/>
          <p:nvPr/>
        </p:nvPicPr>
        <p:blipFill>
          <a:blip r:embed="rId1"/>
          <a:srcRect l="0" t="0" r="45378" b="0"/>
          <a:stretch/>
        </p:blipFill>
        <p:spPr>
          <a:xfrm>
            <a:off x="6698160" y="2479680"/>
            <a:ext cx="3893400" cy="3255480"/>
          </a:xfrm>
          <a:prstGeom prst="rect">
            <a:avLst/>
          </a:prstGeom>
          <a:ln>
            <a:noFill/>
          </a:ln>
        </p:spPr>
      </p:pic>
      <p:sp>
        <p:nvSpPr>
          <p:cNvPr id="111" name="CustomShape 3"/>
          <p:cNvSpPr/>
          <p:nvPr/>
        </p:nvSpPr>
        <p:spPr>
          <a:xfrm>
            <a:off x="5773680" y="5832720"/>
            <a:ext cx="62010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22222"/>
                </a:solidFill>
                <a:latin typeface="Arial"/>
              </a:rPr>
              <a:t>Yuan, Han, et al. "Multitask learning improves prediction of cancer drug sensitivity." </a:t>
            </a:r>
            <a:r>
              <a:rPr b="0" i="1" lang="en-US" sz="1800" spc="-1" strike="noStrike">
                <a:solidFill>
                  <a:srgbClr val="222222"/>
                </a:solidFill>
                <a:latin typeface="Arial"/>
              </a:rPr>
              <a:t>Scientific reports</a:t>
            </a:r>
            <a:r>
              <a:rPr b="0" lang="en-US" sz="1800" spc="-1" strike="noStrike">
                <a:solidFill>
                  <a:srgbClr val="222222"/>
                </a:solidFill>
                <a:latin typeface="Arial"/>
              </a:rPr>
              <a:t> 6.1 (2016): 1-11.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Performance</a:t>
            </a:r>
            <a:endParaRPr b="0" lang="en-US" sz="2800" spc="-1" strike="noStrike">
              <a:solidFill>
                <a:srgbClr val="000000"/>
              </a:solidFill>
              <a:latin typeface="Gill Sans MT"/>
            </a:endParaRPr>
          </a:p>
        </p:txBody>
      </p:sp>
      <p:sp>
        <p:nvSpPr>
          <p:cNvPr id="113" name="TextShape 2"/>
          <p:cNvSpPr txBox="1"/>
          <p:nvPr/>
        </p:nvSpPr>
        <p:spPr>
          <a:xfrm>
            <a:off x="65520" y="1716120"/>
            <a:ext cx="1102932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Multitask Elastic-Net</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Average RMSECV of 0.63</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Reduction in the predictor space by 93%</a:t>
            </a:r>
            <a:endParaRPr b="0" lang="en-US" sz="1600" spc="-1" strike="noStrike">
              <a:solidFill>
                <a:srgbClr val="3d3d3d"/>
              </a:solidFill>
              <a:latin typeface="Gill Sans MT"/>
            </a:endParaRPr>
          </a:p>
          <a:p>
            <a:pPr lvl="2" marL="900000" indent="-269640">
              <a:lnSpc>
                <a:spcPct val="100000"/>
              </a:lnSpc>
              <a:spcBef>
                <a:spcPts val="281"/>
              </a:spcBef>
              <a:spcAft>
                <a:spcPts val="601"/>
              </a:spcAft>
              <a:buClr>
                <a:srgbClr val="4590b8"/>
              </a:buClr>
              <a:buSzPct val="92000"/>
              <a:buFont typeface="Wingdings 2" charset="2"/>
              <a:buChar char=""/>
            </a:pPr>
            <a:r>
              <a:rPr b="0" lang="en-US" sz="1400" spc="-1" strike="noStrike">
                <a:solidFill>
                  <a:srgbClr val="3d3d3d"/>
                </a:solidFill>
                <a:latin typeface="Gill Sans MT"/>
              </a:rPr>
              <a:t>Same predictors among all responses</a:t>
            </a:r>
            <a:endParaRPr b="0" lang="en-US" sz="1400" spc="-1" strike="noStrike">
              <a:solidFill>
                <a:srgbClr val="3d3d3d"/>
              </a:solidFill>
              <a:latin typeface="Gill Sans MT"/>
            </a:endParaRPr>
          </a:p>
          <a:p>
            <a:pPr>
              <a:lnSpc>
                <a:spcPct val="100000"/>
              </a:lnSpc>
              <a:spcBef>
                <a:spcPts val="360"/>
              </a:spcBef>
              <a:spcAft>
                <a:spcPts val="601"/>
              </a:spcAft>
              <a:tabLst>
                <a:tab algn="l" pos="0"/>
              </a:tabLst>
            </a:pPr>
            <a:endParaRPr b="0" lang="en-US" sz="1400" spc="-1" strike="noStrike">
              <a:solidFill>
                <a:srgbClr val="3d3d3d"/>
              </a:solidFill>
              <a:latin typeface="Gill Sans MT"/>
            </a:endParaRPr>
          </a:p>
          <a:p>
            <a:pPr>
              <a:lnSpc>
                <a:spcPct val="100000"/>
              </a:lnSpc>
              <a:spcBef>
                <a:spcPts val="360"/>
              </a:spcBef>
              <a:spcAft>
                <a:spcPts val="601"/>
              </a:spcAft>
              <a:tabLst>
                <a:tab algn="l" pos="0"/>
              </a:tabLst>
            </a:pPr>
            <a:endParaRPr b="0" lang="en-US" sz="1400" spc="-1" strike="noStrike">
              <a:solidFill>
                <a:srgbClr val="3d3d3d"/>
              </a:solidFill>
              <a:latin typeface="Gill Sans MT"/>
            </a:endParaRPr>
          </a:p>
        </p:txBody>
      </p:sp>
      <p:graphicFrame>
        <p:nvGraphicFramePr>
          <p:cNvPr id="114" name="Table 3"/>
          <p:cNvGraphicFramePr/>
          <p:nvPr/>
        </p:nvGraphicFramePr>
        <p:xfrm>
          <a:off x="65520" y="4137120"/>
          <a:ext cx="4876560" cy="2595600"/>
        </p:xfrm>
        <a:graphic>
          <a:graphicData uri="http://schemas.openxmlformats.org/drawingml/2006/table">
            <a:tbl>
              <a:tblPr/>
              <a:tblGrid>
                <a:gridCol w="1625400"/>
                <a:gridCol w="1625400"/>
                <a:gridCol w="162576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a3260"/>
                    </a:solidFill>
                  </a:tcPr>
                </a:tc>
                <a:tc>
                  <a:txBody>
                    <a:bodyPr>
                      <a:noAutofit/>
                    </a:bodyPr>
                    <a:p>
                      <a:pPr>
                        <a:lnSpc>
                          <a:spcPct val="100000"/>
                        </a:lnSpc>
                      </a:pPr>
                      <a:r>
                        <a:rPr b="1" lang="en-US" sz="1800" spc="-1" strike="noStrike">
                          <a:solidFill>
                            <a:srgbClr val="ffffff"/>
                          </a:solidFill>
                          <a:latin typeface="Gill Sans MT"/>
                        </a:rPr>
                        <a:t>iPLS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a3260"/>
                    </a:solidFill>
                  </a:tcPr>
                </a:tc>
                <a:tc>
                  <a:txBody>
                    <a:bodyPr>
                      <a:noAutofit/>
                    </a:bodyPr>
                    <a:p>
                      <a:pPr>
                        <a:lnSpc>
                          <a:spcPct val="100000"/>
                        </a:lnSpc>
                      </a:pPr>
                      <a:r>
                        <a:rPr b="1" lang="en-US" sz="1800" spc="-1" strike="noStrike">
                          <a:solidFill>
                            <a:srgbClr val="ffffff"/>
                          </a:solidFill>
                          <a:latin typeface="Gill Sans MT"/>
                        </a:rPr>
                        <a:t>MEN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a3260"/>
                    </a:solidFill>
                  </a:tcPr>
                </a:tc>
              </a:tr>
              <a:tr h="370800">
                <a:tc>
                  <a:txBody>
                    <a:bodyPr>
                      <a:noAutofit/>
                    </a:bodyPr>
                    <a:p>
                      <a:pPr>
                        <a:lnSpc>
                          <a:spcPct val="100000"/>
                        </a:lnSpc>
                      </a:pPr>
                      <a:r>
                        <a:rPr b="0" lang="en-US" sz="1800" spc="-1" strike="noStrike">
                          <a:solidFill>
                            <a:srgbClr val="000000"/>
                          </a:solidFill>
                          <a:latin typeface="Gill Sans MT"/>
                        </a:rPr>
                        <a:t>Glycerol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0.92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370800">
                <a:tc>
                  <a:txBody>
                    <a:bodyPr>
                      <a:noAutofit/>
                    </a:bodyPr>
                    <a:p>
                      <a:pPr>
                        <a:lnSpc>
                          <a:spcPct val="100000"/>
                        </a:lnSpc>
                      </a:pPr>
                      <a:r>
                        <a:rPr b="0" lang="en-US" sz="1800" spc="-1" strike="noStrike">
                          <a:solidFill>
                            <a:srgbClr val="000000"/>
                          </a:solidFill>
                          <a:latin typeface="Gill Sans MT"/>
                        </a:rPr>
                        <a:t>Ethanol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0.94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0.92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70800">
                <a:tc>
                  <a:txBody>
                    <a:bodyPr>
                      <a:noAutofit/>
                    </a:bodyPr>
                    <a:p>
                      <a:pPr>
                        <a:lnSpc>
                          <a:spcPct val="100000"/>
                        </a:lnSpc>
                      </a:pPr>
                      <a:r>
                        <a:rPr b="0" lang="en-US" sz="1800" spc="-1" strike="noStrike">
                          <a:solidFill>
                            <a:srgbClr val="000000"/>
                          </a:solidFill>
                          <a:latin typeface="Gill Sans MT"/>
                        </a:rPr>
                        <a:t>Lactic Acid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0.96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0.96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370800">
                <a:tc>
                  <a:txBody>
                    <a:bodyPr>
                      <a:noAutofit/>
                    </a:bodyPr>
                    <a:p>
                      <a:pPr>
                        <a:lnSpc>
                          <a:spcPct val="100000"/>
                        </a:lnSpc>
                      </a:pPr>
                      <a:r>
                        <a:rPr b="0" lang="en-US" sz="1800" spc="-1" strike="noStrike">
                          <a:solidFill>
                            <a:srgbClr val="000000"/>
                          </a:solidFill>
                          <a:latin typeface="Gill Sans MT"/>
                        </a:rPr>
                        <a:t>Malic Acid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0.94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70800">
                <a:tc>
                  <a:txBody>
                    <a:bodyPr>
                      <a:noAutofit/>
                    </a:bodyPr>
                    <a:p>
                      <a:pPr>
                        <a:lnSpc>
                          <a:spcPct val="100000"/>
                        </a:lnSpc>
                      </a:pPr>
                      <a:r>
                        <a:rPr b="0" lang="en-US" sz="1800" spc="-1" strike="noStrike">
                          <a:solidFill>
                            <a:srgbClr val="000000"/>
                          </a:solidFill>
                          <a:latin typeface="Gill Sans MT"/>
                        </a:rPr>
                        <a:t>Methanol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0.75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c>
                  <a:txBody>
                    <a:bodyPr>
                      <a:noAutofit/>
                    </a:bodyPr>
                    <a:p>
                      <a:pPr>
                        <a:lnSpc>
                          <a:spcPct val="100000"/>
                        </a:lnSpc>
                      </a:pPr>
                      <a:r>
                        <a:rPr b="0" lang="en-US" sz="1800" spc="-1" strike="noStrike">
                          <a:solidFill>
                            <a:srgbClr val="000000"/>
                          </a:solidFill>
                          <a:latin typeface="Gill Sans MT"/>
                        </a:rPr>
                        <a:t>0.95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dd2"/>
                    </a:solidFill>
                  </a:tcPr>
                </a:tc>
              </a:tr>
              <a:tr h="370800">
                <a:tc>
                  <a:txBody>
                    <a:bodyPr>
                      <a:noAutofit/>
                    </a:bodyPr>
                    <a:p>
                      <a:pPr>
                        <a:lnSpc>
                          <a:spcPct val="100000"/>
                        </a:lnSpc>
                      </a:pPr>
                      <a:r>
                        <a:rPr b="0" lang="en-US" sz="1800" spc="-1" strike="noStrike">
                          <a:solidFill>
                            <a:srgbClr val="000000"/>
                          </a:solidFill>
                          <a:latin typeface="Gill Sans MT"/>
                        </a:rPr>
                        <a:t>Glucose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0.86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oAutofit/>
                    </a:bodyPr>
                    <a:p>
                      <a:pPr>
                        <a:lnSpc>
                          <a:spcPct val="100000"/>
                        </a:lnSpc>
                      </a:pPr>
                      <a:r>
                        <a:rPr b="0" lang="en-US" sz="1800" spc="-1" strike="noStrike">
                          <a:solidFill>
                            <a:srgbClr val="000000"/>
                          </a:solidFill>
                          <a:latin typeface="Gill Sans MT"/>
                        </a:rPr>
                        <a:t>0.94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pic>
        <p:nvPicPr>
          <p:cNvPr id="115" name="Picture 7" descr="Chart, scatter chart&#10;&#10;Description automatically generated"/>
          <p:cNvPicPr/>
          <p:nvPr/>
        </p:nvPicPr>
        <p:blipFill>
          <a:blip r:embed="rId1"/>
          <a:stretch/>
        </p:blipFill>
        <p:spPr>
          <a:xfrm>
            <a:off x="5580360" y="2020320"/>
            <a:ext cx="6453360" cy="4837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Diagno</a:t>
            </a:r>
            <a:r>
              <a:rPr b="0" lang="en-US" sz="2800" spc="-1" strike="noStrike" cap="all">
                <a:solidFill>
                  <a:srgbClr val="ffffff"/>
                </a:solidFill>
                <a:latin typeface="Gill Sans MT"/>
              </a:rPr>
              <a:t>stics</a:t>
            </a:r>
            <a:endParaRPr b="0" lang="en-US" sz="2800" spc="-1" strike="noStrike">
              <a:solidFill>
                <a:srgbClr val="000000"/>
              </a:solidFill>
              <a:latin typeface="Gill Sans MT"/>
            </a:endParaRPr>
          </a:p>
        </p:txBody>
      </p:sp>
      <p:sp>
        <p:nvSpPr>
          <p:cNvPr id="117" name="TextShape 2"/>
          <p:cNvSpPr txBox="1"/>
          <p:nvPr/>
        </p:nvSpPr>
        <p:spPr>
          <a:xfrm>
            <a:off x="581040" y="2180520"/>
            <a:ext cx="536220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Visible pattern at higher values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Potential non-linear effects</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May be also be due to environmental factors / category</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Similar trend per predictor</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Only approximately 600 ppm values selected</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Still too high?</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No hold out validation set</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Potential for overfitting</a:t>
            </a:r>
            <a:endParaRPr b="0" lang="en-US" sz="1600" spc="-1" strike="noStrike">
              <a:solidFill>
                <a:srgbClr val="3d3d3d"/>
              </a:solidFill>
              <a:latin typeface="Gill Sans MT"/>
            </a:endParaRPr>
          </a:p>
        </p:txBody>
      </p:sp>
      <p:pic>
        <p:nvPicPr>
          <p:cNvPr id="118" name="Picture 4" descr="Chart, scatter chart&#10;&#10;Description automatically generated"/>
          <p:cNvPicPr/>
          <p:nvPr/>
        </p:nvPicPr>
        <p:blipFill>
          <a:blip r:embed="rId1"/>
          <a:stretch/>
        </p:blipFill>
        <p:spPr>
          <a:xfrm>
            <a:off x="5577840" y="2020680"/>
            <a:ext cx="6453000" cy="4836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81040" y="702000"/>
            <a:ext cx="11029320" cy="1013400"/>
          </a:xfrm>
          <a:prstGeom prst="rect">
            <a:avLst/>
          </a:prstGeom>
          <a:noFill/>
          <a:ln>
            <a:noFill/>
          </a:ln>
        </p:spPr>
        <p:txBody>
          <a:bodyPr anchor="b">
            <a:noAutofit/>
          </a:bodyPr>
          <a:p>
            <a:pPr>
              <a:lnSpc>
                <a:spcPct val="100000"/>
              </a:lnSpc>
            </a:pPr>
            <a:r>
              <a:rPr b="0" lang="en-US" sz="2800" spc="-1" strike="noStrike" cap="all">
                <a:solidFill>
                  <a:srgbClr val="ffffff"/>
                </a:solidFill>
                <a:latin typeface="Gill Sans MT"/>
              </a:rPr>
              <a:t>Potential follow-ons</a:t>
            </a:r>
            <a:endParaRPr b="0" lang="en-US" sz="2800" spc="-1" strike="noStrike">
              <a:solidFill>
                <a:srgbClr val="000000"/>
              </a:solidFill>
              <a:latin typeface="Gill Sans MT"/>
            </a:endParaRPr>
          </a:p>
        </p:txBody>
      </p:sp>
      <p:sp>
        <p:nvSpPr>
          <p:cNvPr id="120" name="TextShape 2"/>
          <p:cNvSpPr txBox="1"/>
          <p:nvPr/>
        </p:nvSpPr>
        <p:spPr>
          <a:xfrm>
            <a:off x="581040" y="2180520"/>
            <a:ext cx="5587200" cy="3678120"/>
          </a:xfrm>
          <a:prstGeom prst="rect">
            <a:avLst/>
          </a:prstGeom>
          <a:noFill/>
          <a:ln>
            <a:noFill/>
          </a:ln>
        </p:spPr>
        <p:txBody>
          <a:bodyPr anchor="ctr">
            <a:noAutofit/>
          </a:bodyPr>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There may exist non-linear effects based on residuals</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Generalized Additive Models </a:t>
            </a:r>
            <a:endParaRPr b="0" lang="en-US" sz="16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Not accounting for environmental factors</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Alignment of peaks using “Time Warping”</a:t>
            </a:r>
            <a:endParaRPr b="0" lang="en-US" sz="1800" spc="-1" strike="noStrike">
              <a:solidFill>
                <a:srgbClr val="3d3d3d"/>
              </a:solidFill>
              <a:latin typeface="Gill Sans MT"/>
            </a:endParaRPr>
          </a:p>
          <a:p>
            <a:pPr marL="306000" indent="-305640">
              <a:lnSpc>
                <a:spcPct val="100000"/>
              </a:lnSpc>
              <a:spcBef>
                <a:spcPts val="360"/>
              </a:spcBef>
              <a:spcAft>
                <a:spcPts val="601"/>
              </a:spcAft>
              <a:buClr>
                <a:srgbClr val="4590b8"/>
              </a:buClr>
              <a:buSzPct val="92000"/>
              <a:buFont typeface="Wingdings 2" charset="2"/>
              <a:buChar char=""/>
            </a:pPr>
            <a:r>
              <a:rPr b="0" lang="en-US" sz="1800" spc="-1" strike="noStrike">
                <a:solidFill>
                  <a:srgbClr val="3d3d3d"/>
                </a:solidFill>
                <a:latin typeface="Gill Sans MT"/>
              </a:rPr>
              <a:t>Different methods of feature selection</a:t>
            </a:r>
            <a:endParaRPr b="0" lang="en-US" sz="18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Non-convex methods SCAD</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Adaptive lasso for consistent selection</a:t>
            </a:r>
            <a:endParaRPr b="0" lang="en-US" sz="1600" spc="-1" strike="noStrike">
              <a:solidFill>
                <a:srgbClr val="3d3d3d"/>
              </a:solidFill>
              <a:latin typeface="Gill Sans MT"/>
            </a:endParaRPr>
          </a:p>
          <a:p>
            <a:pPr lvl="1" marL="630000" indent="-305640">
              <a:lnSpc>
                <a:spcPct val="100000"/>
              </a:lnSpc>
              <a:spcBef>
                <a:spcPts val="320"/>
              </a:spcBef>
              <a:spcAft>
                <a:spcPts val="601"/>
              </a:spcAft>
              <a:buClr>
                <a:srgbClr val="4590b8"/>
              </a:buClr>
              <a:buSzPct val="92000"/>
              <a:buFont typeface="Wingdings 2" charset="2"/>
              <a:buChar char=""/>
            </a:pPr>
            <a:r>
              <a:rPr b="0" lang="en-US" sz="1600" spc="-1" strike="noStrike">
                <a:solidFill>
                  <a:srgbClr val="3d3d3d"/>
                </a:solidFill>
                <a:latin typeface="Gill Sans MT"/>
              </a:rPr>
              <a:t>Fused lasso for combining predictors</a:t>
            </a:r>
            <a:endParaRPr b="0" lang="en-US" sz="1600" spc="-1" strike="noStrike">
              <a:solidFill>
                <a:srgbClr val="3d3d3d"/>
              </a:solidFill>
              <a:latin typeface="Gill Sans MT"/>
            </a:endParaRPr>
          </a:p>
          <a:p>
            <a:pPr>
              <a:lnSpc>
                <a:spcPct val="100000"/>
              </a:lnSpc>
              <a:spcBef>
                <a:spcPts val="360"/>
              </a:spcBef>
              <a:spcAft>
                <a:spcPts val="601"/>
              </a:spcAft>
            </a:pPr>
            <a:endParaRPr b="0" lang="en-US" sz="1600" spc="-1" strike="noStrike">
              <a:solidFill>
                <a:srgbClr val="3d3d3d"/>
              </a:solidFill>
              <a:latin typeface="Gill Sans MT"/>
            </a:endParaRPr>
          </a:p>
        </p:txBody>
      </p:sp>
      <p:pic>
        <p:nvPicPr>
          <p:cNvPr id="121" name="Picture 4" descr="Chart, histogram&#10;&#10;Description automatically generated"/>
          <p:cNvPicPr/>
          <p:nvPr/>
        </p:nvPicPr>
        <p:blipFill>
          <a:blip r:embed="rId1"/>
          <a:stretch/>
        </p:blipFill>
        <p:spPr>
          <a:xfrm>
            <a:off x="4858560" y="3899520"/>
            <a:ext cx="4578120" cy="2885040"/>
          </a:xfrm>
          <a:prstGeom prst="rect">
            <a:avLst/>
          </a:prstGeom>
          <a:ln>
            <a:noFill/>
          </a:ln>
        </p:spPr>
      </p:pic>
      <p:pic>
        <p:nvPicPr>
          <p:cNvPr id="122" name="Picture 6" descr="Chart, scatter chart&#10;&#10;Description automatically generated"/>
          <p:cNvPicPr/>
          <p:nvPr/>
        </p:nvPicPr>
        <p:blipFill>
          <a:blip r:embed="rId2"/>
          <a:stretch/>
        </p:blipFill>
        <p:spPr>
          <a:xfrm>
            <a:off x="7147800" y="900360"/>
            <a:ext cx="4758480" cy="2998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TM03457464[[fn=Dividend]]</Template>
  <TotalTime>4225</TotalTime>
  <Application>LibreOffice/6.4.7.2$Linux_X86_64 LibreOffice_project/40$Build-2</Application>
  <Words>607</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2021-08-27T20:34:25Z</dcterms:created>
  <dc:creator>Ross Kunz</dc:creator>
  <dc:description/>
  <dc:language>en-US</dc:language>
  <cp:lastModifiedBy/>
  <dcterms:modified xsi:type="dcterms:W3CDTF">2022-02-18T13:45:11Z</dcterms:modified>
  <cp:revision>3</cp:revision>
  <dc:subject/>
  <dc:title>Wine NMR Multitask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