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s Kunz" initials="RK" lastIdx="1" clrIdx="0">
    <p:extLst>
      <p:ext uri="{19B8F6BF-5375-455C-9EA6-DF929625EA0E}">
        <p15:presenceInfo xmlns:p15="http://schemas.microsoft.com/office/powerpoint/2012/main" userId="2fe62d58d46c39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BDC6C-CA5B-4296-B1C0-35846965B99D}" v="76" dt="2021-08-30T15:33:31.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DBCA-115E-4B3C-A1B0-A1E51F1B81E2}"/>
              </a:ext>
            </a:extLst>
          </p:cNvPr>
          <p:cNvSpPr>
            <a:spLocks noGrp="1"/>
          </p:cNvSpPr>
          <p:nvPr>
            <p:ph type="ctrTitle"/>
          </p:nvPr>
        </p:nvSpPr>
        <p:spPr/>
        <p:txBody>
          <a:bodyPr/>
          <a:lstStyle/>
          <a:p>
            <a:r>
              <a:rPr lang="en-US" sz="3600" dirty="0">
                <a:solidFill>
                  <a:schemeClr val="tx1"/>
                </a:solidFill>
              </a:rPr>
              <a:t>Wine NMR Multitask Prediction</a:t>
            </a:r>
            <a:endParaRPr lang="en-US" dirty="0">
              <a:solidFill>
                <a:schemeClr val="tx1"/>
              </a:solidFill>
            </a:endParaRPr>
          </a:p>
        </p:txBody>
      </p:sp>
      <p:sp>
        <p:nvSpPr>
          <p:cNvPr id="3" name="Subtitle 2">
            <a:extLst>
              <a:ext uri="{FF2B5EF4-FFF2-40B4-BE49-F238E27FC236}">
                <a16:creationId xmlns:a16="http://schemas.microsoft.com/office/drawing/2014/main" id="{62BCD09D-139A-46B3-AA21-4CA7A3EF401C}"/>
              </a:ext>
            </a:extLst>
          </p:cNvPr>
          <p:cNvSpPr>
            <a:spLocks noGrp="1"/>
          </p:cNvSpPr>
          <p:nvPr>
            <p:ph type="subTitle" idx="1"/>
          </p:nvPr>
        </p:nvSpPr>
        <p:spPr/>
        <p:txBody>
          <a:bodyPr>
            <a:normAutofit fontScale="77500" lnSpcReduction="20000"/>
          </a:bodyPr>
          <a:lstStyle/>
          <a:p>
            <a:pPr algn="l"/>
            <a:r>
              <a:rPr lang="en-US" dirty="0"/>
              <a:t>Ross Kunz</a:t>
            </a:r>
          </a:p>
          <a:p>
            <a:pPr algn="l"/>
            <a:r>
              <a:rPr lang="en-US" dirty="0"/>
              <a:t>8/31/2021</a:t>
            </a:r>
          </a:p>
          <a:p>
            <a:endParaRPr lang="en-US" dirty="0"/>
          </a:p>
        </p:txBody>
      </p:sp>
      <p:pic>
        <p:nvPicPr>
          <p:cNvPr id="5" name="Picture 4" descr="Map&#10;&#10;Description automatically generated">
            <a:extLst>
              <a:ext uri="{FF2B5EF4-FFF2-40B4-BE49-F238E27FC236}">
                <a16:creationId xmlns:a16="http://schemas.microsoft.com/office/drawing/2014/main" id="{5769DEE8-6B69-4795-B86F-580033EC0D0D}"/>
              </a:ext>
            </a:extLst>
          </p:cNvPr>
          <p:cNvPicPr>
            <a:picLocks noChangeAspect="1"/>
          </p:cNvPicPr>
          <p:nvPr/>
        </p:nvPicPr>
        <p:blipFill>
          <a:blip r:embed="rId2"/>
          <a:stretch>
            <a:fillRect/>
          </a:stretch>
        </p:blipFill>
        <p:spPr>
          <a:xfrm>
            <a:off x="2617304" y="3149686"/>
            <a:ext cx="6957391" cy="3219319"/>
          </a:xfrm>
          <a:prstGeom prst="rect">
            <a:avLst/>
          </a:prstGeom>
        </p:spPr>
      </p:pic>
    </p:spTree>
    <p:extLst>
      <p:ext uri="{BB962C8B-B14F-4D97-AF65-F5344CB8AC3E}">
        <p14:creationId xmlns:p14="http://schemas.microsoft.com/office/powerpoint/2010/main" val="16543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4A5A-9BE3-480A-B064-A8F513D787B3}"/>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6D8D38A2-6F3C-4E72-B8E2-0813E05BBCE3}"/>
              </a:ext>
            </a:extLst>
          </p:cNvPr>
          <p:cNvSpPr>
            <a:spLocks noGrp="1"/>
          </p:cNvSpPr>
          <p:nvPr>
            <p:ph idx="1"/>
          </p:nvPr>
        </p:nvSpPr>
        <p:spPr>
          <a:xfrm>
            <a:off x="119270" y="1955209"/>
            <a:ext cx="4043817" cy="4551608"/>
          </a:xfrm>
        </p:spPr>
        <p:txBody>
          <a:bodyPr>
            <a:normAutofit/>
          </a:bodyPr>
          <a:lstStyle/>
          <a:p>
            <a:r>
              <a:rPr lang="en-US" dirty="0"/>
              <a:t>Created a small R package with the S3 class in mind for overloading methods</a:t>
            </a:r>
          </a:p>
          <a:p>
            <a:pPr lvl="1"/>
            <a:r>
              <a:rPr lang="en-US" dirty="0" err="1"/>
              <a:t>Load_wine</a:t>
            </a:r>
            <a:r>
              <a:rPr lang="en-US" dirty="0"/>
              <a:t>: (</a:t>
            </a:r>
            <a:r>
              <a:rPr lang="en-US" dirty="0" err="1"/>
              <a:t>R.matlab</a:t>
            </a:r>
            <a:r>
              <a:rPr lang="en-US" dirty="0"/>
              <a:t>)</a:t>
            </a:r>
          </a:p>
          <a:p>
            <a:pPr lvl="1"/>
            <a:r>
              <a:rPr lang="en-US" dirty="0" err="1"/>
              <a:t>Plot.wine</a:t>
            </a:r>
            <a:r>
              <a:rPr lang="en-US" dirty="0"/>
              <a:t>: (leaflet, </a:t>
            </a:r>
            <a:r>
              <a:rPr lang="en-US" dirty="0" err="1"/>
              <a:t>plotly</a:t>
            </a:r>
            <a:r>
              <a:rPr lang="en-US" dirty="0"/>
              <a:t>, </a:t>
            </a:r>
            <a:r>
              <a:rPr lang="en-US" dirty="0" err="1"/>
              <a:t>corrplot</a:t>
            </a:r>
            <a:r>
              <a:rPr lang="en-US" dirty="0"/>
              <a:t>, </a:t>
            </a:r>
            <a:r>
              <a:rPr lang="en-US" dirty="0" err="1"/>
              <a:t>protoclust</a:t>
            </a:r>
            <a:r>
              <a:rPr lang="en-US" dirty="0"/>
              <a:t>)</a:t>
            </a:r>
          </a:p>
          <a:p>
            <a:pPr lvl="1"/>
            <a:r>
              <a:rPr lang="en-US" dirty="0" err="1"/>
              <a:t>Fit_wine</a:t>
            </a:r>
            <a:r>
              <a:rPr lang="en-US" dirty="0"/>
              <a:t>: (</a:t>
            </a:r>
            <a:r>
              <a:rPr lang="en-US" dirty="0" err="1"/>
              <a:t>glmnet</a:t>
            </a:r>
            <a:r>
              <a:rPr lang="en-US" dirty="0"/>
              <a:t>)</a:t>
            </a:r>
          </a:p>
          <a:p>
            <a:pPr lvl="1"/>
            <a:r>
              <a:rPr lang="en-US" dirty="0" err="1"/>
              <a:t>Predict.wine</a:t>
            </a:r>
            <a:r>
              <a:rPr lang="en-US" dirty="0"/>
              <a:t> </a:t>
            </a:r>
          </a:p>
          <a:p>
            <a:pPr lvl="1"/>
            <a:r>
              <a:rPr lang="en-US" dirty="0" err="1"/>
              <a:t>Plot.wine_predict</a:t>
            </a:r>
            <a:r>
              <a:rPr lang="en-US" dirty="0"/>
              <a:t>: (ggplot2)</a:t>
            </a:r>
          </a:p>
        </p:txBody>
      </p:sp>
      <p:pic>
        <p:nvPicPr>
          <p:cNvPr id="5" name="Picture 4">
            <a:extLst>
              <a:ext uri="{FF2B5EF4-FFF2-40B4-BE49-F238E27FC236}">
                <a16:creationId xmlns:a16="http://schemas.microsoft.com/office/drawing/2014/main" id="{DBF20F78-FC2D-410B-AD68-9CE311DB0C8A}"/>
              </a:ext>
            </a:extLst>
          </p:cNvPr>
          <p:cNvPicPr>
            <a:picLocks noChangeAspect="1"/>
          </p:cNvPicPr>
          <p:nvPr/>
        </p:nvPicPr>
        <p:blipFill>
          <a:blip r:embed="rId2"/>
          <a:stretch>
            <a:fillRect/>
          </a:stretch>
        </p:blipFill>
        <p:spPr>
          <a:xfrm>
            <a:off x="4625009" y="2886895"/>
            <a:ext cx="7447721" cy="2941905"/>
          </a:xfrm>
          <a:prstGeom prst="rect">
            <a:avLst/>
          </a:prstGeom>
        </p:spPr>
      </p:pic>
    </p:spTree>
    <p:extLst>
      <p:ext uri="{BB962C8B-B14F-4D97-AF65-F5344CB8AC3E}">
        <p14:creationId xmlns:p14="http://schemas.microsoft.com/office/powerpoint/2010/main" val="180442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e juice is converted into wine by the action of wine yeast and bacteria during alcoholic and malolactic fermentations. Some wine components are wholly generated by these microorganisms as part of metabolism, while others are essentially synthesized by the grapevine. Wine quality and style is determined by the quality and quantity of compounds produced or modified by must/wine microflora.  ">
            <a:extLst>
              <a:ext uri="{FF2B5EF4-FFF2-40B4-BE49-F238E27FC236}">
                <a16:creationId xmlns:a16="http://schemas.microsoft.com/office/drawing/2014/main" id="{2E2E32D9-1C81-4B0F-9D2D-39EF9C178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625" y="2933700"/>
            <a:ext cx="6048375" cy="3924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DFB1CD-4B96-40C3-AC00-9FBBB530E7D4}"/>
              </a:ext>
            </a:extLst>
          </p:cNvPr>
          <p:cNvSpPr>
            <a:spLocks noGrp="1"/>
          </p:cNvSpPr>
          <p:nvPr>
            <p:ph type="title"/>
          </p:nvPr>
        </p:nvSpPr>
        <p:spPr/>
        <p:txBody>
          <a:bodyPr/>
          <a:lstStyle/>
          <a:p>
            <a:r>
              <a:rPr lang="en-US" dirty="0"/>
              <a:t>conclusions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7ABD88-358F-437E-B297-164DEB01B23E}"/>
                  </a:ext>
                </a:extLst>
              </p:cNvPr>
              <p:cNvSpPr>
                <a:spLocks noGrp="1"/>
              </p:cNvSpPr>
              <p:nvPr>
                <p:ph idx="1"/>
              </p:nvPr>
            </p:nvSpPr>
            <p:spPr>
              <a:xfrm>
                <a:off x="581192" y="2180496"/>
                <a:ext cx="7966460" cy="3678303"/>
              </a:xfrm>
            </p:spPr>
            <p:txBody>
              <a:bodyPr/>
              <a:lstStyle/>
              <a:p>
                <a:r>
                  <a:rPr lang="en-US" dirty="0"/>
                  <a:t>Multitask learning provides improvement over </a:t>
                </a:r>
                <a:r>
                  <a:rPr lang="en-US" dirty="0" err="1"/>
                  <a:t>iPLS</a:t>
                </a:r>
                <a:r>
                  <a:rPr lang="en-US" dirty="0"/>
                  <a:t> (using the wine data) </a:t>
                </a:r>
              </a:p>
              <a:p>
                <a:pPr lvl="1"/>
                <a:r>
                  <a:rPr lang="en-US" dirty="0"/>
                  <a:t>Higher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0" smtClean="0">
                        <a:latin typeface="Cambria Math" panose="02040503050406030204" pitchFamily="18" charset="0"/>
                      </a:rPr>
                      <m:t> ,</m:t>
                    </m:r>
                  </m:oMath>
                </a14:m>
                <a:r>
                  <a:rPr lang="en-US" dirty="0"/>
                  <a:t> more interpretable, and same predictors selected for each response</a:t>
                </a:r>
              </a:p>
              <a:p>
                <a:pPr lvl="1"/>
                <a:r>
                  <a:rPr lang="en-US" dirty="0"/>
                  <a:t>Multitask learning has been shown to be valuable in oncology</a:t>
                </a:r>
              </a:p>
              <a:p>
                <a:r>
                  <a:rPr lang="en-US" dirty="0"/>
                  <a:t>Issues still may exist</a:t>
                </a:r>
              </a:p>
              <a:p>
                <a:pPr lvl="1"/>
                <a:r>
                  <a:rPr lang="en-US" dirty="0"/>
                  <a:t>Environmental factors</a:t>
                </a:r>
              </a:p>
              <a:p>
                <a:pPr lvl="1"/>
                <a:r>
                  <a:rPr lang="en-US" dirty="0"/>
                  <a:t>Potential non-linearities</a:t>
                </a:r>
              </a:p>
              <a:p>
                <a:pPr lvl="1"/>
                <a:r>
                  <a:rPr lang="en-US" dirty="0"/>
                  <a:t>Only Gaussian (</a:t>
                </a:r>
                <a:r>
                  <a:rPr lang="en-US" dirty="0" err="1"/>
                  <a:t>glmnet</a:t>
                </a:r>
                <a:r>
                  <a:rPr lang="en-US" dirty="0"/>
                  <a:t>) potential (RMTL)</a:t>
                </a:r>
              </a:p>
              <a:p>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8A7ABD88-358F-437E-B297-164DEB01B23E}"/>
                  </a:ext>
                </a:extLst>
              </p:cNvPr>
              <p:cNvSpPr>
                <a:spLocks noGrp="1" noRot="1" noChangeAspect="1" noMove="1" noResize="1" noEditPoints="1" noAdjustHandles="1" noChangeArrowheads="1" noChangeShapeType="1" noTextEdit="1"/>
              </p:cNvSpPr>
              <p:nvPr>
                <p:ph idx="1"/>
              </p:nvPr>
            </p:nvSpPr>
            <p:spPr>
              <a:xfrm>
                <a:off x="581192" y="2180496"/>
                <a:ext cx="7966460" cy="3678303"/>
              </a:xfrm>
              <a:blipFill>
                <a:blip r:embed="rId3"/>
                <a:stretch>
                  <a:fillRect l="-306" t="-199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9D781F6-DEA6-41B5-B73B-3AFB8E865911}"/>
              </a:ext>
            </a:extLst>
          </p:cNvPr>
          <p:cNvSpPr txBox="1"/>
          <p:nvPr/>
        </p:nvSpPr>
        <p:spPr>
          <a:xfrm>
            <a:off x="1520480" y="5555679"/>
            <a:ext cx="4481145" cy="1200329"/>
          </a:xfrm>
          <a:prstGeom prst="rect">
            <a:avLst/>
          </a:prstGeom>
          <a:noFill/>
        </p:spPr>
        <p:txBody>
          <a:bodyPr wrap="square" rtlCol="0">
            <a:spAutoFit/>
          </a:bodyPr>
          <a:lstStyle/>
          <a:p>
            <a:r>
              <a:rPr lang="en-US" b="0" i="0" dirty="0" err="1">
                <a:solidFill>
                  <a:srgbClr val="222222"/>
                </a:solidFill>
                <a:effectLst/>
                <a:latin typeface="Arial" panose="020B0604020202020204" pitchFamily="34" charset="0"/>
              </a:rPr>
              <a:t>Cosme</a:t>
            </a:r>
            <a:r>
              <a:rPr lang="en-US" b="0" i="0" dirty="0">
                <a:solidFill>
                  <a:srgbClr val="222222"/>
                </a:solidFill>
                <a:effectLst/>
                <a:latin typeface="Arial" panose="020B0604020202020204" pitchFamily="34" charset="0"/>
              </a:rPr>
              <a:t>, Fernanda, et al. "Grape and wine metabolites: Biotechnological approaches to improve wine quality." </a:t>
            </a:r>
            <a:r>
              <a:rPr lang="en-US" b="0" i="1" dirty="0">
                <a:solidFill>
                  <a:srgbClr val="222222"/>
                </a:solidFill>
                <a:effectLst/>
                <a:latin typeface="Arial" panose="020B0604020202020204" pitchFamily="34" charset="0"/>
              </a:rPr>
              <a:t>Grape and wine biotechnology</a:t>
            </a:r>
            <a:r>
              <a:rPr lang="en-US" b="0" i="0" dirty="0">
                <a:solidFill>
                  <a:srgbClr val="222222"/>
                </a:solidFill>
                <a:effectLst/>
                <a:latin typeface="Arial" panose="020B0604020202020204" pitchFamily="34" charset="0"/>
              </a:rPr>
              <a:t> (2016): 187-214.</a:t>
            </a:r>
            <a:endParaRPr lang="en-US" dirty="0"/>
          </a:p>
        </p:txBody>
      </p:sp>
    </p:spTree>
    <p:extLst>
      <p:ext uri="{BB962C8B-B14F-4D97-AF65-F5344CB8AC3E}">
        <p14:creationId xmlns:p14="http://schemas.microsoft.com/office/powerpoint/2010/main" val="401148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B776-F08E-4A67-86D1-CF6BAD52194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9825353-BF94-4ED5-A5E1-821293FE98C5}"/>
              </a:ext>
            </a:extLst>
          </p:cNvPr>
          <p:cNvSpPr>
            <a:spLocks noGrp="1"/>
          </p:cNvSpPr>
          <p:nvPr>
            <p:ph idx="1"/>
          </p:nvPr>
        </p:nvSpPr>
        <p:spPr/>
        <p:txBody>
          <a:bodyPr/>
          <a:lstStyle/>
          <a:p>
            <a:r>
              <a:rPr lang="en-US" dirty="0"/>
              <a:t>Thank you for your time and consideration of me joining the </a:t>
            </a:r>
            <a:r>
              <a:rPr lang="en-US" dirty="0" err="1"/>
              <a:t>SomaLogic</a:t>
            </a:r>
            <a:r>
              <a:rPr lang="en-US" dirty="0"/>
              <a:t> Group</a:t>
            </a:r>
          </a:p>
          <a:p>
            <a:endParaRPr lang="en-US" dirty="0"/>
          </a:p>
          <a:p>
            <a:endParaRPr lang="en-US" dirty="0"/>
          </a:p>
        </p:txBody>
      </p:sp>
    </p:spTree>
    <p:extLst>
      <p:ext uri="{BB962C8B-B14F-4D97-AF65-F5344CB8AC3E}">
        <p14:creationId xmlns:p14="http://schemas.microsoft.com/office/powerpoint/2010/main" val="294512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6C43-3042-44FF-BF71-3193293F07A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B993E90-F531-419D-A062-0A73A82B4EEC}"/>
              </a:ext>
            </a:extLst>
          </p:cNvPr>
          <p:cNvSpPr>
            <a:spLocks noGrp="1"/>
          </p:cNvSpPr>
          <p:nvPr>
            <p:ph idx="1"/>
          </p:nvPr>
        </p:nvSpPr>
        <p:spPr>
          <a:xfrm>
            <a:off x="581193" y="2180496"/>
            <a:ext cx="6348992" cy="3678303"/>
          </a:xfrm>
        </p:spPr>
        <p:txBody>
          <a:bodyPr>
            <a:normAutofit fontScale="92500" lnSpcReduction="10000"/>
          </a:bodyPr>
          <a:lstStyle/>
          <a:p>
            <a:r>
              <a:rPr lang="en-US" sz="2000" dirty="0"/>
              <a:t>Objective</a:t>
            </a:r>
          </a:p>
          <a:p>
            <a:pPr lvl="1"/>
            <a:r>
              <a:rPr lang="en-US" sz="2000" dirty="0"/>
              <a:t>Predict the chemical analyte signal for multiple attributes</a:t>
            </a:r>
          </a:p>
          <a:p>
            <a:pPr lvl="1"/>
            <a:r>
              <a:rPr lang="en-US" sz="2000" dirty="0"/>
              <a:t>Nuclear Magnetic Resonance (NMR) data for each sample</a:t>
            </a:r>
          </a:p>
          <a:p>
            <a:pPr lvl="1"/>
            <a:r>
              <a:rPr lang="en-US" sz="2000" dirty="0"/>
              <a:t>No environmental predictors</a:t>
            </a:r>
          </a:p>
          <a:p>
            <a:r>
              <a:rPr lang="en-US" sz="2000" dirty="0"/>
              <a:t>Dimensions</a:t>
            </a:r>
          </a:p>
          <a:p>
            <a:pPr lvl="1"/>
            <a:r>
              <a:rPr lang="en-US" sz="2000" dirty="0"/>
              <a:t>40 samples from globally locations</a:t>
            </a:r>
          </a:p>
          <a:p>
            <a:pPr lvl="1"/>
            <a:r>
              <a:rPr lang="en-US" sz="2000" dirty="0"/>
              <a:t>8712 NMR measurements</a:t>
            </a:r>
          </a:p>
          <a:p>
            <a:pPr lvl="1"/>
            <a:r>
              <a:rPr lang="en-US" sz="2000" dirty="0"/>
              <a:t>17 different responses</a:t>
            </a:r>
          </a:p>
          <a:p>
            <a:endParaRPr lang="en-US" dirty="0"/>
          </a:p>
        </p:txBody>
      </p:sp>
      <p:pic>
        <p:nvPicPr>
          <p:cNvPr id="4" name="Picture 3">
            <a:extLst>
              <a:ext uri="{FF2B5EF4-FFF2-40B4-BE49-F238E27FC236}">
                <a16:creationId xmlns:a16="http://schemas.microsoft.com/office/drawing/2014/main" id="{AFA14DBE-F8AB-4D5F-AE60-72BCFBDFE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879" y="1849603"/>
            <a:ext cx="5168347" cy="4796362"/>
          </a:xfrm>
          <a:prstGeom prst="rect">
            <a:avLst/>
          </a:prstGeom>
        </p:spPr>
      </p:pic>
      <p:sp>
        <p:nvSpPr>
          <p:cNvPr id="5" name="TextBox 4">
            <a:extLst>
              <a:ext uri="{FF2B5EF4-FFF2-40B4-BE49-F238E27FC236}">
                <a16:creationId xmlns:a16="http://schemas.microsoft.com/office/drawing/2014/main" id="{544FD1E6-2BA4-4BF4-9272-397F5F47451C}"/>
              </a:ext>
            </a:extLst>
          </p:cNvPr>
          <p:cNvSpPr txBox="1"/>
          <p:nvPr/>
        </p:nvSpPr>
        <p:spPr>
          <a:xfrm>
            <a:off x="269630" y="5790717"/>
            <a:ext cx="6142892" cy="923330"/>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Larsen et al. "An exploratory chemometric study of 1H NMR spectra of table wines." </a:t>
            </a:r>
            <a:r>
              <a:rPr lang="en-US" b="0" i="1" dirty="0">
                <a:solidFill>
                  <a:srgbClr val="222222"/>
                </a:solidFill>
                <a:effectLst/>
                <a:latin typeface="Arial" panose="020B0604020202020204" pitchFamily="34" charset="0"/>
              </a:rPr>
              <a:t>Journal of Chemometrics: A Journal of the Chemometrics Society</a:t>
            </a:r>
            <a:r>
              <a:rPr lang="en-US" b="0" i="0" dirty="0">
                <a:solidFill>
                  <a:srgbClr val="222222"/>
                </a:solidFill>
                <a:effectLst/>
                <a:latin typeface="Arial" panose="020B0604020202020204" pitchFamily="34" charset="0"/>
              </a:rPr>
              <a:t> 20.5 (2006): 198-208</a:t>
            </a:r>
            <a:endParaRPr lang="en-US" dirty="0"/>
          </a:p>
        </p:txBody>
      </p:sp>
    </p:spTree>
    <p:extLst>
      <p:ext uri="{BB962C8B-B14F-4D97-AF65-F5344CB8AC3E}">
        <p14:creationId xmlns:p14="http://schemas.microsoft.com/office/powerpoint/2010/main" val="221420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834E-EA06-42D7-8A22-7411107CA21B}"/>
              </a:ext>
            </a:extLst>
          </p:cNvPr>
          <p:cNvSpPr>
            <a:spLocks noGrp="1"/>
          </p:cNvSpPr>
          <p:nvPr>
            <p:ph type="title"/>
          </p:nvPr>
        </p:nvSpPr>
        <p:spPr/>
        <p:txBody>
          <a:bodyPr/>
          <a:lstStyle/>
          <a:p>
            <a:r>
              <a:rPr lang="en-US" dirty="0"/>
              <a:t>Exploration</a:t>
            </a:r>
          </a:p>
        </p:txBody>
      </p:sp>
      <p:sp>
        <p:nvSpPr>
          <p:cNvPr id="3" name="Content Placeholder 2">
            <a:extLst>
              <a:ext uri="{FF2B5EF4-FFF2-40B4-BE49-F238E27FC236}">
                <a16:creationId xmlns:a16="http://schemas.microsoft.com/office/drawing/2014/main" id="{A4FA2869-B2FA-46EE-830C-59B27FBBA243}"/>
              </a:ext>
            </a:extLst>
          </p:cNvPr>
          <p:cNvSpPr>
            <a:spLocks noGrp="1"/>
          </p:cNvSpPr>
          <p:nvPr>
            <p:ph idx="1"/>
          </p:nvPr>
        </p:nvSpPr>
        <p:spPr>
          <a:xfrm>
            <a:off x="581193" y="2180496"/>
            <a:ext cx="4057068" cy="3678303"/>
          </a:xfrm>
        </p:spPr>
        <p:txBody>
          <a:bodyPr/>
          <a:lstStyle/>
          <a:p>
            <a:r>
              <a:rPr lang="en-US" dirty="0"/>
              <a:t>There may exist relationships between samples</a:t>
            </a:r>
          </a:p>
          <a:p>
            <a:pPr lvl="1"/>
            <a:r>
              <a:rPr lang="en-US" dirty="0"/>
              <a:t>Far left: Europe</a:t>
            </a:r>
          </a:p>
          <a:p>
            <a:pPr lvl="1"/>
            <a:r>
              <a:rPr lang="en-US" dirty="0"/>
              <a:t>Middle: Mediterranean / Australia</a:t>
            </a:r>
          </a:p>
          <a:p>
            <a:r>
              <a:rPr lang="en-US" dirty="0"/>
              <a:t>Strong relationships along diagonal for most variables</a:t>
            </a:r>
          </a:p>
          <a:p>
            <a:pPr lvl="1"/>
            <a:r>
              <a:rPr lang="en-US" dirty="0"/>
              <a:t>Strong block of negative correlation values</a:t>
            </a:r>
          </a:p>
          <a:p>
            <a:pPr lvl="1"/>
            <a:endParaRPr lang="en-US" dirty="0"/>
          </a:p>
        </p:txBody>
      </p:sp>
      <p:pic>
        <p:nvPicPr>
          <p:cNvPr id="14" name="Picture 13" descr="Chart, bar chart&#10;&#10;Description automatically generated">
            <a:extLst>
              <a:ext uri="{FF2B5EF4-FFF2-40B4-BE49-F238E27FC236}">
                <a16:creationId xmlns:a16="http://schemas.microsoft.com/office/drawing/2014/main" id="{B62AFDF7-A034-45D1-9F9E-503B5DA2CD9A}"/>
              </a:ext>
            </a:extLst>
          </p:cNvPr>
          <p:cNvPicPr>
            <a:picLocks noChangeAspect="1"/>
          </p:cNvPicPr>
          <p:nvPr/>
        </p:nvPicPr>
        <p:blipFill>
          <a:blip r:embed="rId2"/>
          <a:stretch>
            <a:fillRect/>
          </a:stretch>
        </p:blipFill>
        <p:spPr>
          <a:xfrm>
            <a:off x="4473301" y="1822174"/>
            <a:ext cx="7718699" cy="5102558"/>
          </a:xfrm>
          <a:prstGeom prst="rect">
            <a:avLst/>
          </a:prstGeom>
        </p:spPr>
      </p:pic>
    </p:spTree>
    <p:extLst>
      <p:ext uri="{BB962C8B-B14F-4D97-AF65-F5344CB8AC3E}">
        <p14:creationId xmlns:p14="http://schemas.microsoft.com/office/powerpoint/2010/main" val="409343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2E00-E392-456E-B8E7-01D8038191A7}"/>
              </a:ext>
            </a:extLst>
          </p:cNvPr>
          <p:cNvSpPr>
            <a:spLocks noGrp="1"/>
          </p:cNvSpPr>
          <p:nvPr>
            <p:ph type="title"/>
          </p:nvPr>
        </p:nvSpPr>
        <p:spPr/>
        <p:txBody>
          <a:bodyPr/>
          <a:lstStyle/>
          <a:p>
            <a:r>
              <a:rPr lang="en-US" dirty="0"/>
              <a:t>Data Problems</a:t>
            </a:r>
          </a:p>
        </p:txBody>
      </p:sp>
      <p:sp>
        <p:nvSpPr>
          <p:cNvPr id="3" name="Content Placeholder 2">
            <a:extLst>
              <a:ext uri="{FF2B5EF4-FFF2-40B4-BE49-F238E27FC236}">
                <a16:creationId xmlns:a16="http://schemas.microsoft.com/office/drawing/2014/main" id="{F7B54580-6ECF-4BFC-B8B6-098157590AE9}"/>
              </a:ext>
            </a:extLst>
          </p:cNvPr>
          <p:cNvSpPr>
            <a:spLocks noGrp="1"/>
          </p:cNvSpPr>
          <p:nvPr>
            <p:ph idx="1"/>
          </p:nvPr>
        </p:nvSpPr>
        <p:spPr>
          <a:xfrm>
            <a:off x="581193" y="2180496"/>
            <a:ext cx="5133808" cy="3678303"/>
          </a:xfrm>
        </p:spPr>
        <p:txBody>
          <a:bodyPr/>
          <a:lstStyle/>
          <a:p>
            <a:r>
              <a:rPr lang="en-US" dirty="0"/>
              <a:t>Extremely high-dimensional</a:t>
            </a:r>
          </a:p>
          <a:p>
            <a:pPr lvl="1"/>
            <a:r>
              <a:rPr lang="en-US" dirty="0"/>
              <a:t>Low sample space (40) by ~9k</a:t>
            </a:r>
          </a:p>
          <a:p>
            <a:r>
              <a:rPr lang="en-US" dirty="0"/>
              <a:t>Multicollinearity between NMR features</a:t>
            </a:r>
          </a:p>
          <a:p>
            <a:r>
              <a:rPr lang="en-US" dirty="0"/>
              <a:t>Autocorrelation of the NMR with respect to PPM</a:t>
            </a:r>
          </a:p>
          <a:p>
            <a:r>
              <a:rPr lang="en-US" dirty="0"/>
              <a:t>Misalignment of peaks</a:t>
            </a:r>
          </a:p>
          <a:p>
            <a:r>
              <a:rPr lang="en-US" dirty="0"/>
              <a:t>Multitask learning problem</a:t>
            </a:r>
          </a:p>
          <a:p>
            <a:pPr lvl="1"/>
            <a:r>
              <a:rPr lang="en-US" dirty="0"/>
              <a:t>Correlation exists between responses</a:t>
            </a:r>
          </a:p>
          <a:p>
            <a:endParaRPr lang="en-US" dirty="0"/>
          </a:p>
        </p:txBody>
      </p:sp>
      <p:pic>
        <p:nvPicPr>
          <p:cNvPr id="5" name="Picture 4" descr="Diagram&#10;&#10;Description automatically generated with medium confidence">
            <a:extLst>
              <a:ext uri="{FF2B5EF4-FFF2-40B4-BE49-F238E27FC236}">
                <a16:creationId xmlns:a16="http://schemas.microsoft.com/office/drawing/2014/main" id="{6E9FE5DF-6D72-442B-905B-5C4F4B554D80}"/>
              </a:ext>
            </a:extLst>
          </p:cNvPr>
          <p:cNvPicPr>
            <a:picLocks noChangeAspect="1"/>
          </p:cNvPicPr>
          <p:nvPr/>
        </p:nvPicPr>
        <p:blipFill>
          <a:blip r:embed="rId2"/>
          <a:stretch>
            <a:fillRect/>
          </a:stretch>
        </p:blipFill>
        <p:spPr>
          <a:xfrm>
            <a:off x="6477001" y="1951949"/>
            <a:ext cx="5183617" cy="4203895"/>
          </a:xfrm>
          <a:prstGeom prst="rect">
            <a:avLst/>
          </a:prstGeom>
        </p:spPr>
      </p:pic>
      <p:sp>
        <p:nvSpPr>
          <p:cNvPr id="6" name="TextBox 5">
            <a:extLst>
              <a:ext uri="{FF2B5EF4-FFF2-40B4-BE49-F238E27FC236}">
                <a16:creationId xmlns:a16="http://schemas.microsoft.com/office/drawing/2014/main" id="{0D32A3D0-701F-4AD1-B062-710A38F12872}"/>
              </a:ext>
            </a:extLst>
          </p:cNvPr>
          <p:cNvSpPr txBox="1"/>
          <p:nvPr/>
        </p:nvSpPr>
        <p:spPr>
          <a:xfrm>
            <a:off x="6791739" y="6208642"/>
            <a:ext cx="5307495" cy="646331"/>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Larsen et al. "An exploratory chemometric study of 1H NMR spectra of table wines." </a:t>
            </a:r>
            <a:r>
              <a:rPr lang="en-US" sz="1200" b="0" i="1" dirty="0">
                <a:solidFill>
                  <a:srgbClr val="222222"/>
                </a:solidFill>
                <a:effectLst/>
                <a:latin typeface="Arial" panose="020B0604020202020204" pitchFamily="34" charset="0"/>
              </a:rPr>
              <a:t>Journal of Chemometrics: A Journal of the Chemometrics Society</a:t>
            </a:r>
            <a:r>
              <a:rPr lang="en-US" sz="1200" b="0" i="0" dirty="0">
                <a:solidFill>
                  <a:srgbClr val="222222"/>
                </a:solidFill>
                <a:effectLst/>
                <a:latin typeface="Arial" panose="020B0604020202020204" pitchFamily="34" charset="0"/>
              </a:rPr>
              <a:t> 20.5 (2006): 198-208</a:t>
            </a:r>
            <a:endParaRPr lang="en-US" sz="1200" dirty="0"/>
          </a:p>
        </p:txBody>
      </p:sp>
    </p:spTree>
    <p:extLst>
      <p:ext uri="{BB962C8B-B14F-4D97-AF65-F5344CB8AC3E}">
        <p14:creationId xmlns:p14="http://schemas.microsoft.com/office/powerpoint/2010/main" val="216640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B568-DF25-4343-A7D5-EF8B121A3FA2}"/>
              </a:ext>
            </a:extLst>
          </p:cNvPr>
          <p:cNvSpPr>
            <a:spLocks noGrp="1"/>
          </p:cNvSpPr>
          <p:nvPr>
            <p:ph type="title"/>
          </p:nvPr>
        </p:nvSpPr>
        <p:spPr/>
        <p:txBody>
          <a:bodyPr/>
          <a:lstStyle/>
          <a:p>
            <a:r>
              <a:rPr lang="en-US" dirty="0"/>
              <a:t>Previous Solution</a:t>
            </a:r>
          </a:p>
        </p:txBody>
      </p:sp>
      <p:sp>
        <p:nvSpPr>
          <p:cNvPr id="3" name="Content Placeholder 2">
            <a:extLst>
              <a:ext uri="{FF2B5EF4-FFF2-40B4-BE49-F238E27FC236}">
                <a16:creationId xmlns:a16="http://schemas.microsoft.com/office/drawing/2014/main" id="{0F7E9519-C69A-416D-93E3-02A5E6687D92}"/>
              </a:ext>
            </a:extLst>
          </p:cNvPr>
          <p:cNvSpPr>
            <a:spLocks noGrp="1"/>
          </p:cNvSpPr>
          <p:nvPr>
            <p:ph idx="1"/>
          </p:nvPr>
        </p:nvSpPr>
        <p:spPr>
          <a:xfrm>
            <a:off x="581193" y="2180496"/>
            <a:ext cx="4136582" cy="3678303"/>
          </a:xfrm>
        </p:spPr>
        <p:txBody>
          <a:bodyPr/>
          <a:lstStyle/>
          <a:p>
            <a:r>
              <a:rPr lang="en-US" dirty="0"/>
              <a:t>Partial Least Squares (PLS)</a:t>
            </a:r>
          </a:p>
          <a:p>
            <a:pPr lvl="1"/>
            <a:r>
              <a:rPr lang="en-US" dirty="0"/>
              <a:t>Like Principal Component Regression</a:t>
            </a:r>
          </a:p>
          <a:p>
            <a:pPr lvl="1"/>
            <a:r>
              <a:rPr lang="en-US" dirty="0"/>
              <a:t>Use of X and Y in projection</a:t>
            </a:r>
          </a:p>
          <a:p>
            <a:pPr lvl="1"/>
            <a:r>
              <a:rPr lang="en-US" dirty="0"/>
              <a:t>Bread and butter of chemometrics</a:t>
            </a:r>
          </a:p>
          <a:p>
            <a:r>
              <a:rPr lang="en-US" dirty="0"/>
              <a:t>Iterative Partial Least Squares</a:t>
            </a:r>
          </a:p>
          <a:p>
            <a:pPr lvl="1"/>
            <a:r>
              <a:rPr lang="en-US" dirty="0"/>
              <a:t>Extension of PLS</a:t>
            </a:r>
          </a:p>
          <a:p>
            <a:pPr lvl="1"/>
            <a:r>
              <a:rPr lang="en-US" dirty="0"/>
              <a:t>Extensive search over all predictors for subset selection</a:t>
            </a:r>
          </a:p>
          <a:p>
            <a:r>
              <a:rPr lang="en-US" dirty="0"/>
              <a:t>Different number of factors (F) and predictors (spectral range)</a:t>
            </a:r>
          </a:p>
        </p:txBody>
      </p:sp>
      <p:sp>
        <p:nvSpPr>
          <p:cNvPr id="6" name="TextBox 5">
            <a:extLst>
              <a:ext uri="{FF2B5EF4-FFF2-40B4-BE49-F238E27FC236}">
                <a16:creationId xmlns:a16="http://schemas.microsoft.com/office/drawing/2014/main" id="{F6126A9E-39A0-43B0-9CEE-B5176EBAB1B9}"/>
              </a:ext>
            </a:extLst>
          </p:cNvPr>
          <p:cNvSpPr txBox="1"/>
          <p:nvPr/>
        </p:nvSpPr>
        <p:spPr>
          <a:xfrm>
            <a:off x="5572020" y="5397134"/>
            <a:ext cx="6142892" cy="923330"/>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Larsen et al. "An exploratory chemometric study of 1H NMR spectra of table wines." </a:t>
            </a:r>
            <a:r>
              <a:rPr lang="en-US" b="0" i="1" dirty="0">
                <a:solidFill>
                  <a:srgbClr val="222222"/>
                </a:solidFill>
                <a:effectLst/>
                <a:latin typeface="Arial" panose="020B0604020202020204" pitchFamily="34" charset="0"/>
              </a:rPr>
              <a:t>Journal of Chemometrics: A Journal of the Chemometrics Society</a:t>
            </a:r>
            <a:r>
              <a:rPr lang="en-US" b="0" i="0" dirty="0">
                <a:solidFill>
                  <a:srgbClr val="222222"/>
                </a:solidFill>
                <a:effectLst/>
                <a:latin typeface="Arial" panose="020B0604020202020204" pitchFamily="34" charset="0"/>
              </a:rPr>
              <a:t> 20.5 (2006): 198-208</a:t>
            </a:r>
            <a:endParaRPr lang="en-US" dirty="0"/>
          </a:p>
        </p:txBody>
      </p:sp>
      <p:pic>
        <p:nvPicPr>
          <p:cNvPr id="10" name="Picture 9" descr="Table&#10;&#10;Description automatically generated">
            <a:extLst>
              <a:ext uri="{FF2B5EF4-FFF2-40B4-BE49-F238E27FC236}">
                <a16:creationId xmlns:a16="http://schemas.microsoft.com/office/drawing/2014/main" id="{EE743A03-C945-4073-B517-41A2D72670C8}"/>
              </a:ext>
            </a:extLst>
          </p:cNvPr>
          <p:cNvPicPr>
            <a:picLocks noChangeAspect="1"/>
          </p:cNvPicPr>
          <p:nvPr/>
        </p:nvPicPr>
        <p:blipFill>
          <a:blip r:embed="rId2"/>
          <a:stretch>
            <a:fillRect/>
          </a:stretch>
        </p:blipFill>
        <p:spPr>
          <a:xfrm>
            <a:off x="5031095" y="2180496"/>
            <a:ext cx="6931665" cy="3098075"/>
          </a:xfrm>
          <a:prstGeom prst="rect">
            <a:avLst/>
          </a:prstGeom>
        </p:spPr>
      </p:pic>
    </p:spTree>
    <p:extLst>
      <p:ext uri="{BB962C8B-B14F-4D97-AF65-F5344CB8AC3E}">
        <p14:creationId xmlns:p14="http://schemas.microsoft.com/office/powerpoint/2010/main" val="186284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2E3A-4FD4-4CD0-9D38-5F335BE33117}"/>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E4C557A7-72A0-46A8-88E9-EF33312A3C7C}"/>
              </a:ext>
            </a:extLst>
          </p:cNvPr>
          <p:cNvSpPr>
            <a:spLocks noGrp="1"/>
          </p:cNvSpPr>
          <p:nvPr>
            <p:ph idx="1"/>
          </p:nvPr>
        </p:nvSpPr>
        <p:spPr>
          <a:xfrm>
            <a:off x="581193" y="2180496"/>
            <a:ext cx="4633538" cy="3678303"/>
          </a:xfrm>
        </p:spPr>
        <p:txBody>
          <a:bodyPr>
            <a:normAutofit fontScale="92500" lnSpcReduction="10000"/>
          </a:bodyPr>
          <a:lstStyle/>
          <a:p>
            <a:r>
              <a:rPr lang="en-US" dirty="0"/>
              <a:t>Penalized Least Squares</a:t>
            </a:r>
          </a:p>
          <a:p>
            <a:r>
              <a:rPr lang="en-US" dirty="0"/>
              <a:t>Multitask approach via sparse group lasso</a:t>
            </a:r>
          </a:p>
          <a:p>
            <a:pPr lvl="1"/>
            <a:r>
              <a:rPr lang="en-US" dirty="0"/>
              <a:t>Elastic-net </a:t>
            </a:r>
          </a:p>
          <a:p>
            <a:pPr lvl="2"/>
            <a:r>
              <a:rPr lang="en-US" dirty="0"/>
              <a:t>Multicollinearity</a:t>
            </a:r>
          </a:p>
          <a:p>
            <a:pPr lvl="2"/>
            <a:r>
              <a:rPr lang="en-US" dirty="0"/>
              <a:t>Reduction in the total number of predictors</a:t>
            </a:r>
          </a:p>
          <a:p>
            <a:pPr lvl="1"/>
            <a:r>
              <a:rPr lang="en-US" dirty="0"/>
              <a:t>Tuning the hyper-parameters via cross validation</a:t>
            </a:r>
          </a:p>
          <a:p>
            <a:pPr lvl="1"/>
            <a:r>
              <a:rPr lang="en-US" dirty="0"/>
              <a:t>Grouped variable selection across all responses</a:t>
            </a:r>
          </a:p>
          <a:p>
            <a:pPr lvl="1"/>
            <a:r>
              <a:rPr lang="en-US" dirty="0"/>
              <a:t>GLMNET</a:t>
            </a:r>
          </a:p>
          <a:p>
            <a:r>
              <a:rPr lang="en-US" dirty="0"/>
              <a:t>Optional:</a:t>
            </a:r>
          </a:p>
          <a:p>
            <a:pPr lvl="1"/>
            <a:r>
              <a:rPr lang="en-US" dirty="0"/>
              <a:t>Use of raw NMR</a:t>
            </a:r>
          </a:p>
          <a:p>
            <a:pPr lvl="1"/>
            <a:r>
              <a:rPr lang="en-US" dirty="0"/>
              <a:t>Perform Principal Component Regression (PCR)</a:t>
            </a:r>
          </a:p>
        </p:txBody>
      </p:sp>
      <p:pic>
        <p:nvPicPr>
          <p:cNvPr id="7" name="Picture 6">
            <a:extLst>
              <a:ext uri="{FF2B5EF4-FFF2-40B4-BE49-F238E27FC236}">
                <a16:creationId xmlns:a16="http://schemas.microsoft.com/office/drawing/2014/main" id="{83951441-1777-4421-9BEB-A6AC60C0E355}"/>
              </a:ext>
            </a:extLst>
          </p:cNvPr>
          <p:cNvPicPr>
            <a:picLocks noChangeAspect="1"/>
          </p:cNvPicPr>
          <p:nvPr/>
        </p:nvPicPr>
        <p:blipFill rotWithShape="1">
          <a:blip r:embed="rId2"/>
          <a:srcRect r="45384"/>
          <a:stretch/>
        </p:blipFill>
        <p:spPr>
          <a:xfrm>
            <a:off x="6698087" y="2479623"/>
            <a:ext cx="3893714" cy="3255893"/>
          </a:xfrm>
          <a:prstGeom prst="rect">
            <a:avLst/>
          </a:prstGeom>
        </p:spPr>
      </p:pic>
      <p:sp>
        <p:nvSpPr>
          <p:cNvPr id="8" name="TextBox 7">
            <a:extLst>
              <a:ext uri="{FF2B5EF4-FFF2-40B4-BE49-F238E27FC236}">
                <a16:creationId xmlns:a16="http://schemas.microsoft.com/office/drawing/2014/main" id="{EF4F8770-3AC2-4F20-8211-CF04BEE60E6B}"/>
              </a:ext>
            </a:extLst>
          </p:cNvPr>
          <p:cNvSpPr txBox="1"/>
          <p:nvPr/>
        </p:nvSpPr>
        <p:spPr>
          <a:xfrm>
            <a:off x="5773616" y="5832678"/>
            <a:ext cx="6201508" cy="646331"/>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Yuan, Han, et al. "Multitask learning improves prediction of cancer drug sensitivity." </a:t>
            </a:r>
            <a:r>
              <a:rPr lang="en-US" b="0" i="1" dirty="0">
                <a:solidFill>
                  <a:srgbClr val="222222"/>
                </a:solidFill>
                <a:effectLst/>
                <a:latin typeface="Arial" panose="020B0604020202020204" pitchFamily="34" charset="0"/>
              </a:rPr>
              <a:t>Scientific reports</a:t>
            </a:r>
            <a:r>
              <a:rPr lang="en-US" b="0" i="0" dirty="0">
                <a:solidFill>
                  <a:srgbClr val="222222"/>
                </a:solidFill>
                <a:effectLst/>
                <a:latin typeface="Arial" panose="020B0604020202020204" pitchFamily="34" charset="0"/>
              </a:rPr>
              <a:t> 6.1 (2016): 1-11.</a:t>
            </a:r>
            <a:endParaRPr lang="en-US" dirty="0"/>
          </a:p>
        </p:txBody>
      </p:sp>
    </p:spTree>
    <p:extLst>
      <p:ext uri="{BB962C8B-B14F-4D97-AF65-F5344CB8AC3E}">
        <p14:creationId xmlns:p14="http://schemas.microsoft.com/office/powerpoint/2010/main" val="351417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7F06-525D-428A-928F-174FE139B41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DBA341F1-2468-445E-8575-C309D6823353}"/>
              </a:ext>
            </a:extLst>
          </p:cNvPr>
          <p:cNvSpPr>
            <a:spLocks noGrp="1"/>
          </p:cNvSpPr>
          <p:nvPr>
            <p:ph idx="1"/>
          </p:nvPr>
        </p:nvSpPr>
        <p:spPr>
          <a:xfrm>
            <a:off x="65376" y="1715956"/>
            <a:ext cx="11029615" cy="3678303"/>
          </a:xfrm>
        </p:spPr>
        <p:txBody>
          <a:bodyPr/>
          <a:lstStyle/>
          <a:p>
            <a:r>
              <a:rPr lang="en-US" dirty="0"/>
              <a:t>Multitask Elastic-Net</a:t>
            </a:r>
          </a:p>
          <a:p>
            <a:pPr lvl="1"/>
            <a:r>
              <a:rPr lang="en-US" dirty="0"/>
              <a:t>Average RMSECV of 0.63</a:t>
            </a:r>
          </a:p>
          <a:p>
            <a:pPr lvl="1"/>
            <a:r>
              <a:rPr lang="en-US" dirty="0"/>
              <a:t>Reduction in the predictor space by 93%</a:t>
            </a:r>
          </a:p>
          <a:p>
            <a:pPr lvl="2"/>
            <a:r>
              <a:rPr lang="en-US" dirty="0"/>
              <a:t>Same predictors among all responses</a:t>
            </a:r>
          </a:p>
          <a:p>
            <a:pPr marL="0" indent="0">
              <a:buNone/>
            </a:pPr>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3E9F5FA-EF86-4F47-9356-4A76BBFE4327}"/>
                  </a:ext>
                </a:extLst>
              </p:cNvPr>
              <p:cNvGraphicFramePr>
                <a:graphicFrameLocks noGrp="1"/>
              </p:cNvGraphicFramePr>
              <p:nvPr>
                <p:extLst>
                  <p:ext uri="{D42A27DB-BD31-4B8C-83A1-F6EECF244321}">
                    <p14:modId xmlns:p14="http://schemas.microsoft.com/office/powerpoint/2010/main" val="3804967629"/>
                  </p:ext>
                </p:extLst>
              </p:nvPr>
            </p:nvGraphicFramePr>
            <p:xfrm>
              <a:off x="65376" y="4136943"/>
              <a:ext cx="4876800" cy="25969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234315000"/>
                        </a:ext>
                      </a:extLst>
                    </a:gridCol>
                    <a:gridCol w="1625600">
                      <a:extLst>
                        <a:ext uri="{9D8B030D-6E8A-4147-A177-3AD203B41FA5}">
                          <a16:colId xmlns:a16="http://schemas.microsoft.com/office/drawing/2014/main" val="3053333354"/>
                        </a:ext>
                      </a:extLst>
                    </a:gridCol>
                    <a:gridCol w="1625600">
                      <a:extLst>
                        <a:ext uri="{9D8B030D-6E8A-4147-A177-3AD203B41FA5}">
                          <a16:colId xmlns:a16="http://schemas.microsoft.com/office/drawing/2014/main" val="1188792830"/>
                        </a:ext>
                      </a:extLst>
                    </a:gridCol>
                  </a:tblGrid>
                  <a:tr h="370840">
                    <a:tc>
                      <a:txBody>
                        <a:bodyPr/>
                        <a:lstStyle/>
                        <a:p>
                          <a:endParaRPr lang="en-US" dirty="0"/>
                        </a:p>
                      </a:txBody>
                      <a:tcPr/>
                    </a:tc>
                    <a:tc>
                      <a:txBody>
                        <a:bodyPr/>
                        <a:lstStyle/>
                        <a:p>
                          <a:r>
                            <a:rPr lang="en-US" dirty="0"/>
                            <a:t>iPLS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oMath>
                          </a14:m>
                          <a:endParaRPr lang="en-US" dirty="0"/>
                        </a:p>
                      </a:txBody>
                      <a:tcPr/>
                    </a:tc>
                    <a:tc>
                      <a:txBody>
                        <a:bodyPr/>
                        <a:lstStyle/>
                        <a:p>
                          <a:r>
                            <a:rPr lang="en-US" dirty="0"/>
                            <a:t>MEN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oMath>
                          </a14:m>
                          <a:endParaRPr lang="en-US" dirty="0"/>
                        </a:p>
                      </a:txBody>
                      <a:tcPr/>
                    </a:tc>
                    <a:extLst>
                      <a:ext uri="{0D108BD9-81ED-4DB2-BD59-A6C34878D82A}">
                        <a16:rowId xmlns:a16="http://schemas.microsoft.com/office/drawing/2014/main" val="120221656"/>
                      </a:ext>
                    </a:extLst>
                  </a:tr>
                  <a:tr h="370840">
                    <a:tc>
                      <a:txBody>
                        <a:bodyPr/>
                        <a:lstStyle/>
                        <a:p>
                          <a:r>
                            <a:rPr lang="en-US" dirty="0"/>
                            <a:t>Glycerol</a:t>
                          </a:r>
                        </a:p>
                      </a:txBody>
                      <a:tcPr/>
                    </a:tc>
                    <a:tc>
                      <a:txBody>
                        <a:bodyPr/>
                        <a:lstStyle/>
                        <a:p>
                          <a:r>
                            <a:rPr lang="en-US" dirty="0"/>
                            <a:t>0.92</a:t>
                          </a:r>
                        </a:p>
                      </a:txBody>
                      <a:tcPr/>
                    </a:tc>
                    <a:tc>
                      <a:txBody>
                        <a:bodyPr/>
                        <a:lstStyle/>
                        <a:p>
                          <a:r>
                            <a:rPr lang="en-US" dirty="0"/>
                            <a:t>0.97</a:t>
                          </a:r>
                        </a:p>
                      </a:txBody>
                      <a:tcPr/>
                    </a:tc>
                    <a:extLst>
                      <a:ext uri="{0D108BD9-81ED-4DB2-BD59-A6C34878D82A}">
                        <a16:rowId xmlns:a16="http://schemas.microsoft.com/office/drawing/2014/main" val="1679711331"/>
                      </a:ext>
                    </a:extLst>
                  </a:tr>
                  <a:tr h="370840">
                    <a:tc>
                      <a:txBody>
                        <a:bodyPr/>
                        <a:lstStyle/>
                        <a:p>
                          <a:r>
                            <a:rPr lang="en-US" dirty="0"/>
                            <a:t>Ethanol</a:t>
                          </a:r>
                        </a:p>
                      </a:txBody>
                      <a:tcPr/>
                    </a:tc>
                    <a:tc>
                      <a:txBody>
                        <a:bodyPr/>
                        <a:lstStyle/>
                        <a:p>
                          <a:r>
                            <a:rPr lang="en-US" dirty="0"/>
                            <a:t>0.94</a:t>
                          </a:r>
                        </a:p>
                      </a:txBody>
                      <a:tcPr/>
                    </a:tc>
                    <a:tc>
                      <a:txBody>
                        <a:bodyPr/>
                        <a:lstStyle/>
                        <a:p>
                          <a:r>
                            <a:rPr lang="en-US" dirty="0"/>
                            <a:t>0.92</a:t>
                          </a:r>
                        </a:p>
                      </a:txBody>
                      <a:tcPr/>
                    </a:tc>
                    <a:extLst>
                      <a:ext uri="{0D108BD9-81ED-4DB2-BD59-A6C34878D82A}">
                        <a16:rowId xmlns:a16="http://schemas.microsoft.com/office/drawing/2014/main" val="1470810584"/>
                      </a:ext>
                    </a:extLst>
                  </a:tr>
                  <a:tr h="370840">
                    <a:tc>
                      <a:txBody>
                        <a:bodyPr/>
                        <a:lstStyle/>
                        <a:p>
                          <a:r>
                            <a:rPr lang="en-US" dirty="0"/>
                            <a:t>Lactic Acid</a:t>
                          </a:r>
                        </a:p>
                      </a:txBody>
                      <a:tcPr/>
                    </a:tc>
                    <a:tc>
                      <a:txBody>
                        <a:bodyPr/>
                        <a:lstStyle/>
                        <a:p>
                          <a:r>
                            <a:rPr lang="en-US" dirty="0"/>
                            <a:t>0.96</a:t>
                          </a:r>
                        </a:p>
                      </a:txBody>
                      <a:tcPr/>
                    </a:tc>
                    <a:tc>
                      <a:txBody>
                        <a:bodyPr/>
                        <a:lstStyle/>
                        <a:p>
                          <a:r>
                            <a:rPr lang="en-US" dirty="0"/>
                            <a:t>0.96</a:t>
                          </a:r>
                        </a:p>
                      </a:txBody>
                      <a:tcPr/>
                    </a:tc>
                    <a:extLst>
                      <a:ext uri="{0D108BD9-81ED-4DB2-BD59-A6C34878D82A}">
                        <a16:rowId xmlns:a16="http://schemas.microsoft.com/office/drawing/2014/main" val="3736055761"/>
                      </a:ext>
                    </a:extLst>
                  </a:tr>
                  <a:tr h="370840">
                    <a:tc>
                      <a:txBody>
                        <a:bodyPr/>
                        <a:lstStyle/>
                        <a:p>
                          <a:r>
                            <a:rPr lang="en-US" dirty="0"/>
                            <a:t>Malic Acid</a:t>
                          </a:r>
                        </a:p>
                      </a:txBody>
                      <a:tcPr/>
                    </a:tc>
                    <a:tc>
                      <a:txBody>
                        <a:bodyPr/>
                        <a:lstStyle/>
                        <a:p>
                          <a:r>
                            <a:rPr lang="en-US" dirty="0"/>
                            <a:t>0.94</a:t>
                          </a:r>
                        </a:p>
                      </a:txBody>
                      <a:tcPr/>
                    </a:tc>
                    <a:tc>
                      <a:txBody>
                        <a:bodyPr/>
                        <a:lstStyle/>
                        <a:p>
                          <a:r>
                            <a:rPr lang="en-US" dirty="0"/>
                            <a:t>0.97</a:t>
                          </a:r>
                        </a:p>
                      </a:txBody>
                      <a:tcPr/>
                    </a:tc>
                    <a:extLst>
                      <a:ext uri="{0D108BD9-81ED-4DB2-BD59-A6C34878D82A}">
                        <a16:rowId xmlns:a16="http://schemas.microsoft.com/office/drawing/2014/main" val="3267377377"/>
                      </a:ext>
                    </a:extLst>
                  </a:tr>
                  <a:tr h="370840">
                    <a:tc>
                      <a:txBody>
                        <a:bodyPr/>
                        <a:lstStyle/>
                        <a:p>
                          <a:r>
                            <a:rPr lang="en-US" dirty="0"/>
                            <a:t>Methanol</a:t>
                          </a:r>
                        </a:p>
                      </a:txBody>
                      <a:tcPr/>
                    </a:tc>
                    <a:tc>
                      <a:txBody>
                        <a:bodyPr/>
                        <a:lstStyle/>
                        <a:p>
                          <a:r>
                            <a:rPr lang="en-US" dirty="0"/>
                            <a:t>0.75</a:t>
                          </a:r>
                        </a:p>
                      </a:txBody>
                      <a:tcPr/>
                    </a:tc>
                    <a:tc>
                      <a:txBody>
                        <a:bodyPr/>
                        <a:lstStyle/>
                        <a:p>
                          <a:r>
                            <a:rPr lang="en-US" dirty="0"/>
                            <a:t>0.95</a:t>
                          </a:r>
                        </a:p>
                      </a:txBody>
                      <a:tcPr/>
                    </a:tc>
                    <a:extLst>
                      <a:ext uri="{0D108BD9-81ED-4DB2-BD59-A6C34878D82A}">
                        <a16:rowId xmlns:a16="http://schemas.microsoft.com/office/drawing/2014/main" val="2629799159"/>
                      </a:ext>
                    </a:extLst>
                  </a:tr>
                  <a:tr h="370840">
                    <a:tc>
                      <a:txBody>
                        <a:bodyPr/>
                        <a:lstStyle/>
                        <a:p>
                          <a:r>
                            <a:rPr lang="en-US" dirty="0"/>
                            <a:t>Glucose</a:t>
                          </a:r>
                        </a:p>
                      </a:txBody>
                      <a:tcPr/>
                    </a:tc>
                    <a:tc>
                      <a:txBody>
                        <a:bodyPr/>
                        <a:lstStyle/>
                        <a:p>
                          <a:r>
                            <a:rPr lang="en-US" dirty="0"/>
                            <a:t>0.86</a:t>
                          </a:r>
                        </a:p>
                      </a:txBody>
                      <a:tcPr/>
                    </a:tc>
                    <a:tc>
                      <a:txBody>
                        <a:bodyPr/>
                        <a:lstStyle/>
                        <a:p>
                          <a:r>
                            <a:rPr lang="en-US" dirty="0"/>
                            <a:t>0.94</a:t>
                          </a:r>
                        </a:p>
                      </a:txBody>
                      <a:tcPr/>
                    </a:tc>
                    <a:extLst>
                      <a:ext uri="{0D108BD9-81ED-4DB2-BD59-A6C34878D82A}">
                        <a16:rowId xmlns:a16="http://schemas.microsoft.com/office/drawing/2014/main" val="1666892923"/>
                      </a:ext>
                    </a:extLst>
                  </a:tr>
                </a:tbl>
              </a:graphicData>
            </a:graphic>
          </p:graphicFrame>
        </mc:Choice>
        <mc:Fallback xmlns="">
          <p:graphicFrame>
            <p:nvGraphicFramePr>
              <p:cNvPr id="4" name="Table 4">
                <a:extLst>
                  <a:ext uri="{FF2B5EF4-FFF2-40B4-BE49-F238E27FC236}">
                    <a16:creationId xmlns:a16="http://schemas.microsoft.com/office/drawing/2014/main" id="{A3E9F5FA-EF86-4F47-9356-4A76BBFE4327}"/>
                  </a:ext>
                </a:extLst>
              </p:cNvPr>
              <p:cNvGraphicFramePr>
                <a:graphicFrameLocks noGrp="1"/>
              </p:cNvGraphicFramePr>
              <p:nvPr>
                <p:extLst>
                  <p:ext uri="{D42A27DB-BD31-4B8C-83A1-F6EECF244321}">
                    <p14:modId xmlns:p14="http://schemas.microsoft.com/office/powerpoint/2010/main" val="3804967629"/>
                  </p:ext>
                </p:extLst>
              </p:nvPr>
            </p:nvGraphicFramePr>
            <p:xfrm>
              <a:off x="65376" y="4136943"/>
              <a:ext cx="4876800" cy="25969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234315000"/>
                        </a:ext>
                      </a:extLst>
                    </a:gridCol>
                    <a:gridCol w="1625600">
                      <a:extLst>
                        <a:ext uri="{9D8B030D-6E8A-4147-A177-3AD203B41FA5}">
                          <a16:colId xmlns:a16="http://schemas.microsoft.com/office/drawing/2014/main" val="3053333354"/>
                        </a:ext>
                      </a:extLst>
                    </a:gridCol>
                    <a:gridCol w="1625600">
                      <a:extLst>
                        <a:ext uri="{9D8B030D-6E8A-4147-A177-3AD203B41FA5}">
                          <a16:colId xmlns:a16="http://schemas.microsoft.com/office/drawing/2014/main" val="1188792830"/>
                        </a:ext>
                      </a:extLst>
                    </a:gridCol>
                  </a:tblGrid>
                  <a:tr h="371920">
                    <a:tc>
                      <a:txBody>
                        <a:bodyPr/>
                        <a:lstStyle/>
                        <a:p>
                          <a:endParaRPr lang="en-US" dirty="0"/>
                        </a:p>
                      </a:txBody>
                      <a:tcPr/>
                    </a:tc>
                    <a:tc>
                      <a:txBody>
                        <a:bodyPr/>
                        <a:lstStyle/>
                        <a:p>
                          <a:endParaRPr lang="en-US"/>
                        </a:p>
                      </a:txBody>
                      <a:tcPr>
                        <a:blipFill>
                          <a:blip r:embed="rId2"/>
                          <a:stretch>
                            <a:fillRect l="-100375" t="-6557" r="-101498" b="-624590"/>
                          </a:stretch>
                        </a:blipFill>
                      </a:tcPr>
                    </a:tc>
                    <a:tc>
                      <a:txBody>
                        <a:bodyPr/>
                        <a:lstStyle/>
                        <a:p>
                          <a:endParaRPr lang="en-US"/>
                        </a:p>
                      </a:txBody>
                      <a:tcPr>
                        <a:blipFill>
                          <a:blip r:embed="rId2"/>
                          <a:stretch>
                            <a:fillRect l="-200375" t="-6557" r="-1498" b="-624590"/>
                          </a:stretch>
                        </a:blipFill>
                      </a:tcPr>
                    </a:tc>
                    <a:extLst>
                      <a:ext uri="{0D108BD9-81ED-4DB2-BD59-A6C34878D82A}">
                        <a16:rowId xmlns:a16="http://schemas.microsoft.com/office/drawing/2014/main" val="120221656"/>
                      </a:ext>
                    </a:extLst>
                  </a:tr>
                  <a:tr h="370840">
                    <a:tc>
                      <a:txBody>
                        <a:bodyPr/>
                        <a:lstStyle/>
                        <a:p>
                          <a:r>
                            <a:rPr lang="en-US" dirty="0"/>
                            <a:t>Glycerol</a:t>
                          </a:r>
                        </a:p>
                      </a:txBody>
                      <a:tcPr/>
                    </a:tc>
                    <a:tc>
                      <a:txBody>
                        <a:bodyPr/>
                        <a:lstStyle/>
                        <a:p>
                          <a:r>
                            <a:rPr lang="en-US" dirty="0"/>
                            <a:t>0.92</a:t>
                          </a:r>
                        </a:p>
                      </a:txBody>
                      <a:tcPr/>
                    </a:tc>
                    <a:tc>
                      <a:txBody>
                        <a:bodyPr/>
                        <a:lstStyle/>
                        <a:p>
                          <a:r>
                            <a:rPr lang="en-US" dirty="0"/>
                            <a:t>0.97</a:t>
                          </a:r>
                        </a:p>
                      </a:txBody>
                      <a:tcPr/>
                    </a:tc>
                    <a:extLst>
                      <a:ext uri="{0D108BD9-81ED-4DB2-BD59-A6C34878D82A}">
                        <a16:rowId xmlns:a16="http://schemas.microsoft.com/office/drawing/2014/main" val="1679711331"/>
                      </a:ext>
                    </a:extLst>
                  </a:tr>
                  <a:tr h="370840">
                    <a:tc>
                      <a:txBody>
                        <a:bodyPr/>
                        <a:lstStyle/>
                        <a:p>
                          <a:r>
                            <a:rPr lang="en-US" dirty="0"/>
                            <a:t>Ethanol</a:t>
                          </a:r>
                        </a:p>
                      </a:txBody>
                      <a:tcPr/>
                    </a:tc>
                    <a:tc>
                      <a:txBody>
                        <a:bodyPr/>
                        <a:lstStyle/>
                        <a:p>
                          <a:r>
                            <a:rPr lang="en-US" dirty="0"/>
                            <a:t>0.94</a:t>
                          </a:r>
                        </a:p>
                      </a:txBody>
                      <a:tcPr/>
                    </a:tc>
                    <a:tc>
                      <a:txBody>
                        <a:bodyPr/>
                        <a:lstStyle/>
                        <a:p>
                          <a:r>
                            <a:rPr lang="en-US" dirty="0"/>
                            <a:t>0.92</a:t>
                          </a:r>
                        </a:p>
                      </a:txBody>
                      <a:tcPr/>
                    </a:tc>
                    <a:extLst>
                      <a:ext uri="{0D108BD9-81ED-4DB2-BD59-A6C34878D82A}">
                        <a16:rowId xmlns:a16="http://schemas.microsoft.com/office/drawing/2014/main" val="1470810584"/>
                      </a:ext>
                    </a:extLst>
                  </a:tr>
                  <a:tr h="370840">
                    <a:tc>
                      <a:txBody>
                        <a:bodyPr/>
                        <a:lstStyle/>
                        <a:p>
                          <a:r>
                            <a:rPr lang="en-US" dirty="0"/>
                            <a:t>Lactic Acid</a:t>
                          </a:r>
                        </a:p>
                      </a:txBody>
                      <a:tcPr/>
                    </a:tc>
                    <a:tc>
                      <a:txBody>
                        <a:bodyPr/>
                        <a:lstStyle/>
                        <a:p>
                          <a:r>
                            <a:rPr lang="en-US" dirty="0"/>
                            <a:t>0.96</a:t>
                          </a:r>
                        </a:p>
                      </a:txBody>
                      <a:tcPr/>
                    </a:tc>
                    <a:tc>
                      <a:txBody>
                        <a:bodyPr/>
                        <a:lstStyle/>
                        <a:p>
                          <a:r>
                            <a:rPr lang="en-US" dirty="0"/>
                            <a:t>0.96</a:t>
                          </a:r>
                        </a:p>
                      </a:txBody>
                      <a:tcPr/>
                    </a:tc>
                    <a:extLst>
                      <a:ext uri="{0D108BD9-81ED-4DB2-BD59-A6C34878D82A}">
                        <a16:rowId xmlns:a16="http://schemas.microsoft.com/office/drawing/2014/main" val="3736055761"/>
                      </a:ext>
                    </a:extLst>
                  </a:tr>
                  <a:tr h="370840">
                    <a:tc>
                      <a:txBody>
                        <a:bodyPr/>
                        <a:lstStyle/>
                        <a:p>
                          <a:r>
                            <a:rPr lang="en-US" dirty="0"/>
                            <a:t>Malic Acid</a:t>
                          </a:r>
                        </a:p>
                      </a:txBody>
                      <a:tcPr/>
                    </a:tc>
                    <a:tc>
                      <a:txBody>
                        <a:bodyPr/>
                        <a:lstStyle/>
                        <a:p>
                          <a:r>
                            <a:rPr lang="en-US" dirty="0"/>
                            <a:t>0.94</a:t>
                          </a:r>
                        </a:p>
                      </a:txBody>
                      <a:tcPr/>
                    </a:tc>
                    <a:tc>
                      <a:txBody>
                        <a:bodyPr/>
                        <a:lstStyle/>
                        <a:p>
                          <a:r>
                            <a:rPr lang="en-US" dirty="0"/>
                            <a:t>0.97</a:t>
                          </a:r>
                        </a:p>
                      </a:txBody>
                      <a:tcPr/>
                    </a:tc>
                    <a:extLst>
                      <a:ext uri="{0D108BD9-81ED-4DB2-BD59-A6C34878D82A}">
                        <a16:rowId xmlns:a16="http://schemas.microsoft.com/office/drawing/2014/main" val="3267377377"/>
                      </a:ext>
                    </a:extLst>
                  </a:tr>
                  <a:tr h="370840">
                    <a:tc>
                      <a:txBody>
                        <a:bodyPr/>
                        <a:lstStyle/>
                        <a:p>
                          <a:r>
                            <a:rPr lang="en-US" dirty="0"/>
                            <a:t>Methanol</a:t>
                          </a:r>
                        </a:p>
                      </a:txBody>
                      <a:tcPr/>
                    </a:tc>
                    <a:tc>
                      <a:txBody>
                        <a:bodyPr/>
                        <a:lstStyle/>
                        <a:p>
                          <a:r>
                            <a:rPr lang="en-US" dirty="0"/>
                            <a:t>0.75</a:t>
                          </a:r>
                        </a:p>
                      </a:txBody>
                      <a:tcPr/>
                    </a:tc>
                    <a:tc>
                      <a:txBody>
                        <a:bodyPr/>
                        <a:lstStyle/>
                        <a:p>
                          <a:r>
                            <a:rPr lang="en-US" dirty="0"/>
                            <a:t>0.95</a:t>
                          </a:r>
                        </a:p>
                      </a:txBody>
                      <a:tcPr/>
                    </a:tc>
                    <a:extLst>
                      <a:ext uri="{0D108BD9-81ED-4DB2-BD59-A6C34878D82A}">
                        <a16:rowId xmlns:a16="http://schemas.microsoft.com/office/drawing/2014/main" val="2629799159"/>
                      </a:ext>
                    </a:extLst>
                  </a:tr>
                  <a:tr h="370840">
                    <a:tc>
                      <a:txBody>
                        <a:bodyPr/>
                        <a:lstStyle/>
                        <a:p>
                          <a:r>
                            <a:rPr lang="en-US" dirty="0"/>
                            <a:t>Glucose</a:t>
                          </a:r>
                        </a:p>
                      </a:txBody>
                      <a:tcPr/>
                    </a:tc>
                    <a:tc>
                      <a:txBody>
                        <a:bodyPr/>
                        <a:lstStyle/>
                        <a:p>
                          <a:r>
                            <a:rPr lang="en-US" dirty="0"/>
                            <a:t>0.86</a:t>
                          </a:r>
                        </a:p>
                      </a:txBody>
                      <a:tcPr/>
                    </a:tc>
                    <a:tc>
                      <a:txBody>
                        <a:bodyPr/>
                        <a:lstStyle/>
                        <a:p>
                          <a:r>
                            <a:rPr lang="en-US" dirty="0"/>
                            <a:t>0.94</a:t>
                          </a:r>
                        </a:p>
                      </a:txBody>
                      <a:tcPr/>
                    </a:tc>
                    <a:extLst>
                      <a:ext uri="{0D108BD9-81ED-4DB2-BD59-A6C34878D82A}">
                        <a16:rowId xmlns:a16="http://schemas.microsoft.com/office/drawing/2014/main" val="1666892923"/>
                      </a:ext>
                    </a:extLst>
                  </a:tr>
                </a:tbl>
              </a:graphicData>
            </a:graphic>
          </p:graphicFrame>
        </mc:Fallback>
      </mc:AlternateContent>
      <p:pic>
        <p:nvPicPr>
          <p:cNvPr id="8" name="Picture 7" descr="Chart, scatter chart&#10;&#10;Description automatically generated">
            <a:extLst>
              <a:ext uri="{FF2B5EF4-FFF2-40B4-BE49-F238E27FC236}">
                <a16:creationId xmlns:a16="http://schemas.microsoft.com/office/drawing/2014/main" id="{07E50296-C4CD-4EFE-A141-7541DBD36B45}"/>
              </a:ext>
            </a:extLst>
          </p:cNvPr>
          <p:cNvPicPr>
            <a:picLocks noChangeAspect="1"/>
          </p:cNvPicPr>
          <p:nvPr/>
        </p:nvPicPr>
        <p:blipFill>
          <a:blip r:embed="rId3"/>
          <a:stretch>
            <a:fillRect/>
          </a:stretch>
        </p:blipFill>
        <p:spPr>
          <a:xfrm>
            <a:off x="5580183" y="2020389"/>
            <a:ext cx="6453889" cy="4837611"/>
          </a:xfrm>
          <a:prstGeom prst="rect">
            <a:avLst/>
          </a:prstGeom>
        </p:spPr>
      </p:pic>
    </p:spTree>
    <p:extLst>
      <p:ext uri="{BB962C8B-B14F-4D97-AF65-F5344CB8AC3E}">
        <p14:creationId xmlns:p14="http://schemas.microsoft.com/office/powerpoint/2010/main" val="307262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258A-F7DA-4B0D-897C-CD137A9E2F89}"/>
              </a:ext>
            </a:extLst>
          </p:cNvPr>
          <p:cNvSpPr>
            <a:spLocks noGrp="1"/>
          </p:cNvSpPr>
          <p:nvPr>
            <p:ph type="title"/>
          </p:nvPr>
        </p:nvSpPr>
        <p:spPr/>
        <p:txBody>
          <a:bodyPr/>
          <a:lstStyle/>
          <a:p>
            <a:r>
              <a:rPr lang="en-US" dirty="0"/>
              <a:t>Diagnostics</a:t>
            </a:r>
          </a:p>
        </p:txBody>
      </p:sp>
      <p:sp>
        <p:nvSpPr>
          <p:cNvPr id="3" name="Content Placeholder 2">
            <a:extLst>
              <a:ext uri="{FF2B5EF4-FFF2-40B4-BE49-F238E27FC236}">
                <a16:creationId xmlns:a16="http://schemas.microsoft.com/office/drawing/2014/main" id="{EE7FFE5A-96FB-4495-97E2-0BECB2D52EAE}"/>
              </a:ext>
            </a:extLst>
          </p:cNvPr>
          <p:cNvSpPr>
            <a:spLocks noGrp="1"/>
          </p:cNvSpPr>
          <p:nvPr>
            <p:ph idx="1"/>
          </p:nvPr>
        </p:nvSpPr>
        <p:spPr>
          <a:xfrm>
            <a:off x="581192" y="2180496"/>
            <a:ext cx="5362407" cy="3678303"/>
          </a:xfrm>
        </p:spPr>
        <p:txBody>
          <a:bodyPr/>
          <a:lstStyle/>
          <a:p>
            <a:r>
              <a:rPr lang="en-US" dirty="0"/>
              <a:t>Visible pattern at higher values</a:t>
            </a:r>
          </a:p>
          <a:p>
            <a:pPr lvl="1"/>
            <a:r>
              <a:rPr lang="en-US" dirty="0"/>
              <a:t>Potential non-linear effects</a:t>
            </a:r>
          </a:p>
          <a:p>
            <a:pPr lvl="1"/>
            <a:r>
              <a:rPr lang="en-US" dirty="0"/>
              <a:t>May be also be due to environmental factors / category</a:t>
            </a:r>
          </a:p>
          <a:p>
            <a:r>
              <a:rPr lang="en-US" dirty="0"/>
              <a:t>Similar trend per predictor</a:t>
            </a:r>
          </a:p>
          <a:p>
            <a:r>
              <a:rPr lang="en-US" dirty="0"/>
              <a:t>Only approximately 600 ppm values selected</a:t>
            </a:r>
          </a:p>
          <a:p>
            <a:pPr lvl="1"/>
            <a:r>
              <a:rPr lang="en-US" dirty="0"/>
              <a:t>Still too high?</a:t>
            </a:r>
          </a:p>
          <a:p>
            <a:r>
              <a:rPr lang="en-US" dirty="0"/>
              <a:t>No hold out validation set</a:t>
            </a:r>
          </a:p>
          <a:p>
            <a:pPr lvl="1"/>
            <a:r>
              <a:rPr lang="en-US" dirty="0"/>
              <a:t>Potential for overfitting</a:t>
            </a:r>
          </a:p>
        </p:txBody>
      </p:sp>
      <p:pic>
        <p:nvPicPr>
          <p:cNvPr id="5" name="Picture 4" descr="Chart, scatter chart&#10;&#10;Description automatically generated">
            <a:extLst>
              <a:ext uri="{FF2B5EF4-FFF2-40B4-BE49-F238E27FC236}">
                <a16:creationId xmlns:a16="http://schemas.microsoft.com/office/drawing/2014/main" id="{8EC174A0-3893-499F-A648-1399FCE4F887}"/>
              </a:ext>
            </a:extLst>
          </p:cNvPr>
          <p:cNvPicPr>
            <a:picLocks noChangeAspect="1"/>
          </p:cNvPicPr>
          <p:nvPr/>
        </p:nvPicPr>
        <p:blipFill>
          <a:blip r:embed="rId2"/>
          <a:stretch>
            <a:fillRect/>
          </a:stretch>
        </p:blipFill>
        <p:spPr>
          <a:xfrm>
            <a:off x="5577840" y="2020824"/>
            <a:ext cx="6453308" cy="4837176"/>
          </a:xfrm>
          <a:prstGeom prst="rect">
            <a:avLst/>
          </a:prstGeom>
        </p:spPr>
      </p:pic>
    </p:spTree>
    <p:extLst>
      <p:ext uri="{BB962C8B-B14F-4D97-AF65-F5344CB8AC3E}">
        <p14:creationId xmlns:p14="http://schemas.microsoft.com/office/powerpoint/2010/main" val="428647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0014-B254-4D42-92C4-8D2DF6574BC9}"/>
              </a:ext>
            </a:extLst>
          </p:cNvPr>
          <p:cNvSpPr>
            <a:spLocks noGrp="1"/>
          </p:cNvSpPr>
          <p:nvPr>
            <p:ph type="title"/>
          </p:nvPr>
        </p:nvSpPr>
        <p:spPr/>
        <p:txBody>
          <a:bodyPr/>
          <a:lstStyle/>
          <a:p>
            <a:r>
              <a:rPr lang="en-US" dirty="0"/>
              <a:t>Potential follow-ons</a:t>
            </a:r>
          </a:p>
        </p:txBody>
      </p:sp>
      <p:sp>
        <p:nvSpPr>
          <p:cNvPr id="3" name="Content Placeholder 2">
            <a:extLst>
              <a:ext uri="{FF2B5EF4-FFF2-40B4-BE49-F238E27FC236}">
                <a16:creationId xmlns:a16="http://schemas.microsoft.com/office/drawing/2014/main" id="{CD42684F-56EE-4300-A7FC-17D8F89BFACF}"/>
              </a:ext>
            </a:extLst>
          </p:cNvPr>
          <p:cNvSpPr>
            <a:spLocks noGrp="1"/>
          </p:cNvSpPr>
          <p:nvPr>
            <p:ph idx="1"/>
          </p:nvPr>
        </p:nvSpPr>
        <p:spPr>
          <a:xfrm>
            <a:off x="581192" y="2180496"/>
            <a:ext cx="5587695" cy="3678303"/>
          </a:xfrm>
        </p:spPr>
        <p:txBody>
          <a:bodyPr/>
          <a:lstStyle/>
          <a:p>
            <a:r>
              <a:rPr lang="en-US" dirty="0"/>
              <a:t>There may exist non-linear effects based on residuals</a:t>
            </a:r>
          </a:p>
          <a:p>
            <a:pPr lvl="1"/>
            <a:r>
              <a:rPr lang="en-US" dirty="0"/>
              <a:t>Generalized Additive Models </a:t>
            </a:r>
          </a:p>
          <a:p>
            <a:r>
              <a:rPr lang="en-US" dirty="0"/>
              <a:t>Not accounting for environmental factors</a:t>
            </a:r>
          </a:p>
          <a:p>
            <a:r>
              <a:rPr lang="en-US" dirty="0"/>
              <a:t>Alignment of peaks using “</a:t>
            </a:r>
            <a:r>
              <a:rPr lang="en-US"/>
              <a:t>Time Warping”</a:t>
            </a:r>
            <a:endParaRPr lang="en-US" dirty="0"/>
          </a:p>
          <a:p>
            <a:r>
              <a:rPr lang="en-US" dirty="0"/>
              <a:t>Different methods of feature selection</a:t>
            </a:r>
          </a:p>
          <a:p>
            <a:pPr lvl="1"/>
            <a:r>
              <a:rPr lang="en-US" dirty="0"/>
              <a:t>Non-convex methods SCAD</a:t>
            </a:r>
          </a:p>
          <a:p>
            <a:pPr lvl="1"/>
            <a:r>
              <a:rPr lang="en-US" dirty="0"/>
              <a:t>Adaptive lasso for consistent selection</a:t>
            </a:r>
          </a:p>
          <a:p>
            <a:pPr lvl="1"/>
            <a:r>
              <a:rPr lang="en-US" dirty="0"/>
              <a:t>Fused lasso for combining predictors</a:t>
            </a:r>
          </a:p>
          <a:p>
            <a:endParaRPr lang="en-US" dirty="0"/>
          </a:p>
        </p:txBody>
      </p:sp>
      <p:pic>
        <p:nvPicPr>
          <p:cNvPr id="5" name="Picture 4" descr="Chart, histogram&#10;&#10;Description automatically generated">
            <a:extLst>
              <a:ext uri="{FF2B5EF4-FFF2-40B4-BE49-F238E27FC236}">
                <a16:creationId xmlns:a16="http://schemas.microsoft.com/office/drawing/2014/main" id="{2629256B-6384-4341-B3A3-15D6C6B36969}"/>
              </a:ext>
            </a:extLst>
          </p:cNvPr>
          <p:cNvPicPr>
            <a:picLocks noChangeAspect="1"/>
          </p:cNvPicPr>
          <p:nvPr/>
        </p:nvPicPr>
        <p:blipFill>
          <a:blip r:embed="rId2"/>
          <a:stretch>
            <a:fillRect/>
          </a:stretch>
        </p:blipFill>
        <p:spPr>
          <a:xfrm>
            <a:off x="4858568" y="3899669"/>
            <a:ext cx="4578379" cy="2885444"/>
          </a:xfrm>
          <a:prstGeom prst="rect">
            <a:avLst/>
          </a:prstGeom>
        </p:spPr>
      </p:pic>
      <p:pic>
        <p:nvPicPr>
          <p:cNvPr id="7" name="Picture 6" descr="Chart, scatter chart&#10;&#10;Description automatically generated">
            <a:extLst>
              <a:ext uri="{FF2B5EF4-FFF2-40B4-BE49-F238E27FC236}">
                <a16:creationId xmlns:a16="http://schemas.microsoft.com/office/drawing/2014/main" id="{95F0D510-4CFF-41CC-8272-A141C9BFA051}"/>
              </a:ext>
            </a:extLst>
          </p:cNvPr>
          <p:cNvPicPr>
            <a:picLocks noChangeAspect="1"/>
          </p:cNvPicPr>
          <p:nvPr/>
        </p:nvPicPr>
        <p:blipFill>
          <a:blip r:embed="rId3"/>
          <a:stretch>
            <a:fillRect/>
          </a:stretch>
        </p:blipFill>
        <p:spPr>
          <a:xfrm>
            <a:off x="7147757" y="900436"/>
            <a:ext cx="4758930" cy="2999233"/>
          </a:xfrm>
          <a:prstGeom prst="rect">
            <a:avLst/>
          </a:prstGeom>
        </p:spPr>
      </p:pic>
    </p:spTree>
    <p:extLst>
      <p:ext uri="{BB962C8B-B14F-4D97-AF65-F5344CB8AC3E}">
        <p14:creationId xmlns:p14="http://schemas.microsoft.com/office/powerpoint/2010/main" val="976161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4224</TotalTime>
  <Words>607</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Gill Sans MT</vt:lpstr>
      <vt:lpstr>Wingdings 2</vt:lpstr>
      <vt:lpstr>Dividend</vt:lpstr>
      <vt:lpstr>Wine NMR Multitask Prediction</vt:lpstr>
      <vt:lpstr>Data</vt:lpstr>
      <vt:lpstr>Exploration</vt:lpstr>
      <vt:lpstr>Data Problems</vt:lpstr>
      <vt:lpstr>Previous Solution</vt:lpstr>
      <vt:lpstr>Proposed Solution</vt:lpstr>
      <vt:lpstr>Performance</vt:lpstr>
      <vt:lpstr>Diagnostics</vt:lpstr>
      <vt:lpstr>Potential follow-ons</vt:lpstr>
      <vt:lpstr>code</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NMR Multitask Prediction</dc:title>
  <dc:creator>Ross Kunz</dc:creator>
  <cp:lastModifiedBy>Ross Kunz</cp:lastModifiedBy>
  <cp:revision>1</cp:revision>
  <dcterms:created xsi:type="dcterms:W3CDTF">2021-08-27T20:34:25Z</dcterms:created>
  <dcterms:modified xsi:type="dcterms:W3CDTF">2021-08-31T15:46:39Z</dcterms:modified>
</cp:coreProperties>
</file>