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72" r:id="rId3"/>
    <p:sldId id="277" r:id="rId4"/>
    <p:sldId id="273" r:id="rId5"/>
    <p:sldId id="278" r:id="rId6"/>
    <p:sldId id="286" r:id="rId7"/>
    <p:sldId id="287" r:id="rId8"/>
    <p:sldId id="290" r:id="rId9"/>
    <p:sldId id="288" r:id="rId10"/>
    <p:sldId id="306" r:id="rId11"/>
    <p:sldId id="307" r:id="rId12"/>
    <p:sldId id="279" r:id="rId13"/>
    <p:sldId id="309" r:id="rId14"/>
    <p:sldId id="300" r:id="rId15"/>
    <p:sldId id="308" r:id="rId16"/>
    <p:sldId id="310" r:id="rId17"/>
    <p:sldId id="284" r:id="rId18"/>
    <p:sldId id="295" r:id="rId19"/>
    <p:sldId id="313" r:id="rId20"/>
    <p:sldId id="314" r:id="rId21"/>
    <p:sldId id="289" r:id="rId22"/>
    <p:sldId id="311" r:id="rId23"/>
    <p:sldId id="312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DF613-0A94-4EC2-B95C-FDDE5CFA80C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75EA3-3E97-4468-B5F2-4AEB0A3F8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91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3CF1-2A82-487F-AA0F-ADBD9DC7E487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EECF-5BEA-42E2-A03A-58BAEB91AFD7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8E2F-29B1-498A-99CF-03B97CC8CE9E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59" y="0"/>
            <a:ext cx="10058400" cy="160934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05079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EC1-E1E1-4EF4-ABF5-7B8DD1D84AA9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3FBDD81-636B-49B8-AE8B-132BEB4AD276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79A-BD8A-4C91-BAB6-7A419B55728A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F18-E03D-421B-972A-DCAA18512126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EEB-312B-4E34-8527-10D1441E732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0979-842C-44B6-A6D5-2FB5FE040A54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1405-855D-4B08-9A66-A7EE4C370C7D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1A9BB1BB-5C79-472A-A86F-CB86A80A8828}" type="datetime1">
              <a:rPr lang="en-US" altLang="zh-TW" smtClean="0"/>
              <a:t>1/5/2023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146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030" y="140360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725F96A-20B7-4D06-88DD-8C638F282785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E0102-E1D5-44E7-99FD-6018280BC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/>
              <a:t>Calculate the entropy of a subregion using </a:t>
            </a:r>
            <a:br>
              <a:rPr lang="en-US" altLang="zh-TW" sz="3600" dirty="0"/>
            </a:br>
            <a:r>
              <a:rPr lang="en-US" altLang="zh-TW" sz="3600" dirty="0"/>
              <a:t>Python computation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D51A48-8079-4994-9C7F-1D4DA3EC6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110022506 </a:t>
            </a:r>
            <a:r>
              <a:rPr lang="zh-TW" altLang="en-US" dirty="0"/>
              <a:t>郭弈翔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F3C37C-571E-4EC3-943E-BCA8F21E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14DB1A-222A-4D16-8EAE-D336B1D5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A34-C74D-4773-85F9-A850CA23EB57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BA35EC-71B0-4D1F-8629-2B2AB6D1C0B3}"/>
              </a:ext>
            </a:extLst>
          </p:cNvPr>
          <p:cNvSpPr txBox="1"/>
          <p:nvPr/>
        </p:nvSpPr>
        <p:spPr>
          <a:xfrm>
            <a:off x="1069848" y="5811401"/>
            <a:ext cx="81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 words: BH Thermodynamics, GR, Linear Algebra, QM, QFT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6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Expected Results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196094"/>
                <a:ext cx="10058400" cy="609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 The first solution calculated</a:t>
                </a:r>
                <a:r>
                  <a:rPr lang="en-US" altLang="zh-TW" baseline="30000" dirty="0"/>
                  <a:t>*1</a:t>
                </a:r>
                <a:br>
                  <a:rPr lang="en-US" altLang="zh-TW" baseline="30000" dirty="0"/>
                </a:b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)~ 0.30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>
                  <a:latin typeface="Roboto" panose="020B0604020202020204" pitchFamily="2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 Later, the more accurate solution is given</a:t>
                </a:r>
                <a:r>
                  <a:rPr lang="en-US" altLang="zh-TW" baseline="30000" dirty="0"/>
                  <a:t>*2</a:t>
                </a:r>
                <a:br>
                  <a:rPr lang="en-US" altLang="zh-TW" dirty="0"/>
                </a:br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 ~ 0.2954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06 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196094"/>
                <a:ext cx="10058400" cy="6091339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D6258D-388B-4926-A2CA-E3605FC5968A}"/>
              </a:ext>
            </a:extLst>
          </p:cNvPr>
          <p:cNvSpPr txBox="1"/>
          <p:nvPr/>
        </p:nvSpPr>
        <p:spPr>
          <a:xfrm>
            <a:off x="554459" y="5806875"/>
            <a:ext cx="8925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*1 </a:t>
            </a:r>
            <a:r>
              <a:rPr lang="en-US" altLang="zh-TW" sz="1050" dirty="0" err="1"/>
              <a:t>Srednicki</a:t>
            </a:r>
            <a:r>
              <a:rPr lang="en-US" altLang="zh-TW" sz="1050" dirty="0"/>
              <a:t>, Mark. "Entropy and area." </a:t>
            </a:r>
            <a:r>
              <a:rPr lang="en-US" altLang="zh-TW" sz="1050" i="1" dirty="0"/>
              <a:t>Physical Review Letters</a:t>
            </a:r>
            <a:r>
              <a:rPr lang="en-US" altLang="zh-TW" sz="1050" dirty="0"/>
              <a:t> 71.5 (1993): 666.</a:t>
            </a:r>
            <a:br>
              <a:rPr lang="en-US" altLang="zh-TW" sz="1050" dirty="0"/>
            </a:br>
            <a:r>
              <a:rPr lang="en-US" altLang="zh-TW" sz="1050" dirty="0"/>
              <a:t>*2 </a:t>
            </a:r>
            <a:r>
              <a:rPr lang="en-US" altLang="zh-TW" sz="1050" dirty="0" err="1"/>
              <a:t>Lohmayer</a:t>
            </a:r>
            <a:r>
              <a:rPr lang="en-US" altLang="zh-TW" sz="1050" dirty="0"/>
              <a:t>, R., et al. "Numerical determination of entanglement entropy for a sphere." Physics Letters B 685.2-3 (2010): 222-227.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28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Expected Results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196094"/>
                <a:ext cx="10058400" cy="609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 To push it further, we fit the data points to the functional form</a:t>
                </a:r>
                <a:br>
                  <a:rPr lang="en-US" altLang="zh-TW" dirty="0"/>
                </a:br>
                <a:endParaRPr lang="en-US" altLang="zh-TW" sz="2000" b="0" i="0" dirty="0">
                  <a:effectLst/>
                  <a:latin typeface="Roboto" panose="020B0604020202020204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altLang="zh-TW" i="1" dirty="0">
                    <a:latin typeface="Cambria Math" panose="02040503050406030204" pitchFamily="18" charset="0"/>
                  </a:rPr>
                </a:br>
                <a:endParaRPr lang="en-US" altLang="zh-TW" dirty="0">
                  <a:latin typeface="Roboto" panose="020B0604020202020204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altLang="zh-TW" dirty="0"/>
                </a:br>
                <a:r>
                  <a:rPr lang="en-US" altLang="zh-TW" dirty="0"/>
                  <a:t>   and the coefficients are: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:r>
                  <a:rPr lang="en-US" altLang="zh-TW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0235,  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=−0.0055,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=−0.0354</m:t>
                    </m:r>
                  </m:oMath>
                </a14:m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196094"/>
                <a:ext cx="10058400" cy="6091339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52F8A0-5A1A-4B2B-A58B-FA7DECFD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91" y="2909862"/>
            <a:ext cx="4977537" cy="33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Results by using Python Computation   </a:t>
            </a:r>
            <a:endParaRPr lang="zh-TW" altLang="en-US" sz="32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499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Results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There are 3 variables to be determined: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N: the matrix size / the </a:t>
            </a:r>
            <a:r>
              <a:rPr lang="en-US" altLang="zh-TW"/>
              <a:t>system size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L: the number of angular mode to be sum up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R: the radius of the subregion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82DECF-61F2-4A61-9DC1-C7C8A8B4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24" y="3331937"/>
            <a:ext cx="2842586" cy="4060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B471E3-8C46-4EDB-B609-7B22CF1E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166" y="4334390"/>
            <a:ext cx="2740008" cy="1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2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08566459-8BE9-45CE-BBD4-481301BA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1883655"/>
            <a:ext cx="5852172" cy="43891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Results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462117-CCEF-4D2D-89D8-BC224B5B7E90}"/>
              </a:ext>
            </a:extLst>
          </p:cNvPr>
          <p:cNvSpPr/>
          <p:nvPr/>
        </p:nvSpPr>
        <p:spPr>
          <a:xfrm>
            <a:off x="6006353" y="5360335"/>
            <a:ext cx="326313" cy="263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725C8B-70E3-4847-922F-5CEDE834A352}"/>
                  </a:ext>
                </a:extLst>
              </p:cNvPr>
              <p:cNvSpPr/>
              <p:nvPr/>
            </p:nvSpPr>
            <p:spPr>
              <a:xfrm>
                <a:off x="2167886" y="1609342"/>
                <a:ext cx="1997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/>
                  <a:t>1. </a:t>
                </a:r>
                <a:r>
                  <a:rPr lang="en-US" altLang="zh-TW" dirty="0"/>
                  <a:t>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725C8B-70E3-4847-922F-5CEDE834A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886" y="1609342"/>
                <a:ext cx="1997983" cy="369332"/>
              </a:xfrm>
              <a:prstGeom prst="rect">
                <a:avLst/>
              </a:prstGeom>
              <a:blipFill>
                <a:blip r:embed="rId3"/>
                <a:stretch>
                  <a:fillRect l="-2752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DA6FF9D6-F3E8-4F8C-89DD-C107AF0B8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59" y="1883655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5789E1-266B-4A30-B543-82D269BEA9F9}"/>
                  </a:ext>
                </a:extLst>
              </p:cNvPr>
              <p:cNvSpPr/>
              <p:nvPr/>
            </p:nvSpPr>
            <p:spPr>
              <a:xfrm>
                <a:off x="6745031" y="1602449"/>
                <a:ext cx="35294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/>
                  <a:t>2. </a:t>
                </a:r>
                <a:r>
                  <a:rPr lang="en-US" altLang="zh-TW" dirty="0"/>
                  <a:t>Fit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5789E1-266B-4A30-B543-82D269BEA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31" y="1602449"/>
                <a:ext cx="3529428" cy="646331"/>
              </a:xfrm>
              <a:prstGeom prst="rect">
                <a:avLst/>
              </a:prstGeom>
              <a:blipFill>
                <a:blip r:embed="rId5"/>
                <a:stretch>
                  <a:fillRect l="-138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E777BC-1970-4A75-8CC4-45A00385F7E4}"/>
              </a:ext>
            </a:extLst>
          </p:cNvPr>
          <p:cNvSpPr txBox="1"/>
          <p:nvPr/>
        </p:nvSpPr>
        <p:spPr>
          <a:xfrm>
            <a:off x="3083472" y="6011200"/>
            <a:ext cx="3476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R</a:t>
            </a:r>
            <a:endParaRPr lang="zh-TW" altLang="en-US" sz="105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AB5EF5C-E04E-4DEB-A1E6-08577DC2AC7D}"/>
              </a:ext>
            </a:extLst>
          </p:cNvPr>
          <p:cNvSpPr txBox="1"/>
          <p:nvPr/>
        </p:nvSpPr>
        <p:spPr>
          <a:xfrm>
            <a:off x="8416772" y="6011200"/>
            <a:ext cx="3476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R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9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Results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6E96CF14-BC46-41DE-AA24-186D6926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9930"/>
              </p:ext>
            </p:extLst>
          </p:nvPr>
        </p:nvGraphicFramePr>
        <p:xfrm>
          <a:off x="923365" y="1454397"/>
          <a:ext cx="9637055" cy="426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11">
                  <a:extLst>
                    <a:ext uri="{9D8B030D-6E8A-4147-A177-3AD203B41FA5}">
                      <a16:colId xmlns:a16="http://schemas.microsoft.com/office/drawing/2014/main" val="2435911248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3050132925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3194387879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3668263122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2659780047"/>
                    </a:ext>
                  </a:extLst>
                </a:gridCol>
              </a:tblGrid>
              <a:tr h="409871">
                <a:tc>
                  <a:txBody>
                    <a:bodyPr/>
                    <a:lstStyle/>
                    <a:p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11200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Expected 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1~30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~0.30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86158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Expected 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5000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45~60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0.295406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1483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56922"/>
                  </a:ext>
                </a:extLst>
              </a:tr>
              <a:tr h="409871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My result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07878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31516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0.2904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19166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0.2928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56544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0.2929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05904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0.2943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2011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45~60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0.2948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336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8ECFAA7-B15E-487E-A9BA-CC72DB455BDB}"/>
                  </a:ext>
                </a:extLst>
              </p:cNvPr>
              <p:cNvSpPr txBox="1"/>
              <p:nvPr/>
            </p:nvSpPr>
            <p:spPr>
              <a:xfrm>
                <a:off x="4957914" y="822927"/>
                <a:ext cx="2276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(1.)</a:t>
                </a:r>
                <a:r>
                  <a:rPr lang="en-US" altLang="zh-TW" b="0" dirty="0"/>
                  <a:t> 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8ECFAA7-B15E-487E-A9BA-CC72DB45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14" y="822927"/>
                <a:ext cx="2276172" cy="369332"/>
              </a:xfrm>
              <a:prstGeom prst="rect">
                <a:avLst/>
              </a:prstGeom>
              <a:blipFill>
                <a:blip r:embed="rId2"/>
                <a:stretch>
                  <a:fillRect l="-2139" t="-9836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2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Results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6E96CF14-BC46-41DE-AA24-186D6926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1276"/>
              </p:ext>
            </p:extLst>
          </p:nvPr>
        </p:nvGraphicFramePr>
        <p:xfrm>
          <a:off x="481309" y="1450746"/>
          <a:ext cx="10829819" cy="344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17">
                  <a:extLst>
                    <a:ext uri="{9D8B030D-6E8A-4147-A177-3AD203B41FA5}">
                      <a16:colId xmlns:a16="http://schemas.microsoft.com/office/drawing/2014/main" val="2435911248"/>
                    </a:ext>
                  </a:extLst>
                </a:gridCol>
                <a:gridCol w="1547117">
                  <a:extLst>
                    <a:ext uri="{9D8B030D-6E8A-4147-A177-3AD203B41FA5}">
                      <a16:colId xmlns:a16="http://schemas.microsoft.com/office/drawing/2014/main" val="3050132925"/>
                    </a:ext>
                  </a:extLst>
                </a:gridCol>
                <a:gridCol w="1547117">
                  <a:extLst>
                    <a:ext uri="{9D8B030D-6E8A-4147-A177-3AD203B41FA5}">
                      <a16:colId xmlns:a16="http://schemas.microsoft.com/office/drawing/2014/main" val="3194387879"/>
                    </a:ext>
                  </a:extLst>
                </a:gridCol>
                <a:gridCol w="1547117">
                  <a:extLst>
                    <a:ext uri="{9D8B030D-6E8A-4147-A177-3AD203B41FA5}">
                      <a16:colId xmlns:a16="http://schemas.microsoft.com/office/drawing/2014/main" val="3668263122"/>
                    </a:ext>
                  </a:extLst>
                </a:gridCol>
                <a:gridCol w="1547117">
                  <a:extLst>
                    <a:ext uri="{9D8B030D-6E8A-4147-A177-3AD203B41FA5}">
                      <a16:colId xmlns:a16="http://schemas.microsoft.com/office/drawing/2014/main" val="2659780047"/>
                    </a:ext>
                  </a:extLst>
                </a:gridCol>
                <a:gridCol w="1547117">
                  <a:extLst>
                    <a:ext uri="{9D8B030D-6E8A-4147-A177-3AD203B41FA5}">
                      <a16:colId xmlns:a16="http://schemas.microsoft.com/office/drawing/2014/main" val="1809243043"/>
                    </a:ext>
                  </a:extLst>
                </a:gridCol>
                <a:gridCol w="1547117">
                  <a:extLst>
                    <a:ext uri="{9D8B030D-6E8A-4147-A177-3AD203B41FA5}">
                      <a16:colId xmlns:a16="http://schemas.microsoft.com/office/drawing/2014/main" val="2334659954"/>
                    </a:ext>
                  </a:extLst>
                </a:gridCol>
              </a:tblGrid>
              <a:tr h="4098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11200"/>
                  </a:ext>
                </a:extLst>
              </a:tr>
              <a:tr h="4098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Expected</a:t>
                      </a:r>
                      <a:r>
                        <a:rPr lang="zh-TW" altLang="en-US"/>
                        <a:t> </a:t>
                      </a:r>
                      <a:r>
                        <a:rPr lang="en-US" altLang="zh-TW"/>
                        <a:t>2 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5000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45~60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0.0235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-0.0055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-0.0354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86158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endParaRPr lang="zh-TW" alt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14838"/>
                  </a:ext>
                </a:extLst>
              </a:tr>
              <a:tr h="409871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My results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-0.1743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-0.3307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07878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-0.1764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-0.3282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31516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-0.1759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-0.3341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19166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-0.1763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-0.3333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68353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45~60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0.2190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-2.9559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05904"/>
                  </a:ext>
                </a:extLst>
              </a:tr>
              <a:tr h="40987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45~60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0.0235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-0.1735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-0.3560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2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55EFC48-2694-410E-A13B-84459DC91E3E}"/>
                  </a:ext>
                </a:extLst>
              </p:cNvPr>
              <p:cNvSpPr txBox="1"/>
              <p:nvPr/>
            </p:nvSpPr>
            <p:spPr>
              <a:xfrm>
                <a:off x="4177326" y="804415"/>
                <a:ext cx="3837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(2.) </a:t>
                </a:r>
                <a:r>
                  <a:rPr lang="en-US" altLang="zh-TW" dirty="0"/>
                  <a:t>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55EFC48-2694-410E-A13B-84459DC91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26" y="804415"/>
                <a:ext cx="3837347" cy="646331"/>
              </a:xfrm>
              <a:prstGeom prst="rect">
                <a:avLst/>
              </a:prstGeom>
              <a:blipFill>
                <a:blip r:embed="rId2"/>
                <a:stretch>
                  <a:fillRect l="-1270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14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Difficulties and Possible Solution 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9265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Difficulties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b="1" dirty="0"/>
                  <a:t>1. Construct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TW" b="1" dirty="0"/>
                  <a:t> from given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TW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if we have a simple 3x3 matrix: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altLang="zh-TW" dirty="0"/>
                </a:br>
                <a:r>
                  <a:rPr lang="en-US" altLang="zh-TW" dirty="0"/>
                  <a:t>    for n=2, it seems that super easy to calculate…</a:t>
                </a:r>
                <a:br>
                  <a:rPr lang="en-US" altLang="zh-TW" dirty="0"/>
                </a:br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         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  <a:blipFill>
                <a:blip r:embed="rId2"/>
                <a:stretch>
                  <a:fillRect l="-513" t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F0C6CB-55DD-4003-83AE-14287ADF9AA9}"/>
              </a:ext>
            </a:extLst>
          </p:cNvPr>
          <p:cNvSpPr txBox="1"/>
          <p:nvPr/>
        </p:nvSpPr>
        <p:spPr>
          <a:xfrm>
            <a:off x="1388627" y="4318249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 what if n=10? Do you calculate it by A*A*A*A… ?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740B2B-DA0B-4DAF-B90E-A2FD313F318C}"/>
              </a:ext>
            </a:extLst>
          </p:cNvPr>
          <p:cNvSpPr txBox="1"/>
          <p:nvPr/>
        </p:nvSpPr>
        <p:spPr>
          <a:xfrm>
            <a:off x="1388627" y="4925492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n=1/2?  n=-1/2?  n=1/10?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Difficulties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2"/>
                <a:ext cx="10168130" cy="609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b="1" dirty="0"/>
                  <a:t>1. Construct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TW" b="1" dirty="0"/>
                  <a:t> from given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TW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</a:t>
                </a:r>
                <a:br>
                  <a:rPr lang="en-US" altLang="zh-TW" dirty="0"/>
                </a:br>
                <a:r>
                  <a:rPr lang="en-US" altLang="zh-TW" dirty="0"/>
                  <a:t>   </a:t>
                </a:r>
                <a:r>
                  <a:rPr lang="en-US" altLang="zh-TW" b="1" dirty="0">
                    <a:solidFill>
                      <a:srgbClr val="0070C0"/>
                    </a:solidFill>
                  </a:rPr>
                  <a:t>Solution: 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Let </a:t>
                </a:r>
                <a:r>
                  <a:rPr lang="el-GR" altLang="zh-TW" dirty="0"/>
                  <a:t>λ</a:t>
                </a:r>
                <a:r>
                  <a:rPr lang="en-US" altLang="zh-TW" dirty="0"/>
                  <a:t> = eigenvalue of A,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= eigenvector of A, then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altLang="zh-TW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zh-TW" sz="2800" dirty="0"/>
                              <m:t>λ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         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2"/>
                <a:ext cx="10168130" cy="6091339"/>
              </a:xfrm>
              <a:blipFill>
                <a:blip r:embed="rId2"/>
                <a:stretch>
                  <a:fillRect l="-599" t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Outline</a:t>
            </a:r>
            <a:endParaRPr lang="zh-TW" altLang="en-US" sz="3200" u="sng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8229383-19B7-415A-82B4-F2676CE3D701}"/>
              </a:ext>
            </a:extLst>
          </p:cNvPr>
          <p:cNvGrpSpPr/>
          <p:nvPr/>
        </p:nvGrpSpPr>
        <p:grpSpPr>
          <a:xfrm>
            <a:off x="732594" y="1286658"/>
            <a:ext cx="1116733" cy="1203046"/>
            <a:chOff x="2066082" y="1540154"/>
            <a:chExt cx="1116733" cy="1203046"/>
          </a:xfrm>
        </p:grpSpPr>
        <p:sp>
          <p:nvSpPr>
            <p:cNvPr id="14" name="Google Shape;961;p65">
              <a:extLst>
                <a:ext uri="{FF2B5EF4-FFF2-40B4-BE49-F238E27FC236}">
                  <a16:creationId xmlns:a16="http://schemas.microsoft.com/office/drawing/2014/main" id="{632BA3B0-D710-4464-B1CF-9A950384334F}"/>
                </a:ext>
              </a:extLst>
            </p:cNvPr>
            <p:cNvSpPr txBox="1">
              <a:spLocks/>
            </p:cNvSpPr>
            <p:nvPr/>
          </p:nvSpPr>
          <p:spPr>
            <a:xfrm>
              <a:off x="2066082" y="1540154"/>
              <a:ext cx="1116733" cy="9009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Britannic Bold" panose="020B0903060703020204" pitchFamily="34" charset="0"/>
                  <a:ea typeface="+mj-ea"/>
                  <a:cs typeface="+mj-cs"/>
                </a:rPr>
                <a:t>0I</a:t>
              </a: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12E6E5E-A569-4346-B0DC-A1DAEBB321AB}"/>
                </a:ext>
              </a:extLst>
            </p:cNvPr>
            <p:cNvCxnSpPr/>
            <p:nvPr/>
          </p:nvCxnSpPr>
          <p:spPr>
            <a:xfrm>
              <a:off x="2624448" y="2326754"/>
              <a:ext cx="0" cy="41644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71AFF4-ED7F-47B9-862F-7FB0C870462E}"/>
              </a:ext>
            </a:extLst>
          </p:cNvPr>
          <p:cNvSpPr txBox="1"/>
          <p:nvPr/>
        </p:nvSpPr>
        <p:spPr>
          <a:xfrm>
            <a:off x="1512075" y="2096815"/>
            <a:ext cx="409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Motivation and Expected Results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9B45C92-59BE-4BA6-B02A-00CB4B5AF1B2}"/>
              </a:ext>
            </a:extLst>
          </p:cNvPr>
          <p:cNvGrpSpPr/>
          <p:nvPr/>
        </p:nvGrpSpPr>
        <p:grpSpPr>
          <a:xfrm>
            <a:off x="732594" y="3486141"/>
            <a:ext cx="1116733" cy="1203046"/>
            <a:chOff x="2066082" y="1540154"/>
            <a:chExt cx="1116733" cy="1203046"/>
          </a:xfrm>
        </p:grpSpPr>
        <p:sp>
          <p:nvSpPr>
            <p:cNvPr id="18" name="Google Shape;961;p65">
              <a:extLst>
                <a:ext uri="{FF2B5EF4-FFF2-40B4-BE49-F238E27FC236}">
                  <a16:creationId xmlns:a16="http://schemas.microsoft.com/office/drawing/2014/main" id="{AEAA0180-4D36-48BE-A1C4-7933C1829187}"/>
                </a:ext>
              </a:extLst>
            </p:cNvPr>
            <p:cNvSpPr txBox="1">
              <a:spLocks/>
            </p:cNvSpPr>
            <p:nvPr/>
          </p:nvSpPr>
          <p:spPr>
            <a:xfrm>
              <a:off x="2066082" y="1540154"/>
              <a:ext cx="1116733" cy="9009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Britannic Bold" panose="020B0903060703020204" pitchFamily="34" charset="0"/>
                  <a:ea typeface="+mj-ea"/>
                  <a:cs typeface="+mj-cs"/>
                </a:rPr>
                <a:t>02</a:t>
              </a: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713DCA5-2AD5-4643-9749-743D039785F1}"/>
                </a:ext>
              </a:extLst>
            </p:cNvPr>
            <p:cNvCxnSpPr/>
            <p:nvPr/>
          </p:nvCxnSpPr>
          <p:spPr>
            <a:xfrm>
              <a:off x="2624448" y="2326754"/>
              <a:ext cx="0" cy="41644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D7843CB-11DE-4536-9240-D0943F75EF11}"/>
              </a:ext>
            </a:extLst>
          </p:cNvPr>
          <p:cNvSpPr txBox="1"/>
          <p:nvPr/>
        </p:nvSpPr>
        <p:spPr>
          <a:xfrm>
            <a:off x="1512075" y="4198595"/>
            <a:ext cx="455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Results by Doing Python Calculation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0A0B0F8-903B-4ADD-A0F4-FCF7A238F0E6}"/>
              </a:ext>
            </a:extLst>
          </p:cNvPr>
          <p:cNvGrpSpPr/>
          <p:nvPr/>
        </p:nvGrpSpPr>
        <p:grpSpPr>
          <a:xfrm>
            <a:off x="6622415" y="3566526"/>
            <a:ext cx="1116733" cy="1203046"/>
            <a:chOff x="2066082" y="1540154"/>
            <a:chExt cx="1116733" cy="1203046"/>
          </a:xfrm>
        </p:grpSpPr>
        <p:sp>
          <p:nvSpPr>
            <p:cNvPr id="22" name="Google Shape;961;p65">
              <a:extLst>
                <a:ext uri="{FF2B5EF4-FFF2-40B4-BE49-F238E27FC236}">
                  <a16:creationId xmlns:a16="http://schemas.microsoft.com/office/drawing/2014/main" id="{6D32D4FD-99B0-4B19-A1BC-DCB642DC382E}"/>
                </a:ext>
              </a:extLst>
            </p:cNvPr>
            <p:cNvSpPr txBox="1">
              <a:spLocks/>
            </p:cNvSpPr>
            <p:nvPr/>
          </p:nvSpPr>
          <p:spPr>
            <a:xfrm>
              <a:off x="2066082" y="1540154"/>
              <a:ext cx="1116733" cy="9009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Britannic Bold" panose="020B0903060703020204" pitchFamily="34" charset="0"/>
                  <a:ea typeface="+mj-ea"/>
                  <a:cs typeface="+mj-cs"/>
                </a:rPr>
                <a:t>04</a:t>
              </a: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874A9CB-B465-47D9-9D42-C27F34D33249}"/>
                </a:ext>
              </a:extLst>
            </p:cNvPr>
            <p:cNvCxnSpPr/>
            <p:nvPr/>
          </p:nvCxnSpPr>
          <p:spPr>
            <a:xfrm>
              <a:off x="2624448" y="2326754"/>
              <a:ext cx="0" cy="41644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3D7EFDB-43CB-478C-9CEB-7D6C29EE1B2E}"/>
              </a:ext>
            </a:extLst>
          </p:cNvPr>
          <p:cNvSpPr txBox="1"/>
          <p:nvPr/>
        </p:nvSpPr>
        <p:spPr>
          <a:xfrm>
            <a:off x="7383589" y="4384239"/>
            <a:ext cx="270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Conclusions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250EA65-D547-4290-9EAA-26A26A934506}"/>
              </a:ext>
            </a:extLst>
          </p:cNvPr>
          <p:cNvGrpSpPr/>
          <p:nvPr/>
        </p:nvGrpSpPr>
        <p:grpSpPr>
          <a:xfrm>
            <a:off x="6622415" y="1286658"/>
            <a:ext cx="1116733" cy="1203046"/>
            <a:chOff x="2066082" y="1540154"/>
            <a:chExt cx="1116733" cy="1203046"/>
          </a:xfrm>
        </p:grpSpPr>
        <p:sp>
          <p:nvSpPr>
            <p:cNvPr id="26" name="Google Shape;961;p65">
              <a:extLst>
                <a:ext uri="{FF2B5EF4-FFF2-40B4-BE49-F238E27FC236}">
                  <a16:creationId xmlns:a16="http://schemas.microsoft.com/office/drawing/2014/main" id="{40328CFD-CD01-4AAC-A6FC-19491796DE6C}"/>
                </a:ext>
              </a:extLst>
            </p:cNvPr>
            <p:cNvSpPr txBox="1">
              <a:spLocks/>
            </p:cNvSpPr>
            <p:nvPr/>
          </p:nvSpPr>
          <p:spPr>
            <a:xfrm>
              <a:off x="2066082" y="1540154"/>
              <a:ext cx="1116733" cy="9009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Britannic Bold" panose="020B0903060703020204" pitchFamily="34" charset="0"/>
                  <a:ea typeface="+mj-ea"/>
                  <a:cs typeface="+mj-cs"/>
                </a:rPr>
                <a:t>0</a:t>
              </a:r>
              <a:r>
                <a:rPr kumimoji="0" lang="en-US" altLang="zh-TW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Britannic Bold" panose="020B0903060703020204" pitchFamily="34" charset="0"/>
                  <a:ea typeface="新細明體" panose="02020500000000000000" pitchFamily="18" charset="-120"/>
                  <a:cs typeface="+mj-cs"/>
                </a:rPr>
                <a:t>3</a:t>
              </a:r>
              <a:endParaRPr kumimoji="0" lang="en" sz="4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ritannic Bold" panose="020B0903060703020204" pitchFamily="34" charset="0"/>
                <a:ea typeface="+mj-ea"/>
                <a:cs typeface="+mj-cs"/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B6CA3DF9-16EF-4D0F-B967-8099E0142491}"/>
                </a:ext>
              </a:extLst>
            </p:cNvPr>
            <p:cNvCxnSpPr/>
            <p:nvPr/>
          </p:nvCxnSpPr>
          <p:spPr>
            <a:xfrm>
              <a:off x="2624448" y="2326754"/>
              <a:ext cx="0" cy="41644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E2A12AB-E79F-4875-B3EE-C3CD114B60C0}"/>
              </a:ext>
            </a:extLst>
          </p:cNvPr>
          <p:cNvSpPr txBox="1"/>
          <p:nvPr/>
        </p:nvSpPr>
        <p:spPr>
          <a:xfrm>
            <a:off x="7383589" y="2089199"/>
            <a:ext cx="417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Difficulties and Possible </a:t>
            </a:r>
            <a:r>
              <a:rPr lang="en-US" altLang="zh-TW" sz="2000" b="1" dirty="0">
                <a:solidFill>
                  <a:srgbClr val="44546A">
                    <a:lumMod val="75000"/>
                  </a:srgbClr>
                </a:solidFill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olution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A0ECE109-ADE3-4FC0-949B-EB31A16D53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19348" y="4928401"/>
            <a:ext cx="10880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Book Antiqua" panose="0204060205030503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08897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Difficulties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2"/>
                <a:ext cx="10168130" cy="609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b="1" dirty="0"/>
                  <a:t>2. The possible reason contributes to the bad sub-leading coefficients</a:t>
                </a:r>
                <a:br>
                  <a:rPr lang="en-US" altLang="zh-TW" dirty="0"/>
                </a:br>
                <a:r>
                  <a:rPr lang="en-US" altLang="zh-TW" dirty="0"/>
                  <a:t>      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</a:t>
                </a:r>
                <a:r>
                  <a:rPr lang="zh-TW" altLang="en-US" sz="1000" b="1" dirty="0"/>
                  <a:t>●</a:t>
                </a:r>
                <a:r>
                  <a:rPr lang="en-US" altLang="zh-TW" dirty="0"/>
                  <a:t>  The value of N, L is not big enough?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</a:t>
                </a:r>
                <a:r>
                  <a:rPr lang="zh-TW" altLang="en-US" sz="1000" b="1" dirty="0"/>
                  <a:t>●</a:t>
                </a:r>
                <a:r>
                  <a:rPr lang="en-US" altLang="zh-TW" dirty="0"/>
                  <a:t>  Initial value of coupling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en-US" altLang="zh-TW" dirty="0"/>
                  <a:t> might be wrong?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               </a:t>
                </a:r>
                <a:br>
                  <a:rPr lang="en-US" altLang="zh-TW" dirty="0"/>
                </a:br>
                <a:r>
                  <a:rPr lang="en-US" altLang="zh-TW" dirty="0"/>
                  <a:t> </a:t>
                </a:r>
                <a:r>
                  <a:rPr lang="zh-TW" altLang="en-US" sz="1000" b="1" dirty="0"/>
                  <a:t>●   </a:t>
                </a:r>
                <a:r>
                  <a:rPr lang="en-US" altLang="zh-TW" dirty="0"/>
                  <a:t>Unknown code bug?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2"/>
                <a:ext cx="10168130" cy="6091339"/>
              </a:xfrm>
              <a:blipFill>
                <a:blip r:embed="rId2"/>
                <a:stretch>
                  <a:fillRect l="-599" t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8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Conclusions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8931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Conclusions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459" y="1286698"/>
                <a:ext cx="11884154" cy="609133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endParaRPr lang="en-US" altLang="zh-TW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TW" dirty="0"/>
                  <a:t>1.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dirty="0"/>
                  <a:t> fit is somehow succeeded, but still need to be improved with</a:t>
                </a:r>
                <a:br>
                  <a:rPr lang="en-US" altLang="zh-TW" dirty="0"/>
                </a:br>
                <a:r>
                  <a:rPr lang="en-US" altLang="zh-TW" dirty="0"/>
                  <a:t>     large N and large L value.</a:t>
                </a:r>
              </a:p>
              <a:p>
                <a:pPr>
                  <a:lnSpc>
                    <a:spcPct val="110000"/>
                  </a:lnSpc>
                </a:pP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endParaRPr lang="en-US" altLang="zh-TW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TW" dirty="0"/>
                  <a:t>2.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fit is perfect for the leading term, but disastrous</a:t>
                </a:r>
                <a:br>
                  <a:rPr lang="en-US" altLang="zh-TW" dirty="0"/>
                </a:br>
                <a:r>
                  <a:rPr lang="en-US" altLang="zh-TW" dirty="0"/>
                  <a:t>     for the sub-leading term.  </a:t>
                </a:r>
              </a:p>
              <a:p>
                <a:pPr>
                  <a:lnSpc>
                    <a:spcPct val="110000"/>
                  </a:lnSpc>
                </a:pPr>
                <a:endParaRPr lang="en-US" altLang="zh-TW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</a:t>
                </a:r>
                <a:br>
                  <a:rPr lang="en-US" altLang="zh-TW" dirty="0"/>
                </a:br>
                <a:r>
                  <a:rPr lang="en-US" altLang="zh-TW" dirty="0"/>
                  <a:t>     </a:t>
                </a: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459" y="1286698"/>
                <a:ext cx="11884154" cy="6091339"/>
              </a:xfrm>
              <a:blipFill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Future work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59" y="1286698"/>
            <a:ext cx="11884154" cy="609133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altLang="zh-TW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1. Trying to use parallel computing to get access to the higher N, L number</a:t>
            </a:r>
          </a:p>
          <a:p>
            <a:pPr>
              <a:lnSpc>
                <a:spcPct val="110000"/>
              </a:lnSpc>
            </a:pPr>
            <a:endParaRPr lang="en-US" altLang="zh-TW" dirty="0"/>
          </a:p>
          <a:p>
            <a:pPr>
              <a:lnSpc>
                <a:spcPct val="110000"/>
              </a:lnSpc>
            </a:pPr>
            <a:endParaRPr lang="en-US" altLang="zh-TW" dirty="0"/>
          </a:p>
          <a:p>
            <a:pPr>
              <a:lnSpc>
                <a:spcPct val="110000"/>
              </a:lnSpc>
            </a:pPr>
            <a:endParaRPr lang="en-US" altLang="zh-TW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2. Challenge the more difficult case like:</a:t>
            </a:r>
            <a:br>
              <a:rPr lang="en-US" altLang="zh-TW" dirty="0"/>
            </a:br>
            <a:r>
              <a:rPr lang="en-US" altLang="zh-TW" dirty="0"/>
              <a:t>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b="1" dirty="0"/>
              <a:t>      </a:t>
            </a:r>
            <a:r>
              <a:rPr lang="zh-TW" altLang="en-US" sz="1000" b="1" dirty="0"/>
              <a:t>●   </a:t>
            </a:r>
            <a:r>
              <a:rPr lang="en-US" altLang="zh-TW" dirty="0"/>
              <a:t>the more difficult system (</a:t>
            </a:r>
            <a:r>
              <a:rPr lang="en-US" altLang="zh-TW" dirty="0" err="1"/>
              <a:t>e.q</a:t>
            </a:r>
            <a:r>
              <a:rPr lang="en-US" altLang="zh-TW" dirty="0"/>
              <a:t>. Massive Klein-Gordan Field)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      </a:t>
            </a:r>
            <a:br>
              <a:rPr lang="en-US" altLang="zh-TW" dirty="0"/>
            </a:br>
            <a:r>
              <a:rPr lang="en-US" altLang="zh-TW" dirty="0"/>
              <a:t>      </a:t>
            </a:r>
            <a:r>
              <a:rPr lang="zh-TW" altLang="en-US" sz="1000" b="1" dirty="0"/>
              <a:t>●</a:t>
            </a:r>
            <a:r>
              <a:rPr lang="en-US" altLang="zh-TW" dirty="0"/>
              <a:t>  the more difficult properties (</a:t>
            </a:r>
            <a:r>
              <a:rPr lang="en-US" altLang="zh-TW" dirty="0" err="1"/>
              <a:t>e.q</a:t>
            </a:r>
            <a:r>
              <a:rPr lang="en-US" altLang="zh-TW" dirty="0"/>
              <a:t>. Pseudo Entropy)           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</a:t>
            </a:r>
            <a:br>
              <a:rPr lang="en-US" altLang="zh-TW" dirty="0"/>
            </a:br>
            <a:r>
              <a:rPr lang="en-US" altLang="zh-TW" dirty="0"/>
              <a:t>     </a:t>
            </a: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Q&amp;A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992927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zh-TW" dirty="0"/>
          </a:p>
          <a:p>
            <a:pPr marL="457200" indent="-457200">
              <a:buAutoNum type="arabicPeriod"/>
            </a:pPr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pic>
        <p:nvPicPr>
          <p:cNvPr id="6" name="Picture 2" descr="鞠躬- 梗圖產生器">
            <a:extLst>
              <a:ext uri="{FF2B5EF4-FFF2-40B4-BE49-F238E27FC236}">
                <a16:creationId xmlns:a16="http://schemas.microsoft.com/office/drawing/2014/main" id="{EB0DFB13-C114-479E-BF7A-0F45CBDAD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8376" y="1875017"/>
            <a:ext cx="2870719" cy="28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id="{7D5D488E-211E-4082-BB9E-A6DB3F9BA9A5}"/>
              </a:ext>
            </a:extLst>
          </p:cNvPr>
          <p:cNvSpPr/>
          <p:nvPr/>
        </p:nvSpPr>
        <p:spPr>
          <a:xfrm flipH="1">
            <a:off x="5995118" y="903259"/>
            <a:ext cx="2642461" cy="11933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Thanks for listening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9682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Motivation and Expected Results</a:t>
            </a:r>
            <a:endParaRPr lang="zh-TW" altLang="en-US" sz="32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3538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TW" dirty="0"/>
              <a:t>Black Hole Thermodynamics</a:t>
            </a:r>
          </a:p>
          <a:p>
            <a:pPr marL="457200" indent="-457200">
              <a:buAutoNum type="arabicPeriod"/>
            </a:pPr>
            <a:r>
              <a:rPr lang="en-US" altLang="zh-TW" dirty="0"/>
              <a:t>Analytical Solutions (Original vs. Advanced)</a:t>
            </a:r>
          </a:p>
          <a:p>
            <a:pPr marL="457200" indent="-457200">
              <a:buAutoNum type="arabicPeriod"/>
            </a:pPr>
            <a:r>
              <a:rPr lang="en-US" altLang="zh-TW" dirty="0"/>
              <a:t>Expected Results</a:t>
            </a:r>
            <a:endParaRPr lang="zh-TW" alt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8884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445C670-54CD-41EB-ADB0-6953B335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59" y="3343033"/>
            <a:ext cx="1314633" cy="7144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Motivation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Consider black holes as thermodynamics objects…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in 1974, </a:t>
            </a:r>
            <a:r>
              <a:rPr lang="en-US" altLang="zh-TW" b="1" dirty="0"/>
              <a:t>Jacob Bekenstein </a:t>
            </a:r>
            <a:r>
              <a:rPr lang="en-US" altLang="zh-TW" dirty="0"/>
              <a:t>and </a:t>
            </a:r>
            <a:r>
              <a:rPr lang="en-US" altLang="zh-TW" b="1" dirty="0"/>
              <a:t>Stephen Hawking </a:t>
            </a:r>
            <a:r>
              <a:rPr lang="en-US" altLang="zh-TW" dirty="0"/>
              <a:t>using the BH thermodynamics</a:t>
            </a:r>
            <a:br>
              <a:rPr lang="en-US" altLang="zh-TW" b="1" dirty="0"/>
            </a:br>
            <a:r>
              <a:rPr lang="en-US" altLang="zh-TW" dirty="0"/>
              <a:t>to confirm that the entropy of BH: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0C2551-CF6D-4013-8F1E-B7D4EC66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14" y="3222603"/>
            <a:ext cx="4399340" cy="29358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F94AA8-F19E-49B3-B9B2-66C02B975B04}"/>
              </a:ext>
            </a:extLst>
          </p:cNvPr>
          <p:cNvSpPr txBox="1"/>
          <p:nvPr/>
        </p:nvSpPr>
        <p:spPr>
          <a:xfrm>
            <a:off x="6722814" y="6301457"/>
            <a:ext cx="439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Credit: Colin Stuart</a:t>
            </a:r>
            <a:endParaRPr lang="zh-TW" altLang="en-US" sz="1400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034E35DB-9179-46EA-9804-57D3FDF67634}"/>
              </a:ext>
            </a:extLst>
          </p:cNvPr>
          <p:cNvSpPr/>
          <p:nvPr/>
        </p:nvSpPr>
        <p:spPr>
          <a:xfrm>
            <a:off x="3267633" y="4093366"/>
            <a:ext cx="385483" cy="1219200"/>
          </a:xfrm>
          <a:prstGeom prst="down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3542BF-7300-43AE-8642-849CAE25EEFB}"/>
              </a:ext>
            </a:extLst>
          </p:cNvPr>
          <p:cNvSpPr txBox="1"/>
          <p:nvPr/>
        </p:nvSpPr>
        <p:spPr>
          <a:xfrm>
            <a:off x="2214281" y="5312565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Goal: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prove the general case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5EC718-D425-4F71-AB45-D30CA1935EF6}"/>
              </a:ext>
            </a:extLst>
          </p:cNvPr>
          <p:cNvSpPr txBox="1"/>
          <p:nvPr/>
        </p:nvSpPr>
        <p:spPr>
          <a:xfrm>
            <a:off x="526001" y="6272784"/>
            <a:ext cx="21977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/>
              <a:t>A: </a:t>
            </a:r>
            <a:r>
              <a:rPr lang="en-US" altLang="zh-TW" sz="1600" dirty="0"/>
              <a:t>Surface area of BH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47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Original Analytical Solution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The Hamiltonian for a </a:t>
            </a:r>
            <a:r>
              <a:rPr lang="en-US" altLang="zh-TW" dirty="0">
                <a:solidFill>
                  <a:srgbClr val="0070C0"/>
                </a:solidFill>
              </a:rPr>
              <a:t>massless scalar field*</a:t>
            </a:r>
            <a:r>
              <a:rPr lang="en-US" altLang="zh-TW" dirty="0"/>
              <a:t> in the continuum flat space: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by changing the coordinate into </a:t>
            </a:r>
            <a:r>
              <a:rPr lang="en-US" altLang="zh-TW" b="1" dirty="0"/>
              <a:t>spherical coordinate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where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7F6738-503D-4E42-8AA4-1461D60F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159609"/>
            <a:ext cx="4344006" cy="6382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A936E-64C7-4CB9-B86F-44322539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18" y="2943157"/>
            <a:ext cx="1933845" cy="4858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294DF16-AAA8-48E7-8B59-DC91E64C5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697" y="3671318"/>
            <a:ext cx="8263657" cy="9902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2EB3FF-617A-4477-98E5-38987DE7E401}"/>
              </a:ext>
            </a:extLst>
          </p:cNvPr>
          <p:cNvSpPr txBox="1"/>
          <p:nvPr/>
        </p:nvSpPr>
        <p:spPr>
          <a:xfrm>
            <a:off x="1300458" y="5248657"/>
            <a:ext cx="62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*Massless scalar field: The easiest and clean field*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D94252-2391-4005-9E27-86C90122F9AA}"/>
              </a:ext>
            </a:extLst>
          </p:cNvPr>
          <p:cNvSpPr txBox="1"/>
          <p:nvPr/>
        </p:nvSpPr>
        <p:spPr>
          <a:xfrm>
            <a:off x="416499" y="6389636"/>
            <a:ext cx="5866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Ref. </a:t>
            </a:r>
            <a:r>
              <a:rPr lang="en-US" altLang="zh-TW" sz="1050" dirty="0" err="1"/>
              <a:t>Srednicki</a:t>
            </a:r>
            <a:r>
              <a:rPr lang="en-US" altLang="zh-TW" sz="1050" dirty="0"/>
              <a:t>, Mark. "Entropy and area." </a:t>
            </a:r>
            <a:r>
              <a:rPr lang="en-US" altLang="zh-TW" sz="1050" i="1" dirty="0"/>
              <a:t>Physical Review Letters</a:t>
            </a:r>
            <a:r>
              <a:rPr lang="en-US" altLang="zh-TW" sz="1050" dirty="0"/>
              <a:t> 71.5 (1993): 666.</a:t>
            </a:r>
            <a:endParaRPr lang="zh-TW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D991FE8-AAFB-48CA-882F-56E9D7747B02}"/>
                  </a:ext>
                </a:extLst>
              </p:cNvPr>
              <p:cNvSpPr txBox="1"/>
              <p:nvPr/>
            </p:nvSpPr>
            <p:spPr>
              <a:xfrm>
                <a:off x="1410571" y="5792980"/>
                <a:ext cx="25134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en-US" altLang="zh-TW" sz="1600" dirty="0"/>
                  <a:t>Angular mode number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D991FE8-AAFB-48CA-882F-56E9D774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71" y="5792980"/>
                <a:ext cx="2513426" cy="276999"/>
              </a:xfrm>
              <a:prstGeom prst="rect">
                <a:avLst/>
              </a:prstGeom>
              <a:blipFill>
                <a:blip r:embed="rId5"/>
                <a:stretch>
                  <a:fillRect l="-3390" t="-26087" r="-2421" b="-5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52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Original Analytical Solution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After discretization, we find that the Hamiltonian of massless scalar field has something in common with the </a:t>
            </a:r>
            <a:r>
              <a:rPr lang="en-US" altLang="zh-TW" b="1" dirty="0"/>
              <a:t>N-coupled Oscillators</a:t>
            </a:r>
            <a:r>
              <a:rPr lang="en-US" altLang="zh-TW" dirty="0"/>
              <a:t>.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19FD84-31EE-419C-8F80-7B36792A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78" y="2711743"/>
            <a:ext cx="8718016" cy="10897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2366816-5599-4542-BC76-62206CBB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57" y="4681956"/>
            <a:ext cx="3512486" cy="958702"/>
          </a:xfrm>
          <a:prstGeom prst="rect">
            <a:avLst/>
          </a:prstGeom>
        </p:spPr>
      </p:pic>
      <p:sp>
        <p:nvSpPr>
          <p:cNvPr id="5" name="箭號: 上-下雙向 4">
            <a:extLst>
              <a:ext uri="{FF2B5EF4-FFF2-40B4-BE49-F238E27FC236}">
                <a16:creationId xmlns:a16="http://schemas.microsoft.com/office/drawing/2014/main" id="{7147325D-51FA-4505-916C-1C19C828B29E}"/>
              </a:ext>
            </a:extLst>
          </p:cNvPr>
          <p:cNvSpPr/>
          <p:nvPr/>
        </p:nvSpPr>
        <p:spPr>
          <a:xfrm>
            <a:off x="5896455" y="3869690"/>
            <a:ext cx="399090" cy="744070"/>
          </a:xfrm>
          <a:prstGeom prst="upDown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C565AC6-AC47-4CB7-BE59-5905D23E952D}"/>
              </a:ext>
            </a:extLst>
          </p:cNvPr>
          <p:cNvSpPr/>
          <p:nvPr/>
        </p:nvSpPr>
        <p:spPr>
          <a:xfrm>
            <a:off x="4339757" y="5710267"/>
            <a:ext cx="3512486" cy="719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5F1D4F-41A2-4D7F-8EB3-2CBA85F0C260}"/>
              </a:ext>
            </a:extLst>
          </p:cNvPr>
          <p:cNvSpPr txBox="1"/>
          <p:nvPr/>
        </p:nvSpPr>
        <p:spPr>
          <a:xfrm>
            <a:off x="8054897" y="5622821"/>
            <a:ext cx="36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N-coupled </a:t>
            </a:r>
            <a:br>
              <a:rPr lang="en-US" altLang="zh-TW" sz="2000" b="1" dirty="0">
                <a:solidFill>
                  <a:srgbClr val="0070C0"/>
                </a:solidFill>
              </a:rPr>
            </a:br>
            <a:r>
              <a:rPr lang="en-US" altLang="zh-TW" sz="2000" b="1" dirty="0">
                <a:solidFill>
                  <a:srgbClr val="0070C0"/>
                </a:solidFill>
              </a:rPr>
              <a:t>Harmonic Oscillator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0B2B7B-1A0F-4641-9CE8-4B52E0CB0EDD}"/>
              </a:ext>
            </a:extLst>
          </p:cNvPr>
          <p:cNvSpPr txBox="1"/>
          <p:nvPr/>
        </p:nvSpPr>
        <p:spPr>
          <a:xfrm>
            <a:off x="872564" y="6134284"/>
            <a:ext cx="27402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/>
              <a:t>K : </a:t>
            </a:r>
            <a:r>
              <a:rPr lang="en-US" altLang="zh-TW" sz="1600" dirty="0"/>
              <a:t>coupling matrix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4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Original Analytical Solution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By comparison, we find the coupling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Solving the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dirty="0"/>
                  <a:t>we can get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entanglement entropy </a:t>
                </a:r>
                <a:r>
                  <a:rPr lang="en-US" altLang="zh-TW" dirty="0"/>
                  <a:t>of the subregion!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  <a:blipFill>
                <a:blip r:embed="rId2"/>
                <a:stretch>
                  <a:fillRect l="-224" t="-596" r="-8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125DC4-1270-43E1-BFCE-F3157EEF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17" y="2322096"/>
            <a:ext cx="8543365" cy="1618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CDFA50C-47BA-404A-ABD3-A2C8E0398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37" y="5205709"/>
            <a:ext cx="3629725" cy="6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Advanced Analytical Solution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622" y="1061241"/>
                <a:ext cx="9965707" cy="609133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Re-express the </a:t>
                </a:r>
                <a:r>
                  <a:rPr lang="en-US" altLang="zh-TW" b="1" dirty="0"/>
                  <a:t>canonical variable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the</a:t>
                </a:r>
                <a:r>
                  <a:rPr lang="en-US" altLang="zh-TW" b="1" dirty="0"/>
                  <a:t> correlation function</a:t>
                </a:r>
                <a:r>
                  <a:rPr lang="en-US" altLang="zh-TW" dirty="0"/>
                  <a:t> </a:t>
                </a:r>
                <a:br>
                  <a:rPr lang="en-US" altLang="zh-TW" dirty="0"/>
                </a:b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⟨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⟩</m:t>
                    </m:r>
                    <m:r>
                      <a:rPr lang="zh-TW" altLang="en-US" b="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⟨</m:t>
                    </m:r>
                    <m:sSub>
                      <m:sSubPr>
                        <m:ctrlPr>
                          <a:rPr lang="el-GR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⟩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           </a:t>
                </a:r>
                <a:br>
                  <a:rPr lang="en-US" altLang="zh-TW" dirty="0"/>
                </a:br>
                <a:r>
                  <a:rPr lang="en-US" altLang="zh-TW" dirty="0"/>
                  <a:t>after several calculations, we will find that Q and P are the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submatrix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br>
                  <a:rPr lang="en-US" altLang="zh-TW" dirty="0"/>
                </a:br>
                <a:r>
                  <a:rPr lang="en-US" altLang="zh-TW" dirty="0"/>
                  <a:t> 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622" y="1061241"/>
                <a:ext cx="9965707" cy="6091339"/>
              </a:xfrm>
              <a:blipFill>
                <a:blip r:embed="rId2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371A85-9266-4842-978D-E1568AE3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41" y="3657342"/>
            <a:ext cx="2448267" cy="1352739"/>
          </a:xfrm>
          <a:prstGeom prst="rect">
            <a:avLst/>
          </a:prstGeom>
        </p:spPr>
      </p:pic>
      <p:sp>
        <p:nvSpPr>
          <p:cNvPr id="6" name="圖說文字: 向上箭號 5">
            <a:extLst>
              <a:ext uri="{FF2B5EF4-FFF2-40B4-BE49-F238E27FC236}">
                <a16:creationId xmlns:a16="http://schemas.microsoft.com/office/drawing/2014/main" id="{2388ED97-F449-465A-9022-B5C0B47F2ADD}"/>
              </a:ext>
            </a:extLst>
          </p:cNvPr>
          <p:cNvSpPr/>
          <p:nvPr/>
        </p:nvSpPr>
        <p:spPr>
          <a:xfrm>
            <a:off x="7964424" y="3302238"/>
            <a:ext cx="2448267" cy="1609344"/>
          </a:xfrm>
          <a:prstGeom prst="upArrow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70C0"/>
                </a:solidFill>
              </a:rPr>
              <a:t>Reduce matrix size, reduce the computing time! 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6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Advanced Analytical Solution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196094"/>
            <a:ext cx="11884154" cy="60913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dirty="0"/>
              <a:t>Put the result back to the entanglement entropy formula, we can get the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(angular) mode entropy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br>
              <a:rPr lang="en-US" altLang="zh-TW" dirty="0"/>
            </a:br>
            <a:r>
              <a:rPr lang="en-US" altLang="zh-TW" dirty="0"/>
              <a:t>         </a:t>
            </a:r>
            <a:br>
              <a:rPr lang="en-US" altLang="zh-TW" dirty="0"/>
            </a:br>
            <a:r>
              <a:rPr lang="en-US" altLang="zh-TW" dirty="0"/>
              <a:t> 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>
              <a:lnSpc>
                <a:spcPct val="110000"/>
              </a:lnSpc>
            </a:pPr>
            <a:r>
              <a:rPr lang="en-US" altLang="zh-TW" dirty="0"/>
              <a:t>After summing all angular mode, the</a:t>
            </a:r>
            <a:r>
              <a:rPr lang="en-US" altLang="zh-TW" dirty="0">
                <a:solidFill>
                  <a:srgbClr val="FF0000"/>
                </a:solidFill>
              </a:rPr>
              <a:t> total entropy</a:t>
            </a:r>
            <a:r>
              <a:rPr lang="en-US" altLang="zh-TW" dirty="0"/>
              <a:t> is as follow: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1/5/2023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665F355-89A7-4B5A-A213-B3AF07C0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42" y="2762986"/>
            <a:ext cx="6109427" cy="7954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A88130A-F0DB-4CFD-85F7-DD5469B6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61" y="4765642"/>
            <a:ext cx="3067478" cy="438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DE7CE6F-7EDE-4498-851B-2A83B46A0E32}"/>
                  </a:ext>
                </a:extLst>
              </p:cNvPr>
              <p:cNvSpPr txBox="1"/>
              <p:nvPr/>
            </p:nvSpPr>
            <p:spPr>
              <a:xfrm>
                <a:off x="1069846" y="5768394"/>
                <a:ext cx="2837800" cy="34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𝜍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srgbClr val="0070C0"/>
                    </a:solidFill>
                  </a:rPr>
                  <a:t>:</a:t>
                </a:r>
                <a:r>
                  <a:rPr lang="zh-TW" alt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Eigenvalue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𝑄𝑃</m:t>
                        </m:r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srgbClr val="0070C0"/>
                    </a:solidFill>
                  </a:rPr>
                  <a:t> 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DE7CE6F-7EDE-4498-851B-2A83B46A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6" y="5768394"/>
                <a:ext cx="2837800" cy="347788"/>
              </a:xfrm>
              <a:prstGeom prst="rect">
                <a:avLst/>
              </a:prstGeom>
              <a:blipFill>
                <a:blip r:embed="rId4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27061</TotalTime>
  <Words>1155</Words>
  <Application>Microsoft Office PowerPoint</Application>
  <PresentationFormat>寬螢幕</PresentationFormat>
  <Paragraphs>255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Arial</vt:lpstr>
      <vt:lpstr>Book Antiqua</vt:lpstr>
      <vt:lpstr>Bookman Old Style</vt:lpstr>
      <vt:lpstr>Britannic Bold</vt:lpstr>
      <vt:lpstr>Calibri</vt:lpstr>
      <vt:lpstr>Cambria</vt:lpstr>
      <vt:lpstr>Cambria Math</vt:lpstr>
      <vt:lpstr>Century Gothic</vt:lpstr>
      <vt:lpstr>Roboto</vt:lpstr>
      <vt:lpstr>Wingdings</vt:lpstr>
      <vt:lpstr>木刻字型</vt:lpstr>
      <vt:lpstr>Calculate the entropy of a subregion using  Python computation</vt:lpstr>
      <vt:lpstr>Outline</vt:lpstr>
      <vt:lpstr>Motivation and Expected Results</vt:lpstr>
      <vt:lpstr>Motivation</vt:lpstr>
      <vt:lpstr>Original Analytical Solution</vt:lpstr>
      <vt:lpstr>Original Analytical Solution</vt:lpstr>
      <vt:lpstr>Original Analytical Solution</vt:lpstr>
      <vt:lpstr>Advanced Analytical Solution</vt:lpstr>
      <vt:lpstr>Advanced Analytical Solution</vt:lpstr>
      <vt:lpstr>Expected Results</vt:lpstr>
      <vt:lpstr>Expected Results</vt:lpstr>
      <vt:lpstr>Results by using Python Computation   </vt:lpstr>
      <vt:lpstr>Results</vt:lpstr>
      <vt:lpstr>Results</vt:lpstr>
      <vt:lpstr>Results</vt:lpstr>
      <vt:lpstr>Results</vt:lpstr>
      <vt:lpstr>Difficulties and Possible Solution </vt:lpstr>
      <vt:lpstr>Difficulties</vt:lpstr>
      <vt:lpstr>Difficulties</vt:lpstr>
      <vt:lpstr>Difficulties</vt:lpstr>
      <vt:lpstr>Conclusions</vt:lpstr>
      <vt:lpstr>Conclusions</vt:lpstr>
      <vt:lpstr>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6/23 Progress report</dc:title>
  <dc:creator>弈翔</dc:creator>
  <cp:lastModifiedBy>弈翔</cp:lastModifiedBy>
  <cp:revision>378</cp:revision>
  <dcterms:created xsi:type="dcterms:W3CDTF">2022-06-22T05:45:17Z</dcterms:created>
  <dcterms:modified xsi:type="dcterms:W3CDTF">2023-01-05T07:36:51Z</dcterms:modified>
</cp:coreProperties>
</file>