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6"/>
  </p:notesMasterIdLst>
  <p:sldIdLst>
    <p:sldId id="256" r:id="rId2"/>
    <p:sldId id="307" r:id="rId3"/>
    <p:sldId id="272" r:id="rId4"/>
    <p:sldId id="277" r:id="rId5"/>
    <p:sldId id="273" r:id="rId6"/>
    <p:sldId id="274" r:id="rId7"/>
    <p:sldId id="306" r:id="rId8"/>
    <p:sldId id="280" r:id="rId9"/>
    <p:sldId id="281" r:id="rId10"/>
    <p:sldId id="282" r:id="rId11"/>
    <p:sldId id="283" r:id="rId12"/>
    <p:sldId id="279" r:id="rId13"/>
    <p:sldId id="276" r:id="rId14"/>
    <p:sldId id="284" r:id="rId15"/>
    <p:sldId id="278" r:id="rId16"/>
    <p:sldId id="285" r:id="rId17"/>
    <p:sldId id="286" r:id="rId18"/>
    <p:sldId id="287" r:id="rId19"/>
    <p:sldId id="289" r:id="rId20"/>
    <p:sldId id="290" r:id="rId21"/>
    <p:sldId id="288" r:id="rId22"/>
    <p:sldId id="291" r:id="rId23"/>
    <p:sldId id="292" r:id="rId24"/>
    <p:sldId id="293" r:id="rId25"/>
    <p:sldId id="294" r:id="rId26"/>
    <p:sldId id="295" r:id="rId27"/>
    <p:sldId id="296" r:id="rId28"/>
    <p:sldId id="304" r:id="rId29"/>
    <p:sldId id="299" r:id="rId30"/>
    <p:sldId id="298" r:id="rId31"/>
    <p:sldId id="305" r:id="rId32"/>
    <p:sldId id="301" r:id="rId33"/>
    <p:sldId id="302" r:id="rId34"/>
    <p:sldId id="30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9A3B9-2F12-4A44-A176-96EC770A8C7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1053B50-A38C-4096-9CC8-CFD5EBBB9163}">
      <dgm:prSet phldrT="[文字]"/>
      <dgm:spPr/>
      <dgm:t>
        <a:bodyPr/>
        <a:lstStyle/>
        <a:p>
          <a:pPr algn="ctr"/>
          <a:r>
            <a:rPr lang="en-US" altLang="zh-TW" b="1" dirty="0"/>
            <a:t>H</a:t>
          </a:r>
          <a:endParaRPr lang="zh-TW" altLang="en-US" b="1" dirty="0"/>
        </a:p>
      </dgm:t>
    </dgm:pt>
    <dgm:pt modelId="{99EB37C7-86E4-4A1D-924D-64646487169D}" type="parTrans" cxnId="{27C2018C-CEE5-46AC-9E9F-8BA87D49D55C}">
      <dgm:prSet/>
      <dgm:spPr/>
      <dgm:t>
        <a:bodyPr/>
        <a:lstStyle/>
        <a:p>
          <a:endParaRPr lang="zh-TW" altLang="en-US"/>
        </a:p>
      </dgm:t>
    </dgm:pt>
    <dgm:pt modelId="{7F7044EF-0A71-4087-A2E9-32683F7D1860}" type="sibTrans" cxnId="{27C2018C-CEE5-46AC-9E9F-8BA87D49D55C}">
      <dgm:prSet/>
      <dgm:spPr/>
      <dgm:t>
        <a:bodyPr/>
        <a:lstStyle/>
        <a:p>
          <a:endParaRPr lang="zh-TW" altLang="en-US"/>
        </a:p>
      </dgm:t>
    </dgm:pt>
    <dgm:pt modelId="{31EED462-FFAF-4E47-9A13-21CB7E459B96}">
      <dgm:prSet phldrT="[文字]"/>
      <dgm:spPr/>
      <dgm:t>
        <a:bodyPr/>
        <a:lstStyle/>
        <a:p>
          <a:r>
            <a:rPr lang="en-US" altLang="zh-TW" dirty="0" err="1"/>
            <a:t>Hamil</a:t>
          </a:r>
          <a:r>
            <a:rPr lang="en-US" altLang="zh-TW" dirty="0"/>
            <a:t>-</a:t>
          </a:r>
          <a:br>
            <a:rPr lang="en-US" altLang="zh-TW" dirty="0"/>
          </a:br>
          <a:r>
            <a:rPr lang="en-US" altLang="zh-TW" dirty="0" err="1"/>
            <a:t>tonian</a:t>
          </a:r>
          <a:endParaRPr lang="zh-TW" altLang="en-US" dirty="0"/>
        </a:p>
      </dgm:t>
    </dgm:pt>
    <dgm:pt modelId="{8DEE6AFF-46BA-483D-B1B7-9E97CCD73067}" type="parTrans" cxnId="{756A53BA-F22F-419D-900D-F11E2A64AE97}">
      <dgm:prSet/>
      <dgm:spPr/>
      <dgm:t>
        <a:bodyPr/>
        <a:lstStyle/>
        <a:p>
          <a:endParaRPr lang="zh-TW" altLang="en-US"/>
        </a:p>
      </dgm:t>
    </dgm:pt>
    <dgm:pt modelId="{D29DFBC9-1326-489A-929C-012E4306AE39}" type="sibTrans" cxnId="{756A53BA-F22F-419D-900D-F11E2A64AE97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A96D092-7661-4C04-80F3-7BDCFDA0E96B}">
          <dgm:prSet phldrT="[文字]"/>
          <dgm:spPr/>
          <dgm:t>
            <a:bodyPr/>
            <a:lstStyle/>
            <a:p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m:oMathPara>
              </a14:m>
              <a:endParaRPr lang="zh-TW" altLang="en-US" b="1" dirty="0"/>
            </a:p>
          </dgm:t>
        </dgm:pt>
      </mc:Choice>
      <mc:Fallback>
        <dgm:pt modelId="{9A96D092-7661-4C04-80F3-7BDCFDA0E96B}">
          <dgm:prSet phldrT="[文字]"/>
          <dgm:spPr/>
          <dgm:t>
            <a:bodyPr/>
            <a:lstStyle/>
            <a:p>
              <a:r>
                <a:rPr lang="zh-TW" altLang="en-US" b="1" i="0">
                  <a:latin typeface="Cambria Math" panose="02040503050406030204" pitchFamily="18" charset="0"/>
                </a:rPr>
                <a:t>𝝋</a:t>
              </a:r>
              <a:endParaRPr lang="zh-TW" altLang="en-US" b="1" dirty="0"/>
            </a:p>
          </dgm:t>
        </dgm:pt>
      </mc:Fallback>
    </mc:AlternateContent>
    <dgm:pt modelId="{822DD142-937C-4F3C-B674-374B3C378778}" type="parTrans" cxnId="{3E7B9A96-263E-40D9-B095-7A0CDD52F0DC}">
      <dgm:prSet/>
      <dgm:spPr/>
      <dgm:t>
        <a:bodyPr/>
        <a:lstStyle/>
        <a:p>
          <a:endParaRPr lang="zh-TW" altLang="en-US"/>
        </a:p>
      </dgm:t>
    </dgm:pt>
    <dgm:pt modelId="{80F768AD-F643-4C6B-89AD-2553287756F2}" type="sibTrans" cxnId="{3E7B9A96-263E-40D9-B095-7A0CDD52F0DC}">
      <dgm:prSet/>
      <dgm:spPr/>
      <dgm:t>
        <a:bodyPr/>
        <a:lstStyle/>
        <a:p>
          <a:endParaRPr lang="zh-TW" altLang="en-US"/>
        </a:p>
      </dgm:t>
    </dgm:pt>
    <dgm:pt modelId="{9B0F2DB8-C948-4F5B-884F-2C031C0BFC02}">
      <dgm:prSet phldrT="[文字]"/>
      <dgm:spPr/>
      <dgm:t>
        <a:bodyPr/>
        <a:lstStyle/>
        <a:p>
          <a:r>
            <a:rPr lang="en-US" altLang="zh-TW" dirty="0"/>
            <a:t>Ground</a:t>
          </a:r>
          <a:br>
            <a:rPr lang="en-US" altLang="zh-TW" dirty="0"/>
          </a:br>
          <a:r>
            <a:rPr lang="en-US" altLang="zh-TW" dirty="0"/>
            <a:t>state</a:t>
          </a:r>
          <a:br>
            <a:rPr lang="en-US" altLang="zh-TW" dirty="0"/>
          </a:br>
          <a:r>
            <a:rPr lang="en-US" altLang="zh-TW" dirty="0"/>
            <a:t>wave function</a:t>
          </a:r>
          <a:endParaRPr lang="zh-TW" altLang="en-US" dirty="0"/>
        </a:p>
      </dgm:t>
    </dgm:pt>
    <dgm:pt modelId="{9D19CE28-76EE-4F7F-A07D-5DF0BA8B0FF7}" type="parTrans" cxnId="{E7553567-C1FD-4DEC-9385-938D10735A8C}">
      <dgm:prSet/>
      <dgm:spPr/>
      <dgm:t>
        <a:bodyPr/>
        <a:lstStyle/>
        <a:p>
          <a:endParaRPr lang="zh-TW" altLang="en-US"/>
        </a:p>
      </dgm:t>
    </dgm:pt>
    <dgm:pt modelId="{66BB0668-BDA3-42A9-B8BA-14A6A2374248}" type="sibTrans" cxnId="{E7553567-C1FD-4DEC-9385-938D10735A8C}">
      <dgm:prSet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0233771-06BF-431A-A84B-8C1A881EF3DE}">
          <dgm:prSet phldrT="[文字]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zh-TW" altLang="en-US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m:oMathPara>
              </a14:m>
              <a:endParaRPr lang="zh-TW" altLang="en-US" b="1" dirty="0"/>
            </a:p>
          </dgm:t>
        </dgm:pt>
      </mc:Choice>
      <mc:Fallback>
        <dgm:pt modelId="{A0233771-06BF-431A-A84B-8C1A881EF3DE}">
          <dgm:prSet phldrT="[文字]"/>
          <dgm:spPr/>
          <dgm:t>
            <a:bodyPr/>
            <a:lstStyle/>
            <a:p>
              <a:pPr algn="ctr"/>
              <a:r>
                <a:rPr lang="zh-TW" altLang="en-US" b="1" i="0">
                  <a:latin typeface="Cambria Math" panose="02040503050406030204" pitchFamily="18" charset="0"/>
                </a:rPr>
                <a:t>𝝆</a:t>
              </a:r>
              <a:endParaRPr lang="zh-TW" altLang="en-US" b="1" dirty="0"/>
            </a:p>
          </dgm:t>
        </dgm:pt>
      </mc:Fallback>
    </mc:AlternateContent>
    <dgm:pt modelId="{F4E7F79B-5791-4B5E-9186-D9F01A6939BF}" type="parTrans" cxnId="{9C47022C-4828-4D27-8A42-7F2C81D7A923}">
      <dgm:prSet/>
      <dgm:spPr/>
      <dgm:t>
        <a:bodyPr/>
        <a:lstStyle/>
        <a:p>
          <a:endParaRPr lang="zh-TW" altLang="en-US"/>
        </a:p>
      </dgm:t>
    </dgm:pt>
    <dgm:pt modelId="{F369D9FC-4BF7-48CA-A875-F59F37572C45}" type="sibTrans" cxnId="{9C47022C-4828-4D27-8A42-7F2C81D7A923}">
      <dgm:prSet/>
      <dgm:spPr/>
      <dgm:t>
        <a:bodyPr/>
        <a:lstStyle/>
        <a:p>
          <a:endParaRPr lang="zh-TW" altLang="en-US"/>
        </a:p>
      </dgm:t>
    </dgm:pt>
    <dgm:pt modelId="{58C340B2-6B07-4556-88D9-E90D80281A07}">
      <dgm:prSet phldrT="[文字]"/>
      <dgm:spPr/>
      <dgm:t>
        <a:bodyPr/>
        <a:lstStyle/>
        <a:p>
          <a:r>
            <a:rPr lang="en-US" altLang="zh-TW" dirty="0"/>
            <a:t>Density</a:t>
          </a:r>
          <a:br>
            <a:rPr lang="en-US" altLang="zh-TW" dirty="0"/>
          </a:br>
          <a:r>
            <a:rPr lang="en-US" altLang="zh-TW" dirty="0"/>
            <a:t>matrix</a:t>
          </a:r>
          <a:endParaRPr lang="zh-TW" altLang="en-US" dirty="0"/>
        </a:p>
      </dgm:t>
    </dgm:pt>
    <dgm:pt modelId="{F6C9F08F-8B82-4BE7-B69A-E7116D021103}" type="parTrans" cxnId="{DFBBB1F5-439A-47DD-B7B6-276F756FE59F}">
      <dgm:prSet/>
      <dgm:spPr/>
      <dgm:t>
        <a:bodyPr/>
        <a:lstStyle/>
        <a:p>
          <a:endParaRPr lang="zh-TW" altLang="en-US"/>
        </a:p>
      </dgm:t>
    </dgm:pt>
    <dgm:pt modelId="{87B7CC65-FB56-4C68-B61B-DEEB4A91822E}" type="sibTrans" cxnId="{DFBBB1F5-439A-47DD-B7B6-276F756FE59F}">
      <dgm:prSet/>
      <dgm:spPr/>
      <dgm:t>
        <a:bodyPr/>
        <a:lstStyle/>
        <a:p>
          <a:endParaRPr lang="zh-TW" altLang="en-US"/>
        </a:p>
      </dgm:t>
    </dgm:pt>
    <dgm:pt modelId="{D25674F3-F923-4F7C-B3A8-3BB3D1BA150A}" type="pres">
      <dgm:prSet presAssocID="{FAD9A3B9-2F12-4A44-A176-96EC770A8C7B}" presName="linearFlow" presStyleCnt="0">
        <dgm:presLayoutVars>
          <dgm:dir/>
          <dgm:animLvl val="lvl"/>
          <dgm:resizeHandles val="exact"/>
        </dgm:presLayoutVars>
      </dgm:prSet>
      <dgm:spPr/>
    </dgm:pt>
    <dgm:pt modelId="{0E9D66E0-28BE-47ED-8FCF-8C20D812030D}" type="pres">
      <dgm:prSet presAssocID="{41053B50-A38C-4096-9CC8-CFD5EBBB9163}" presName="composite" presStyleCnt="0"/>
      <dgm:spPr/>
    </dgm:pt>
    <dgm:pt modelId="{976ADEB1-6C2D-4E04-BD17-78B01D501F35}" type="pres">
      <dgm:prSet presAssocID="{41053B50-A38C-4096-9CC8-CFD5EBBB916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0C86FA-8443-4252-9871-7E0D1B735688}" type="pres">
      <dgm:prSet presAssocID="{41053B50-A38C-4096-9CC8-CFD5EBBB9163}" presName="parSh" presStyleLbl="node1" presStyleIdx="0" presStyleCnt="3"/>
      <dgm:spPr/>
    </dgm:pt>
    <dgm:pt modelId="{35014C6E-E480-4001-8AC4-49AB63AC2EF3}" type="pres">
      <dgm:prSet presAssocID="{41053B50-A38C-4096-9CC8-CFD5EBBB9163}" presName="desTx" presStyleLbl="fgAcc1" presStyleIdx="0" presStyleCnt="3">
        <dgm:presLayoutVars>
          <dgm:bulletEnabled val="1"/>
        </dgm:presLayoutVars>
      </dgm:prSet>
      <dgm:spPr/>
    </dgm:pt>
    <dgm:pt modelId="{0D3C5FC1-0949-4812-9808-0201019D42AE}" type="pres">
      <dgm:prSet presAssocID="{7F7044EF-0A71-4087-A2E9-32683F7D1860}" presName="sibTrans" presStyleLbl="sibTrans2D1" presStyleIdx="0" presStyleCnt="2"/>
      <dgm:spPr/>
    </dgm:pt>
    <dgm:pt modelId="{D538496F-F2ED-4DF9-9AD4-0AEB49E93C0E}" type="pres">
      <dgm:prSet presAssocID="{7F7044EF-0A71-4087-A2E9-32683F7D1860}" presName="connTx" presStyleLbl="sibTrans2D1" presStyleIdx="0" presStyleCnt="2"/>
      <dgm:spPr/>
    </dgm:pt>
    <dgm:pt modelId="{039F87F4-1765-42C8-ADE4-7CEC4E0D7AEF}" type="pres">
      <dgm:prSet presAssocID="{9A96D092-7661-4C04-80F3-7BDCFDA0E96B}" presName="composite" presStyleCnt="0"/>
      <dgm:spPr/>
    </dgm:pt>
    <dgm:pt modelId="{947F5EC8-94B1-412E-9DFF-C2A7A67C5D5E}" type="pres">
      <dgm:prSet presAssocID="{9A96D092-7661-4C04-80F3-7BDCFDA0E9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6C10563-C06D-47B6-9A5F-8CB9C79AF8FB}" type="pres">
      <dgm:prSet presAssocID="{9A96D092-7661-4C04-80F3-7BDCFDA0E96B}" presName="parSh" presStyleLbl="node1" presStyleIdx="1" presStyleCnt="3"/>
      <dgm:spPr/>
    </dgm:pt>
    <dgm:pt modelId="{4D27A49B-0B8B-4801-B19F-2F72316F6A27}" type="pres">
      <dgm:prSet presAssocID="{9A96D092-7661-4C04-80F3-7BDCFDA0E96B}" presName="desTx" presStyleLbl="fgAcc1" presStyleIdx="1" presStyleCnt="3">
        <dgm:presLayoutVars>
          <dgm:bulletEnabled val="1"/>
        </dgm:presLayoutVars>
      </dgm:prSet>
      <dgm:spPr/>
    </dgm:pt>
    <dgm:pt modelId="{010AAEFC-5822-4F84-A1F4-2E00E8399DB2}" type="pres">
      <dgm:prSet presAssocID="{80F768AD-F643-4C6B-89AD-2553287756F2}" presName="sibTrans" presStyleLbl="sibTrans2D1" presStyleIdx="1" presStyleCnt="2"/>
      <dgm:spPr/>
    </dgm:pt>
    <dgm:pt modelId="{91B10605-27A5-4F79-B99F-811207D031F8}" type="pres">
      <dgm:prSet presAssocID="{80F768AD-F643-4C6B-89AD-2553287756F2}" presName="connTx" presStyleLbl="sibTrans2D1" presStyleIdx="1" presStyleCnt="2"/>
      <dgm:spPr/>
    </dgm:pt>
    <dgm:pt modelId="{95D722EB-E4E4-4482-B2D1-32E263B72879}" type="pres">
      <dgm:prSet presAssocID="{A0233771-06BF-431A-A84B-8C1A881EF3DE}" presName="composite" presStyleCnt="0"/>
      <dgm:spPr/>
    </dgm:pt>
    <dgm:pt modelId="{3A6E8389-FE32-4ECF-AA66-8937BC5EA4C6}" type="pres">
      <dgm:prSet presAssocID="{A0233771-06BF-431A-A84B-8C1A881EF3D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2C1C6E9-D304-4CC9-8796-A7D4130D4F5C}" type="pres">
      <dgm:prSet presAssocID="{A0233771-06BF-431A-A84B-8C1A881EF3DE}" presName="parSh" presStyleLbl="node1" presStyleIdx="2" presStyleCnt="3"/>
      <dgm:spPr/>
    </dgm:pt>
    <dgm:pt modelId="{4722E685-B96F-44D1-9866-58AB4C64BD17}" type="pres">
      <dgm:prSet presAssocID="{A0233771-06BF-431A-A84B-8C1A881EF3D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0477003-D05B-4F51-A7D5-54AA13105458}" type="presOf" srcId="{41053B50-A38C-4096-9CC8-CFD5EBBB9163}" destId="{976ADEB1-6C2D-4E04-BD17-78B01D501F35}" srcOrd="0" destOrd="0" presId="urn:microsoft.com/office/officeart/2005/8/layout/process3"/>
    <dgm:cxn modelId="{11751A27-A819-4E64-9FB9-FE89E2DC0213}" type="presOf" srcId="{7F7044EF-0A71-4087-A2E9-32683F7D1860}" destId="{D538496F-F2ED-4DF9-9AD4-0AEB49E93C0E}" srcOrd="1" destOrd="0" presId="urn:microsoft.com/office/officeart/2005/8/layout/process3"/>
    <dgm:cxn modelId="{9C47022C-4828-4D27-8A42-7F2C81D7A923}" srcId="{FAD9A3B9-2F12-4A44-A176-96EC770A8C7B}" destId="{A0233771-06BF-431A-A84B-8C1A881EF3DE}" srcOrd="2" destOrd="0" parTransId="{F4E7F79B-5791-4B5E-9186-D9F01A6939BF}" sibTransId="{F369D9FC-4BF7-48CA-A875-F59F37572C45}"/>
    <dgm:cxn modelId="{F083155C-D83B-43E4-BDE7-EB428BF7B209}" type="presOf" srcId="{80F768AD-F643-4C6B-89AD-2553287756F2}" destId="{010AAEFC-5822-4F84-A1F4-2E00E8399DB2}" srcOrd="0" destOrd="0" presId="urn:microsoft.com/office/officeart/2005/8/layout/process3"/>
    <dgm:cxn modelId="{E7553567-C1FD-4DEC-9385-938D10735A8C}" srcId="{9A96D092-7661-4C04-80F3-7BDCFDA0E96B}" destId="{9B0F2DB8-C948-4F5B-884F-2C031C0BFC02}" srcOrd="0" destOrd="0" parTransId="{9D19CE28-76EE-4F7F-A07D-5DF0BA8B0FF7}" sibTransId="{66BB0668-BDA3-42A9-B8BA-14A6A2374248}"/>
    <dgm:cxn modelId="{BCA5BB52-5D99-4700-A453-C4C75F7B57AA}" type="presOf" srcId="{9B0F2DB8-C948-4F5B-884F-2C031C0BFC02}" destId="{4D27A49B-0B8B-4801-B19F-2F72316F6A27}" srcOrd="0" destOrd="0" presId="urn:microsoft.com/office/officeart/2005/8/layout/process3"/>
    <dgm:cxn modelId="{FB868578-1E94-4D0A-8405-492D0DD51D3A}" type="presOf" srcId="{31EED462-FFAF-4E47-9A13-21CB7E459B96}" destId="{35014C6E-E480-4001-8AC4-49AB63AC2EF3}" srcOrd="0" destOrd="0" presId="urn:microsoft.com/office/officeart/2005/8/layout/process3"/>
    <dgm:cxn modelId="{EB427084-99DA-46E8-8CB1-3C8079C70829}" type="presOf" srcId="{7F7044EF-0A71-4087-A2E9-32683F7D1860}" destId="{0D3C5FC1-0949-4812-9808-0201019D42AE}" srcOrd="0" destOrd="0" presId="urn:microsoft.com/office/officeart/2005/8/layout/process3"/>
    <dgm:cxn modelId="{27BEDA87-74DA-4520-ACB4-5EACE81B9915}" type="presOf" srcId="{A0233771-06BF-431A-A84B-8C1A881EF3DE}" destId="{3A6E8389-FE32-4ECF-AA66-8937BC5EA4C6}" srcOrd="0" destOrd="0" presId="urn:microsoft.com/office/officeart/2005/8/layout/process3"/>
    <dgm:cxn modelId="{A525378B-AA17-4130-B5BA-23DA45962C38}" type="presOf" srcId="{FAD9A3B9-2F12-4A44-A176-96EC770A8C7B}" destId="{D25674F3-F923-4F7C-B3A8-3BB3D1BA150A}" srcOrd="0" destOrd="0" presId="urn:microsoft.com/office/officeart/2005/8/layout/process3"/>
    <dgm:cxn modelId="{27C2018C-CEE5-46AC-9E9F-8BA87D49D55C}" srcId="{FAD9A3B9-2F12-4A44-A176-96EC770A8C7B}" destId="{41053B50-A38C-4096-9CC8-CFD5EBBB9163}" srcOrd="0" destOrd="0" parTransId="{99EB37C7-86E4-4A1D-924D-64646487169D}" sibTransId="{7F7044EF-0A71-4087-A2E9-32683F7D1860}"/>
    <dgm:cxn modelId="{3E7B9A96-263E-40D9-B095-7A0CDD52F0DC}" srcId="{FAD9A3B9-2F12-4A44-A176-96EC770A8C7B}" destId="{9A96D092-7661-4C04-80F3-7BDCFDA0E96B}" srcOrd="1" destOrd="0" parTransId="{822DD142-937C-4F3C-B674-374B3C378778}" sibTransId="{80F768AD-F643-4C6B-89AD-2553287756F2}"/>
    <dgm:cxn modelId="{756A53BA-F22F-419D-900D-F11E2A64AE97}" srcId="{41053B50-A38C-4096-9CC8-CFD5EBBB9163}" destId="{31EED462-FFAF-4E47-9A13-21CB7E459B96}" srcOrd="0" destOrd="0" parTransId="{8DEE6AFF-46BA-483D-B1B7-9E97CCD73067}" sibTransId="{D29DFBC9-1326-489A-929C-012E4306AE39}"/>
    <dgm:cxn modelId="{24D3A9BA-3772-4F94-99AC-0C025B67FB68}" type="presOf" srcId="{80F768AD-F643-4C6B-89AD-2553287756F2}" destId="{91B10605-27A5-4F79-B99F-811207D031F8}" srcOrd="1" destOrd="0" presId="urn:microsoft.com/office/officeart/2005/8/layout/process3"/>
    <dgm:cxn modelId="{09C41AC2-D8F6-49BF-B1F6-B2DB4AEBFA27}" type="presOf" srcId="{9A96D092-7661-4C04-80F3-7BDCFDA0E96B}" destId="{B6C10563-C06D-47B6-9A5F-8CB9C79AF8FB}" srcOrd="1" destOrd="0" presId="urn:microsoft.com/office/officeart/2005/8/layout/process3"/>
    <dgm:cxn modelId="{D529D1CB-7830-4108-B682-377168C14E30}" type="presOf" srcId="{9A96D092-7661-4C04-80F3-7BDCFDA0E96B}" destId="{947F5EC8-94B1-412E-9DFF-C2A7A67C5D5E}" srcOrd="0" destOrd="0" presId="urn:microsoft.com/office/officeart/2005/8/layout/process3"/>
    <dgm:cxn modelId="{50DED5E4-E60D-4DBA-A924-933AA17EF7B7}" type="presOf" srcId="{A0233771-06BF-431A-A84B-8C1A881EF3DE}" destId="{E2C1C6E9-D304-4CC9-8796-A7D4130D4F5C}" srcOrd="1" destOrd="0" presId="urn:microsoft.com/office/officeart/2005/8/layout/process3"/>
    <dgm:cxn modelId="{7E85CEEC-4BDF-4CED-98AD-DFB8EE98F3F3}" type="presOf" srcId="{41053B50-A38C-4096-9CC8-CFD5EBBB9163}" destId="{4B0C86FA-8443-4252-9871-7E0D1B735688}" srcOrd="1" destOrd="0" presId="urn:microsoft.com/office/officeart/2005/8/layout/process3"/>
    <dgm:cxn modelId="{626CB6F4-8A27-4766-AFFB-0CAC372451E5}" type="presOf" srcId="{58C340B2-6B07-4556-88D9-E90D80281A07}" destId="{4722E685-B96F-44D1-9866-58AB4C64BD17}" srcOrd="0" destOrd="0" presId="urn:microsoft.com/office/officeart/2005/8/layout/process3"/>
    <dgm:cxn modelId="{DFBBB1F5-439A-47DD-B7B6-276F756FE59F}" srcId="{A0233771-06BF-431A-A84B-8C1A881EF3DE}" destId="{58C340B2-6B07-4556-88D9-E90D80281A07}" srcOrd="0" destOrd="0" parTransId="{F6C9F08F-8B82-4BE7-B69A-E7116D021103}" sibTransId="{87B7CC65-FB56-4C68-B61B-DEEB4A91822E}"/>
    <dgm:cxn modelId="{ACC61872-5FCB-4C5B-9D7E-383FCDD902C0}" type="presParOf" srcId="{D25674F3-F923-4F7C-B3A8-3BB3D1BA150A}" destId="{0E9D66E0-28BE-47ED-8FCF-8C20D812030D}" srcOrd="0" destOrd="0" presId="urn:microsoft.com/office/officeart/2005/8/layout/process3"/>
    <dgm:cxn modelId="{6FF8B467-0A24-4911-B207-690A3B0B930A}" type="presParOf" srcId="{0E9D66E0-28BE-47ED-8FCF-8C20D812030D}" destId="{976ADEB1-6C2D-4E04-BD17-78B01D501F35}" srcOrd="0" destOrd="0" presId="urn:microsoft.com/office/officeart/2005/8/layout/process3"/>
    <dgm:cxn modelId="{3D42C241-CEA6-44A0-9A5F-E7602F8ED66B}" type="presParOf" srcId="{0E9D66E0-28BE-47ED-8FCF-8C20D812030D}" destId="{4B0C86FA-8443-4252-9871-7E0D1B735688}" srcOrd="1" destOrd="0" presId="urn:microsoft.com/office/officeart/2005/8/layout/process3"/>
    <dgm:cxn modelId="{A3BB06EA-BFD7-40F4-BC5E-34E52D2EC03F}" type="presParOf" srcId="{0E9D66E0-28BE-47ED-8FCF-8C20D812030D}" destId="{35014C6E-E480-4001-8AC4-49AB63AC2EF3}" srcOrd="2" destOrd="0" presId="urn:microsoft.com/office/officeart/2005/8/layout/process3"/>
    <dgm:cxn modelId="{7E29A427-99CD-4713-B44F-5F082A6B8836}" type="presParOf" srcId="{D25674F3-F923-4F7C-B3A8-3BB3D1BA150A}" destId="{0D3C5FC1-0949-4812-9808-0201019D42AE}" srcOrd="1" destOrd="0" presId="urn:microsoft.com/office/officeart/2005/8/layout/process3"/>
    <dgm:cxn modelId="{40C3934B-F78B-421F-99BE-5D5BFF4F6071}" type="presParOf" srcId="{0D3C5FC1-0949-4812-9808-0201019D42AE}" destId="{D538496F-F2ED-4DF9-9AD4-0AEB49E93C0E}" srcOrd="0" destOrd="0" presId="urn:microsoft.com/office/officeart/2005/8/layout/process3"/>
    <dgm:cxn modelId="{F04E5F79-6F53-4899-8420-F311C87D7FEF}" type="presParOf" srcId="{D25674F3-F923-4F7C-B3A8-3BB3D1BA150A}" destId="{039F87F4-1765-42C8-ADE4-7CEC4E0D7AEF}" srcOrd="2" destOrd="0" presId="urn:microsoft.com/office/officeart/2005/8/layout/process3"/>
    <dgm:cxn modelId="{D5FCCC4A-7042-4389-9F14-B897E964209D}" type="presParOf" srcId="{039F87F4-1765-42C8-ADE4-7CEC4E0D7AEF}" destId="{947F5EC8-94B1-412E-9DFF-C2A7A67C5D5E}" srcOrd="0" destOrd="0" presId="urn:microsoft.com/office/officeart/2005/8/layout/process3"/>
    <dgm:cxn modelId="{CAFAECAB-B487-4695-A96A-075A338EE405}" type="presParOf" srcId="{039F87F4-1765-42C8-ADE4-7CEC4E0D7AEF}" destId="{B6C10563-C06D-47B6-9A5F-8CB9C79AF8FB}" srcOrd="1" destOrd="0" presId="urn:microsoft.com/office/officeart/2005/8/layout/process3"/>
    <dgm:cxn modelId="{700FC22F-21B3-4D9D-8A72-85B137D9A549}" type="presParOf" srcId="{039F87F4-1765-42C8-ADE4-7CEC4E0D7AEF}" destId="{4D27A49B-0B8B-4801-B19F-2F72316F6A27}" srcOrd="2" destOrd="0" presId="urn:microsoft.com/office/officeart/2005/8/layout/process3"/>
    <dgm:cxn modelId="{699C1E80-F1B5-4017-A6F2-4E4AB03316BD}" type="presParOf" srcId="{D25674F3-F923-4F7C-B3A8-3BB3D1BA150A}" destId="{010AAEFC-5822-4F84-A1F4-2E00E8399DB2}" srcOrd="3" destOrd="0" presId="urn:microsoft.com/office/officeart/2005/8/layout/process3"/>
    <dgm:cxn modelId="{D5E933C8-DA0E-44F9-9B7E-5EFB409447FC}" type="presParOf" srcId="{010AAEFC-5822-4F84-A1F4-2E00E8399DB2}" destId="{91B10605-27A5-4F79-B99F-811207D031F8}" srcOrd="0" destOrd="0" presId="urn:microsoft.com/office/officeart/2005/8/layout/process3"/>
    <dgm:cxn modelId="{EEDB8A05-AD51-497F-A1D6-15C93B18F966}" type="presParOf" srcId="{D25674F3-F923-4F7C-B3A8-3BB3D1BA150A}" destId="{95D722EB-E4E4-4482-B2D1-32E263B72879}" srcOrd="4" destOrd="0" presId="urn:microsoft.com/office/officeart/2005/8/layout/process3"/>
    <dgm:cxn modelId="{F61535FB-B766-411B-AE2D-EAC149532846}" type="presParOf" srcId="{95D722EB-E4E4-4482-B2D1-32E263B72879}" destId="{3A6E8389-FE32-4ECF-AA66-8937BC5EA4C6}" srcOrd="0" destOrd="0" presId="urn:microsoft.com/office/officeart/2005/8/layout/process3"/>
    <dgm:cxn modelId="{0D17819B-4424-450B-B8E7-60FCD9AFCFA3}" type="presParOf" srcId="{95D722EB-E4E4-4482-B2D1-32E263B72879}" destId="{E2C1C6E9-D304-4CC9-8796-A7D4130D4F5C}" srcOrd="1" destOrd="0" presId="urn:microsoft.com/office/officeart/2005/8/layout/process3"/>
    <dgm:cxn modelId="{5298B6FA-4B9E-4D23-9D39-C741F5FE6E4A}" type="presParOf" srcId="{95D722EB-E4E4-4482-B2D1-32E263B72879}" destId="{4722E685-B96F-44D1-9866-58AB4C64BD1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D9A3B9-2F12-4A44-A176-96EC770A8C7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1053B50-A38C-4096-9CC8-CFD5EBBB9163}">
      <dgm:prSet phldrT="[文字]"/>
      <dgm:spPr/>
      <dgm:t>
        <a:bodyPr/>
        <a:lstStyle/>
        <a:p>
          <a:pPr algn="ctr"/>
          <a:r>
            <a:rPr lang="en-US" altLang="zh-TW" b="1" dirty="0"/>
            <a:t>H</a:t>
          </a:r>
          <a:endParaRPr lang="zh-TW" altLang="en-US" b="1" dirty="0"/>
        </a:p>
      </dgm:t>
    </dgm:pt>
    <dgm:pt modelId="{99EB37C7-86E4-4A1D-924D-64646487169D}" type="parTrans" cxnId="{27C2018C-CEE5-46AC-9E9F-8BA87D49D55C}">
      <dgm:prSet/>
      <dgm:spPr/>
      <dgm:t>
        <a:bodyPr/>
        <a:lstStyle/>
        <a:p>
          <a:endParaRPr lang="zh-TW" altLang="en-US"/>
        </a:p>
      </dgm:t>
    </dgm:pt>
    <dgm:pt modelId="{7F7044EF-0A71-4087-A2E9-32683F7D1860}" type="sibTrans" cxnId="{27C2018C-CEE5-46AC-9E9F-8BA87D49D55C}">
      <dgm:prSet/>
      <dgm:spPr/>
      <dgm:t>
        <a:bodyPr/>
        <a:lstStyle/>
        <a:p>
          <a:endParaRPr lang="zh-TW" altLang="en-US"/>
        </a:p>
      </dgm:t>
    </dgm:pt>
    <dgm:pt modelId="{31EED462-FFAF-4E47-9A13-21CB7E459B96}">
      <dgm:prSet phldrT="[文字]"/>
      <dgm:spPr/>
      <dgm:t>
        <a:bodyPr/>
        <a:lstStyle/>
        <a:p>
          <a:r>
            <a:rPr lang="en-US" altLang="zh-TW" dirty="0" err="1"/>
            <a:t>Hamil</a:t>
          </a:r>
          <a:r>
            <a:rPr lang="en-US" altLang="zh-TW" dirty="0"/>
            <a:t>-</a:t>
          </a:r>
          <a:br>
            <a:rPr lang="en-US" altLang="zh-TW" dirty="0"/>
          </a:br>
          <a:r>
            <a:rPr lang="en-US" altLang="zh-TW" dirty="0" err="1"/>
            <a:t>tonian</a:t>
          </a:r>
          <a:endParaRPr lang="zh-TW" altLang="en-US" dirty="0"/>
        </a:p>
      </dgm:t>
    </dgm:pt>
    <dgm:pt modelId="{8DEE6AFF-46BA-483D-B1B7-9E97CCD73067}" type="parTrans" cxnId="{756A53BA-F22F-419D-900D-F11E2A64AE97}">
      <dgm:prSet/>
      <dgm:spPr/>
      <dgm:t>
        <a:bodyPr/>
        <a:lstStyle/>
        <a:p>
          <a:endParaRPr lang="zh-TW" altLang="en-US"/>
        </a:p>
      </dgm:t>
    </dgm:pt>
    <dgm:pt modelId="{D29DFBC9-1326-489A-929C-012E4306AE39}" type="sibTrans" cxnId="{756A53BA-F22F-419D-900D-F11E2A64AE97}">
      <dgm:prSet/>
      <dgm:spPr/>
      <dgm:t>
        <a:bodyPr/>
        <a:lstStyle/>
        <a:p>
          <a:endParaRPr lang="zh-TW" altLang="en-US"/>
        </a:p>
      </dgm:t>
    </dgm:pt>
    <dgm:pt modelId="{9A96D092-7661-4C04-80F3-7BDCFDA0E96B}">
      <dgm:prSet phldrT="[文字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822DD142-937C-4F3C-B674-374B3C378778}" type="parTrans" cxnId="{3E7B9A96-263E-40D9-B095-7A0CDD52F0DC}">
      <dgm:prSet/>
      <dgm:spPr/>
      <dgm:t>
        <a:bodyPr/>
        <a:lstStyle/>
        <a:p>
          <a:endParaRPr lang="zh-TW" altLang="en-US"/>
        </a:p>
      </dgm:t>
    </dgm:pt>
    <dgm:pt modelId="{80F768AD-F643-4C6B-89AD-2553287756F2}" type="sibTrans" cxnId="{3E7B9A96-263E-40D9-B095-7A0CDD52F0DC}">
      <dgm:prSet/>
      <dgm:spPr/>
      <dgm:t>
        <a:bodyPr/>
        <a:lstStyle/>
        <a:p>
          <a:endParaRPr lang="zh-TW" altLang="en-US"/>
        </a:p>
      </dgm:t>
    </dgm:pt>
    <dgm:pt modelId="{9B0F2DB8-C948-4F5B-884F-2C031C0BFC02}">
      <dgm:prSet phldrT="[文字]"/>
      <dgm:spPr/>
      <dgm:t>
        <a:bodyPr/>
        <a:lstStyle/>
        <a:p>
          <a:r>
            <a:rPr lang="en-US" altLang="zh-TW" dirty="0"/>
            <a:t>Ground</a:t>
          </a:r>
          <a:br>
            <a:rPr lang="en-US" altLang="zh-TW" dirty="0"/>
          </a:br>
          <a:r>
            <a:rPr lang="en-US" altLang="zh-TW" dirty="0"/>
            <a:t>state</a:t>
          </a:r>
          <a:br>
            <a:rPr lang="en-US" altLang="zh-TW" dirty="0"/>
          </a:br>
          <a:r>
            <a:rPr lang="en-US" altLang="zh-TW" dirty="0"/>
            <a:t>wave function</a:t>
          </a:r>
          <a:endParaRPr lang="zh-TW" altLang="en-US" dirty="0"/>
        </a:p>
      </dgm:t>
    </dgm:pt>
    <dgm:pt modelId="{9D19CE28-76EE-4F7F-A07D-5DF0BA8B0FF7}" type="parTrans" cxnId="{E7553567-C1FD-4DEC-9385-938D10735A8C}">
      <dgm:prSet/>
      <dgm:spPr/>
      <dgm:t>
        <a:bodyPr/>
        <a:lstStyle/>
        <a:p>
          <a:endParaRPr lang="zh-TW" altLang="en-US"/>
        </a:p>
      </dgm:t>
    </dgm:pt>
    <dgm:pt modelId="{66BB0668-BDA3-42A9-B8BA-14A6A2374248}" type="sibTrans" cxnId="{E7553567-C1FD-4DEC-9385-938D10735A8C}">
      <dgm:prSet/>
      <dgm:spPr/>
      <dgm:t>
        <a:bodyPr/>
        <a:lstStyle/>
        <a:p>
          <a:endParaRPr lang="zh-TW" altLang="en-US"/>
        </a:p>
      </dgm:t>
    </dgm:pt>
    <dgm:pt modelId="{A0233771-06BF-431A-A84B-8C1A881EF3DE}">
      <dgm:prSet phldrT="[文字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F4E7F79B-5791-4B5E-9186-D9F01A6939BF}" type="parTrans" cxnId="{9C47022C-4828-4D27-8A42-7F2C81D7A923}">
      <dgm:prSet/>
      <dgm:spPr/>
      <dgm:t>
        <a:bodyPr/>
        <a:lstStyle/>
        <a:p>
          <a:endParaRPr lang="zh-TW" altLang="en-US"/>
        </a:p>
      </dgm:t>
    </dgm:pt>
    <dgm:pt modelId="{F369D9FC-4BF7-48CA-A875-F59F37572C45}" type="sibTrans" cxnId="{9C47022C-4828-4D27-8A42-7F2C81D7A923}">
      <dgm:prSet/>
      <dgm:spPr/>
      <dgm:t>
        <a:bodyPr/>
        <a:lstStyle/>
        <a:p>
          <a:endParaRPr lang="zh-TW" altLang="en-US"/>
        </a:p>
      </dgm:t>
    </dgm:pt>
    <dgm:pt modelId="{58C340B2-6B07-4556-88D9-E90D80281A07}">
      <dgm:prSet phldrT="[文字]"/>
      <dgm:spPr/>
      <dgm:t>
        <a:bodyPr/>
        <a:lstStyle/>
        <a:p>
          <a:r>
            <a:rPr lang="en-US" altLang="zh-TW" dirty="0"/>
            <a:t>Density</a:t>
          </a:r>
          <a:br>
            <a:rPr lang="en-US" altLang="zh-TW" dirty="0"/>
          </a:br>
          <a:r>
            <a:rPr lang="en-US" altLang="zh-TW" dirty="0"/>
            <a:t>matrix</a:t>
          </a:r>
          <a:endParaRPr lang="zh-TW" altLang="en-US" dirty="0"/>
        </a:p>
      </dgm:t>
    </dgm:pt>
    <dgm:pt modelId="{F6C9F08F-8B82-4BE7-B69A-E7116D021103}" type="parTrans" cxnId="{DFBBB1F5-439A-47DD-B7B6-276F756FE59F}">
      <dgm:prSet/>
      <dgm:spPr/>
      <dgm:t>
        <a:bodyPr/>
        <a:lstStyle/>
        <a:p>
          <a:endParaRPr lang="zh-TW" altLang="en-US"/>
        </a:p>
      </dgm:t>
    </dgm:pt>
    <dgm:pt modelId="{87B7CC65-FB56-4C68-B61B-DEEB4A91822E}" type="sibTrans" cxnId="{DFBBB1F5-439A-47DD-B7B6-276F756FE59F}">
      <dgm:prSet/>
      <dgm:spPr/>
      <dgm:t>
        <a:bodyPr/>
        <a:lstStyle/>
        <a:p>
          <a:endParaRPr lang="zh-TW" altLang="en-US"/>
        </a:p>
      </dgm:t>
    </dgm:pt>
    <dgm:pt modelId="{D25674F3-F923-4F7C-B3A8-3BB3D1BA150A}" type="pres">
      <dgm:prSet presAssocID="{FAD9A3B9-2F12-4A44-A176-96EC770A8C7B}" presName="linearFlow" presStyleCnt="0">
        <dgm:presLayoutVars>
          <dgm:dir/>
          <dgm:animLvl val="lvl"/>
          <dgm:resizeHandles val="exact"/>
        </dgm:presLayoutVars>
      </dgm:prSet>
      <dgm:spPr/>
    </dgm:pt>
    <dgm:pt modelId="{0E9D66E0-28BE-47ED-8FCF-8C20D812030D}" type="pres">
      <dgm:prSet presAssocID="{41053B50-A38C-4096-9CC8-CFD5EBBB9163}" presName="composite" presStyleCnt="0"/>
      <dgm:spPr/>
    </dgm:pt>
    <dgm:pt modelId="{976ADEB1-6C2D-4E04-BD17-78B01D501F35}" type="pres">
      <dgm:prSet presAssocID="{41053B50-A38C-4096-9CC8-CFD5EBBB916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B0C86FA-8443-4252-9871-7E0D1B735688}" type="pres">
      <dgm:prSet presAssocID="{41053B50-A38C-4096-9CC8-CFD5EBBB9163}" presName="parSh" presStyleLbl="node1" presStyleIdx="0" presStyleCnt="3"/>
      <dgm:spPr/>
    </dgm:pt>
    <dgm:pt modelId="{35014C6E-E480-4001-8AC4-49AB63AC2EF3}" type="pres">
      <dgm:prSet presAssocID="{41053B50-A38C-4096-9CC8-CFD5EBBB9163}" presName="desTx" presStyleLbl="fgAcc1" presStyleIdx="0" presStyleCnt="3">
        <dgm:presLayoutVars>
          <dgm:bulletEnabled val="1"/>
        </dgm:presLayoutVars>
      </dgm:prSet>
      <dgm:spPr/>
    </dgm:pt>
    <dgm:pt modelId="{0D3C5FC1-0949-4812-9808-0201019D42AE}" type="pres">
      <dgm:prSet presAssocID="{7F7044EF-0A71-4087-A2E9-32683F7D1860}" presName="sibTrans" presStyleLbl="sibTrans2D1" presStyleIdx="0" presStyleCnt="2"/>
      <dgm:spPr/>
    </dgm:pt>
    <dgm:pt modelId="{D538496F-F2ED-4DF9-9AD4-0AEB49E93C0E}" type="pres">
      <dgm:prSet presAssocID="{7F7044EF-0A71-4087-A2E9-32683F7D1860}" presName="connTx" presStyleLbl="sibTrans2D1" presStyleIdx="0" presStyleCnt="2"/>
      <dgm:spPr/>
    </dgm:pt>
    <dgm:pt modelId="{039F87F4-1765-42C8-ADE4-7CEC4E0D7AEF}" type="pres">
      <dgm:prSet presAssocID="{9A96D092-7661-4C04-80F3-7BDCFDA0E96B}" presName="composite" presStyleCnt="0"/>
      <dgm:spPr/>
    </dgm:pt>
    <dgm:pt modelId="{947F5EC8-94B1-412E-9DFF-C2A7A67C5D5E}" type="pres">
      <dgm:prSet presAssocID="{9A96D092-7661-4C04-80F3-7BDCFDA0E9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6C10563-C06D-47B6-9A5F-8CB9C79AF8FB}" type="pres">
      <dgm:prSet presAssocID="{9A96D092-7661-4C04-80F3-7BDCFDA0E96B}" presName="parSh" presStyleLbl="node1" presStyleIdx="1" presStyleCnt="3"/>
      <dgm:spPr/>
    </dgm:pt>
    <dgm:pt modelId="{4D27A49B-0B8B-4801-B19F-2F72316F6A27}" type="pres">
      <dgm:prSet presAssocID="{9A96D092-7661-4C04-80F3-7BDCFDA0E96B}" presName="desTx" presStyleLbl="fgAcc1" presStyleIdx="1" presStyleCnt="3">
        <dgm:presLayoutVars>
          <dgm:bulletEnabled val="1"/>
        </dgm:presLayoutVars>
      </dgm:prSet>
      <dgm:spPr/>
    </dgm:pt>
    <dgm:pt modelId="{010AAEFC-5822-4F84-A1F4-2E00E8399DB2}" type="pres">
      <dgm:prSet presAssocID="{80F768AD-F643-4C6B-89AD-2553287756F2}" presName="sibTrans" presStyleLbl="sibTrans2D1" presStyleIdx="1" presStyleCnt="2"/>
      <dgm:spPr/>
    </dgm:pt>
    <dgm:pt modelId="{91B10605-27A5-4F79-B99F-811207D031F8}" type="pres">
      <dgm:prSet presAssocID="{80F768AD-F643-4C6B-89AD-2553287756F2}" presName="connTx" presStyleLbl="sibTrans2D1" presStyleIdx="1" presStyleCnt="2"/>
      <dgm:spPr/>
    </dgm:pt>
    <dgm:pt modelId="{95D722EB-E4E4-4482-B2D1-32E263B72879}" type="pres">
      <dgm:prSet presAssocID="{A0233771-06BF-431A-A84B-8C1A881EF3DE}" presName="composite" presStyleCnt="0"/>
      <dgm:spPr/>
    </dgm:pt>
    <dgm:pt modelId="{3A6E8389-FE32-4ECF-AA66-8937BC5EA4C6}" type="pres">
      <dgm:prSet presAssocID="{A0233771-06BF-431A-A84B-8C1A881EF3D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2C1C6E9-D304-4CC9-8796-A7D4130D4F5C}" type="pres">
      <dgm:prSet presAssocID="{A0233771-06BF-431A-A84B-8C1A881EF3DE}" presName="parSh" presStyleLbl="node1" presStyleIdx="2" presStyleCnt="3"/>
      <dgm:spPr/>
    </dgm:pt>
    <dgm:pt modelId="{4722E685-B96F-44D1-9866-58AB4C64BD17}" type="pres">
      <dgm:prSet presAssocID="{A0233771-06BF-431A-A84B-8C1A881EF3D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0477003-D05B-4F51-A7D5-54AA13105458}" type="presOf" srcId="{41053B50-A38C-4096-9CC8-CFD5EBBB9163}" destId="{976ADEB1-6C2D-4E04-BD17-78B01D501F35}" srcOrd="0" destOrd="0" presId="urn:microsoft.com/office/officeart/2005/8/layout/process3"/>
    <dgm:cxn modelId="{11751A27-A819-4E64-9FB9-FE89E2DC0213}" type="presOf" srcId="{7F7044EF-0A71-4087-A2E9-32683F7D1860}" destId="{D538496F-F2ED-4DF9-9AD4-0AEB49E93C0E}" srcOrd="1" destOrd="0" presId="urn:microsoft.com/office/officeart/2005/8/layout/process3"/>
    <dgm:cxn modelId="{9C47022C-4828-4D27-8A42-7F2C81D7A923}" srcId="{FAD9A3B9-2F12-4A44-A176-96EC770A8C7B}" destId="{A0233771-06BF-431A-A84B-8C1A881EF3DE}" srcOrd="2" destOrd="0" parTransId="{F4E7F79B-5791-4B5E-9186-D9F01A6939BF}" sibTransId="{F369D9FC-4BF7-48CA-A875-F59F37572C45}"/>
    <dgm:cxn modelId="{F083155C-D83B-43E4-BDE7-EB428BF7B209}" type="presOf" srcId="{80F768AD-F643-4C6B-89AD-2553287756F2}" destId="{010AAEFC-5822-4F84-A1F4-2E00E8399DB2}" srcOrd="0" destOrd="0" presId="urn:microsoft.com/office/officeart/2005/8/layout/process3"/>
    <dgm:cxn modelId="{E7553567-C1FD-4DEC-9385-938D10735A8C}" srcId="{9A96D092-7661-4C04-80F3-7BDCFDA0E96B}" destId="{9B0F2DB8-C948-4F5B-884F-2C031C0BFC02}" srcOrd="0" destOrd="0" parTransId="{9D19CE28-76EE-4F7F-A07D-5DF0BA8B0FF7}" sibTransId="{66BB0668-BDA3-42A9-B8BA-14A6A2374248}"/>
    <dgm:cxn modelId="{BCA5BB52-5D99-4700-A453-C4C75F7B57AA}" type="presOf" srcId="{9B0F2DB8-C948-4F5B-884F-2C031C0BFC02}" destId="{4D27A49B-0B8B-4801-B19F-2F72316F6A27}" srcOrd="0" destOrd="0" presId="urn:microsoft.com/office/officeart/2005/8/layout/process3"/>
    <dgm:cxn modelId="{FB868578-1E94-4D0A-8405-492D0DD51D3A}" type="presOf" srcId="{31EED462-FFAF-4E47-9A13-21CB7E459B96}" destId="{35014C6E-E480-4001-8AC4-49AB63AC2EF3}" srcOrd="0" destOrd="0" presId="urn:microsoft.com/office/officeart/2005/8/layout/process3"/>
    <dgm:cxn modelId="{EB427084-99DA-46E8-8CB1-3C8079C70829}" type="presOf" srcId="{7F7044EF-0A71-4087-A2E9-32683F7D1860}" destId="{0D3C5FC1-0949-4812-9808-0201019D42AE}" srcOrd="0" destOrd="0" presId="urn:microsoft.com/office/officeart/2005/8/layout/process3"/>
    <dgm:cxn modelId="{27BEDA87-74DA-4520-ACB4-5EACE81B9915}" type="presOf" srcId="{A0233771-06BF-431A-A84B-8C1A881EF3DE}" destId="{3A6E8389-FE32-4ECF-AA66-8937BC5EA4C6}" srcOrd="0" destOrd="0" presId="urn:microsoft.com/office/officeart/2005/8/layout/process3"/>
    <dgm:cxn modelId="{A525378B-AA17-4130-B5BA-23DA45962C38}" type="presOf" srcId="{FAD9A3B9-2F12-4A44-A176-96EC770A8C7B}" destId="{D25674F3-F923-4F7C-B3A8-3BB3D1BA150A}" srcOrd="0" destOrd="0" presId="urn:microsoft.com/office/officeart/2005/8/layout/process3"/>
    <dgm:cxn modelId="{27C2018C-CEE5-46AC-9E9F-8BA87D49D55C}" srcId="{FAD9A3B9-2F12-4A44-A176-96EC770A8C7B}" destId="{41053B50-A38C-4096-9CC8-CFD5EBBB9163}" srcOrd="0" destOrd="0" parTransId="{99EB37C7-86E4-4A1D-924D-64646487169D}" sibTransId="{7F7044EF-0A71-4087-A2E9-32683F7D1860}"/>
    <dgm:cxn modelId="{3E7B9A96-263E-40D9-B095-7A0CDD52F0DC}" srcId="{FAD9A3B9-2F12-4A44-A176-96EC770A8C7B}" destId="{9A96D092-7661-4C04-80F3-7BDCFDA0E96B}" srcOrd="1" destOrd="0" parTransId="{822DD142-937C-4F3C-B674-374B3C378778}" sibTransId="{80F768AD-F643-4C6B-89AD-2553287756F2}"/>
    <dgm:cxn modelId="{756A53BA-F22F-419D-900D-F11E2A64AE97}" srcId="{41053B50-A38C-4096-9CC8-CFD5EBBB9163}" destId="{31EED462-FFAF-4E47-9A13-21CB7E459B96}" srcOrd="0" destOrd="0" parTransId="{8DEE6AFF-46BA-483D-B1B7-9E97CCD73067}" sibTransId="{D29DFBC9-1326-489A-929C-012E4306AE39}"/>
    <dgm:cxn modelId="{24D3A9BA-3772-4F94-99AC-0C025B67FB68}" type="presOf" srcId="{80F768AD-F643-4C6B-89AD-2553287756F2}" destId="{91B10605-27A5-4F79-B99F-811207D031F8}" srcOrd="1" destOrd="0" presId="urn:microsoft.com/office/officeart/2005/8/layout/process3"/>
    <dgm:cxn modelId="{09C41AC2-D8F6-49BF-B1F6-B2DB4AEBFA27}" type="presOf" srcId="{9A96D092-7661-4C04-80F3-7BDCFDA0E96B}" destId="{B6C10563-C06D-47B6-9A5F-8CB9C79AF8FB}" srcOrd="1" destOrd="0" presId="urn:microsoft.com/office/officeart/2005/8/layout/process3"/>
    <dgm:cxn modelId="{D529D1CB-7830-4108-B682-377168C14E30}" type="presOf" srcId="{9A96D092-7661-4C04-80F3-7BDCFDA0E96B}" destId="{947F5EC8-94B1-412E-9DFF-C2A7A67C5D5E}" srcOrd="0" destOrd="0" presId="urn:microsoft.com/office/officeart/2005/8/layout/process3"/>
    <dgm:cxn modelId="{50DED5E4-E60D-4DBA-A924-933AA17EF7B7}" type="presOf" srcId="{A0233771-06BF-431A-A84B-8C1A881EF3DE}" destId="{E2C1C6E9-D304-4CC9-8796-A7D4130D4F5C}" srcOrd="1" destOrd="0" presId="urn:microsoft.com/office/officeart/2005/8/layout/process3"/>
    <dgm:cxn modelId="{7E85CEEC-4BDF-4CED-98AD-DFB8EE98F3F3}" type="presOf" srcId="{41053B50-A38C-4096-9CC8-CFD5EBBB9163}" destId="{4B0C86FA-8443-4252-9871-7E0D1B735688}" srcOrd="1" destOrd="0" presId="urn:microsoft.com/office/officeart/2005/8/layout/process3"/>
    <dgm:cxn modelId="{626CB6F4-8A27-4766-AFFB-0CAC372451E5}" type="presOf" srcId="{58C340B2-6B07-4556-88D9-E90D80281A07}" destId="{4722E685-B96F-44D1-9866-58AB4C64BD17}" srcOrd="0" destOrd="0" presId="urn:microsoft.com/office/officeart/2005/8/layout/process3"/>
    <dgm:cxn modelId="{DFBBB1F5-439A-47DD-B7B6-276F756FE59F}" srcId="{A0233771-06BF-431A-A84B-8C1A881EF3DE}" destId="{58C340B2-6B07-4556-88D9-E90D80281A07}" srcOrd="0" destOrd="0" parTransId="{F6C9F08F-8B82-4BE7-B69A-E7116D021103}" sibTransId="{87B7CC65-FB56-4C68-B61B-DEEB4A91822E}"/>
    <dgm:cxn modelId="{ACC61872-5FCB-4C5B-9D7E-383FCDD902C0}" type="presParOf" srcId="{D25674F3-F923-4F7C-B3A8-3BB3D1BA150A}" destId="{0E9D66E0-28BE-47ED-8FCF-8C20D812030D}" srcOrd="0" destOrd="0" presId="urn:microsoft.com/office/officeart/2005/8/layout/process3"/>
    <dgm:cxn modelId="{6FF8B467-0A24-4911-B207-690A3B0B930A}" type="presParOf" srcId="{0E9D66E0-28BE-47ED-8FCF-8C20D812030D}" destId="{976ADEB1-6C2D-4E04-BD17-78B01D501F35}" srcOrd="0" destOrd="0" presId="urn:microsoft.com/office/officeart/2005/8/layout/process3"/>
    <dgm:cxn modelId="{3D42C241-CEA6-44A0-9A5F-E7602F8ED66B}" type="presParOf" srcId="{0E9D66E0-28BE-47ED-8FCF-8C20D812030D}" destId="{4B0C86FA-8443-4252-9871-7E0D1B735688}" srcOrd="1" destOrd="0" presId="urn:microsoft.com/office/officeart/2005/8/layout/process3"/>
    <dgm:cxn modelId="{A3BB06EA-BFD7-40F4-BC5E-34E52D2EC03F}" type="presParOf" srcId="{0E9D66E0-28BE-47ED-8FCF-8C20D812030D}" destId="{35014C6E-E480-4001-8AC4-49AB63AC2EF3}" srcOrd="2" destOrd="0" presId="urn:microsoft.com/office/officeart/2005/8/layout/process3"/>
    <dgm:cxn modelId="{7E29A427-99CD-4713-B44F-5F082A6B8836}" type="presParOf" srcId="{D25674F3-F923-4F7C-B3A8-3BB3D1BA150A}" destId="{0D3C5FC1-0949-4812-9808-0201019D42AE}" srcOrd="1" destOrd="0" presId="urn:microsoft.com/office/officeart/2005/8/layout/process3"/>
    <dgm:cxn modelId="{40C3934B-F78B-421F-99BE-5D5BFF4F6071}" type="presParOf" srcId="{0D3C5FC1-0949-4812-9808-0201019D42AE}" destId="{D538496F-F2ED-4DF9-9AD4-0AEB49E93C0E}" srcOrd="0" destOrd="0" presId="urn:microsoft.com/office/officeart/2005/8/layout/process3"/>
    <dgm:cxn modelId="{F04E5F79-6F53-4899-8420-F311C87D7FEF}" type="presParOf" srcId="{D25674F3-F923-4F7C-B3A8-3BB3D1BA150A}" destId="{039F87F4-1765-42C8-ADE4-7CEC4E0D7AEF}" srcOrd="2" destOrd="0" presId="urn:microsoft.com/office/officeart/2005/8/layout/process3"/>
    <dgm:cxn modelId="{D5FCCC4A-7042-4389-9F14-B897E964209D}" type="presParOf" srcId="{039F87F4-1765-42C8-ADE4-7CEC4E0D7AEF}" destId="{947F5EC8-94B1-412E-9DFF-C2A7A67C5D5E}" srcOrd="0" destOrd="0" presId="urn:microsoft.com/office/officeart/2005/8/layout/process3"/>
    <dgm:cxn modelId="{CAFAECAB-B487-4695-A96A-075A338EE405}" type="presParOf" srcId="{039F87F4-1765-42C8-ADE4-7CEC4E0D7AEF}" destId="{B6C10563-C06D-47B6-9A5F-8CB9C79AF8FB}" srcOrd="1" destOrd="0" presId="urn:microsoft.com/office/officeart/2005/8/layout/process3"/>
    <dgm:cxn modelId="{700FC22F-21B3-4D9D-8A72-85B137D9A549}" type="presParOf" srcId="{039F87F4-1765-42C8-ADE4-7CEC4E0D7AEF}" destId="{4D27A49B-0B8B-4801-B19F-2F72316F6A27}" srcOrd="2" destOrd="0" presId="urn:microsoft.com/office/officeart/2005/8/layout/process3"/>
    <dgm:cxn modelId="{699C1E80-F1B5-4017-A6F2-4E4AB03316BD}" type="presParOf" srcId="{D25674F3-F923-4F7C-B3A8-3BB3D1BA150A}" destId="{010AAEFC-5822-4F84-A1F4-2E00E8399DB2}" srcOrd="3" destOrd="0" presId="urn:microsoft.com/office/officeart/2005/8/layout/process3"/>
    <dgm:cxn modelId="{D5E933C8-DA0E-44F9-9B7E-5EFB409447FC}" type="presParOf" srcId="{010AAEFC-5822-4F84-A1F4-2E00E8399DB2}" destId="{91B10605-27A5-4F79-B99F-811207D031F8}" srcOrd="0" destOrd="0" presId="urn:microsoft.com/office/officeart/2005/8/layout/process3"/>
    <dgm:cxn modelId="{EEDB8A05-AD51-497F-A1D6-15C93B18F966}" type="presParOf" srcId="{D25674F3-F923-4F7C-B3A8-3BB3D1BA150A}" destId="{95D722EB-E4E4-4482-B2D1-32E263B72879}" srcOrd="4" destOrd="0" presId="urn:microsoft.com/office/officeart/2005/8/layout/process3"/>
    <dgm:cxn modelId="{F61535FB-B766-411B-AE2D-EAC149532846}" type="presParOf" srcId="{95D722EB-E4E4-4482-B2D1-32E263B72879}" destId="{3A6E8389-FE32-4ECF-AA66-8937BC5EA4C6}" srcOrd="0" destOrd="0" presId="urn:microsoft.com/office/officeart/2005/8/layout/process3"/>
    <dgm:cxn modelId="{0D17819B-4424-450B-B8E7-60FCD9AFCFA3}" type="presParOf" srcId="{95D722EB-E4E4-4482-B2D1-32E263B72879}" destId="{E2C1C6E9-D304-4CC9-8796-A7D4130D4F5C}" srcOrd="1" destOrd="0" presId="urn:microsoft.com/office/officeart/2005/8/layout/process3"/>
    <dgm:cxn modelId="{5298B6FA-4B9E-4D23-9D39-C741F5FE6E4A}" type="presParOf" srcId="{95D722EB-E4E4-4482-B2D1-32E263B72879}" destId="{4722E685-B96F-44D1-9866-58AB4C64BD1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D9A3B9-2F12-4A44-A176-96EC770A8C7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41053B50-A38C-4096-9CC8-CFD5EBBB9163}">
          <dgm:prSet phldrT="[文字]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m:oMathPara>
              </a14:m>
              <a:endParaRPr lang="zh-TW" altLang="en-US" b="1" dirty="0"/>
            </a:p>
          </dgm:t>
        </dgm:pt>
      </mc:Choice>
      <mc:Fallback>
        <dgm:pt modelId="{41053B50-A38C-4096-9CC8-CFD5EBBB9163}">
          <dgm:prSet phldrT="[文字]"/>
          <dgm:spPr/>
          <dgm:t>
            <a:bodyPr/>
            <a:lstStyle/>
            <a:p>
              <a:pPr algn="ctr"/>
              <a:r>
                <a:rPr lang="en-US" altLang="zh-TW" b="1" i="0">
                  <a:latin typeface="Cambria Math" panose="02040503050406030204" pitchFamily="18" charset="0"/>
                </a:rPr>
                <a:t>𝒑_𝒏</a:t>
              </a:r>
              <a:endParaRPr lang="zh-TW" altLang="en-US" b="1" dirty="0"/>
            </a:p>
          </dgm:t>
        </dgm:pt>
      </mc:Fallback>
    </mc:AlternateContent>
    <dgm:pt modelId="{99EB37C7-86E4-4A1D-924D-64646487169D}" type="parTrans" cxnId="{27C2018C-CEE5-46AC-9E9F-8BA87D49D55C}">
      <dgm:prSet/>
      <dgm:spPr/>
      <dgm:t>
        <a:bodyPr/>
        <a:lstStyle/>
        <a:p>
          <a:endParaRPr lang="zh-TW" altLang="en-US"/>
        </a:p>
      </dgm:t>
    </dgm:pt>
    <dgm:pt modelId="{7F7044EF-0A71-4087-A2E9-32683F7D1860}" type="sibTrans" cxnId="{27C2018C-CEE5-46AC-9E9F-8BA87D49D55C}">
      <dgm:prSet/>
      <dgm:spPr/>
      <dgm:t>
        <a:bodyPr/>
        <a:lstStyle/>
        <a:p>
          <a:endParaRPr lang="zh-TW" altLang="en-US"/>
        </a:p>
      </dgm:t>
    </dgm:pt>
    <dgm:pt modelId="{31EED462-FFAF-4E47-9A13-21CB7E459B96}">
      <dgm:prSet phldrT="[文字]"/>
      <dgm:spPr/>
      <dgm:t>
        <a:bodyPr/>
        <a:lstStyle/>
        <a:p>
          <a:r>
            <a:rPr lang="en-US" altLang="zh-TW" dirty="0"/>
            <a:t>Eigenvalue</a:t>
          </a:r>
          <a:br>
            <a:rPr lang="en-US" altLang="zh-TW" dirty="0"/>
          </a:br>
          <a:r>
            <a:rPr lang="en-US" altLang="zh-TW" dirty="0"/>
            <a:t>of Density </a:t>
          </a:r>
          <a:br>
            <a:rPr lang="en-US" altLang="zh-TW" dirty="0"/>
          </a:br>
          <a:r>
            <a:rPr lang="en-US" altLang="zh-TW" dirty="0"/>
            <a:t>matrix</a:t>
          </a:r>
          <a:endParaRPr lang="zh-TW" altLang="en-US" dirty="0"/>
        </a:p>
      </dgm:t>
    </dgm:pt>
    <dgm:pt modelId="{8DEE6AFF-46BA-483D-B1B7-9E97CCD73067}" type="parTrans" cxnId="{756A53BA-F22F-419D-900D-F11E2A64AE97}">
      <dgm:prSet/>
      <dgm:spPr/>
      <dgm:t>
        <a:bodyPr/>
        <a:lstStyle/>
        <a:p>
          <a:endParaRPr lang="zh-TW" altLang="en-US"/>
        </a:p>
      </dgm:t>
    </dgm:pt>
    <dgm:pt modelId="{D29DFBC9-1326-489A-929C-012E4306AE39}" type="sibTrans" cxnId="{756A53BA-F22F-419D-900D-F11E2A64AE97}">
      <dgm:prSet/>
      <dgm:spPr/>
      <dgm:t>
        <a:bodyPr/>
        <a:lstStyle/>
        <a:p>
          <a:endParaRPr lang="zh-TW" altLang="en-US"/>
        </a:p>
      </dgm:t>
    </dgm:pt>
    <dgm:pt modelId="{9A96D092-7661-4C04-80F3-7BDCFDA0E96B}">
      <dgm:prSet phldrT="[文字]"/>
      <dgm:spPr/>
      <dgm:t>
        <a:bodyPr/>
        <a:lstStyle/>
        <a:p>
          <a:pPr algn="ctr"/>
          <a:r>
            <a:rPr lang="en-US" altLang="zh-TW" b="1" dirty="0"/>
            <a:t>S</a:t>
          </a:r>
          <a:endParaRPr lang="zh-TW" altLang="en-US" b="1" dirty="0"/>
        </a:p>
      </dgm:t>
    </dgm:pt>
    <dgm:pt modelId="{822DD142-937C-4F3C-B674-374B3C378778}" type="parTrans" cxnId="{3E7B9A96-263E-40D9-B095-7A0CDD52F0DC}">
      <dgm:prSet/>
      <dgm:spPr/>
      <dgm:t>
        <a:bodyPr/>
        <a:lstStyle/>
        <a:p>
          <a:endParaRPr lang="zh-TW" altLang="en-US"/>
        </a:p>
      </dgm:t>
    </dgm:pt>
    <dgm:pt modelId="{80F768AD-F643-4C6B-89AD-2553287756F2}" type="sibTrans" cxnId="{3E7B9A96-263E-40D9-B095-7A0CDD52F0DC}">
      <dgm:prSet/>
      <dgm:spPr/>
      <dgm:t>
        <a:bodyPr/>
        <a:lstStyle/>
        <a:p>
          <a:endParaRPr lang="zh-TW" altLang="en-US"/>
        </a:p>
      </dgm:t>
    </dgm:pt>
    <dgm:pt modelId="{9B0F2DB8-C948-4F5B-884F-2C031C0BFC02}">
      <dgm:prSet phldrT="[文字]"/>
      <dgm:spPr/>
      <dgm:t>
        <a:bodyPr/>
        <a:lstStyle/>
        <a:p>
          <a:r>
            <a:rPr lang="en-US" altLang="zh-TW" dirty="0"/>
            <a:t>Entropy</a:t>
          </a:r>
          <a:endParaRPr lang="zh-TW" altLang="en-US" dirty="0"/>
        </a:p>
      </dgm:t>
    </dgm:pt>
    <dgm:pt modelId="{9D19CE28-76EE-4F7F-A07D-5DF0BA8B0FF7}" type="parTrans" cxnId="{E7553567-C1FD-4DEC-9385-938D10735A8C}">
      <dgm:prSet/>
      <dgm:spPr/>
      <dgm:t>
        <a:bodyPr/>
        <a:lstStyle/>
        <a:p>
          <a:endParaRPr lang="zh-TW" altLang="en-US"/>
        </a:p>
      </dgm:t>
    </dgm:pt>
    <dgm:pt modelId="{66BB0668-BDA3-42A9-B8BA-14A6A2374248}" type="sibTrans" cxnId="{E7553567-C1FD-4DEC-9385-938D10735A8C}">
      <dgm:prSet/>
      <dgm:spPr/>
      <dgm:t>
        <a:bodyPr/>
        <a:lstStyle/>
        <a:p>
          <a:endParaRPr lang="zh-TW" altLang="en-US"/>
        </a:p>
      </dgm:t>
    </dgm:pt>
    <dgm:pt modelId="{D25674F3-F923-4F7C-B3A8-3BB3D1BA150A}" type="pres">
      <dgm:prSet presAssocID="{FAD9A3B9-2F12-4A44-A176-96EC770A8C7B}" presName="linearFlow" presStyleCnt="0">
        <dgm:presLayoutVars>
          <dgm:dir/>
          <dgm:animLvl val="lvl"/>
          <dgm:resizeHandles val="exact"/>
        </dgm:presLayoutVars>
      </dgm:prSet>
      <dgm:spPr/>
    </dgm:pt>
    <dgm:pt modelId="{0E9D66E0-28BE-47ED-8FCF-8C20D812030D}" type="pres">
      <dgm:prSet presAssocID="{41053B50-A38C-4096-9CC8-CFD5EBBB9163}" presName="composite" presStyleCnt="0"/>
      <dgm:spPr/>
    </dgm:pt>
    <dgm:pt modelId="{976ADEB1-6C2D-4E04-BD17-78B01D501F35}" type="pres">
      <dgm:prSet presAssocID="{41053B50-A38C-4096-9CC8-CFD5EBBB9163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B0C86FA-8443-4252-9871-7E0D1B735688}" type="pres">
      <dgm:prSet presAssocID="{41053B50-A38C-4096-9CC8-CFD5EBBB9163}" presName="parSh" presStyleLbl="node1" presStyleIdx="0" presStyleCnt="2" custScaleX="104169" custScaleY="127806"/>
      <dgm:spPr/>
    </dgm:pt>
    <dgm:pt modelId="{35014C6E-E480-4001-8AC4-49AB63AC2EF3}" type="pres">
      <dgm:prSet presAssocID="{41053B50-A38C-4096-9CC8-CFD5EBBB9163}" presName="desTx" presStyleLbl="fgAcc1" presStyleIdx="0" presStyleCnt="2" custScaleY="100206">
        <dgm:presLayoutVars>
          <dgm:bulletEnabled val="1"/>
        </dgm:presLayoutVars>
      </dgm:prSet>
      <dgm:spPr/>
    </dgm:pt>
    <dgm:pt modelId="{0D3C5FC1-0949-4812-9808-0201019D42AE}" type="pres">
      <dgm:prSet presAssocID="{7F7044EF-0A71-4087-A2E9-32683F7D1860}" presName="sibTrans" presStyleLbl="sibTrans2D1" presStyleIdx="0" presStyleCnt="1"/>
      <dgm:spPr/>
    </dgm:pt>
    <dgm:pt modelId="{D538496F-F2ED-4DF9-9AD4-0AEB49E93C0E}" type="pres">
      <dgm:prSet presAssocID="{7F7044EF-0A71-4087-A2E9-32683F7D1860}" presName="connTx" presStyleLbl="sibTrans2D1" presStyleIdx="0" presStyleCnt="1"/>
      <dgm:spPr/>
    </dgm:pt>
    <dgm:pt modelId="{039F87F4-1765-42C8-ADE4-7CEC4E0D7AEF}" type="pres">
      <dgm:prSet presAssocID="{9A96D092-7661-4C04-80F3-7BDCFDA0E96B}" presName="composite" presStyleCnt="0"/>
      <dgm:spPr/>
    </dgm:pt>
    <dgm:pt modelId="{947F5EC8-94B1-412E-9DFF-C2A7A67C5D5E}" type="pres">
      <dgm:prSet presAssocID="{9A96D092-7661-4C04-80F3-7BDCFDA0E96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6C10563-C06D-47B6-9A5F-8CB9C79AF8FB}" type="pres">
      <dgm:prSet presAssocID="{9A96D092-7661-4C04-80F3-7BDCFDA0E96B}" presName="parSh" presStyleLbl="node1" presStyleIdx="1" presStyleCnt="2"/>
      <dgm:spPr/>
    </dgm:pt>
    <dgm:pt modelId="{4D27A49B-0B8B-4801-B19F-2F72316F6A27}" type="pres">
      <dgm:prSet presAssocID="{9A96D092-7661-4C04-80F3-7BDCFDA0E96B}" presName="desTx" presStyleLbl="fgAcc1" presStyleIdx="1" presStyleCnt="2">
        <dgm:presLayoutVars>
          <dgm:bulletEnabled val="1"/>
        </dgm:presLayoutVars>
      </dgm:prSet>
      <dgm:spPr/>
    </dgm:pt>
  </dgm:ptLst>
  <dgm:cxnLst>
    <dgm:cxn modelId="{60477003-D05B-4F51-A7D5-54AA13105458}" type="presOf" srcId="{41053B50-A38C-4096-9CC8-CFD5EBBB9163}" destId="{976ADEB1-6C2D-4E04-BD17-78B01D501F35}" srcOrd="0" destOrd="0" presId="urn:microsoft.com/office/officeart/2005/8/layout/process3"/>
    <dgm:cxn modelId="{11751A27-A819-4E64-9FB9-FE89E2DC0213}" type="presOf" srcId="{7F7044EF-0A71-4087-A2E9-32683F7D1860}" destId="{D538496F-F2ED-4DF9-9AD4-0AEB49E93C0E}" srcOrd="1" destOrd="0" presId="urn:microsoft.com/office/officeart/2005/8/layout/process3"/>
    <dgm:cxn modelId="{E7553567-C1FD-4DEC-9385-938D10735A8C}" srcId="{9A96D092-7661-4C04-80F3-7BDCFDA0E96B}" destId="{9B0F2DB8-C948-4F5B-884F-2C031C0BFC02}" srcOrd="0" destOrd="0" parTransId="{9D19CE28-76EE-4F7F-A07D-5DF0BA8B0FF7}" sibTransId="{66BB0668-BDA3-42A9-B8BA-14A6A2374248}"/>
    <dgm:cxn modelId="{BCA5BB52-5D99-4700-A453-C4C75F7B57AA}" type="presOf" srcId="{9B0F2DB8-C948-4F5B-884F-2C031C0BFC02}" destId="{4D27A49B-0B8B-4801-B19F-2F72316F6A27}" srcOrd="0" destOrd="0" presId="urn:microsoft.com/office/officeart/2005/8/layout/process3"/>
    <dgm:cxn modelId="{FB868578-1E94-4D0A-8405-492D0DD51D3A}" type="presOf" srcId="{31EED462-FFAF-4E47-9A13-21CB7E459B96}" destId="{35014C6E-E480-4001-8AC4-49AB63AC2EF3}" srcOrd="0" destOrd="0" presId="urn:microsoft.com/office/officeart/2005/8/layout/process3"/>
    <dgm:cxn modelId="{EB427084-99DA-46E8-8CB1-3C8079C70829}" type="presOf" srcId="{7F7044EF-0A71-4087-A2E9-32683F7D1860}" destId="{0D3C5FC1-0949-4812-9808-0201019D42AE}" srcOrd="0" destOrd="0" presId="urn:microsoft.com/office/officeart/2005/8/layout/process3"/>
    <dgm:cxn modelId="{A525378B-AA17-4130-B5BA-23DA45962C38}" type="presOf" srcId="{FAD9A3B9-2F12-4A44-A176-96EC770A8C7B}" destId="{D25674F3-F923-4F7C-B3A8-3BB3D1BA150A}" srcOrd="0" destOrd="0" presId="urn:microsoft.com/office/officeart/2005/8/layout/process3"/>
    <dgm:cxn modelId="{27C2018C-CEE5-46AC-9E9F-8BA87D49D55C}" srcId="{FAD9A3B9-2F12-4A44-A176-96EC770A8C7B}" destId="{41053B50-A38C-4096-9CC8-CFD5EBBB9163}" srcOrd="0" destOrd="0" parTransId="{99EB37C7-86E4-4A1D-924D-64646487169D}" sibTransId="{7F7044EF-0A71-4087-A2E9-32683F7D1860}"/>
    <dgm:cxn modelId="{3E7B9A96-263E-40D9-B095-7A0CDD52F0DC}" srcId="{FAD9A3B9-2F12-4A44-A176-96EC770A8C7B}" destId="{9A96D092-7661-4C04-80F3-7BDCFDA0E96B}" srcOrd="1" destOrd="0" parTransId="{822DD142-937C-4F3C-B674-374B3C378778}" sibTransId="{80F768AD-F643-4C6B-89AD-2553287756F2}"/>
    <dgm:cxn modelId="{756A53BA-F22F-419D-900D-F11E2A64AE97}" srcId="{41053B50-A38C-4096-9CC8-CFD5EBBB9163}" destId="{31EED462-FFAF-4E47-9A13-21CB7E459B96}" srcOrd="0" destOrd="0" parTransId="{8DEE6AFF-46BA-483D-B1B7-9E97CCD73067}" sibTransId="{D29DFBC9-1326-489A-929C-012E4306AE39}"/>
    <dgm:cxn modelId="{09C41AC2-D8F6-49BF-B1F6-B2DB4AEBFA27}" type="presOf" srcId="{9A96D092-7661-4C04-80F3-7BDCFDA0E96B}" destId="{B6C10563-C06D-47B6-9A5F-8CB9C79AF8FB}" srcOrd="1" destOrd="0" presId="urn:microsoft.com/office/officeart/2005/8/layout/process3"/>
    <dgm:cxn modelId="{D529D1CB-7830-4108-B682-377168C14E30}" type="presOf" srcId="{9A96D092-7661-4C04-80F3-7BDCFDA0E96B}" destId="{947F5EC8-94B1-412E-9DFF-C2A7A67C5D5E}" srcOrd="0" destOrd="0" presId="urn:microsoft.com/office/officeart/2005/8/layout/process3"/>
    <dgm:cxn modelId="{7E85CEEC-4BDF-4CED-98AD-DFB8EE98F3F3}" type="presOf" srcId="{41053B50-A38C-4096-9CC8-CFD5EBBB9163}" destId="{4B0C86FA-8443-4252-9871-7E0D1B735688}" srcOrd="1" destOrd="0" presId="urn:microsoft.com/office/officeart/2005/8/layout/process3"/>
    <dgm:cxn modelId="{ACC61872-5FCB-4C5B-9D7E-383FCDD902C0}" type="presParOf" srcId="{D25674F3-F923-4F7C-B3A8-3BB3D1BA150A}" destId="{0E9D66E0-28BE-47ED-8FCF-8C20D812030D}" srcOrd="0" destOrd="0" presId="urn:microsoft.com/office/officeart/2005/8/layout/process3"/>
    <dgm:cxn modelId="{6FF8B467-0A24-4911-B207-690A3B0B930A}" type="presParOf" srcId="{0E9D66E0-28BE-47ED-8FCF-8C20D812030D}" destId="{976ADEB1-6C2D-4E04-BD17-78B01D501F35}" srcOrd="0" destOrd="0" presId="urn:microsoft.com/office/officeart/2005/8/layout/process3"/>
    <dgm:cxn modelId="{3D42C241-CEA6-44A0-9A5F-E7602F8ED66B}" type="presParOf" srcId="{0E9D66E0-28BE-47ED-8FCF-8C20D812030D}" destId="{4B0C86FA-8443-4252-9871-7E0D1B735688}" srcOrd="1" destOrd="0" presId="urn:microsoft.com/office/officeart/2005/8/layout/process3"/>
    <dgm:cxn modelId="{A3BB06EA-BFD7-40F4-BC5E-34E52D2EC03F}" type="presParOf" srcId="{0E9D66E0-28BE-47ED-8FCF-8C20D812030D}" destId="{35014C6E-E480-4001-8AC4-49AB63AC2EF3}" srcOrd="2" destOrd="0" presId="urn:microsoft.com/office/officeart/2005/8/layout/process3"/>
    <dgm:cxn modelId="{7E29A427-99CD-4713-B44F-5F082A6B8836}" type="presParOf" srcId="{D25674F3-F923-4F7C-B3A8-3BB3D1BA150A}" destId="{0D3C5FC1-0949-4812-9808-0201019D42AE}" srcOrd="1" destOrd="0" presId="urn:microsoft.com/office/officeart/2005/8/layout/process3"/>
    <dgm:cxn modelId="{40C3934B-F78B-421F-99BE-5D5BFF4F6071}" type="presParOf" srcId="{0D3C5FC1-0949-4812-9808-0201019D42AE}" destId="{D538496F-F2ED-4DF9-9AD4-0AEB49E93C0E}" srcOrd="0" destOrd="0" presId="urn:microsoft.com/office/officeart/2005/8/layout/process3"/>
    <dgm:cxn modelId="{F04E5F79-6F53-4899-8420-F311C87D7FEF}" type="presParOf" srcId="{D25674F3-F923-4F7C-B3A8-3BB3D1BA150A}" destId="{039F87F4-1765-42C8-ADE4-7CEC4E0D7AEF}" srcOrd="2" destOrd="0" presId="urn:microsoft.com/office/officeart/2005/8/layout/process3"/>
    <dgm:cxn modelId="{D5FCCC4A-7042-4389-9F14-B897E964209D}" type="presParOf" srcId="{039F87F4-1765-42C8-ADE4-7CEC4E0D7AEF}" destId="{947F5EC8-94B1-412E-9DFF-C2A7A67C5D5E}" srcOrd="0" destOrd="0" presId="urn:microsoft.com/office/officeart/2005/8/layout/process3"/>
    <dgm:cxn modelId="{CAFAECAB-B487-4695-A96A-075A338EE405}" type="presParOf" srcId="{039F87F4-1765-42C8-ADE4-7CEC4E0D7AEF}" destId="{B6C10563-C06D-47B6-9A5F-8CB9C79AF8FB}" srcOrd="1" destOrd="0" presId="urn:microsoft.com/office/officeart/2005/8/layout/process3"/>
    <dgm:cxn modelId="{700FC22F-21B3-4D9D-8A72-85B137D9A549}" type="presParOf" srcId="{039F87F4-1765-42C8-ADE4-7CEC4E0D7AEF}" destId="{4D27A49B-0B8B-4801-B19F-2F72316F6A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D9A3B9-2F12-4A44-A176-96EC770A8C7B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1053B50-A38C-4096-9CC8-CFD5EBBB9163}">
      <dgm:prSet phldrT="[文字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99EB37C7-86E4-4A1D-924D-64646487169D}" type="parTrans" cxnId="{27C2018C-CEE5-46AC-9E9F-8BA87D49D55C}">
      <dgm:prSet/>
      <dgm:spPr/>
      <dgm:t>
        <a:bodyPr/>
        <a:lstStyle/>
        <a:p>
          <a:endParaRPr lang="zh-TW" altLang="en-US"/>
        </a:p>
      </dgm:t>
    </dgm:pt>
    <dgm:pt modelId="{7F7044EF-0A71-4087-A2E9-32683F7D1860}" type="sibTrans" cxnId="{27C2018C-CEE5-46AC-9E9F-8BA87D49D55C}">
      <dgm:prSet/>
      <dgm:spPr/>
      <dgm:t>
        <a:bodyPr/>
        <a:lstStyle/>
        <a:p>
          <a:endParaRPr lang="zh-TW" altLang="en-US"/>
        </a:p>
      </dgm:t>
    </dgm:pt>
    <dgm:pt modelId="{31EED462-FFAF-4E47-9A13-21CB7E459B96}">
      <dgm:prSet phldrT="[文字]"/>
      <dgm:spPr/>
      <dgm:t>
        <a:bodyPr/>
        <a:lstStyle/>
        <a:p>
          <a:r>
            <a:rPr lang="en-US" altLang="zh-TW" dirty="0"/>
            <a:t>Eigenvalue</a:t>
          </a:r>
          <a:br>
            <a:rPr lang="en-US" altLang="zh-TW" dirty="0"/>
          </a:br>
          <a:r>
            <a:rPr lang="en-US" altLang="zh-TW" dirty="0"/>
            <a:t>of Density </a:t>
          </a:r>
          <a:br>
            <a:rPr lang="en-US" altLang="zh-TW" dirty="0"/>
          </a:br>
          <a:r>
            <a:rPr lang="en-US" altLang="zh-TW" dirty="0"/>
            <a:t>matrix</a:t>
          </a:r>
          <a:endParaRPr lang="zh-TW" altLang="en-US" dirty="0"/>
        </a:p>
      </dgm:t>
    </dgm:pt>
    <dgm:pt modelId="{8DEE6AFF-46BA-483D-B1B7-9E97CCD73067}" type="parTrans" cxnId="{756A53BA-F22F-419D-900D-F11E2A64AE97}">
      <dgm:prSet/>
      <dgm:spPr/>
      <dgm:t>
        <a:bodyPr/>
        <a:lstStyle/>
        <a:p>
          <a:endParaRPr lang="zh-TW" altLang="en-US"/>
        </a:p>
      </dgm:t>
    </dgm:pt>
    <dgm:pt modelId="{D29DFBC9-1326-489A-929C-012E4306AE39}" type="sibTrans" cxnId="{756A53BA-F22F-419D-900D-F11E2A64AE97}">
      <dgm:prSet/>
      <dgm:spPr/>
      <dgm:t>
        <a:bodyPr/>
        <a:lstStyle/>
        <a:p>
          <a:endParaRPr lang="zh-TW" altLang="en-US"/>
        </a:p>
      </dgm:t>
    </dgm:pt>
    <dgm:pt modelId="{9A96D092-7661-4C04-80F3-7BDCFDA0E96B}">
      <dgm:prSet phldrT="[文字]"/>
      <dgm:spPr/>
      <dgm:t>
        <a:bodyPr/>
        <a:lstStyle/>
        <a:p>
          <a:pPr algn="ctr"/>
          <a:r>
            <a:rPr lang="en-US" altLang="zh-TW" b="1" dirty="0"/>
            <a:t>S</a:t>
          </a:r>
          <a:endParaRPr lang="zh-TW" altLang="en-US" b="1" dirty="0"/>
        </a:p>
      </dgm:t>
    </dgm:pt>
    <dgm:pt modelId="{822DD142-937C-4F3C-B674-374B3C378778}" type="parTrans" cxnId="{3E7B9A96-263E-40D9-B095-7A0CDD52F0DC}">
      <dgm:prSet/>
      <dgm:spPr/>
      <dgm:t>
        <a:bodyPr/>
        <a:lstStyle/>
        <a:p>
          <a:endParaRPr lang="zh-TW" altLang="en-US"/>
        </a:p>
      </dgm:t>
    </dgm:pt>
    <dgm:pt modelId="{80F768AD-F643-4C6B-89AD-2553287756F2}" type="sibTrans" cxnId="{3E7B9A96-263E-40D9-B095-7A0CDD52F0DC}">
      <dgm:prSet/>
      <dgm:spPr/>
      <dgm:t>
        <a:bodyPr/>
        <a:lstStyle/>
        <a:p>
          <a:endParaRPr lang="zh-TW" altLang="en-US"/>
        </a:p>
      </dgm:t>
    </dgm:pt>
    <dgm:pt modelId="{9B0F2DB8-C948-4F5B-884F-2C031C0BFC02}">
      <dgm:prSet phldrT="[文字]"/>
      <dgm:spPr/>
      <dgm:t>
        <a:bodyPr/>
        <a:lstStyle/>
        <a:p>
          <a:r>
            <a:rPr lang="en-US" altLang="zh-TW" dirty="0"/>
            <a:t>Entropy</a:t>
          </a:r>
          <a:endParaRPr lang="zh-TW" altLang="en-US" dirty="0"/>
        </a:p>
      </dgm:t>
    </dgm:pt>
    <dgm:pt modelId="{9D19CE28-76EE-4F7F-A07D-5DF0BA8B0FF7}" type="parTrans" cxnId="{E7553567-C1FD-4DEC-9385-938D10735A8C}">
      <dgm:prSet/>
      <dgm:spPr/>
      <dgm:t>
        <a:bodyPr/>
        <a:lstStyle/>
        <a:p>
          <a:endParaRPr lang="zh-TW" altLang="en-US"/>
        </a:p>
      </dgm:t>
    </dgm:pt>
    <dgm:pt modelId="{66BB0668-BDA3-42A9-B8BA-14A6A2374248}" type="sibTrans" cxnId="{E7553567-C1FD-4DEC-9385-938D10735A8C}">
      <dgm:prSet/>
      <dgm:spPr/>
      <dgm:t>
        <a:bodyPr/>
        <a:lstStyle/>
        <a:p>
          <a:endParaRPr lang="zh-TW" altLang="en-US"/>
        </a:p>
      </dgm:t>
    </dgm:pt>
    <dgm:pt modelId="{D25674F3-F923-4F7C-B3A8-3BB3D1BA150A}" type="pres">
      <dgm:prSet presAssocID="{FAD9A3B9-2F12-4A44-A176-96EC770A8C7B}" presName="linearFlow" presStyleCnt="0">
        <dgm:presLayoutVars>
          <dgm:dir/>
          <dgm:animLvl val="lvl"/>
          <dgm:resizeHandles val="exact"/>
        </dgm:presLayoutVars>
      </dgm:prSet>
      <dgm:spPr/>
    </dgm:pt>
    <dgm:pt modelId="{0E9D66E0-28BE-47ED-8FCF-8C20D812030D}" type="pres">
      <dgm:prSet presAssocID="{41053B50-A38C-4096-9CC8-CFD5EBBB9163}" presName="composite" presStyleCnt="0"/>
      <dgm:spPr/>
    </dgm:pt>
    <dgm:pt modelId="{976ADEB1-6C2D-4E04-BD17-78B01D501F35}" type="pres">
      <dgm:prSet presAssocID="{41053B50-A38C-4096-9CC8-CFD5EBBB9163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B0C86FA-8443-4252-9871-7E0D1B735688}" type="pres">
      <dgm:prSet presAssocID="{41053B50-A38C-4096-9CC8-CFD5EBBB9163}" presName="parSh" presStyleLbl="node1" presStyleIdx="0" presStyleCnt="2" custScaleX="104169" custScaleY="127806"/>
      <dgm:spPr/>
    </dgm:pt>
    <dgm:pt modelId="{35014C6E-E480-4001-8AC4-49AB63AC2EF3}" type="pres">
      <dgm:prSet presAssocID="{41053B50-A38C-4096-9CC8-CFD5EBBB9163}" presName="desTx" presStyleLbl="fgAcc1" presStyleIdx="0" presStyleCnt="2" custScaleY="100206">
        <dgm:presLayoutVars>
          <dgm:bulletEnabled val="1"/>
        </dgm:presLayoutVars>
      </dgm:prSet>
      <dgm:spPr/>
    </dgm:pt>
    <dgm:pt modelId="{0D3C5FC1-0949-4812-9808-0201019D42AE}" type="pres">
      <dgm:prSet presAssocID="{7F7044EF-0A71-4087-A2E9-32683F7D1860}" presName="sibTrans" presStyleLbl="sibTrans2D1" presStyleIdx="0" presStyleCnt="1"/>
      <dgm:spPr/>
    </dgm:pt>
    <dgm:pt modelId="{D538496F-F2ED-4DF9-9AD4-0AEB49E93C0E}" type="pres">
      <dgm:prSet presAssocID="{7F7044EF-0A71-4087-A2E9-32683F7D1860}" presName="connTx" presStyleLbl="sibTrans2D1" presStyleIdx="0" presStyleCnt="1"/>
      <dgm:spPr/>
    </dgm:pt>
    <dgm:pt modelId="{039F87F4-1765-42C8-ADE4-7CEC4E0D7AEF}" type="pres">
      <dgm:prSet presAssocID="{9A96D092-7661-4C04-80F3-7BDCFDA0E96B}" presName="composite" presStyleCnt="0"/>
      <dgm:spPr/>
    </dgm:pt>
    <dgm:pt modelId="{947F5EC8-94B1-412E-9DFF-C2A7A67C5D5E}" type="pres">
      <dgm:prSet presAssocID="{9A96D092-7661-4C04-80F3-7BDCFDA0E96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B6C10563-C06D-47B6-9A5F-8CB9C79AF8FB}" type="pres">
      <dgm:prSet presAssocID="{9A96D092-7661-4C04-80F3-7BDCFDA0E96B}" presName="parSh" presStyleLbl="node1" presStyleIdx="1" presStyleCnt="2"/>
      <dgm:spPr/>
    </dgm:pt>
    <dgm:pt modelId="{4D27A49B-0B8B-4801-B19F-2F72316F6A27}" type="pres">
      <dgm:prSet presAssocID="{9A96D092-7661-4C04-80F3-7BDCFDA0E96B}" presName="desTx" presStyleLbl="fgAcc1" presStyleIdx="1" presStyleCnt="2">
        <dgm:presLayoutVars>
          <dgm:bulletEnabled val="1"/>
        </dgm:presLayoutVars>
      </dgm:prSet>
      <dgm:spPr/>
    </dgm:pt>
  </dgm:ptLst>
  <dgm:cxnLst>
    <dgm:cxn modelId="{60477003-D05B-4F51-A7D5-54AA13105458}" type="presOf" srcId="{41053B50-A38C-4096-9CC8-CFD5EBBB9163}" destId="{976ADEB1-6C2D-4E04-BD17-78B01D501F35}" srcOrd="0" destOrd="0" presId="urn:microsoft.com/office/officeart/2005/8/layout/process3"/>
    <dgm:cxn modelId="{11751A27-A819-4E64-9FB9-FE89E2DC0213}" type="presOf" srcId="{7F7044EF-0A71-4087-A2E9-32683F7D1860}" destId="{D538496F-F2ED-4DF9-9AD4-0AEB49E93C0E}" srcOrd="1" destOrd="0" presId="urn:microsoft.com/office/officeart/2005/8/layout/process3"/>
    <dgm:cxn modelId="{E7553567-C1FD-4DEC-9385-938D10735A8C}" srcId="{9A96D092-7661-4C04-80F3-7BDCFDA0E96B}" destId="{9B0F2DB8-C948-4F5B-884F-2C031C0BFC02}" srcOrd="0" destOrd="0" parTransId="{9D19CE28-76EE-4F7F-A07D-5DF0BA8B0FF7}" sibTransId="{66BB0668-BDA3-42A9-B8BA-14A6A2374248}"/>
    <dgm:cxn modelId="{BCA5BB52-5D99-4700-A453-C4C75F7B57AA}" type="presOf" srcId="{9B0F2DB8-C948-4F5B-884F-2C031C0BFC02}" destId="{4D27A49B-0B8B-4801-B19F-2F72316F6A27}" srcOrd="0" destOrd="0" presId="urn:microsoft.com/office/officeart/2005/8/layout/process3"/>
    <dgm:cxn modelId="{FB868578-1E94-4D0A-8405-492D0DD51D3A}" type="presOf" srcId="{31EED462-FFAF-4E47-9A13-21CB7E459B96}" destId="{35014C6E-E480-4001-8AC4-49AB63AC2EF3}" srcOrd="0" destOrd="0" presId="urn:microsoft.com/office/officeart/2005/8/layout/process3"/>
    <dgm:cxn modelId="{EB427084-99DA-46E8-8CB1-3C8079C70829}" type="presOf" srcId="{7F7044EF-0A71-4087-A2E9-32683F7D1860}" destId="{0D3C5FC1-0949-4812-9808-0201019D42AE}" srcOrd="0" destOrd="0" presId="urn:microsoft.com/office/officeart/2005/8/layout/process3"/>
    <dgm:cxn modelId="{A525378B-AA17-4130-B5BA-23DA45962C38}" type="presOf" srcId="{FAD9A3B9-2F12-4A44-A176-96EC770A8C7B}" destId="{D25674F3-F923-4F7C-B3A8-3BB3D1BA150A}" srcOrd="0" destOrd="0" presId="urn:microsoft.com/office/officeart/2005/8/layout/process3"/>
    <dgm:cxn modelId="{27C2018C-CEE5-46AC-9E9F-8BA87D49D55C}" srcId="{FAD9A3B9-2F12-4A44-A176-96EC770A8C7B}" destId="{41053B50-A38C-4096-9CC8-CFD5EBBB9163}" srcOrd="0" destOrd="0" parTransId="{99EB37C7-86E4-4A1D-924D-64646487169D}" sibTransId="{7F7044EF-0A71-4087-A2E9-32683F7D1860}"/>
    <dgm:cxn modelId="{3E7B9A96-263E-40D9-B095-7A0CDD52F0DC}" srcId="{FAD9A3B9-2F12-4A44-A176-96EC770A8C7B}" destId="{9A96D092-7661-4C04-80F3-7BDCFDA0E96B}" srcOrd="1" destOrd="0" parTransId="{822DD142-937C-4F3C-B674-374B3C378778}" sibTransId="{80F768AD-F643-4C6B-89AD-2553287756F2}"/>
    <dgm:cxn modelId="{756A53BA-F22F-419D-900D-F11E2A64AE97}" srcId="{41053B50-A38C-4096-9CC8-CFD5EBBB9163}" destId="{31EED462-FFAF-4E47-9A13-21CB7E459B96}" srcOrd="0" destOrd="0" parTransId="{8DEE6AFF-46BA-483D-B1B7-9E97CCD73067}" sibTransId="{D29DFBC9-1326-489A-929C-012E4306AE39}"/>
    <dgm:cxn modelId="{09C41AC2-D8F6-49BF-B1F6-B2DB4AEBFA27}" type="presOf" srcId="{9A96D092-7661-4C04-80F3-7BDCFDA0E96B}" destId="{B6C10563-C06D-47B6-9A5F-8CB9C79AF8FB}" srcOrd="1" destOrd="0" presId="urn:microsoft.com/office/officeart/2005/8/layout/process3"/>
    <dgm:cxn modelId="{D529D1CB-7830-4108-B682-377168C14E30}" type="presOf" srcId="{9A96D092-7661-4C04-80F3-7BDCFDA0E96B}" destId="{947F5EC8-94B1-412E-9DFF-C2A7A67C5D5E}" srcOrd="0" destOrd="0" presId="urn:microsoft.com/office/officeart/2005/8/layout/process3"/>
    <dgm:cxn modelId="{7E85CEEC-4BDF-4CED-98AD-DFB8EE98F3F3}" type="presOf" srcId="{41053B50-A38C-4096-9CC8-CFD5EBBB9163}" destId="{4B0C86FA-8443-4252-9871-7E0D1B735688}" srcOrd="1" destOrd="0" presId="urn:microsoft.com/office/officeart/2005/8/layout/process3"/>
    <dgm:cxn modelId="{ACC61872-5FCB-4C5B-9D7E-383FCDD902C0}" type="presParOf" srcId="{D25674F3-F923-4F7C-B3A8-3BB3D1BA150A}" destId="{0E9D66E0-28BE-47ED-8FCF-8C20D812030D}" srcOrd="0" destOrd="0" presId="urn:microsoft.com/office/officeart/2005/8/layout/process3"/>
    <dgm:cxn modelId="{6FF8B467-0A24-4911-B207-690A3B0B930A}" type="presParOf" srcId="{0E9D66E0-28BE-47ED-8FCF-8C20D812030D}" destId="{976ADEB1-6C2D-4E04-BD17-78B01D501F35}" srcOrd="0" destOrd="0" presId="urn:microsoft.com/office/officeart/2005/8/layout/process3"/>
    <dgm:cxn modelId="{3D42C241-CEA6-44A0-9A5F-E7602F8ED66B}" type="presParOf" srcId="{0E9D66E0-28BE-47ED-8FCF-8C20D812030D}" destId="{4B0C86FA-8443-4252-9871-7E0D1B735688}" srcOrd="1" destOrd="0" presId="urn:microsoft.com/office/officeart/2005/8/layout/process3"/>
    <dgm:cxn modelId="{A3BB06EA-BFD7-40F4-BC5E-34E52D2EC03F}" type="presParOf" srcId="{0E9D66E0-28BE-47ED-8FCF-8C20D812030D}" destId="{35014C6E-E480-4001-8AC4-49AB63AC2EF3}" srcOrd="2" destOrd="0" presId="urn:microsoft.com/office/officeart/2005/8/layout/process3"/>
    <dgm:cxn modelId="{7E29A427-99CD-4713-B44F-5F082A6B8836}" type="presParOf" srcId="{D25674F3-F923-4F7C-B3A8-3BB3D1BA150A}" destId="{0D3C5FC1-0949-4812-9808-0201019D42AE}" srcOrd="1" destOrd="0" presId="urn:microsoft.com/office/officeart/2005/8/layout/process3"/>
    <dgm:cxn modelId="{40C3934B-F78B-421F-99BE-5D5BFF4F6071}" type="presParOf" srcId="{0D3C5FC1-0949-4812-9808-0201019D42AE}" destId="{D538496F-F2ED-4DF9-9AD4-0AEB49E93C0E}" srcOrd="0" destOrd="0" presId="urn:microsoft.com/office/officeart/2005/8/layout/process3"/>
    <dgm:cxn modelId="{F04E5F79-6F53-4899-8420-F311C87D7FEF}" type="presParOf" srcId="{D25674F3-F923-4F7C-B3A8-3BB3D1BA150A}" destId="{039F87F4-1765-42C8-ADE4-7CEC4E0D7AEF}" srcOrd="2" destOrd="0" presId="urn:microsoft.com/office/officeart/2005/8/layout/process3"/>
    <dgm:cxn modelId="{D5FCCC4A-7042-4389-9F14-B897E964209D}" type="presParOf" srcId="{039F87F4-1765-42C8-ADE4-7CEC4E0D7AEF}" destId="{947F5EC8-94B1-412E-9DFF-C2A7A67C5D5E}" srcOrd="0" destOrd="0" presId="urn:microsoft.com/office/officeart/2005/8/layout/process3"/>
    <dgm:cxn modelId="{CAFAECAB-B487-4695-A96A-075A338EE405}" type="presParOf" srcId="{039F87F4-1765-42C8-ADE4-7CEC4E0D7AEF}" destId="{B6C10563-C06D-47B6-9A5F-8CB9C79AF8FB}" srcOrd="1" destOrd="0" presId="urn:microsoft.com/office/officeart/2005/8/layout/process3"/>
    <dgm:cxn modelId="{700FC22F-21B3-4D9D-8A72-85B137D9A549}" type="presParOf" srcId="{039F87F4-1765-42C8-ADE4-7CEC4E0D7AEF}" destId="{4D27A49B-0B8B-4801-B19F-2F72316F6A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C86FA-8443-4252-9871-7E0D1B735688}">
      <dsp:nvSpPr>
        <dsp:cNvPr id="0" name=""/>
        <dsp:cNvSpPr/>
      </dsp:nvSpPr>
      <dsp:spPr>
        <a:xfrm>
          <a:off x="3291" y="1216672"/>
          <a:ext cx="1496432" cy="80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H</a:t>
          </a:r>
          <a:endParaRPr lang="zh-TW" altLang="en-US" sz="1800" b="1" kern="1200" dirty="0"/>
        </a:p>
      </dsp:txBody>
      <dsp:txXfrm>
        <a:off x="3291" y="1216672"/>
        <a:ext cx="1496432" cy="535937"/>
      </dsp:txXfrm>
    </dsp:sp>
    <dsp:sp modelId="{35014C6E-E480-4001-8AC4-49AB63AC2EF3}">
      <dsp:nvSpPr>
        <dsp:cNvPr id="0" name=""/>
        <dsp:cNvSpPr/>
      </dsp:nvSpPr>
      <dsp:spPr>
        <a:xfrm>
          <a:off x="309789" y="1752609"/>
          <a:ext cx="1496432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 err="1"/>
            <a:t>Hamil</a:t>
          </a:r>
          <a:r>
            <a:rPr lang="en-US" altLang="zh-TW" sz="1800" kern="1200" dirty="0"/>
            <a:t>-</a:t>
          </a:r>
          <a:br>
            <a:rPr lang="en-US" altLang="zh-TW" sz="1800" kern="1200" dirty="0"/>
          </a:br>
          <a:r>
            <a:rPr lang="en-US" altLang="zh-TW" sz="1800" kern="1200" dirty="0" err="1"/>
            <a:t>tonian</a:t>
          </a:r>
          <a:endParaRPr lang="zh-TW" altLang="en-US" sz="1800" kern="1200" dirty="0"/>
        </a:p>
      </dsp:txBody>
      <dsp:txXfrm>
        <a:off x="348697" y="1791517"/>
        <a:ext cx="1418616" cy="1250584"/>
      </dsp:txXfrm>
    </dsp:sp>
    <dsp:sp modelId="{0D3C5FC1-0949-4812-9808-0201019D42AE}">
      <dsp:nvSpPr>
        <dsp:cNvPr id="0" name=""/>
        <dsp:cNvSpPr/>
      </dsp:nvSpPr>
      <dsp:spPr>
        <a:xfrm>
          <a:off x="1726577" y="1298356"/>
          <a:ext cx="480929" cy="372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1726577" y="1372870"/>
        <a:ext cx="369159" cy="223540"/>
      </dsp:txXfrm>
    </dsp:sp>
    <dsp:sp modelId="{B6C10563-C06D-47B6-9A5F-8CB9C79AF8FB}">
      <dsp:nvSpPr>
        <dsp:cNvPr id="0" name=""/>
        <dsp:cNvSpPr/>
      </dsp:nvSpPr>
      <dsp:spPr>
        <a:xfrm>
          <a:off x="2407138" y="1216672"/>
          <a:ext cx="1496432" cy="80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zh-TW" altLang="en-US" sz="1800" b="1" i="1" kern="1200" smtClean="0">
                    <a:latin typeface="Cambria Math" panose="02040503050406030204" pitchFamily="18" charset="0"/>
                  </a:rPr>
                  <m:t>𝝋</m:t>
                </m:r>
              </m:oMath>
            </m:oMathPara>
          </a14:m>
          <a:endParaRPr lang="zh-TW" altLang="en-US" sz="1800" b="1" kern="1200" dirty="0"/>
        </a:p>
      </dsp:txBody>
      <dsp:txXfrm>
        <a:off x="2407138" y="1216672"/>
        <a:ext cx="1496432" cy="535937"/>
      </dsp:txXfrm>
    </dsp:sp>
    <dsp:sp modelId="{4D27A49B-0B8B-4801-B19F-2F72316F6A27}">
      <dsp:nvSpPr>
        <dsp:cNvPr id="0" name=""/>
        <dsp:cNvSpPr/>
      </dsp:nvSpPr>
      <dsp:spPr>
        <a:xfrm>
          <a:off x="2713636" y="1752609"/>
          <a:ext cx="1496432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/>
            <a:t>Ground</a:t>
          </a:r>
          <a:br>
            <a:rPr lang="en-US" altLang="zh-TW" sz="1800" kern="1200" dirty="0"/>
          </a:br>
          <a:r>
            <a:rPr lang="en-US" altLang="zh-TW" sz="1800" kern="1200" dirty="0"/>
            <a:t>state</a:t>
          </a:r>
          <a:br>
            <a:rPr lang="en-US" altLang="zh-TW" sz="1800" kern="1200" dirty="0"/>
          </a:br>
          <a:r>
            <a:rPr lang="en-US" altLang="zh-TW" sz="1800" kern="1200" dirty="0"/>
            <a:t>wave function</a:t>
          </a:r>
          <a:endParaRPr lang="zh-TW" altLang="en-US" sz="1800" kern="1200" dirty="0"/>
        </a:p>
      </dsp:txBody>
      <dsp:txXfrm>
        <a:off x="2752544" y="1791517"/>
        <a:ext cx="1418616" cy="1250584"/>
      </dsp:txXfrm>
    </dsp:sp>
    <dsp:sp modelId="{010AAEFC-5822-4F84-A1F4-2E00E8399DB2}">
      <dsp:nvSpPr>
        <dsp:cNvPr id="0" name=""/>
        <dsp:cNvSpPr/>
      </dsp:nvSpPr>
      <dsp:spPr>
        <a:xfrm>
          <a:off x="4130424" y="1298356"/>
          <a:ext cx="480929" cy="3725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kern="1200"/>
        </a:p>
      </dsp:txBody>
      <dsp:txXfrm>
        <a:off x="4130424" y="1372870"/>
        <a:ext cx="369159" cy="223540"/>
      </dsp:txXfrm>
    </dsp:sp>
    <dsp:sp modelId="{E2C1C6E9-D304-4CC9-8796-A7D4130D4F5C}">
      <dsp:nvSpPr>
        <dsp:cNvPr id="0" name=""/>
        <dsp:cNvSpPr/>
      </dsp:nvSpPr>
      <dsp:spPr>
        <a:xfrm>
          <a:off x="4810986" y="1216672"/>
          <a:ext cx="1496432" cy="803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zh-TW" altLang="en-US" sz="1800" b="1" i="1" kern="1200" smtClean="0">
                    <a:latin typeface="Cambria Math" panose="02040503050406030204" pitchFamily="18" charset="0"/>
                  </a:rPr>
                  <m:t>𝝆</m:t>
                </m:r>
              </m:oMath>
            </m:oMathPara>
          </a14:m>
          <a:endParaRPr lang="zh-TW" altLang="en-US" sz="1800" b="1" kern="1200" dirty="0"/>
        </a:p>
      </dsp:txBody>
      <dsp:txXfrm>
        <a:off x="4810986" y="1216672"/>
        <a:ext cx="1496432" cy="535937"/>
      </dsp:txXfrm>
    </dsp:sp>
    <dsp:sp modelId="{4722E685-B96F-44D1-9866-58AB4C64BD17}">
      <dsp:nvSpPr>
        <dsp:cNvPr id="0" name=""/>
        <dsp:cNvSpPr/>
      </dsp:nvSpPr>
      <dsp:spPr>
        <a:xfrm>
          <a:off x="5117484" y="1752609"/>
          <a:ext cx="1496432" cy="132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800" kern="1200" dirty="0"/>
            <a:t>Density</a:t>
          </a:r>
          <a:br>
            <a:rPr lang="en-US" altLang="zh-TW" sz="1800" kern="1200" dirty="0"/>
          </a:br>
          <a:r>
            <a:rPr lang="en-US" altLang="zh-TW" sz="1800" kern="1200" dirty="0"/>
            <a:t>matrix</a:t>
          </a:r>
          <a:endParaRPr lang="zh-TW" altLang="en-US" sz="1800" kern="1200" dirty="0"/>
        </a:p>
      </dsp:txBody>
      <dsp:txXfrm>
        <a:off x="5156392" y="1791517"/>
        <a:ext cx="1418616" cy="1250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C86FA-8443-4252-9871-7E0D1B735688}">
      <dsp:nvSpPr>
        <dsp:cNvPr id="0" name=""/>
        <dsp:cNvSpPr/>
      </dsp:nvSpPr>
      <dsp:spPr>
        <a:xfrm>
          <a:off x="654" y="1121182"/>
          <a:ext cx="1573571" cy="859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altLang="zh-TW" sz="1500" b="1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altLang="zh-TW" sz="1500" b="1" i="1" kern="1200" smtClean="0">
                        <a:latin typeface="Cambria Math" panose="02040503050406030204" pitchFamily="18" charset="0"/>
                      </a:rPr>
                      <m:t>𝒑</m:t>
                    </m:r>
                  </m:e>
                  <m:sub>
                    <m:r>
                      <a:rPr lang="en-US" altLang="zh-TW" sz="1500" b="1" i="1" kern="1200" smtClean="0">
                        <a:latin typeface="Cambria Math" panose="02040503050406030204" pitchFamily="18" charset="0"/>
                      </a:rPr>
                      <m:t>𝒏</m:t>
                    </m:r>
                  </m:sub>
                </m:sSub>
              </m:oMath>
            </m:oMathPara>
          </a14:m>
          <a:endParaRPr lang="zh-TW" altLang="en-US" sz="1500" b="1" kern="1200" dirty="0"/>
        </a:p>
      </dsp:txBody>
      <dsp:txXfrm>
        <a:off x="654" y="1121182"/>
        <a:ext cx="1573571" cy="572759"/>
      </dsp:txXfrm>
    </dsp:sp>
    <dsp:sp modelId="{35014C6E-E480-4001-8AC4-49AB63AC2EF3}">
      <dsp:nvSpPr>
        <dsp:cNvPr id="0" name=""/>
        <dsp:cNvSpPr/>
      </dsp:nvSpPr>
      <dsp:spPr>
        <a:xfrm>
          <a:off x="341541" y="1661870"/>
          <a:ext cx="1510594" cy="89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500" kern="1200" dirty="0"/>
            <a:t>Eigenvalue</a:t>
          </a:r>
          <a:br>
            <a:rPr lang="en-US" altLang="zh-TW" sz="1500" kern="1200" dirty="0"/>
          </a:br>
          <a:r>
            <a:rPr lang="en-US" altLang="zh-TW" sz="1500" kern="1200" dirty="0"/>
            <a:t>of Density </a:t>
          </a:r>
          <a:br>
            <a:rPr lang="en-US" altLang="zh-TW" sz="1500" kern="1200" dirty="0"/>
          </a:br>
          <a:r>
            <a:rPr lang="en-US" altLang="zh-TW" sz="1500" kern="1200" dirty="0"/>
            <a:t>matrix</a:t>
          </a:r>
          <a:endParaRPr lang="zh-TW" altLang="en-US" sz="1500" kern="1200" dirty="0"/>
        </a:p>
      </dsp:txBody>
      <dsp:txXfrm>
        <a:off x="367691" y="1688020"/>
        <a:ext cx="1458294" cy="840535"/>
      </dsp:txXfrm>
    </dsp:sp>
    <dsp:sp modelId="{0D3C5FC1-0949-4812-9808-0201019D42AE}">
      <dsp:nvSpPr>
        <dsp:cNvPr id="0" name=""/>
        <dsp:cNvSpPr/>
      </dsp:nvSpPr>
      <dsp:spPr>
        <a:xfrm rot="21578583">
          <a:off x="1795349" y="1211774"/>
          <a:ext cx="468801" cy="3760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1795350" y="1287344"/>
        <a:ext cx="355973" cy="225656"/>
      </dsp:txXfrm>
    </dsp:sp>
    <dsp:sp modelId="{B6C10563-C06D-47B6-9A5F-8CB9C79AF8FB}">
      <dsp:nvSpPr>
        <dsp:cNvPr id="0" name=""/>
        <dsp:cNvSpPr/>
      </dsp:nvSpPr>
      <dsp:spPr>
        <a:xfrm>
          <a:off x="2458740" y="1168370"/>
          <a:ext cx="1510594" cy="672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1" kern="1200" dirty="0"/>
            <a:t>S</a:t>
          </a:r>
          <a:endParaRPr lang="zh-TW" altLang="en-US" sz="1500" b="1" kern="1200" dirty="0"/>
        </a:p>
      </dsp:txBody>
      <dsp:txXfrm>
        <a:off x="2458740" y="1168370"/>
        <a:ext cx="1510594" cy="448147"/>
      </dsp:txXfrm>
    </dsp:sp>
    <dsp:sp modelId="{4D27A49B-0B8B-4801-B19F-2F72316F6A27}">
      <dsp:nvSpPr>
        <dsp:cNvPr id="0" name=""/>
        <dsp:cNvSpPr/>
      </dsp:nvSpPr>
      <dsp:spPr>
        <a:xfrm>
          <a:off x="2768139" y="1616517"/>
          <a:ext cx="1510594" cy="891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500" kern="1200" dirty="0"/>
            <a:t>Entropy</a:t>
          </a:r>
          <a:endParaRPr lang="zh-TW" altLang="en-US" sz="1500" kern="1200" dirty="0"/>
        </a:p>
      </dsp:txBody>
      <dsp:txXfrm>
        <a:off x="2794235" y="1642613"/>
        <a:ext cx="1458402" cy="838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DF613-0A94-4EC2-B95C-FDDE5CFA80CC}" type="datetimeFigureOut">
              <a:rPr lang="zh-TW" altLang="en-US" smtClean="0"/>
              <a:t>2022/11/9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75EA3-3E97-4468-B5F2-4AEB0A3F8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91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3CF1-2A82-487F-AA0F-ADBD9DC7E487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EECF-5BEA-42E2-A03A-58BAEB91AFD7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8E2F-29B1-498A-99CF-03B97CC8CE9E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459" y="0"/>
            <a:ext cx="10058400" cy="160934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405079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EC1-E1E1-4EF4-ABF5-7B8DD1D84AA9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3FBDD81-636B-49B8-AE8B-132BEB4AD276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E79A-BD8A-4C91-BAB6-7A419B55728A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F18-E03D-421B-972A-DCAA18512126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DEEB-312B-4E34-8527-10D1441E732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0979-842C-44B6-A6D5-2FB5FE040A54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1405-855D-4B08-9A66-A7EE4C370C7D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1A9BB1BB-5C79-472A-A86F-CB86A80A8828}" type="datetime1">
              <a:rPr lang="en-US" altLang="zh-TW" smtClean="0"/>
              <a:t>11/9/2022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146" y="0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030" y="1403604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725F96A-20B7-4D06-88DD-8C638F282785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0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5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E0102-E1D5-44E7-99FD-6018280BC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/>
              <a:t>Calculate the entropy of a subregion using </a:t>
            </a:r>
            <a:br>
              <a:rPr lang="en-US" altLang="zh-TW" sz="3600" dirty="0"/>
            </a:br>
            <a:r>
              <a:rPr lang="en-US" altLang="zh-TW" sz="3600" dirty="0"/>
              <a:t>Python computation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D51A48-8079-4994-9C7F-1D4DA3EC6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110022506 </a:t>
            </a:r>
            <a:r>
              <a:rPr lang="zh-TW" altLang="en-US" dirty="0"/>
              <a:t>郭弈翔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F3C37C-571E-4EC3-943E-BCA8F21E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14DB1A-222A-4D16-8EAE-D336B1D5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A34-C74D-4773-85F9-A850CA23EB57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BA35EC-71B0-4D1F-8629-2B2AB6D1C0B3}"/>
              </a:ext>
            </a:extLst>
          </p:cNvPr>
          <p:cNvSpPr txBox="1"/>
          <p:nvPr/>
        </p:nvSpPr>
        <p:spPr>
          <a:xfrm>
            <a:off x="1069848" y="5811401"/>
            <a:ext cx="81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Key word: GR, QM, QFT, BH Thermodynamics, Linear Algebra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86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Entropy of N-coupled Harmonic Oscillators</a:t>
            </a:r>
            <a:endParaRPr lang="zh-TW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3"/>
                <a:ext cx="10881361" cy="51141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For N=2: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Solving the eigenvalues of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altLang="zh-TW" dirty="0"/>
                  <a:t>  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Finally, we can get the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 entropy S</a:t>
                </a:r>
                <a:r>
                  <a:rPr lang="en-US" altLang="zh-TW" dirty="0"/>
                  <a:t>: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3"/>
                <a:ext cx="10881361" cy="5114186"/>
              </a:xfrm>
              <a:blipFill>
                <a:blip r:embed="rId5"/>
                <a:stretch>
                  <a:fillRect l="-224" t="-4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D9760F-2905-4926-8C7D-F110E922B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0566" y="2086307"/>
            <a:ext cx="4284783" cy="68455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1732D9-9CA4-4324-ADCD-B27FBA9AA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566" y="3247822"/>
            <a:ext cx="2143858" cy="45350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96B063F-AA60-48CE-B4B4-F1B8047C8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750" y="4526157"/>
            <a:ext cx="8697632" cy="149345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1CAAA08-D202-4A2B-8894-C7E25EC5A5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5374" y="3188286"/>
            <a:ext cx="2693239" cy="572579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64595BCD-948A-4D0D-8FE2-2310B960E715}"/>
              </a:ext>
            </a:extLst>
          </p:cNvPr>
          <p:cNvGrpSpPr/>
          <p:nvPr/>
        </p:nvGrpSpPr>
        <p:grpSpPr>
          <a:xfrm>
            <a:off x="10518248" y="1974412"/>
            <a:ext cx="1432960" cy="908342"/>
            <a:chOff x="654" y="1121182"/>
            <a:chExt cx="1636973" cy="859138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5AF1D68-0D8B-43BB-ADE0-681828568460}"/>
                </a:ext>
              </a:extLst>
            </p:cNvPr>
            <p:cNvSpPr/>
            <p:nvPr/>
          </p:nvSpPr>
          <p:spPr>
            <a:xfrm>
              <a:off x="654" y="1121182"/>
              <a:ext cx="1573571" cy="8591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: 圓角 4">
                  <a:extLst>
                    <a:ext uri="{FF2B5EF4-FFF2-40B4-BE49-F238E27FC236}">
                      <a16:creationId xmlns:a16="http://schemas.microsoft.com/office/drawing/2014/main" id="{09BA6AE0-11FC-4643-ADD3-CC8082E6EEB6}"/>
                    </a:ext>
                  </a:extLst>
                </p:cNvPr>
                <p:cNvSpPr txBox="1"/>
                <p:nvPr/>
              </p:nvSpPr>
              <p:spPr>
                <a:xfrm>
                  <a:off x="64056" y="1355784"/>
                  <a:ext cx="1573571" cy="57275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106680" rIns="106680" bIns="57150" numCol="1" spcCol="1270" anchor="t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500" b="1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1" i="1" kern="120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TW" sz="1500" b="1" i="1" kern="120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TW" altLang="en-US" sz="1500" b="1" kern="1200" dirty="0"/>
                </a:p>
              </p:txBody>
            </p:sp>
          </mc:Choice>
          <mc:Fallback>
            <p:sp>
              <p:nvSpPr>
                <p:cNvPr id="14" name="矩形: 圓角 4">
                  <a:extLst>
                    <a:ext uri="{FF2B5EF4-FFF2-40B4-BE49-F238E27FC236}">
                      <a16:creationId xmlns:a16="http://schemas.microsoft.com/office/drawing/2014/main" id="{09BA6AE0-11FC-4643-ADD3-CC8082E6E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6" y="1355784"/>
                  <a:ext cx="1573571" cy="57275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ABA24E2-8CA8-4B50-9F4C-F044E98516F9}"/>
              </a:ext>
            </a:extLst>
          </p:cNvPr>
          <p:cNvGrpSpPr/>
          <p:nvPr/>
        </p:nvGrpSpPr>
        <p:grpSpPr>
          <a:xfrm>
            <a:off x="10549246" y="3873440"/>
            <a:ext cx="1377460" cy="835720"/>
            <a:chOff x="2458740" y="1168370"/>
            <a:chExt cx="1510594" cy="672220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0779100-0E7F-4D7A-9C8D-2AEBA3E0ABEC}"/>
                </a:ext>
              </a:extLst>
            </p:cNvPr>
            <p:cNvSpPr/>
            <p:nvPr/>
          </p:nvSpPr>
          <p:spPr>
            <a:xfrm>
              <a:off x="2458740" y="1168370"/>
              <a:ext cx="1510594" cy="6722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: 圓角 4">
              <a:extLst>
                <a:ext uri="{FF2B5EF4-FFF2-40B4-BE49-F238E27FC236}">
                  <a16:creationId xmlns:a16="http://schemas.microsoft.com/office/drawing/2014/main" id="{424AD335-15F2-41BA-8512-355E4D4017EB}"/>
                </a:ext>
              </a:extLst>
            </p:cNvPr>
            <p:cNvSpPr txBox="1"/>
            <p:nvPr/>
          </p:nvSpPr>
          <p:spPr>
            <a:xfrm>
              <a:off x="2458740" y="1332626"/>
              <a:ext cx="1510594" cy="448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500" b="1" kern="1200" dirty="0"/>
                <a:t>S</a:t>
              </a:r>
              <a:endParaRPr lang="zh-TW" altLang="en-US" sz="15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784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Entropy of N-coupled Harmonic Oscillators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For N-coupled harmonic oscillators, do the similar things…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195474"/>
            <a:ext cx="3273552" cy="365125"/>
          </a:xfrm>
        </p:spPr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13FBAC-01C5-41EC-A48D-B6A1D663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57" y="2256589"/>
            <a:ext cx="3512486" cy="95870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BF3E33B-8001-4C7E-B9F1-EF0A923B6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185" y="4847374"/>
            <a:ext cx="4793073" cy="80256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8BA1F1B-BDF2-4AF5-B114-80FE8C053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107" y="4981918"/>
            <a:ext cx="1752845" cy="533474"/>
          </a:xfrm>
          <a:prstGeom prst="rect">
            <a:avLst/>
          </a:prstGeom>
        </p:spPr>
      </p:pic>
      <p:sp>
        <p:nvSpPr>
          <p:cNvPr id="19" name="圖說文字: 向下箭號 18">
            <a:extLst>
              <a:ext uri="{FF2B5EF4-FFF2-40B4-BE49-F238E27FC236}">
                <a16:creationId xmlns:a16="http://schemas.microsoft.com/office/drawing/2014/main" id="{FCBF9E9F-454E-4F84-B724-22C0DCFDC7EA}"/>
              </a:ext>
            </a:extLst>
          </p:cNvPr>
          <p:cNvSpPr/>
          <p:nvPr/>
        </p:nvSpPr>
        <p:spPr>
          <a:xfrm>
            <a:off x="3478306" y="4981918"/>
            <a:ext cx="2805952" cy="802561"/>
          </a:xfrm>
          <a:prstGeom prst="downArrowCallou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7FB83B1-8E22-4403-A700-4EF3E7D50D18}"/>
              </a:ext>
            </a:extLst>
          </p:cNvPr>
          <p:cNvSpPr txBox="1"/>
          <p:nvPr/>
        </p:nvSpPr>
        <p:spPr>
          <a:xfrm>
            <a:off x="3603812" y="5943600"/>
            <a:ext cx="268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same as the N=2 case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19217E6A-4996-441E-8795-1C0C27F6D53B}"/>
              </a:ext>
            </a:extLst>
          </p:cNvPr>
          <p:cNvSpPr/>
          <p:nvPr/>
        </p:nvSpPr>
        <p:spPr>
          <a:xfrm>
            <a:off x="7211685" y="2563905"/>
            <a:ext cx="345561" cy="367553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B6B9BB2-F0C3-4883-ADE4-E3A1B6026E4E}"/>
                  </a:ext>
                </a:extLst>
              </p:cNvPr>
              <p:cNvSpPr txBox="1"/>
              <p:nvPr/>
            </p:nvSpPr>
            <p:spPr>
              <a:xfrm>
                <a:off x="7211685" y="4363762"/>
                <a:ext cx="3737689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The value of entropy determined by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B6B9BB2-F0C3-4883-ADE4-E3A1B6026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85" y="4363762"/>
                <a:ext cx="3737689" cy="668645"/>
              </a:xfrm>
              <a:prstGeom prst="rect">
                <a:avLst/>
              </a:prstGeom>
              <a:blipFill>
                <a:blip r:embed="rId5"/>
                <a:stretch>
                  <a:fillRect l="-1305" t="-4545" b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019B1D-FCE1-4FF6-883F-D4B8C7B18DA8}"/>
              </a:ext>
            </a:extLst>
          </p:cNvPr>
          <p:cNvGrpSpPr/>
          <p:nvPr/>
        </p:nvGrpSpPr>
        <p:grpSpPr>
          <a:xfrm>
            <a:off x="8908600" y="2289426"/>
            <a:ext cx="1385200" cy="866732"/>
            <a:chOff x="3291" y="1216672"/>
            <a:chExt cx="1496432" cy="803906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962BF2C8-064A-4C1D-8375-EF63C054BC94}"/>
                </a:ext>
              </a:extLst>
            </p:cNvPr>
            <p:cNvSpPr/>
            <p:nvPr/>
          </p:nvSpPr>
          <p:spPr>
            <a:xfrm>
              <a:off x="3291" y="1216672"/>
              <a:ext cx="1496432" cy="8039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: 圓角 4">
              <a:extLst>
                <a:ext uri="{FF2B5EF4-FFF2-40B4-BE49-F238E27FC236}">
                  <a16:creationId xmlns:a16="http://schemas.microsoft.com/office/drawing/2014/main" id="{9EE701AB-A652-4A35-B138-797A21B0DE31}"/>
                </a:ext>
              </a:extLst>
            </p:cNvPr>
            <p:cNvSpPr txBox="1"/>
            <p:nvPr/>
          </p:nvSpPr>
          <p:spPr>
            <a:xfrm>
              <a:off x="3291" y="1400728"/>
              <a:ext cx="1496432" cy="535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6858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800" b="1" kern="1200" dirty="0"/>
                <a:t>H</a:t>
              </a:r>
              <a:endParaRPr lang="zh-TW" altLang="en-US" sz="1800" b="1" kern="1200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9FAB2FF-9C61-4FA6-9201-FE3D63EE60C0}"/>
              </a:ext>
            </a:extLst>
          </p:cNvPr>
          <p:cNvGrpSpPr/>
          <p:nvPr/>
        </p:nvGrpSpPr>
        <p:grpSpPr>
          <a:xfrm>
            <a:off x="1756426" y="5789503"/>
            <a:ext cx="1389110" cy="771096"/>
            <a:chOff x="4810986" y="1216672"/>
            <a:chExt cx="1496432" cy="803906"/>
          </a:xfrm>
        </p:grpSpPr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7D35DFD4-3A05-4417-946F-6081609CE7D4}"/>
                </a:ext>
              </a:extLst>
            </p:cNvPr>
            <p:cNvSpPr/>
            <p:nvPr/>
          </p:nvSpPr>
          <p:spPr>
            <a:xfrm>
              <a:off x="4810986" y="1216672"/>
              <a:ext cx="1496432" cy="8039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: 圓角 4">
                  <a:extLst>
                    <a:ext uri="{FF2B5EF4-FFF2-40B4-BE49-F238E27FC236}">
                      <a16:creationId xmlns:a16="http://schemas.microsoft.com/office/drawing/2014/main" id="{53649976-0B87-484D-832C-A7A9A441584D}"/>
                    </a:ext>
                  </a:extLst>
                </p:cNvPr>
                <p:cNvSpPr txBox="1"/>
                <p:nvPr/>
              </p:nvSpPr>
              <p:spPr>
                <a:xfrm>
                  <a:off x="4810986" y="1341896"/>
                  <a:ext cx="1496432" cy="53593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8016" tIns="128016" rIns="128016" bIns="68580" numCol="1" spcCol="1270" anchor="t" anchorCtr="0">
                  <a:noAutofit/>
                </a:bodyPr>
                <a:lstStyle/>
                <a:p>
                  <a:pPr marL="0" lvl="0" indent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800" b="1" i="1" kern="1200" smtClean="0">
                            <a:latin typeface="Cambria Math" panose="02040503050406030204" pitchFamily="18" charset="0"/>
                          </a:rPr>
                          <m:t>𝝆</m:t>
                        </m:r>
                      </m:oMath>
                    </m:oMathPara>
                  </a14:m>
                  <a:endParaRPr lang="zh-TW" altLang="en-US" sz="1800" b="1" kern="1200" dirty="0"/>
                </a:p>
              </p:txBody>
            </p:sp>
          </mc:Choice>
          <mc:Fallback>
            <p:sp>
              <p:nvSpPr>
                <p:cNvPr id="26" name="矩形: 圓角 4">
                  <a:extLst>
                    <a:ext uri="{FF2B5EF4-FFF2-40B4-BE49-F238E27FC236}">
                      <a16:creationId xmlns:a16="http://schemas.microsoft.com/office/drawing/2014/main" id="{53649976-0B87-484D-832C-A7A9A4415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1341896"/>
                  <a:ext cx="1496432" cy="5359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4B57B2E-32F0-441E-A4D4-0E164415FFD0}"/>
              </a:ext>
            </a:extLst>
          </p:cNvPr>
          <p:cNvGrpSpPr/>
          <p:nvPr/>
        </p:nvGrpSpPr>
        <p:grpSpPr>
          <a:xfrm>
            <a:off x="7557246" y="5626286"/>
            <a:ext cx="1242344" cy="797394"/>
            <a:chOff x="654" y="1121182"/>
            <a:chExt cx="1641453" cy="859138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647E4534-D743-4853-ADD8-0A462A5ED735}"/>
                </a:ext>
              </a:extLst>
            </p:cNvPr>
            <p:cNvSpPr/>
            <p:nvPr/>
          </p:nvSpPr>
          <p:spPr>
            <a:xfrm>
              <a:off x="654" y="1121182"/>
              <a:ext cx="1573571" cy="8591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: 圓角 4">
                  <a:extLst>
                    <a:ext uri="{FF2B5EF4-FFF2-40B4-BE49-F238E27FC236}">
                      <a16:creationId xmlns:a16="http://schemas.microsoft.com/office/drawing/2014/main" id="{97862148-A1FF-46D3-A80B-BEF9058CD7EF}"/>
                    </a:ext>
                  </a:extLst>
                </p:cNvPr>
                <p:cNvSpPr txBox="1"/>
                <p:nvPr/>
              </p:nvSpPr>
              <p:spPr>
                <a:xfrm>
                  <a:off x="68536" y="1275965"/>
                  <a:ext cx="1573571" cy="57275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6680" tIns="106680" rIns="106680" bIns="57150" numCol="1" spcCol="1270" anchor="t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500" b="1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500" b="1" i="1" kern="120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TW" sz="1500" b="1" i="1" kern="120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zh-TW" altLang="en-US" sz="1500" b="1" kern="1200" dirty="0"/>
                </a:p>
              </p:txBody>
            </p:sp>
          </mc:Choice>
          <mc:Fallback>
            <p:sp>
              <p:nvSpPr>
                <p:cNvPr id="29" name="矩形: 圓角 4">
                  <a:extLst>
                    <a:ext uri="{FF2B5EF4-FFF2-40B4-BE49-F238E27FC236}">
                      <a16:creationId xmlns:a16="http://schemas.microsoft.com/office/drawing/2014/main" id="{97862148-A1FF-46D3-A80B-BEF9058CD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36" y="1275965"/>
                  <a:ext cx="1573571" cy="5727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B035289-9488-479E-8884-0E49FD6ABC08}"/>
              </a:ext>
            </a:extLst>
          </p:cNvPr>
          <p:cNvGrpSpPr/>
          <p:nvPr/>
        </p:nvGrpSpPr>
        <p:grpSpPr>
          <a:xfrm>
            <a:off x="8944206" y="5619626"/>
            <a:ext cx="1278786" cy="804054"/>
            <a:chOff x="2458740" y="1168370"/>
            <a:chExt cx="1510594" cy="672220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C87D7744-7029-424E-9905-0A98125B215A}"/>
                </a:ext>
              </a:extLst>
            </p:cNvPr>
            <p:cNvSpPr/>
            <p:nvPr/>
          </p:nvSpPr>
          <p:spPr>
            <a:xfrm>
              <a:off x="2458740" y="1168370"/>
              <a:ext cx="1510594" cy="6722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矩形: 圓角 4">
              <a:extLst>
                <a:ext uri="{FF2B5EF4-FFF2-40B4-BE49-F238E27FC236}">
                  <a16:creationId xmlns:a16="http://schemas.microsoft.com/office/drawing/2014/main" id="{04BD7C0A-C212-49AE-8E33-D22AF0FE5AFA}"/>
                </a:ext>
              </a:extLst>
            </p:cNvPr>
            <p:cNvSpPr txBox="1"/>
            <p:nvPr/>
          </p:nvSpPr>
          <p:spPr>
            <a:xfrm>
              <a:off x="2458740" y="1332626"/>
              <a:ext cx="1510594" cy="4481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5715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500" b="1" kern="1200" dirty="0"/>
                <a:t>S</a:t>
              </a:r>
              <a:endParaRPr lang="zh-TW" altLang="en-US" sz="1500" b="1" kern="1200" dirty="0"/>
            </a:p>
          </p:txBody>
        </p:sp>
      </p:grp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CE0D1FDE-9311-49DE-845F-07CAA8D903B6}"/>
              </a:ext>
            </a:extLst>
          </p:cNvPr>
          <p:cNvSpPr/>
          <p:nvPr/>
        </p:nvSpPr>
        <p:spPr>
          <a:xfrm>
            <a:off x="5808322" y="3478075"/>
            <a:ext cx="575355" cy="958702"/>
          </a:xfrm>
          <a:prstGeom prst="down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5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Abstract</a:t>
            </a:r>
            <a:endParaRPr lang="zh-TW" altLang="en-US" sz="32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14994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Abstract 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  The </a:t>
            </a:r>
            <a:r>
              <a:rPr lang="en-US" altLang="zh-TW" b="1" dirty="0"/>
              <a:t>ground state density matrix</a:t>
            </a:r>
            <a:r>
              <a:rPr lang="en-US" altLang="zh-TW" dirty="0"/>
              <a:t> for a field (Eq. massless scalar field, massive Klein-Gordan field, field with cosmological constant…) is </a:t>
            </a:r>
            <a:r>
              <a:rPr lang="en-US" altLang="zh-TW" b="1" dirty="0"/>
              <a:t>traced over</a:t>
            </a:r>
            <a:r>
              <a:rPr lang="en-US" altLang="zh-TW" dirty="0"/>
              <a:t> the degrees of freedom residing inside </a:t>
            </a:r>
            <a:r>
              <a:rPr lang="en-US" altLang="zh-TW" b="1" dirty="0"/>
              <a:t>an imaginary sphere</a:t>
            </a:r>
            <a:r>
              <a:rPr lang="en-US" altLang="zh-TW" dirty="0"/>
              <a:t>; the resulting </a:t>
            </a:r>
            <a:r>
              <a:rPr lang="en-US" altLang="zh-TW" b="1" dirty="0">
                <a:solidFill>
                  <a:srgbClr val="FF0000"/>
                </a:solidFill>
              </a:rPr>
              <a:t>entropy is shown to be proportional to the area </a:t>
            </a:r>
            <a:r>
              <a:rPr lang="en-US" altLang="zh-TW" dirty="0"/>
              <a:t>(and not the volume) of the sphere.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TW" dirty="0"/>
          </a:p>
          <a:p>
            <a:pPr>
              <a:lnSpc>
                <a:spcPct val="110000"/>
              </a:lnSpc>
            </a:pPr>
            <a:r>
              <a:rPr lang="en-US" altLang="zh-TW" dirty="0"/>
              <a:t>  Possible connections with the physics of black holes.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A5B09A-B803-4092-855B-666F89E4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93" y="4296024"/>
            <a:ext cx="1705213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7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u="sng" dirty="0"/>
              <a:t>Entanglement Entropy for Massless Scalar Field</a:t>
            </a:r>
            <a:endParaRPr lang="zh-TW" altLang="en-US" sz="28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69265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Entanglement Entropy for Massless Scalar Field 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The Hamiltonian for a </a:t>
            </a:r>
            <a:r>
              <a:rPr lang="en-US" altLang="zh-TW" dirty="0">
                <a:solidFill>
                  <a:srgbClr val="0070C0"/>
                </a:solidFill>
              </a:rPr>
              <a:t>massless scalar field*</a:t>
            </a:r>
            <a:r>
              <a:rPr lang="en-US" altLang="zh-TW" dirty="0"/>
              <a:t> in the continuum flat space: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by change the coordinate into </a:t>
            </a:r>
            <a:r>
              <a:rPr lang="en-US" altLang="zh-TW" b="1" dirty="0"/>
              <a:t>spherical coordinate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where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7F6738-503D-4E42-8AA4-1461D60F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159609"/>
            <a:ext cx="4344006" cy="6382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8A936E-64C7-4CB9-B86F-44322539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218" y="2943157"/>
            <a:ext cx="1933845" cy="4858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294DF16-AAA8-48E7-8B59-DC91E64C5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697" y="3671318"/>
            <a:ext cx="8263657" cy="990236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D2E71F28-FC62-4CC0-A241-B8F26EB6D1C6}"/>
              </a:ext>
            </a:extLst>
          </p:cNvPr>
          <p:cNvGrpSpPr/>
          <p:nvPr/>
        </p:nvGrpSpPr>
        <p:grpSpPr>
          <a:xfrm>
            <a:off x="10144665" y="467044"/>
            <a:ext cx="1166463" cy="673369"/>
            <a:chOff x="3291" y="1216672"/>
            <a:chExt cx="1496432" cy="803906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FA07718C-B2D6-488A-8623-CECA9EF633E1}"/>
                </a:ext>
              </a:extLst>
            </p:cNvPr>
            <p:cNvSpPr/>
            <p:nvPr/>
          </p:nvSpPr>
          <p:spPr>
            <a:xfrm>
              <a:off x="3291" y="1216672"/>
              <a:ext cx="1496432" cy="8039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矩形: 圓角 4">
              <a:extLst>
                <a:ext uri="{FF2B5EF4-FFF2-40B4-BE49-F238E27FC236}">
                  <a16:creationId xmlns:a16="http://schemas.microsoft.com/office/drawing/2014/main" id="{0356E09E-9203-4032-B21C-B66B9F91E221}"/>
                </a:ext>
              </a:extLst>
            </p:cNvPr>
            <p:cNvSpPr txBox="1"/>
            <p:nvPr/>
          </p:nvSpPr>
          <p:spPr>
            <a:xfrm>
              <a:off x="3291" y="1350656"/>
              <a:ext cx="1496432" cy="535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6858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800" b="1" kern="1200" dirty="0"/>
                <a:t>H</a:t>
              </a:r>
              <a:endParaRPr lang="zh-TW" altLang="en-US" sz="1800" b="1" kern="1200" dirty="0"/>
            </a:p>
          </p:txBody>
        </p: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2EB3FF-617A-4477-98E5-38987DE7E401}"/>
              </a:ext>
            </a:extLst>
          </p:cNvPr>
          <p:cNvSpPr txBox="1"/>
          <p:nvPr/>
        </p:nvSpPr>
        <p:spPr>
          <a:xfrm>
            <a:off x="1308847" y="5423648"/>
            <a:ext cx="62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*Massless scalar field: The most easy and clean field*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2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Entanglement Entropy for Massless Scalar Field 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Replace the continuous radial coordinate x by </a:t>
            </a:r>
            <a:r>
              <a:rPr lang="en-US" altLang="zh-TW" b="1" dirty="0"/>
              <a:t>a lattice of discrete points </a:t>
            </a:r>
            <a:br>
              <a:rPr lang="en-US" altLang="zh-TW" b="1" dirty="0"/>
            </a:br>
            <a:r>
              <a:rPr lang="en-US" altLang="zh-TW" dirty="0"/>
              <a:t>with spacing a: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294DF16-AAA8-48E7-8B59-DC91E64C5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170" y="2613038"/>
            <a:ext cx="8263657" cy="9902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19FD84-31EE-419C-8F80-7B36792A5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78" y="4504684"/>
            <a:ext cx="9145276" cy="1143160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8992BA49-B0C6-4574-B81A-7CF4DD89CCE1}"/>
              </a:ext>
            </a:extLst>
          </p:cNvPr>
          <p:cNvSpPr/>
          <p:nvPr/>
        </p:nvSpPr>
        <p:spPr>
          <a:xfrm>
            <a:off x="5808320" y="3661765"/>
            <a:ext cx="575355" cy="958702"/>
          </a:xfrm>
          <a:prstGeom prst="down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AEA4A38-0B04-41E4-BD0E-8805339B9CCE}"/>
              </a:ext>
            </a:extLst>
          </p:cNvPr>
          <p:cNvSpPr txBox="1"/>
          <p:nvPr/>
        </p:nvSpPr>
        <p:spPr>
          <a:xfrm>
            <a:off x="6621234" y="3900069"/>
            <a:ext cx="134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Discretize!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07A36F5-657C-4331-9D7B-13F31E7E01A2}"/>
              </a:ext>
            </a:extLst>
          </p:cNvPr>
          <p:cNvGrpSpPr/>
          <p:nvPr/>
        </p:nvGrpSpPr>
        <p:grpSpPr>
          <a:xfrm>
            <a:off x="10144665" y="467044"/>
            <a:ext cx="1166463" cy="673369"/>
            <a:chOff x="3291" y="1216672"/>
            <a:chExt cx="1496432" cy="803906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809057-326F-4375-8E27-1054021AFD8D}"/>
                </a:ext>
              </a:extLst>
            </p:cNvPr>
            <p:cNvSpPr/>
            <p:nvPr/>
          </p:nvSpPr>
          <p:spPr>
            <a:xfrm>
              <a:off x="3291" y="1216672"/>
              <a:ext cx="1496432" cy="8039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矩形: 圓角 4">
              <a:extLst>
                <a:ext uri="{FF2B5EF4-FFF2-40B4-BE49-F238E27FC236}">
                  <a16:creationId xmlns:a16="http://schemas.microsoft.com/office/drawing/2014/main" id="{68FED07B-3F4C-4201-AF77-5ABB573654AB}"/>
                </a:ext>
              </a:extLst>
            </p:cNvPr>
            <p:cNvSpPr txBox="1"/>
            <p:nvPr/>
          </p:nvSpPr>
          <p:spPr>
            <a:xfrm>
              <a:off x="3291" y="1350656"/>
              <a:ext cx="1496432" cy="535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6858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800" b="1" kern="1200" dirty="0"/>
                <a:t>H</a:t>
              </a:r>
              <a:endParaRPr lang="zh-TW" altLang="en-US" sz="1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30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Entanglement Entropy for Massless Scalar Field 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After discretization, we find that the Hamiltonian of massless scalar field has something in common with the </a:t>
            </a:r>
            <a:r>
              <a:rPr lang="en-US" altLang="zh-TW" b="1" dirty="0"/>
              <a:t>N-coupled Oscillators</a:t>
            </a:r>
            <a:r>
              <a:rPr lang="en-US" altLang="zh-TW" dirty="0"/>
              <a:t>.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19FD84-31EE-419C-8F80-7B36792A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78" y="2711743"/>
            <a:ext cx="8718016" cy="10897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2366816-5599-4542-BC76-62206CBB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757" y="4681956"/>
            <a:ext cx="3512486" cy="958702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811A26CF-CC1B-4578-83EC-CA7E5E1CD343}"/>
              </a:ext>
            </a:extLst>
          </p:cNvPr>
          <p:cNvGrpSpPr/>
          <p:nvPr/>
        </p:nvGrpSpPr>
        <p:grpSpPr>
          <a:xfrm>
            <a:off x="10144665" y="467044"/>
            <a:ext cx="1166463" cy="673369"/>
            <a:chOff x="3291" y="1216672"/>
            <a:chExt cx="1496432" cy="803906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8771849-79FF-4844-B590-6031077CC9A5}"/>
                </a:ext>
              </a:extLst>
            </p:cNvPr>
            <p:cNvSpPr/>
            <p:nvPr/>
          </p:nvSpPr>
          <p:spPr>
            <a:xfrm>
              <a:off x="3291" y="1216672"/>
              <a:ext cx="1496432" cy="8039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矩形: 圓角 4">
              <a:extLst>
                <a:ext uri="{FF2B5EF4-FFF2-40B4-BE49-F238E27FC236}">
                  <a16:creationId xmlns:a16="http://schemas.microsoft.com/office/drawing/2014/main" id="{A736D01C-DDE9-47ED-9391-D8EFCB77A31B}"/>
                </a:ext>
              </a:extLst>
            </p:cNvPr>
            <p:cNvSpPr txBox="1"/>
            <p:nvPr/>
          </p:nvSpPr>
          <p:spPr>
            <a:xfrm>
              <a:off x="3291" y="1350656"/>
              <a:ext cx="1496432" cy="535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6858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800" b="1" kern="1200" dirty="0"/>
                <a:t>H</a:t>
              </a:r>
              <a:endParaRPr lang="zh-TW" altLang="en-US" sz="1800" b="1" kern="1200" dirty="0"/>
            </a:p>
          </p:txBody>
        </p:sp>
      </p:grpSp>
      <p:sp>
        <p:nvSpPr>
          <p:cNvPr id="5" name="箭號: 上-下雙向 4">
            <a:extLst>
              <a:ext uri="{FF2B5EF4-FFF2-40B4-BE49-F238E27FC236}">
                <a16:creationId xmlns:a16="http://schemas.microsoft.com/office/drawing/2014/main" id="{7147325D-51FA-4505-916C-1C19C828B29E}"/>
              </a:ext>
            </a:extLst>
          </p:cNvPr>
          <p:cNvSpPr/>
          <p:nvPr/>
        </p:nvSpPr>
        <p:spPr>
          <a:xfrm>
            <a:off x="5896455" y="3869690"/>
            <a:ext cx="399090" cy="744070"/>
          </a:xfrm>
          <a:prstGeom prst="upDown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8E2E8DC-21CB-46D0-A524-DBED55AA699A}"/>
              </a:ext>
            </a:extLst>
          </p:cNvPr>
          <p:cNvSpPr/>
          <p:nvPr/>
        </p:nvSpPr>
        <p:spPr>
          <a:xfrm>
            <a:off x="4087906" y="3576225"/>
            <a:ext cx="627529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E4C18FF-3DA0-4563-B9B1-F2D5181240BA}"/>
              </a:ext>
            </a:extLst>
          </p:cNvPr>
          <p:cNvSpPr/>
          <p:nvPr/>
        </p:nvSpPr>
        <p:spPr>
          <a:xfrm flipV="1">
            <a:off x="5504330" y="5361856"/>
            <a:ext cx="463842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AFC8395-AB93-410F-A34E-F0D2B678BEA2}"/>
              </a:ext>
            </a:extLst>
          </p:cNvPr>
          <p:cNvSpPr/>
          <p:nvPr/>
        </p:nvSpPr>
        <p:spPr>
          <a:xfrm>
            <a:off x="6972863" y="5417502"/>
            <a:ext cx="879380" cy="685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C565AC6-AC47-4CB7-BE59-5905D23E952D}"/>
              </a:ext>
            </a:extLst>
          </p:cNvPr>
          <p:cNvSpPr/>
          <p:nvPr/>
        </p:nvSpPr>
        <p:spPr>
          <a:xfrm>
            <a:off x="6972863" y="5710267"/>
            <a:ext cx="879380" cy="685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045E070-3403-4E39-903F-CF9035B347CE}"/>
                  </a:ext>
                </a:extLst>
              </p:cNvPr>
              <p:cNvSpPr txBox="1"/>
              <p:nvPr/>
            </p:nvSpPr>
            <p:spPr>
              <a:xfrm>
                <a:off x="8063655" y="5279855"/>
                <a:ext cx="1461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045E070-3403-4E39-903F-CF9035B3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655" y="5279855"/>
                <a:ext cx="1461247" cy="276999"/>
              </a:xfrm>
              <a:prstGeom prst="rect">
                <a:avLst/>
              </a:prstGeom>
              <a:blipFill>
                <a:blip r:embed="rId4"/>
                <a:stretch>
                  <a:fillRect l="-4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C5F1D4F-41A2-4D7F-8EB3-2CBA85F0C260}"/>
                  </a:ext>
                </a:extLst>
              </p:cNvPr>
              <p:cNvSpPr txBox="1"/>
              <p:nvPr/>
            </p:nvSpPr>
            <p:spPr>
              <a:xfrm>
                <a:off x="8054898" y="5622821"/>
                <a:ext cx="1461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C5F1D4F-41A2-4D7F-8EB3-2CBA85F0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898" y="5622821"/>
                <a:ext cx="1461247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37EE319-1E24-496C-8E2C-45FB9DB3DC31}"/>
              </a:ext>
            </a:extLst>
          </p:cNvPr>
          <p:cNvSpPr/>
          <p:nvPr/>
        </p:nvSpPr>
        <p:spPr>
          <a:xfrm>
            <a:off x="9085212" y="3764296"/>
            <a:ext cx="1609682" cy="457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33376C8-3D50-4904-9951-32777D61D822}"/>
              </a:ext>
            </a:extLst>
          </p:cNvPr>
          <p:cNvSpPr/>
          <p:nvPr/>
        </p:nvSpPr>
        <p:spPr>
          <a:xfrm>
            <a:off x="6949519" y="3737273"/>
            <a:ext cx="879380" cy="685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1E7362B-6BAA-4E2D-ADED-CCCCCB25ABF2}"/>
              </a:ext>
            </a:extLst>
          </p:cNvPr>
          <p:cNvSpPr/>
          <p:nvPr/>
        </p:nvSpPr>
        <p:spPr>
          <a:xfrm>
            <a:off x="6070138" y="3741436"/>
            <a:ext cx="879380" cy="685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35137B6B-57DB-49CB-B391-B477789677F9}"/>
              </a:ext>
            </a:extLst>
          </p:cNvPr>
          <p:cNvSpPr/>
          <p:nvPr/>
        </p:nvSpPr>
        <p:spPr>
          <a:xfrm>
            <a:off x="7828899" y="3741436"/>
            <a:ext cx="879380" cy="6857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94461C5-625E-492F-8E61-4705FC42DB64}"/>
                  </a:ext>
                </a:extLst>
              </p:cNvPr>
              <p:cNvSpPr txBox="1"/>
              <p:nvPr/>
            </p:nvSpPr>
            <p:spPr>
              <a:xfrm>
                <a:off x="493834" y="4782915"/>
                <a:ext cx="2058988" cy="115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sz="2400" b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94461C5-625E-492F-8E61-4705FC42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34" y="4782915"/>
                <a:ext cx="2058988" cy="1157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5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Entanglement Entropy for Massless Scalar Field </a:t>
            </a:r>
            <a:endParaRPr lang="zh-TW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3"/>
                <a:ext cx="10881361" cy="5114186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By comparison, we can find the coupling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𝒙𝒚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if we can solve the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TW" dirty="0"/>
                  <a:t>we can get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entanglement entropy</a:t>
                </a:r>
                <a:br>
                  <a:rPr lang="en-US" altLang="zh-TW" dirty="0">
                    <a:solidFill>
                      <a:srgbClr val="FF0000"/>
                    </a:solidFill>
                  </a:rPr>
                </a:br>
                <a:r>
                  <a:rPr lang="en-US" altLang="zh-TW" dirty="0"/>
                  <a:t>of the subregion! 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3"/>
                <a:ext cx="10881361" cy="5114186"/>
              </a:xfrm>
              <a:blipFill>
                <a:blip r:embed="rId2"/>
                <a:stretch>
                  <a:fillRect l="-224" t="-5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125DC4-1270-43E1-BFCE-F3157EEFC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17" y="2322096"/>
            <a:ext cx="8543365" cy="16189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5E2189-D5B3-4713-87C5-B0B02CD0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677" y="5124327"/>
            <a:ext cx="3412250" cy="1331019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CB1A7813-DDC9-443D-AB20-92FC8EC3EBCF}"/>
              </a:ext>
            </a:extLst>
          </p:cNvPr>
          <p:cNvGrpSpPr/>
          <p:nvPr/>
        </p:nvGrpSpPr>
        <p:grpSpPr>
          <a:xfrm>
            <a:off x="9970153" y="502633"/>
            <a:ext cx="1981054" cy="640939"/>
            <a:chOff x="9970153" y="502633"/>
            <a:chExt cx="1981054" cy="640939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F1729151-9FFF-4200-97D3-65537DE4147F}"/>
                </a:ext>
              </a:extLst>
            </p:cNvPr>
            <p:cNvGrpSpPr/>
            <p:nvPr/>
          </p:nvGrpSpPr>
          <p:grpSpPr>
            <a:xfrm>
              <a:off x="9970153" y="502633"/>
              <a:ext cx="1044389" cy="640939"/>
              <a:chOff x="654" y="1121182"/>
              <a:chExt cx="1641453" cy="859138"/>
            </a:xfrm>
          </p:grpSpPr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B46CEC1D-CEEE-4A59-B73A-2D088B2FDF59}"/>
                  </a:ext>
                </a:extLst>
              </p:cNvPr>
              <p:cNvSpPr/>
              <p:nvPr/>
            </p:nvSpPr>
            <p:spPr>
              <a:xfrm>
                <a:off x="654" y="1121182"/>
                <a:ext cx="1573571" cy="85913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矩形: 圓角 4">
                    <a:extLst>
                      <a:ext uri="{FF2B5EF4-FFF2-40B4-BE49-F238E27FC236}">
                        <a16:creationId xmlns:a16="http://schemas.microsoft.com/office/drawing/2014/main" id="{B8374C11-E552-4A12-8D05-2348DC417175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6" y="1275965"/>
                    <a:ext cx="1573571" cy="57275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06680" tIns="106680" rIns="106680" bIns="57150" numCol="1" spcCol="1270" anchor="t" anchorCtr="0">
                    <a:noAutofit/>
                  </a:bodyPr>
                  <a:lstStyle/>
                  <a:p>
                    <a:pPr marL="0" lvl="0" indent="0" algn="ctr" defTabSz="666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500" b="1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1" i="1" kern="120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TW" sz="1500" b="1" i="1" kern="120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500" b="1" kern="1200" dirty="0"/>
                  </a:p>
                </p:txBody>
              </p:sp>
            </mc:Choice>
            <mc:Fallback>
              <p:sp>
                <p:nvSpPr>
                  <p:cNvPr id="11" name="矩形: 圓角 4">
                    <a:extLst>
                      <a:ext uri="{FF2B5EF4-FFF2-40B4-BE49-F238E27FC236}">
                        <a16:creationId xmlns:a16="http://schemas.microsoft.com/office/drawing/2014/main" id="{B8374C11-E552-4A12-8D05-2348DC4171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6" y="1275965"/>
                    <a:ext cx="1573571" cy="5727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865C11C-19D8-4602-9A7D-D70719C515A7}"/>
                </a:ext>
              </a:extLst>
            </p:cNvPr>
            <p:cNvGrpSpPr/>
            <p:nvPr/>
          </p:nvGrpSpPr>
          <p:grpSpPr>
            <a:xfrm>
              <a:off x="11045687" y="502633"/>
              <a:ext cx="905520" cy="640939"/>
              <a:chOff x="2458740" y="1168370"/>
              <a:chExt cx="1510594" cy="672220"/>
            </a:xfrm>
          </p:grpSpPr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89AF0349-09C7-45D7-9113-AB395E0D38F9}"/>
                  </a:ext>
                </a:extLst>
              </p:cNvPr>
              <p:cNvSpPr/>
              <p:nvPr/>
            </p:nvSpPr>
            <p:spPr>
              <a:xfrm>
                <a:off x="2458740" y="1168370"/>
                <a:ext cx="1510594" cy="6722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矩形: 圓角 4">
                <a:extLst>
                  <a:ext uri="{FF2B5EF4-FFF2-40B4-BE49-F238E27FC236}">
                    <a16:creationId xmlns:a16="http://schemas.microsoft.com/office/drawing/2014/main" id="{B889365A-522C-46DF-855F-2C0FC70881EF}"/>
                  </a:ext>
                </a:extLst>
              </p:cNvPr>
              <p:cNvSpPr txBox="1"/>
              <p:nvPr/>
            </p:nvSpPr>
            <p:spPr>
              <a:xfrm>
                <a:off x="2458740" y="1332626"/>
                <a:ext cx="1510594" cy="44814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5715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TW" sz="1500" b="1" kern="1200" dirty="0"/>
                  <a:t>S</a:t>
                </a:r>
                <a:endParaRPr lang="zh-TW" altLang="en-US" sz="15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57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u="sng" dirty="0"/>
              <a:t>Special Technique to Solve the Eigenvalue Problem</a:t>
            </a:r>
            <a:endParaRPr lang="zh-TW" altLang="en-US" sz="28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328931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A quick reminder…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Before I start, I want to mention that there are many equations in my talk,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most of them are not that important in this class, so I want you to focus on the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b="1" dirty="0"/>
              <a:t>definition</a:t>
            </a:r>
            <a:r>
              <a:rPr lang="en-US" altLang="zh-TW" dirty="0"/>
              <a:t> and the </a:t>
            </a:r>
            <a:r>
              <a:rPr lang="en-US" altLang="zh-TW" b="1" dirty="0"/>
              <a:t>code</a:t>
            </a:r>
            <a:r>
              <a:rPr lang="en-US" altLang="zh-TW" dirty="0"/>
              <a:t> part!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1026" name="Picture 2" descr="鞠躬- 梗圖產生器">
            <a:extLst>
              <a:ext uri="{FF2B5EF4-FFF2-40B4-BE49-F238E27FC236}">
                <a16:creationId xmlns:a16="http://schemas.microsoft.com/office/drawing/2014/main" id="{FFBEB357-C316-4D17-94E1-7999423D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07380" y="3316445"/>
            <a:ext cx="2870719" cy="28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4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Special Technique to Solve Eigenvalue Problem</a:t>
            </a:r>
            <a:endParaRPr lang="zh-TW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349284"/>
                <a:ext cx="11884154" cy="609133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However, we will encounter some problem while solving the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1.  In general, the answer is very difficult and is done </a:t>
                </a:r>
                <a:r>
                  <a:rPr lang="en-US" altLang="zh-TW" b="1" dirty="0"/>
                  <a:t>numerically</a:t>
                </a:r>
                <a:r>
                  <a:rPr lang="en-US" altLang="zh-TW" dirty="0"/>
                  <a:t>, </a:t>
                </a:r>
                <a:r>
                  <a:rPr lang="en-US" altLang="zh-TW" b="1" dirty="0">
                    <a:solidFill>
                      <a:srgbClr val="0070C0"/>
                    </a:solidFill>
                  </a:rPr>
                  <a:t>very time consuming!</a:t>
                </a:r>
                <a:br>
                  <a:rPr lang="en-US" altLang="zh-TW" b="1" dirty="0">
                    <a:solidFill>
                      <a:srgbClr val="0070C0"/>
                    </a:solidFill>
                  </a:rPr>
                </a:br>
                <a:br>
                  <a:rPr lang="en-US" altLang="zh-TW" dirty="0"/>
                </a:br>
                <a:r>
                  <a:rPr lang="en-US" altLang="zh-TW" dirty="0"/>
                  <a:t>2.  If we go to a system existing a black hole, we can not get the information inside it,</a:t>
                </a:r>
                <a:br>
                  <a:rPr lang="en-US" altLang="zh-TW" dirty="0"/>
                </a:br>
                <a:r>
                  <a:rPr lang="en-US" altLang="zh-TW" dirty="0"/>
                  <a:t>     thus, can not get the complete coupling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br>
                  <a:rPr lang="en-US" altLang="zh-TW" dirty="0"/>
                </a:br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Need a better approach to make it more easier!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  Re-express the </a:t>
                </a:r>
                <a:r>
                  <a:rPr lang="en-US" altLang="zh-TW" b="1" dirty="0"/>
                  <a:t>canonical variable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by the</a:t>
                </a:r>
                <a:r>
                  <a:rPr lang="en-US" altLang="zh-TW" b="1" dirty="0"/>
                  <a:t> correlation function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⟨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⟩</m:t>
                    </m:r>
                    <m:r>
                      <a:rPr lang="zh-TW" altLang="en-US" b="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⟨</m:t>
                    </m:r>
                    <m:sSub>
                      <m:sSubPr>
                        <m:ctrlPr>
                          <a:rPr lang="el-GR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/>
                      <m:t>⟩</m:t>
                    </m:r>
                  </m:oMath>
                </a14:m>
                <a:r>
                  <a:rPr lang="en-US" altLang="zh-TW" dirty="0"/>
                  <a:t>,</a:t>
                </a:r>
                <a:br>
                  <a:rPr lang="en-US" altLang="zh-TW" dirty="0"/>
                </a:br>
                <a:r>
                  <a:rPr lang="en-US" altLang="zh-TW" dirty="0"/>
                  <a:t>           </a:t>
                </a:r>
                <a:br>
                  <a:rPr lang="en-US" altLang="zh-TW" dirty="0"/>
                </a:br>
                <a:r>
                  <a:rPr lang="en-US" altLang="zh-TW" dirty="0"/>
                  <a:t>        after several calculation, we will find that Q and P are the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submatrix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       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349284"/>
                <a:ext cx="11884154" cy="6091339"/>
              </a:xfrm>
              <a:blipFill>
                <a:blip r:embed="rId2"/>
                <a:stretch>
                  <a:fillRect l="-51" t="-6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5" name="箭號: 彎曲 4">
            <a:extLst>
              <a:ext uri="{FF2B5EF4-FFF2-40B4-BE49-F238E27FC236}">
                <a16:creationId xmlns:a16="http://schemas.microsoft.com/office/drawing/2014/main" id="{495391CD-1B2B-4D4A-91F4-99A956977DD3}"/>
              </a:ext>
            </a:extLst>
          </p:cNvPr>
          <p:cNvSpPr/>
          <p:nvPr/>
        </p:nvSpPr>
        <p:spPr>
          <a:xfrm flipV="1">
            <a:off x="1488141" y="3775217"/>
            <a:ext cx="286871" cy="331694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7371A85-9266-4842-978D-E1568AE3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6" y="4760654"/>
            <a:ext cx="2448267" cy="1352739"/>
          </a:xfrm>
          <a:prstGeom prst="rect">
            <a:avLst/>
          </a:prstGeom>
        </p:spPr>
      </p:pic>
      <p:sp>
        <p:nvSpPr>
          <p:cNvPr id="6" name="圖說文字: 向上箭號 5">
            <a:extLst>
              <a:ext uri="{FF2B5EF4-FFF2-40B4-BE49-F238E27FC236}">
                <a16:creationId xmlns:a16="http://schemas.microsoft.com/office/drawing/2014/main" id="{2388ED97-F449-465A-9022-B5C0B47F2ADD}"/>
              </a:ext>
            </a:extLst>
          </p:cNvPr>
          <p:cNvSpPr/>
          <p:nvPr/>
        </p:nvSpPr>
        <p:spPr>
          <a:xfrm>
            <a:off x="7990242" y="4704044"/>
            <a:ext cx="2448267" cy="1609344"/>
          </a:xfrm>
          <a:prstGeom prst="upArrowCallou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0070C0"/>
                </a:solidFill>
              </a:rPr>
              <a:t>Reduce the matrix size, reduce the computing time! 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6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Special Technique to Solve Eigenvalue Problem</a:t>
            </a:r>
            <a:endParaRPr lang="zh-TW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2"/>
                <a:ext cx="11884154" cy="609133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Further, the eigenvalue of the density matrix can be substituted by calculating</a:t>
                </a:r>
                <a:br>
                  <a:rPr lang="en-US" altLang="zh-TW" dirty="0"/>
                </a:br>
                <a:r>
                  <a:rPr lang="en-US" altLang="zh-TW" dirty="0"/>
                  <a:t>the eigenvalue of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𝑄𝑃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𝜍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Put the result back to the entanglement entropy formula, we can get the </a:t>
                </a:r>
                <a:br>
                  <a:rPr lang="en-US" altLang="zh-TW" dirty="0"/>
                </a:br>
                <a:r>
                  <a:rPr lang="en-US" altLang="zh-TW" dirty="0">
                    <a:solidFill>
                      <a:srgbClr val="FF0000"/>
                    </a:solidFill>
                  </a:rPr>
                  <a:t>(angular) mode entropy</a:t>
                </a:r>
                <a:br>
                  <a:rPr lang="en-US" altLang="zh-TW" dirty="0"/>
                </a:br>
                <a:r>
                  <a:rPr lang="en-US" altLang="zh-TW" dirty="0"/>
                  <a:t>         </a:t>
                </a:r>
                <a:br>
                  <a:rPr lang="en-US" altLang="zh-TW" dirty="0"/>
                </a:br>
                <a:r>
                  <a:rPr lang="en-US" altLang="zh-TW" dirty="0"/>
                  <a:t>  </a:t>
                </a:r>
                <a:br>
                  <a:rPr lang="en-US" altLang="zh-TW" dirty="0"/>
                </a:br>
                <a:br>
                  <a:rPr lang="en-US" altLang="zh-TW" dirty="0"/>
                </a:br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After summing all angular mode, the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total entropy</a:t>
                </a:r>
                <a:r>
                  <a:rPr lang="en-US" altLang="zh-TW" dirty="0"/>
                  <a:t> is as follow: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2"/>
                <a:ext cx="11884154" cy="6091339"/>
              </a:xfrm>
              <a:blipFill>
                <a:blip r:embed="rId2"/>
                <a:stretch>
                  <a:fillRect l="-205" t="-5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665F355-89A7-4B5A-A213-B3AF07C0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6" y="3446266"/>
            <a:ext cx="6109427" cy="79549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A64084-62DB-46B6-91D2-5646CEF22CAD}"/>
              </a:ext>
            </a:extLst>
          </p:cNvPr>
          <p:cNvSpPr txBox="1"/>
          <p:nvPr/>
        </p:nvSpPr>
        <p:spPr>
          <a:xfrm>
            <a:off x="2828442" y="3810259"/>
            <a:ext cx="395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lk</a:t>
            </a:r>
            <a:endParaRPr lang="zh-TW" altLang="en-US" sz="11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A88130A-F0DB-4CFD-85F7-DD5469B63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261" y="5170430"/>
            <a:ext cx="3067478" cy="438211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7159E9BC-2657-47DC-A16E-4DF06729AF34}"/>
              </a:ext>
            </a:extLst>
          </p:cNvPr>
          <p:cNvGrpSpPr/>
          <p:nvPr/>
        </p:nvGrpSpPr>
        <p:grpSpPr>
          <a:xfrm>
            <a:off x="9880580" y="3489789"/>
            <a:ext cx="1981054" cy="640939"/>
            <a:chOff x="9970153" y="502633"/>
            <a:chExt cx="1981054" cy="640939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4D08D08-A155-4D86-A96D-A84E7C580096}"/>
                </a:ext>
              </a:extLst>
            </p:cNvPr>
            <p:cNvGrpSpPr/>
            <p:nvPr/>
          </p:nvGrpSpPr>
          <p:grpSpPr>
            <a:xfrm>
              <a:off x="9970153" y="502633"/>
              <a:ext cx="1044389" cy="640939"/>
              <a:chOff x="654" y="1121182"/>
              <a:chExt cx="1641453" cy="859138"/>
            </a:xfrm>
          </p:grpSpPr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925D809E-EA7D-4F5C-8B9E-BD28AD4A30E4}"/>
                  </a:ext>
                </a:extLst>
              </p:cNvPr>
              <p:cNvSpPr/>
              <p:nvPr/>
            </p:nvSpPr>
            <p:spPr>
              <a:xfrm>
                <a:off x="654" y="1121182"/>
                <a:ext cx="1573571" cy="859138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矩形: 圓角 4">
                    <a:extLst>
                      <a:ext uri="{FF2B5EF4-FFF2-40B4-BE49-F238E27FC236}">
                        <a16:creationId xmlns:a16="http://schemas.microsoft.com/office/drawing/2014/main" id="{4B5B4753-4114-4EB0-B597-4D4011875193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6" y="1275965"/>
                    <a:ext cx="1573571" cy="57275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106680" tIns="106680" rIns="106680" bIns="57150" numCol="1" spcCol="1270" anchor="t" anchorCtr="0">
                    <a:noAutofit/>
                  </a:bodyPr>
                  <a:lstStyle/>
                  <a:p>
                    <a:pPr marL="0" lvl="0" indent="0" algn="ctr" defTabSz="6667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500" b="1" i="1" kern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500" b="1" i="1" kern="120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TW" sz="1500" b="1" i="1" kern="120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500" b="1" kern="1200" dirty="0"/>
                  </a:p>
                </p:txBody>
              </p:sp>
            </mc:Choice>
            <mc:Fallback>
              <p:sp>
                <p:nvSpPr>
                  <p:cNvPr id="19" name="矩形: 圓角 4">
                    <a:extLst>
                      <a:ext uri="{FF2B5EF4-FFF2-40B4-BE49-F238E27FC236}">
                        <a16:creationId xmlns:a16="http://schemas.microsoft.com/office/drawing/2014/main" id="{4B5B4753-4114-4EB0-B597-4D4011875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6" y="1275965"/>
                    <a:ext cx="1573571" cy="5727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FF5254-E680-445C-82F1-8A9E570F3B6E}"/>
                </a:ext>
              </a:extLst>
            </p:cNvPr>
            <p:cNvGrpSpPr/>
            <p:nvPr/>
          </p:nvGrpSpPr>
          <p:grpSpPr>
            <a:xfrm>
              <a:off x="11045687" y="502633"/>
              <a:ext cx="905520" cy="640939"/>
              <a:chOff x="2458740" y="1168370"/>
              <a:chExt cx="1510594" cy="672220"/>
            </a:xfrm>
          </p:grpSpPr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4DAEC4E2-22B1-45A6-8BDF-5B5EB0E8F01F}"/>
                  </a:ext>
                </a:extLst>
              </p:cNvPr>
              <p:cNvSpPr/>
              <p:nvPr/>
            </p:nvSpPr>
            <p:spPr>
              <a:xfrm>
                <a:off x="2458740" y="1168370"/>
                <a:ext cx="1510594" cy="6722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矩形: 圓角 4">
                <a:extLst>
                  <a:ext uri="{FF2B5EF4-FFF2-40B4-BE49-F238E27FC236}">
                    <a16:creationId xmlns:a16="http://schemas.microsoft.com/office/drawing/2014/main" id="{825B804E-CF6B-4B68-A63D-94693118DBE2}"/>
                  </a:ext>
                </a:extLst>
              </p:cNvPr>
              <p:cNvSpPr txBox="1"/>
              <p:nvPr/>
            </p:nvSpPr>
            <p:spPr>
              <a:xfrm>
                <a:off x="2458740" y="1332626"/>
                <a:ext cx="1510594" cy="44814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6680" tIns="106680" rIns="106680" bIns="57150" numCol="1" spcCol="1270" anchor="t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TW" sz="1500" b="1" kern="1200" dirty="0"/>
                  <a:t>S</a:t>
                </a:r>
                <a:endParaRPr lang="zh-TW" altLang="en-US" sz="15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5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u="sng" dirty="0"/>
              <a:t>Computation using Python</a:t>
            </a:r>
            <a:endParaRPr lang="zh-TW" altLang="en-US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版面配置區 4">
                <a:extLst>
                  <a:ext uri="{FF2B5EF4-FFF2-40B4-BE49-F238E27FC236}">
                    <a16:creationId xmlns:a16="http://schemas.microsoft.com/office/drawing/2014/main" id="{43916D9F-CB4C-4A1A-8F25-C4A2F7E8B13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65774" y="5020055"/>
                <a:ext cx="9052560" cy="1992927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altLang="zh-TW" dirty="0"/>
                  <a:t>Construct the coupling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457200" indent="-457200">
                  <a:buAutoNum type="arabicPeriod"/>
                </a:pPr>
                <a:r>
                  <a:rPr lang="en-US" altLang="zh-TW" dirty="0"/>
                  <a:t>Extract a submatrix from a matrix</a:t>
                </a:r>
              </a:p>
              <a:p>
                <a:pPr marL="457200" indent="-457200">
                  <a:buAutoNum type="arabicPeriod"/>
                </a:pPr>
                <a:r>
                  <a:rPr lang="en-US" altLang="zh-TW" dirty="0"/>
                  <a:t>Construct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TW" dirty="0"/>
                  <a:t> from given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TW" dirty="0"/>
              </a:p>
              <a:p>
                <a:pPr marL="457200" indent="-457200">
                  <a:buAutoNum type="arabicPeriod"/>
                </a:pPr>
                <a:r>
                  <a:rPr lang="en-US" altLang="zh-TW" dirty="0"/>
                  <a:t>Calculate the total entropy S</a:t>
                </a:r>
              </a:p>
              <a:p>
                <a:pPr marL="457200" indent="-457200">
                  <a:buAutoNum type="arabicPeriod"/>
                </a:pPr>
                <a:endParaRPr lang="en-US" altLang="zh-TW" dirty="0"/>
              </a:p>
              <a:p>
                <a:pPr marL="457200" indent="-457200">
                  <a:buAutoNum type="arabicPeriod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5" name="文字版面配置區 4">
                <a:extLst>
                  <a:ext uri="{FF2B5EF4-FFF2-40B4-BE49-F238E27FC236}">
                    <a16:creationId xmlns:a16="http://schemas.microsoft.com/office/drawing/2014/main" id="{43916D9F-CB4C-4A1A-8F25-C4A2F7E8B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65774" y="5020055"/>
                <a:ext cx="9052560" cy="1992927"/>
              </a:xfrm>
              <a:blipFill>
                <a:blip r:embed="rId2"/>
                <a:stretch>
                  <a:fillRect l="-404" t="-2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71796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Computation using Python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2"/>
            <a:ext cx="11884154" cy="60913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/>
              <a:t>1. Construct the coupling matrix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Since the matrix is </a:t>
            </a:r>
            <a:r>
              <a:rPr lang="en-US" altLang="zh-TW" dirty="0">
                <a:solidFill>
                  <a:srgbClr val="FF0000"/>
                </a:solidFill>
              </a:rPr>
              <a:t>Hermitian </a:t>
            </a:r>
            <a:r>
              <a:rPr lang="en-US" altLang="zh-TW" dirty="0"/>
              <a:t>and made of 3 diagonal lines, we only need </a:t>
            </a:r>
            <a:br>
              <a:rPr lang="en-US" altLang="zh-TW" dirty="0"/>
            </a:br>
            <a:r>
              <a:rPr lang="en-US" altLang="zh-TW" dirty="0"/>
              <a:t>one for loop to finish K.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100E5F9-D2A0-4600-9154-9B2FAD17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17" y="2128367"/>
            <a:ext cx="8543365" cy="16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9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Computation using Python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2"/>
            <a:ext cx="11884154" cy="60913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/>
              <a:t>1. Construct the coupling matrix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sudo code:</a:t>
            </a:r>
            <a:br>
              <a:rPr lang="en-US" altLang="zh-TW" dirty="0"/>
            </a:br>
            <a:r>
              <a:rPr lang="en-US" altLang="zh-TW" dirty="0"/>
              <a:t>    couplingK = np.zero((row_num=N, col_num=N))</a:t>
            </a:r>
            <a:br>
              <a:rPr lang="en-US" altLang="zh-TW" dirty="0"/>
            </a:br>
            <a:r>
              <a:rPr lang="en-US" altLang="zh-TW" dirty="0"/>
              <a:t>    for i in range (1 to N):</a:t>
            </a:r>
            <a:br>
              <a:rPr lang="en-US" altLang="zh-TW" dirty="0"/>
            </a:br>
            <a:r>
              <a:rPr lang="en-US" altLang="zh-TW" dirty="0"/>
              <a:t>        couplingK[i][i]= </a:t>
            </a:r>
            <a:r>
              <a:rPr lang="en-US" altLang="zh-TW" dirty="0">
                <a:solidFill>
                  <a:srgbClr val="FF0000"/>
                </a:solidFill>
              </a:rPr>
              <a:t>main diagonal value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        </a:t>
            </a:r>
            <a:r>
              <a:rPr lang="en-US" altLang="zh-TW" dirty="0"/>
              <a:t>couplingK[i][i+1]= </a:t>
            </a:r>
            <a:r>
              <a:rPr lang="en-US" altLang="zh-TW" dirty="0">
                <a:solidFill>
                  <a:srgbClr val="FF0000"/>
                </a:solidFill>
              </a:rPr>
              <a:t>sub diagonal value </a:t>
            </a:r>
            <a:br>
              <a:rPr lang="en-US" altLang="zh-TW" dirty="0"/>
            </a:br>
            <a:r>
              <a:rPr lang="en-US" altLang="zh-TW" dirty="0"/>
              <a:t>        couplingK[i+1][i]= couplingK[i][i+1]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55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Computation using Python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2"/>
            <a:ext cx="11884154" cy="60913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/>
              <a:t>2. Extract a submatrix from a matrix: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using </a:t>
            </a:r>
            <a:r>
              <a:rPr lang="en-US" altLang="zh-TW" b="1" dirty="0" err="1"/>
              <a:t>numpy.ix</a:t>
            </a:r>
            <a:r>
              <a:rPr lang="en-US" altLang="zh-TW" b="1" dirty="0"/>
              <a:t>_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906449-2E08-4E16-8D4E-268C082F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23" y="642419"/>
            <a:ext cx="2981741" cy="19338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9D20B3C-A4A6-4745-92A4-B81DC695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35" y="2986155"/>
            <a:ext cx="8983329" cy="32294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9621FD5-2D28-41A9-AB40-B2B727EEB306}"/>
              </a:ext>
            </a:extLst>
          </p:cNvPr>
          <p:cNvSpPr txBox="1"/>
          <p:nvPr/>
        </p:nvSpPr>
        <p:spPr>
          <a:xfrm>
            <a:off x="7964424" y="6377635"/>
            <a:ext cx="148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Credit: NumPy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940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Computation using Python</a:t>
            </a:r>
            <a:endParaRPr lang="zh-TW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2"/>
                <a:ext cx="11884154" cy="6091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b="1" dirty="0"/>
                  <a:t>3. Construct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TW" b="1" dirty="0"/>
                  <a:t> from given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TW" b="1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if we have a simple 3x3 matrix: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br>
                  <a:rPr lang="en-US" altLang="zh-TW" dirty="0"/>
                </a:br>
                <a:r>
                  <a:rPr lang="en-US" altLang="zh-TW" dirty="0"/>
                  <a:t>    for n=2, it seems that super easy to calculate…</a:t>
                </a:r>
                <a:br>
                  <a:rPr lang="en-US" altLang="zh-TW" dirty="0"/>
                </a:br>
                <a:endParaRPr lang="en-US" altLang="zh-TW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                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2"/>
                <a:ext cx="11884154" cy="6091339"/>
              </a:xfrm>
              <a:blipFill>
                <a:blip r:embed="rId2"/>
                <a:stretch>
                  <a:fillRect l="-205" t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F0C6CB-55DD-4003-83AE-14287ADF9AA9}"/>
              </a:ext>
            </a:extLst>
          </p:cNvPr>
          <p:cNvSpPr txBox="1"/>
          <p:nvPr/>
        </p:nvSpPr>
        <p:spPr>
          <a:xfrm>
            <a:off x="1388627" y="4318249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but what if n=10? Do you calculate it by A*A*A*A… ?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740B2B-DA0B-4DAF-B90E-A2FD313F318C}"/>
              </a:ext>
            </a:extLst>
          </p:cNvPr>
          <p:cNvSpPr txBox="1"/>
          <p:nvPr/>
        </p:nvSpPr>
        <p:spPr>
          <a:xfrm>
            <a:off x="1388627" y="4925492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n=1/2?  n=-1/2?  n=1/10?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51E89FC-8FF1-4FF6-9F1C-574BDE4F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83" y="5058708"/>
            <a:ext cx="2326894" cy="15091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331DD3-7C63-49CA-A21C-49D53189D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32" y="2919933"/>
            <a:ext cx="1842680" cy="10181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Computation using Python</a:t>
            </a:r>
            <a:endParaRPr lang="zh-TW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459" y="1292885"/>
                <a:ext cx="11884154" cy="6091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b="1" dirty="0"/>
                  <a:t>4. Calculate the total entropy 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>
                    <a:solidFill>
                      <a:srgbClr val="FF0000"/>
                    </a:solidFill>
                  </a:rPr>
                  <a:t>   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sudo code:</a:t>
                </a:r>
                <a:br>
                  <a:rPr lang="en-US" altLang="zh-TW" b="1" dirty="0">
                    <a:solidFill>
                      <a:srgbClr val="FF0000"/>
                    </a:solidFill>
                  </a:rPr>
                </a:br>
                <a:br>
                  <a:rPr lang="en-US" altLang="zh-TW" b="1" dirty="0">
                    <a:solidFill>
                      <a:srgbClr val="FF0000"/>
                    </a:solidFill>
                  </a:rPr>
                </a:br>
                <a:r>
                  <a:rPr lang="en-US" altLang="zh-TW" sz="1400" dirty="0"/>
                  <a:t>      </a:t>
                </a:r>
                <a:r>
                  <a:rPr lang="en-US" altLang="zh-TW" dirty="0"/>
                  <a:t>couplingK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r>
                  <a:rPr lang="en-US" altLang="zh-TW" sz="1400" dirty="0"/>
                  <a:t>      </a:t>
                </a:r>
                <a:br>
                  <a:rPr lang="en-US" altLang="zh-TW" sz="1400" dirty="0"/>
                </a:br>
                <a:r>
                  <a:rPr lang="en-US" altLang="zh-TW" dirty="0"/>
                  <a:t>     </a:t>
                </a:r>
                <a:r>
                  <a:rPr lang="en-US" altLang="zh-TW" dirty="0" err="1"/>
                  <a:t>Q_matrix</a:t>
                </a:r>
                <a:r>
                  <a:rPr lang="en-US" altLang="zh-TW" dirty="0"/>
                  <a:t> =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r>
                  <a:rPr lang="en-US" altLang="zh-TW" dirty="0"/>
                  <a:t>     </a:t>
                </a:r>
                <a:r>
                  <a:rPr lang="en-US" altLang="zh-TW" dirty="0" err="1"/>
                  <a:t>P_matrix</a:t>
                </a:r>
                <a:r>
                  <a:rPr lang="en-US" altLang="zh-TW" dirty="0"/>
                  <a:t> =           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br>
                  <a:rPr lang="en-US" altLang="zh-TW" sz="1400" dirty="0"/>
                </a:br>
                <a:br>
                  <a:rPr lang="en-US" altLang="zh-TW" sz="1400" dirty="0"/>
                </a:br>
                <a:r>
                  <a:rPr lang="en-US" altLang="zh-TW" sz="1400" dirty="0"/>
                  <a:t>      </a:t>
                </a:r>
                <a:br>
                  <a:rPr lang="en-US" altLang="zh-TW" sz="1400" dirty="0"/>
                </a:br>
                <a:r>
                  <a:rPr lang="en-US" altLang="zh-TW" sz="2200" dirty="0"/>
                  <a:t>    </a:t>
                </a:r>
                <a:r>
                  <a:rPr lang="en-US" altLang="zh-TW" dirty="0" err="1"/>
                  <a:t>Q_submatrix</a:t>
                </a:r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     </a:t>
                </a:r>
                <a:r>
                  <a:rPr lang="en-US" altLang="zh-TW" dirty="0" err="1"/>
                  <a:t>P_submatrix</a:t>
                </a:r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matrix</m:t>
                    </m:r>
                  </m:oMath>
                </a14:m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sz="1400" dirty="0"/>
                  <a:t>       </a:t>
                </a:r>
                <a:br>
                  <a:rPr lang="en-US" altLang="zh-TW" dirty="0"/>
                </a:br>
                <a:r>
                  <a:rPr lang="en-US" altLang="zh-TW" dirty="0"/>
                  <a:t>      </a:t>
                </a:r>
                <a:br>
                  <a:rPr lang="en-US" altLang="zh-TW" dirty="0"/>
                </a:br>
                <a:r>
                  <a:rPr lang="en-US" altLang="zh-TW" dirty="0"/>
                  <a:t>     </a:t>
                </a: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459" y="1292885"/>
                <a:ext cx="11884154" cy="6091339"/>
              </a:xfrm>
              <a:blipFill>
                <a:blip r:embed="rId4"/>
                <a:stretch>
                  <a:fillRect l="-257" t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1026" name="Picture 2" descr="Help Online - Tutorials - Convert Data from Spherical Coordinate to XYZ and  Make a 3D Plot">
            <a:extLst>
              <a:ext uri="{FF2B5EF4-FFF2-40B4-BE49-F238E27FC236}">
                <a16:creationId xmlns:a16="http://schemas.microsoft.com/office/drawing/2014/main" id="{40965026-EE46-4B05-B8CA-A61CE781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867" y="1403911"/>
            <a:ext cx="48291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167C202-4A85-41DD-A84E-162CC8F60CEA}"/>
              </a:ext>
            </a:extLst>
          </p:cNvPr>
          <p:cNvSpPr/>
          <p:nvPr/>
        </p:nvSpPr>
        <p:spPr>
          <a:xfrm>
            <a:off x="9113841" y="3077494"/>
            <a:ext cx="142613" cy="1426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AFA1D67-357D-40A9-98D6-67015C0A5799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9235569" y="2181086"/>
            <a:ext cx="1012970" cy="917293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5EA283DA-CCFB-4258-AE2C-B735CDA54173}"/>
              </a:ext>
            </a:extLst>
          </p:cNvPr>
          <p:cNvSpPr/>
          <p:nvPr/>
        </p:nvSpPr>
        <p:spPr>
          <a:xfrm>
            <a:off x="9446147" y="2777320"/>
            <a:ext cx="142613" cy="1426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512633E-AD3E-48B7-B7D9-ED283DAB915D}"/>
              </a:ext>
            </a:extLst>
          </p:cNvPr>
          <p:cNvSpPr/>
          <p:nvPr/>
        </p:nvSpPr>
        <p:spPr>
          <a:xfrm>
            <a:off x="9714142" y="2520969"/>
            <a:ext cx="142613" cy="1426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38E05F2-417F-42D4-8AF5-353CDFAD14CE}"/>
              </a:ext>
            </a:extLst>
          </p:cNvPr>
          <p:cNvSpPr/>
          <p:nvPr/>
        </p:nvSpPr>
        <p:spPr>
          <a:xfrm>
            <a:off x="10038609" y="2263970"/>
            <a:ext cx="142613" cy="1426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8B7166D-E6B6-438C-8FB3-79F18DA10AE7}"/>
              </a:ext>
            </a:extLst>
          </p:cNvPr>
          <p:cNvSpPr txBox="1"/>
          <p:nvPr/>
        </p:nvSpPr>
        <p:spPr>
          <a:xfrm>
            <a:off x="9158469" y="244498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 = 1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230A570-C558-4E7A-B895-1AC954BAAF72}"/>
              </a:ext>
            </a:extLst>
          </p:cNvPr>
          <p:cNvSpPr txBox="1"/>
          <p:nvPr/>
        </p:nvSpPr>
        <p:spPr>
          <a:xfrm>
            <a:off x="9470547" y="223161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 = 2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C22A61-436B-44C9-ABC6-5D78A2F2CFF3}"/>
              </a:ext>
            </a:extLst>
          </p:cNvPr>
          <p:cNvSpPr txBox="1"/>
          <p:nvPr/>
        </p:nvSpPr>
        <p:spPr>
          <a:xfrm>
            <a:off x="9811596" y="1932036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 = 3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B0BB49-171F-4212-BDF1-61B0D238D51D}"/>
              </a:ext>
            </a:extLst>
          </p:cNvPr>
          <p:cNvSpPr txBox="1"/>
          <p:nvPr/>
        </p:nvSpPr>
        <p:spPr>
          <a:xfrm>
            <a:off x="7629972" y="5268589"/>
            <a:ext cx="391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N: The size of the whole space</a:t>
            </a:r>
            <a:br>
              <a:rPr lang="en-US" altLang="zh-TW" dirty="0">
                <a:solidFill>
                  <a:srgbClr val="0070C0"/>
                </a:solidFill>
              </a:rPr>
            </a:br>
            <a:r>
              <a:rPr lang="en-US" altLang="zh-TW" dirty="0">
                <a:solidFill>
                  <a:srgbClr val="0070C0"/>
                </a:solidFill>
              </a:rPr>
              <a:t>r : The subregion size we choose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7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Computation using Python</a:t>
            </a:r>
            <a:endParaRPr lang="zh-TW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459" y="1286698"/>
                <a:ext cx="11884154" cy="6091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b="1" dirty="0"/>
                  <a:t>4. Calculate the total entropy 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sudo code:</a:t>
                </a:r>
                <a:br>
                  <a:rPr lang="en-US" altLang="zh-TW" b="1" dirty="0">
                    <a:solidFill>
                      <a:srgbClr val="FF0000"/>
                    </a:solidFill>
                  </a:rPr>
                </a:br>
                <a:r>
                  <a:rPr lang="en-US" altLang="zh-TW" sz="1400" dirty="0"/>
                  <a:t>      </a:t>
                </a:r>
                <a:br>
                  <a:rPr lang="en-US" altLang="zh-TW" sz="1400" dirty="0"/>
                </a:br>
                <a:r>
                  <a:rPr lang="zh-TW" altLang="en-US" sz="1400" dirty="0"/>
                  <a:t>          </a:t>
                </a:r>
                <a:r>
                  <a:rPr lang="en-US" altLang="zh-TW" dirty="0" err="1"/>
                  <a:t>eigenval</a:t>
                </a:r>
                <a:r>
                  <a:rPr lang="en-US" altLang="zh-TW" dirty="0"/>
                  <a:t>_(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𝑄𝑃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altLang="zh-TW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𝜍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dirty="0"/>
                  <a:t>= …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 </a:t>
                </a:r>
                <a:r>
                  <a:rPr lang="en-US" altLang="zh-TW" dirty="0" err="1"/>
                  <a:t>S_mode</a:t>
                </a:r>
                <a:r>
                  <a:rPr lang="en-US" altLang="zh-TW" dirty="0"/>
                  <a:t> =                                                                = …</a:t>
                </a:r>
                <a:br>
                  <a:rPr lang="en-US" altLang="zh-TW" dirty="0"/>
                </a:br>
                <a:r>
                  <a:rPr lang="en-US" altLang="zh-TW" dirty="0"/>
                  <a:t>       </a:t>
                </a:r>
                <a:br>
                  <a:rPr lang="en-US" altLang="zh-TW" dirty="0"/>
                </a:br>
                <a:r>
                  <a:rPr lang="en-US" altLang="zh-TW" dirty="0"/>
                  <a:t>       </a:t>
                </a:r>
                <a:r>
                  <a:rPr lang="en-US" altLang="zh-TW" dirty="0" err="1"/>
                  <a:t>S_total</a:t>
                </a:r>
                <a:r>
                  <a:rPr lang="en-US" altLang="zh-TW" dirty="0"/>
                  <a:t> =                                           = S(r)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dirty="0"/>
                  <a:t>      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 plot S(r) against the area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    </a:t>
                </a:r>
                <a:br>
                  <a:rPr lang="en-US" altLang="zh-TW" dirty="0"/>
                </a:br>
                <a:r>
                  <a:rPr lang="en-US" altLang="zh-TW" dirty="0"/>
                  <a:t>     </a:t>
                </a: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459" y="1286698"/>
                <a:ext cx="11884154" cy="6091339"/>
              </a:xfrm>
              <a:blipFill>
                <a:blip r:embed="rId2"/>
                <a:stretch>
                  <a:fillRect l="-257" t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1CB7B8-E596-4F0D-AE79-DB154525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39" y="2963240"/>
            <a:ext cx="4085635" cy="531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B982A34-A6A6-43BC-8912-4173CFE6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102" y="3677737"/>
            <a:ext cx="3249854" cy="464264"/>
          </a:xfrm>
          <a:prstGeom prst="rect">
            <a:avLst/>
          </a:prstGeom>
        </p:spPr>
      </p:pic>
      <p:pic>
        <p:nvPicPr>
          <p:cNvPr id="1026" name="Picture 2" descr="Help Online - Tutorials - Convert Data from Spherical Coordinate to XYZ and  Make a 3D Plot">
            <a:extLst>
              <a:ext uri="{FF2B5EF4-FFF2-40B4-BE49-F238E27FC236}">
                <a16:creationId xmlns:a16="http://schemas.microsoft.com/office/drawing/2014/main" id="{40965026-EE46-4B05-B8CA-A61CE781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045" y="1656527"/>
            <a:ext cx="48291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3167C202-4A85-41DD-A84E-162CC8F60CEA}"/>
              </a:ext>
            </a:extLst>
          </p:cNvPr>
          <p:cNvSpPr/>
          <p:nvPr/>
        </p:nvSpPr>
        <p:spPr>
          <a:xfrm>
            <a:off x="8590327" y="3315758"/>
            <a:ext cx="142613" cy="1426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AFA1D67-357D-40A9-98D6-67015C0A5799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712055" y="2419350"/>
            <a:ext cx="1012970" cy="917293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5EA283DA-CCFB-4258-AE2C-B735CDA54173}"/>
              </a:ext>
            </a:extLst>
          </p:cNvPr>
          <p:cNvSpPr/>
          <p:nvPr/>
        </p:nvSpPr>
        <p:spPr>
          <a:xfrm>
            <a:off x="8913325" y="3008574"/>
            <a:ext cx="142613" cy="1426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7512633E-AD3E-48B7-B7D9-ED283DAB915D}"/>
              </a:ext>
            </a:extLst>
          </p:cNvPr>
          <p:cNvSpPr/>
          <p:nvPr/>
        </p:nvSpPr>
        <p:spPr>
          <a:xfrm>
            <a:off x="9217186" y="2744739"/>
            <a:ext cx="142613" cy="1426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38E05F2-417F-42D4-8AF5-353CDFAD14CE}"/>
              </a:ext>
            </a:extLst>
          </p:cNvPr>
          <p:cNvSpPr/>
          <p:nvPr/>
        </p:nvSpPr>
        <p:spPr>
          <a:xfrm>
            <a:off x="9491133" y="2500388"/>
            <a:ext cx="142613" cy="14261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8B7166D-E6B6-438C-8FB3-79F18DA10AE7}"/>
              </a:ext>
            </a:extLst>
          </p:cNvPr>
          <p:cNvSpPr txBox="1"/>
          <p:nvPr/>
        </p:nvSpPr>
        <p:spPr>
          <a:xfrm>
            <a:off x="8504591" y="268744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 = 1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230A570-C558-4E7A-B895-1AC954BAAF72}"/>
              </a:ext>
            </a:extLst>
          </p:cNvPr>
          <p:cNvSpPr txBox="1"/>
          <p:nvPr/>
        </p:nvSpPr>
        <p:spPr>
          <a:xfrm>
            <a:off x="8815809" y="236507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 = 2</a:t>
            </a:r>
            <a:endParaRPr lang="zh-TW" altLang="en-US" sz="14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C22A61-436B-44C9-ABC6-5D78A2F2CFF3}"/>
              </a:ext>
            </a:extLst>
          </p:cNvPr>
          <p:cNvSpPr txBox="1"/>
          <p:nvPr/>
        </p:nvSpPr>
        <p:spPr>
          <a:xfrm>
            <a:off x="9288492" y="206439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 = 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0112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u="sng" dirty="0"/>
              <a:t>Expected results</a:t>
            </a:r>
            <a:endParaRPr lang="zh-TW" altLang="en-US" sz="28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5"/>
            <a:ext cx="9052560" cy="1992927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zh-TW" dirty="0"/>
          </a:p>
          <a:p>
            <a:pPr marL="457200" indent="-457200">
              <a:buAutoNum type="arabicPeriod"/>
            </a:pPr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VI</a:t>
            </a:r>
          </a:p>
        </p:txBody>
      </p:sp>
    </p:spTree>
    <p:extLst>
      <p:ext uri="{BB962C8B-B14F-4D97-AF65-F5344CB8AC3E}">
        <p14:creationId xmlns:p14="http://schemas.microsoft.com/office/powerpoint/2010/main" val="246077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Outline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b="1" dirty="0"/>
              <a:t>I. Some background knowledge…</a:t>
            </a:r>
          </a:p>
          <a:p>
            <a:pPr>
              <a:lnSpc>
                <a:spcPct val="110000"/>
              </a:lnSpc>
            </a:pPr>
            <a:r>
              <a:rPr lang="en-US" altLang="zh-TW" b="1" dirty="0"/>
              <a:t>II. Abstract</a:t>
            </a:r>
          </a:p>
          <a:p>
            <a:pPr>
              <a:lnSpc>
                <a:spcPct val="110000"/>
              </a:lnSpc>
            </a:pPr>
            <a:r>
              <a:rPr lang="en-US" altLang="zh-TW" b="1" dirty="0"/>
              <a:t>III. </a:t>
            </a:r>
            <a:r>
              <a:rPr lang="en-US" altLang="zh-TW" sz="2000" b="1" dirty="0"/>
              <a:t>Entanglement Entropy for Massless Scalar Field</a:t>
            </a:r>
            <a:endParaRPr lang="en-US" altLang="zh-TW" b="1" dirty="0"/>
          </a:p>
          <a:p>
            <a:pPr>
              <a:lnSpc>
                <a:spcPct val="110000"/>
              </a:lnSpc>
            </a:pPr>
            <a:r>
              <a:rPr lang="en-US" altLang="zh-TW" sz="2000" b="1" dirty="0"/>
              <a:t>IV. Special Technique to Solve the Eigenvalue Problem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V. Computation using Python</a:t>
            </a:r>
          </a:p>
          <a:p>
            <a:pPr>
              <a:lnSpc>
                <a:spcPct val="11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VI. Expected results</a:t>
            </a:r>
          </a:p>
          <a:p>
            <a:pPr>
              <a:lnSpc>
                <a:spcPct val="110000"/>
              </a:lnSpc>
            </a:pPr>
            <a:r>
              <a:rPr lang="en-US" altLang="zh-TW" b="1" dirty="0"/>
              <a:t>VII. Reference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7A647C5D-5CE2-4FA5-9FC2-57AEF28DFEB3}"/>
              </a:ext>
            </a:extLst>
          </p:cNvPr>
          <p:cNvSpPr/>
          <p:nvPr/>
        </p:nvSpPr>
        <p:spPr>
          <a:xfrm>
            <a:off x="8749553" y="2115671"/>
            <a:ext cx="546847" cy="1210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05EFD48A-1385-45D0-B5A6-4EAF99FFEF72}"/>
              </a:ext>
            </a:extLst>
          </p:cNvPr>
          <p:cNvSpPr/>
          <p:nvPr/>
        </p:nvSpPr>
        <p:spPr>
          <a:xfrm>
            <a:off x="5395400" y="3693459"/>
            <a:ext cx="261329" cy="7182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2918FE-104D-4BF5-AFFA-55099F2083FE}"/>
              </a:ext>
            </a:extLst>
          </p:cNvPr>
          <p:cNvSpPr txBox="1"/>
          <p:nvPr/>
        </p:nvSpPr>
        <p:spPr>
          <a:xfrm>
            <a:off x="9748288" y="2084606"/>
            <a:ext cx="172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Main part:</a:t>
            </a:r>
            <a:br>
              <a:rPr lang="en-US" altLang="zh-TW" sz="1600" dirty="0"/>
            </a:br>
            <a:br>
              <a:rPr lang="en-US" altLang="zh-TW" sz="1600" dirty="0"/>
            </a:br>
            <a:r>
              <a:rPr lang="en-US" altLang="zh-TW" sz="1600" dirty="0"/>
              <a:t>Describe the eigenvalue problem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D0E09E-C80C-480E-979D-83D23E889CA2}"/>
              </a:ext>
            </a:extLst>
          </p:cNvPr>
          <p:cNvSpPr txBox="1"/>
          <p:nvPr/>
        </p:nvSpPr>
        <p:spPr>
          <a:xfrm>
            <a:off x="5748056" y="3883308"/>
            <a:ext cx="2517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Code part: Calculation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8972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Expected results</a:t>
            </a:r>
            <a:endParaRPr lang="zh-TW" altLang="en-US" sz="32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2"/>
                <a:ext cx="11884154" cy="6091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The first person calculate the entropy using </a:t>
                </a:r>
                <a:r>
                  <a:rPr lang="en-US" altLang="zh-TW" b="1" dirty="0"/>
                  <a:t>numerical</a:t>
                </a:r>
                <a:r>
                  <a:rPr lang="en-US" altLang="zh-TW" dirty="0"/>
                  <a:t> method: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=0.30 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, where R = (r+0.5)</a:t>
                </a:r>
              </a:p>
              <a:p>
                <a:pPr>
                  <a:lnSpc>
                    <a:spcPct val="110000"/>
                  </a:lnSpc>
                </a:pPr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Using the introduced method </a:t>
                </a:r>
                <a:br>
                  <a:rPr lang="en-US" altLang="zh-TW" dirty="0"/>
                </a:br>
                <a:r>
                  <a:rPr lang="en-US" altLang="zh-TW" dirty="0"/>
                  <a:t>and fit the data into a line, </a:t>
                </a:r>
                <a:br>
                  <a:rPr lang="en-US" altLang="zh-TW" dirty="0"/>
                </a:br>
                <a:r>
                  <a:rPr lang="en-US" altLang="zh-TW" dirty="0"/>
                  <a:t>the coefficient 0.0235*4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/>
                  <a:t> is </a:t>
                </a:r>
                <a:br>
                  <a:rPr lang="en-US" altLang="zh-TW" dirty="0"/>
                </a:br>
                <a:r>
                  <a:rPr lang="en-US" altLang="zh-TW" dirty="0"/>
                  <a:t>pretty close to result above.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2"/>
                <a:ext cx="11884154" cy="6091339"/>
              </a:xfrm>
              <a:blipFill>
                <a:blip r:embed="rId2"/>
                <a:stretch>
                  <a:fillRect l="-205" t="-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15B15D-4BDC-4A48-A0FC-36E42CD8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62" y="3092424"/>
            <a:ext cx="4977537" cy="33629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BAFD760-1033-473B-916D-CBE46B1ED823}"/>
              </a:ext>
            </a:extLst>
          </p:cNvPr>
          <p:cNvSpPr txBox="1"/>
          <p:nvPr/>
        </p:nvSpPr>
        <p:spPr>
          <a:xfrm>
            <a:off x="10195499" y="5622864"/>
            <a:ext cx="1503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Credit: see Ref. 2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588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u="sng" dirty="0"/>
              <a:t>Q&amp;A</a:t>
            </a:r>
            <a:endParaRPr lang="zh-TW" altLang="en-US" sz="28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5"/>
            <a:ext cx="9052560" cy="1992927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zh-TW" dirty="0"/>
          </a:p>
          <a:p>
            <a:pPr marL="457200" indent="-457200">
              <a:buAutoNum type="arabicPeriod"/>
            </a:pPr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VII</a:t>
            </a:r>
          </a:p>
        </p:txBody>
      </p:sp>
      <p:pic>
        <p:nvPicPr>
          <p:cNvPr id="6" name="Picture 2" descr="鞠躬- 梗圖產生器">
            <a:extLst>
              <a:ext uri="{FF2B5EF4-FFF2-40B4-BE49-F238E27FC236}">
                <a16:creationId xmlns:a16="http://schemas.microsoft.com/office/drawing/2014/main" id="{EB0DFB13-C114-479E-BF7A-0F45CBDAD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8376" y="1875017"/>
            <a:ext cx="2870719" cy="287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語音泡泡: 橢圓形 2">
            <a:extLst>
              <a:ext uri="{FF2B5EF4-FFF2-40B4-BE49-F238E27FC236}">
                <a16:creationId xmlns:a16="http://schemas.microsoft.com/office/drawing/2014/main" id="{7D5D488E-211E-4082-BB9E-A6DB3F9BA9A5}"/>
              </a:ext>
            </a:extLst>
          </p:cNvPr>
          <p:cNvSpPr/>
          <p:nvPr/>
        </p:nvSpPr>
        <p:spPr>
          <a:xfrm flipH="1">
            <a:off x="5995118" y="903259"/>
            <a:ext cx="2642461" cy="11933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Thanks for listening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96821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u="sng" dirty="0"/>
              <a:t>Reference</a:t>
            </a:r>
            <a:endParaRPr lang="zh-TW" altLang="en-US" sz="28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5"/>
            <a:ext cx="9052560" cy="1992927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zh-TW" dirty="0"/>
          </a:p>
          <a:p>
            <a:pPr marL="457200" indent="-457200">
              <a:buAutoNum type="arabicPeriod"/>
            </a:pPr>
            <a:endParaRPr lang="en-US" altLang="zh-TW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VIII</a:t>
            </a:r>
          </a:p>
        </p:txBody>
      </p:sp>
    </p:spTree>
    <p:extLst>
      <p:ext uri="{BB962C8B-B14F-4D97-AF65-F5344CB8AC3E}">
        <p14:creationId xmlns:p14="http://schemas.microsoft.com/office/powerpoint/2010/main" val="1013297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Reference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1. Entropy and Area, arXiv:9303048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2. Entanglement entropy in quantum field theory, Rodolfo R. Soldati</a:t>
            </a:r>
          </a:p>
          <a:p>
            <a:pPr>
              <a:lnSpc>
                <a:spcPct val="110000"/>
              </a:lnSpc>
            </a:pPr>
            <a:r>
              <a:rPr lang="en-US" altLang="zh-TW" dirty="0"/>
              <a:t>3. Black hole thermodynamics, Wikipedia</a:t>
            </a:r>
          </a:p>
          <a:p>
            <a:pPr>
              <a:lnSpc>
                <a:spcPct val="110000"/>
              </a:lnSpc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24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Expected results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2"/>
            <a:ext cx="11884154" cy="60913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I use Python to reproduce the result and plot the relation between entropy and area: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F197DD-5818-44D5-974D-FCEC7294E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6" y="2255081"/>
            <a:ext cx="5813802" cy="4382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4A0BB17-0388-4463-AD70-40AAFA1F7D09}"/>
                  </a:ext>
                </a:extLst>
              </p:cNvPr>
              <p:cNvSpPr txBox="1"/>
              <p:nvPr/>
            </p:nvSpPr>
            <p:spPr>
              <a:xfrm>
                <a:off x="6672020" y="3363132"/>
                <a:ext cx="437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=0.02350326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−0.11929883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𝑜𝑔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−0.3427198800413826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4A0BB17-0388-4463-AD70-40AAFA1F7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20" y="3363132"/>
                <a:ext cx="437827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54A53F5A-AFF8-4066-91B2-10A880D51E70}"/>
              </a:ext>
            </a:extLst>
          </p:cNvPr>
          <p:cNvSpPr txBox="1"/>
          <p:nvPr/>
        </p:nvSpPr>
        <p:spPr>
          <a:xfrm>
            <a:off x="7020732" y="4602997"/>
            <a:ext cx="3735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N=100</a:t>
            </a:r>
          </a:p>
          <a:p>
            <a:r>
              <a:rPr lang="en-US" altLang="zh-TW" dirty="0"/>
              <a:t>n (1 to 50)</a:t>
            </a:r>
          </a:p>
          <a:p>
            <a:r>
              <a:rPr lang="en-US" altLang="zh-TW" dirty="0"/>
              <a:t>l sum up to 10000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CFA531-00B8-4FC2-9428-00D024629B0B}"/>
              </a:ext>
            </a:extLst>
          </p:cNvPr>
          <p:cNvSpPr/>
          <p:nvPr/>
        </p:nvSpPr>
        <p:spPr>
          <a:xfrm>
            <a:off x="4123765" y="5405718"/>
            <a:ext cx="134470" cy="12060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732C911-FC08-45EB-91D7-F4613E4A9EBF}"/>
              </a:ext>
            </a:extLst>
          </p:cNvPr>
          <p:cNvSpPr/>
          <p:nvPr/>
        </p:nvSpPr>
        <p:spPr>
          <a:xfrm flipV="1">
            <a:off x="5046674" y="5449474"/>
            <a:ext cx="1049326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A7C8DF-4D11-4FD7-A219-FC9194BE4E4D}"/>
              </a:ext>
            </a:extLst>
          </p:cNvPr>
          <p:cNvSpPr txBox="1"/>
          <p:nvPr/>
        </p:nvSpPr>
        <p:spPr>
          <a:xfrm>
            <a:off x="4844514" y="5604885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Fit using </a:t>
            </a:r>
            <a:r>
              <a:rPr lang="en-US" altLang="zh-TW" sz="1200" dirty="0" err="1"/>
              <a:t>sklearn</a:t>
            </a:r>
            <a:br>
              <a:rPr lang="en-US" altLang="zh-TW" sz="1200" dirty="0"/>
            </a:br>
            <a:r>
              <a:rPr lang="en-US" altLang="zh-TW" sz="1200" dirty="0" err="1"/>
              <a:t>LinearRegression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7FCBD3-ACB0-4F79-8EAB-8556E7CA0AE5}"/>
              </a:ext>
            </a:extLst>
          </p:cNvPr>
          <p:cNvSpPr txBox="1"/>
          <p:nvPr/>
        </p:nvSpPr>
        <p:spPr>
          <a:xfrm>
            <a:off x="3887099" y="5604884"/>
            <a:ext cx="106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S(r) data point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5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Some Background knowledge…</a:t>
            </a:r>
            <a:endParaRPr lang="zh-TW" altLang="en-US" sz="3200" u="sng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916D9F-CB4C-4A1A-8F25-C4A2F7E8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35385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TW" dirty="0"/>
              <a:t>Black Hole Thermodynamics</a:t>
            </a:r>
          </a:p>
          <a:p>
            <a:pPr marL="457200" indent="-457200">
              <a:buAutoNum type="arabicPeriod"/>
            </a:pPr>
            <a:r>
              <a:rPr lang="en-US" altLang="zh-TW" dirty="0"/>
              <a:t>Entropy in Quantum Mechanics</a:t>
            </a:r>
          </a:p>
          <a:p>
            <a:pPr marL="457200" indent="-457200">
              <a:buAutoNum type="arabicPeriod"/>
            </a:pPr>
            <a:r>
              <a:rPr lang="en-US" altLang="zh-TW" dirty="0"/>
              <a:t>Entropy of N-coupled Harmonic Oscillators</a:t>
            </a:r>
          </a:p>
          <a:p>
            <a:pPr marL="457200" indent="-457200">
              <a:buAutoNum type="arabicPeriod"/>
            </a:pPr>
            <a:endParaRPr lang="zh-TW" alt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8884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445C670-54CD-41EB-ADB0-6953B3355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59" y="3343033"/>
            <a:ext cx="1314633" cy="7144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Black Hole Thermodynamics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Consider black holes as thermodynamics objects…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in 1974, </a:t>
            </a:r>
            <a:r>
              <a:rPr lang="en-US" altLang="zh-TW" b="1" dirty="0"/>
              <a:t>Jacob Bekenstein </a:t>
            </a:r>
            <a:r>
              <a:rPr lang="en-US" altLang="zh-TW" dirty="0"/>
              <a:t>and </a:t>
            </a:r>
            <a:r>
              <a:rPr lang="en-US" altLang="zh-TW" b="1" dirty="0"/>
              <a:t>Stephen Hawking </a:t>
            </a:r>
            <a:r>
              <a:rPr lang="en-US" altLang="zh-TW" dirty="0"/>
              <a:t>using the BH thermodynamics</a:t>
            </a:r>
            <a:br>
              <a:rPr lang="en-US" altLang="zh-TW" b="1" dirty="0"/>
            </a:br>
            <a:r>
              <a:rPr lang="en-US" altLang="zh-TW" dirty="0"/>
              <a:t>to confirm that the entropy of BH: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where A is the </a:t>
            </a:r>
            <a:r>
              <a:rPr lang="en-US" altLang="zh-TW" b="1" dirty="0"/>
              <a:t>area</a:t>
            </a:r>
            <a:r>
              <a:rPr lang="en-US" altLang="zh-TW" dirty="0"/>
              <a:t> of event horizon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0C2551-CF6D-4013-8F1E-B7D4EC66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14" y="3222603"/>
            <a:ext cx="4399340" cy="29358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9F94AA8-F19E-49B3-B9B2-66C02B975B04}"/>
              </a:ext>
            </a:extLst>
          </p:cNvPr>
          <p:cNvSpPr txBox="1"/>
          <p:nvPr/>
        </p:nvSpPr>
        <p:spPr>
          <a:xfrm>
            <a:off x="6722814" y="6301457"/>
            <a:ext cx="4399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Credit: Colin Stuart</a:t>
            </a:r>
            <a:endParaRPr lang="zh-TW" altLang="en-US" sz="1400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034E35DB-9179-46EA-9804-57D3FDF67634}"/>
              </a:ext>
            </a:extLst>
          </p:cNvPr>
          <p:cNvSpPr/>
          <p:nvPr/>
        </p:nvSpPr>
        <p:spPr>
          <a:xfrm>
            <a:off x="3267633" y="4093366"/>
            <a:ext cx="385483" cy="1219200"/>
          </a:xfrm>
          <a:prstGeom prst="downArrow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3542BF-7300-43AE-8642-849CAE25EEFB}"/>
              </a:ext>
            </a:extLst>
          </p:cNvPr>
          <p:cNvSpPr txBox="1"/>
          <p:nvPr/>
        </p:nvSpPr>
        <p:spPr>
          <a:xfrm>
            <a:off x="2214281" y="5312565"/>
            <a:ext cx="26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Goal: Attempt to prove the general case!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Entropy in Quantum Mechanics</a:t>
            </a:r>
            <a:endParaRPr lang="zh-TW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6" y="1609343"/>
                <a:ext cx="10881361" cy="51141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In Quantum statistical mechanics, the </a:t>
                </a:r>
                <a:r>
                  <a:rPr lang="en-US" altLang="zh-TW" b="1" dirty="0"/>
                  <a:t>von Neumann entropy</a:t>
                </a:r>
                <a:r>
                  <a:rPr lang="en-US" altLang="zh-TW" dirty="0"/>
                  <a:t>: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/>
                  <a:t> is the density matrix.</a:t>
                </a:r>
              </a:p>
              <a:p>
                <a:pPr>
                  <a:lnSpc>
                    <a:spcPct val="110000"/>
                  </a:lnSpc>
                </a:pPr>
                <a:endParaRPr lang="en-US" altLang="zh-TW" dirty="0"/>
              </a:p>
              <a:p>
                <a:pPr>
                  <a:lnSpc>
                    <a:spcPct val="110000"/>
                  </a:lnSpc>
                </a:pPr>
                <a:r>
                  <a:rPr lang="en-US" altLang="zh-TW" dirty="0"/>
                  <a:t> If a state describes two subsystem A and B, the </a:t>
                </a:r>
                <a:r>
                  <a:rPr lang="en-US" altLang="zh-TW" b="1" dirty="0"/>
                  <a:t>reduced density matrix </a:t>
                </a:r>
                <a:r>
                  <a:rPr lang="en-US" altLang="zh-TW" dirty="0"/>
                  <a:t>and the</a:t>
                </a:r>
                <a:br>
                  <a:rPr lang="en-US" altLang="zh-TW" dirty="0"/>
                </a:br>
                <a:r>
                  <a:rPr lang="en-US" altLang="zh-TW" dirty="0"/>
                  <a:t> </a:t>
                </a:r>
                <a:r>
                  <a:rPr lang="en-US" altLang="zh-TW" b="1" dirty="0"/>
                  <a:t>entanglement entropy</a:t>
                </a:r>
                <a:r>
                  <a:rPr lang="en-US" altLang="zh-TW" dirty="0"/>
                  <a:t>:</a:t>
                </a: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br>
                  <a:rPr lang="en-US" altLang="zh-TW" dirty="0"/>
                </a:b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950C7D-7184-44AC-BF1D-10457255C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6" y="1609343"/>
                <a:ext cx="10881361" cy="5114186"/>
              </a:xfrm>
              <a:blipFill>
                <a:blip r:embed="rId2"/>
                <a:stretch>
                  <a:fillRect l="-224" t="-4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F5360C8-3C65-40C8-95B8-FA5592784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35" y="2166348"/>
            <a:ext cx="2549329" cy="48720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C1096B8-0F72-4ED3-9AA2-A8B668194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397" y="4909766"/>
            <a:ext cx="2942636" cy="48453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DAD8282-DD81-4F67-A26E-0A62FEA83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208" y="4907092"/>
            <a:ext cx="3120431" cy="4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1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Entropy in Quantum Mechanics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The procedure of deriving entropy: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資料庫圖表 4">
                <a:extLst>
                  <a:ext uri="{FF2B5EF4-FFF2-40B4-BE49-F238E27FC236}">
                    <a16:creationId xmlns:a16="http://schemas.microsoft.com/office/drawing/2014/main" id="{4F3E2843-B456-494C-847F-8BFE67AF01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3329647"/>
                  </p:ext>
                </p:extLst>
              </p:nvPr>
            </p:nvGraphicFramePr>
            <p:xfrm>
              <a:off x="240792" y="1609342"/>
              <a:ext cx="6617208" cy="42976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資料庫圖表 4">
                <a:extLst>
                  <a:ext uri="{FF2B5EF4-FFF2-40B4-BE49-F238E27FC236}">
                    <a16:creationId xmlns:a16="http://schemas.microsoft.com/office/drawing/2014/main" id="{4F3E2843-B456-494C-847F-8BFE67AF01C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3329647"/>
                  </p:ext>
                </p:extLst>
              </p:nvPr>
            </p:nvGraphicFramePr>
            <p:xfrm>
              <a:off x="240792" y="1609342"/>
              <a:ext cx="6617208" cy="42976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資料庫圖表 10">
                <a:extLst>
                  <a:ext uri="{FF2B5EF4-FFF2-40B4-BE49-F238E27FC236}">
                    <a16:creationId xmlns:a16="http://schemas.microsoft.com/office/drawing/2014/main" id="{16C92CA1-45C5-42E4-B08B-3A46EF56BE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08554252"/>
                  </p:ext>
                </p:extLst>
              </p:nvPr>
            </p:nvGraphicFramePr>
            <p:xfrm>
              <a:off x="7671819" y="1728216"/>
              <a:ext cx="4279388" cy="36758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>
          <p:graphicFrame>
            <p:nvGraphicFramePr>
              <p:cNvPr id="11" name="資料庫圖表 10">
                <a:extLst>
                  <a:ext uri="{FF2B5EF4-FFF2-40B4-BE49-F238E27FC236}">
                    <a16:creationId xmlns:a16="http://schemas.microsoft.com/office/drawing/2014/main" id="{16C92CA1-45C5-42E4-B08B-3A46EF56BE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08554252"/>
                  </p:ext>
                </p:extLst>
              </p:nvPr>
            </p:nvGraphicFramePr>
            <p:xfrm>
              <a:off x="7671819" y="1728216"/>
              <a:ext cx="4279388" cy="367588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9" r:qs="rId10" r:cs="rId11"/>
              </a:graphicData>
            </a:graphic>
          </p:graphicFrame>
        </mc:Fallback>
      </mc:AlternateContent>
      <p:grpSp>
        <p:nvGrpSpPr>
          <p:cNvPr id="13" name="群組 12">
            <a:extLst>
              <a:ext uri="{FF2B5EF4-FFF2-40B4-BE49-F238E27FC236}">
                <a16:creationId xmlns:a16="http://schemas.microsoft.com/office/drawing/2014/main" id="{1D35ECDF-088A-472E-8788-CB3F7C5AD571}"/>
              </a:ext>
            </a:extLst>
          </p:cNvPr>
          <p:cNvGrpSpPr/>
          <p:nvPr/>
        </p:nvGrpSpPr>
        <p:grpSpPr>
          <a:xfrm>
            <a:off x="6997281" y="2919644"/>
            <a:ext cx="465150" cy="360344"/>
            <a:chOff x="1668430" y="456311"/>
            <a:chExt cx="465150" cy="360344"/>
          </a:xfrm>
        </p:grpSpPr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0EB1E0F-F385-4515-A04B-C8AB931B970F}"/>
                </a:ext>
              </a:extLst>
            </p:cNvPr>
            <p:cNvSpPr/>
            <p:nvPr/>
          </p:nvSpPr>
          <p:spPr>
            <a:xfrm>
              <a:off x="1668430" y="456311"/>
              <a:ext cx="465150" cy="3603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箭號: 向右 4">
              <a:extLst>
                <a:ext uri="{FF2B5EF4-FFF2-40B4-BE49-F238E27FC236}">
                  <a16:creationId xmlns:a16="http://schemas.microsoft.com/office/drawing/2014/main" id="{F8D109D9-6C82-453F-B0CA-749169E37BFF}"/>
                </a:ext>
              </a:extLst>
            </p:cNvPr>
            <p:cNvSpPr txBox="1"/>
            <p:nvPr/>
          </p:nvSpPr>
          <p:spPr>
            <a:xfrm>
              <a:off x="1668430" y="528380"/>
              <a:ext cx="357047" cy="216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5401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Entropy of N-coupled Harmonic Oscillators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For N=2: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The Hamiltonian of the </a:t>
            </a:r>
            <a:r>
              <a:rPr lang="en-US" altLang="zh-TW" b="1" dirty="0"/>
              <a:t>2-coupled harmonic oscillator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The </a:t>
            </a:r>
            <a:r>
              <a:rPr lang="en-US" altLang="zh-TW" b="1" dirty="0"/>
              <a:t>normalized ground state wave function</a:t>
            </a:r>
            <a:r>
              <a:rPr lang="en-US" altLang="zh-TW" dirty="0"/>
              <a:t>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AB83D7-2B45-4D77-8F18-E47C8EE7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2790736"/>
            <a:ext cx="5915851" cy="6382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688B97-8485-4FE9-9337-8C4E5C1AB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94" y="4190316"/>
            <a:ext cx="7240010" cy="590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BAD4C21-4E57-49CA-A77F-A6C7A5AC5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994" y="5248657"/>
            <a:ext cx="6166606" cy="431231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AC4F8ADA-527D-44BC-BDD9-775431D29708}"/>
              </a:ext>
            </a:extLst>
          </p:cNvPr>
          <p:cNvGrpSpPr/>
          <p:nvPr/>
        </p:nvGrpSpPr>
        <p:grpSpPr>
          <a:xfrm>
            <a:off x="10017368" y="2033098"/>
            <a:ext cx="1385200" cy="866732"/>
            <a:chOff x="3291" y="1216672"/>
            <a:chExt cx="1496432" cy="803906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1BDF266-A783-41A8-8E44-50A392A2DA14}"/>
                </a:ext>
              </a:extLst>
            </p:cNvPr>
            <p:cNvSpPr/>
            <p:nvPr/>
          </p:nvSpPr>
          <p:spPr>
            <a:xfrm>
              <a:off x="3291" y="1216672"/>
              <a:ext cx="1496432" cy="8039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: 圓角 4">
              <a:extLst>
                <a:ext uri="{FF2B5EF4-FFF2-40B4-BE49-F238E27FC236}">
                  <a16:creationId xmlns:a16="http://schemas.microsoft.com/office/drawing/2014/main" id="{F744F4EC-B04F-4BD0-8142-BDEE61615C17}"/>
                </a:ext>
              </a:extLst>
            </p:cNvPr>
            <p:cNvSpPr txBox="1"/>
            <p:nvPr/>
          </p:nvSpPr>
          <p:spPr>
            <a:xfrm>
              <a:off x="3291" y="1400728"/>
              <a:ext cx="1496432" cy="535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6858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1800" b="1" kern="1200" dirty="0"/>
                <a:t>H</a:t>
              </a:r>
              <a:endParaRPr lang="zh-TW" altLang="en-US" sz="1800" b="1" kern="1200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FF8E273-6999-4DE0-8A11-3D84C5057752}"/>
              </a:ext>
            </a:extLst>
          </p:cNvPr>
          <p:cNvGrpSpPr/>
          <p:nvPr/>
        </p:nvGrpSpPr>
        <p:grpSpPr>
          <a:xfrm>
            <a:off x="10017366" y="3958171"/>
            <a:ext cx="1385200" cy="723557"/>
            <a:chOff x="2407138" y="1216672"/>
            <a:chExt cx="1496432" cy="803906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A88929D-AF22-4648-BA81-F6FE8461CBD3}"/>
                </a:ext>
              </a:extLst>
            </p:cNvPr>
            <p:cNvSpPr/>
            <p:nvPr/>
          </p:nvSpPr>
          <p:spPr>
            <a:xfrm>
              <a:off x="2407138" y="1216672"/>
              <a:ext cx="1496432" cy="8039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矩形: 圓角 4">
                  <a:extLst>
                    <a:ext uri="{FF2B5EF4-FFF2-40B4-BE49-F238E27FC236}">
                      <a16:creationId xmlns:a16="http://schemas.microsoft.com/office/drawing/2014/main" id="{E878C6CE-CDB6-4E59-AA47-7FDE47DD1F04}"/>
                    </a:ext>
                  </a:extLst>
                </p:cNvPr>
                <p:cNvSpPr txBox="1"/>
                <p:nvPr/>
              </p:nvSpPr>
              <p:spPr>
                <a:xfrm>
                  <a:off x="2407138" y="1328364"/>
                  <a:ext cx="1496432" cy="53593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8016" tIns="128016" rIns="128016" bIns="68580" numCol="1" spcCol="1270" anchor="t" anchorCtr="0">
                  <a:noAutofit/>
                </a:bodyPr>
                <a:lstStyle/>
                <a:p>
                  <a:pPr marL="0" lvl="0" indent="0" algn="l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800" b="1" i="1" kern="1200" smtClean="0">
                            <a:latin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zh-TW" altLang="en-US" sz="1800" b="1" kern="1200" dirty="0"/>
                </a:p>
              </p:txBody>
            </p:sp>
          </mc:Choice>
          <mc:Fallback>
            <p:sp>
              <p:nvSpPr>
                <p:cNvPr id="17" name="矩形: 圓角 4">
                  <a:extLst>
                    <a:ext uri="{FF2B5EF4-FFF2-40B4-BE49-F238E27FC236}">
                      <a16:creationId xmlns:a16="http://schemas.microsoft.com/office/drawing/2014/main" id="{E878C6CE-CDB6-4E59-AA47-7FDE47DD1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138" y="1328364"/>
                  <a:ext cx="1496432" cy="5359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214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229B-9220-4ED1-A3D5-BDAE7565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u="sng" dirty="0"/>
              <a:t>Entropy of N-coupled Harmonic Oscillators</a:t>
            </a:r>
            <a:endParaRPr lang="zh-TW" altLang="en-US" sz="3200" u="sng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50C7D-7184-44AC-BF1D-10457255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6" y="1609343"/>
            <a:ext cx="10881361" cy="51141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For N=2: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Tracing over one subregion, we can derive the</a:t>
            </a:r>
            <a:r>
              <a:rPr lang="en-US" altLang="zh-TW" b="1" dirty="0"/>
              <a:t> reduced density matrix</a:t>
            </a:r>
            <a:r>
              <a:rPr lang="en-US" altLang="zh-TW" dirty="0"/>
              <a:t>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BEE479-DF3C-4F68-B455-3762F18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DF3EA3D6-D611-4574-8732-488A6C1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FF7B-C9FE-4F05-BA85-7F3E30D3F838}" type="datetime1">
              <a:rPr lang="en-US" altLang="zh-TW" smtClean="0"/>
              <a:t>11/9/2022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517115-CD09-4CD1-ADFF-8253FF91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839" y="2913969"/>
            <a:ext cx="5026155" cy="68465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B5A792-1F14-447A-A1B3-C728061C9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460" y="3798449"/>
            <a:ext cx="5408658" cy="53760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D0BA9A5-34CB-4ADF-9B8C-C0E7C0EE0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460" y="4903246"/>
            <a:ext cx="6179005" cy="345410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D1EE3762-FC6B-45D7-A4E9-2DD60E2E92A9}"/>
              </a:ext>
            </a:extLst>
          </p:cNvPr>
          <p:cNvGrpSpPr/>
          <p:nvPr/>
        </p:nvGrpSpPr>
        <p:grpSpPr>
          <a:xfrm>
            <a:off x="9864643" y="3027047"/>
            <a:ext cx="1496432" cy="803906"/>
            <a:chOff x="4810986" y="1216672"/>
            <a:chExt cx="1496432" cy="803906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41D52C5-7051-442C-8F36-5ED93E6C3FBF}"/>
                </a:ext>
              </a:extLst>
            </p:cNvPr>
            <p:cNvSpPr/>
            <p:nvPr/>
          </p:nvSpPr>
          <p:spPr>
            <a:xfrm>
              <a:off x="4810986" y="1216672"/>
              <a:ext cx="1496432" cy="8039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圓角 4">
                  <a:extLst>
                    <a:ext uri="{FF2B5EF4-FFF2-40B4-BE49-F238E27FC236}">
                      <a16:creationId xmlns:a16="http://schemas.microsoft.com/office/drawing/2014/main" id="{07560623-B713-4AAE-BD33-AE870480E4B4}"/>
                    </a:ext>
                  </a:extLst>
                </p:cNvPr>
                <p:cNvSpPr txBox="1"/>
                <p:nvPr/>
              </p:nvSpPr>
              <p:spPr>
                <a:xfrm>
                  <a:off x="4810986" y="1341896"/>
                  <a:ext cx="1496432" cy="53593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8016" tIns="128016" rIns="128016" bIns="68580" numCol="1" spcCol="1270" anchor="t" anchorCtr="0">
                  <a:noAutofit/>
                </a:bodyPr>
                <a:lstStyle/>
                <a:p>
                  <a:pPr marL="0" lvl="0" indent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800" b="1" i="1" kern="1200" smtClean="0">
                            <a:latin typeface="Cambria Math" panose="02040503050406030204" pitchFamily="18" charset="0"/>
                          </a:rPr>
                          <m:t>𝝆</m:t>
                        </m:r>
                      </m:oMath>
                    </m:oMathPara>
                  </a14:m>
                  <a:endParaRPr lang="zh-TW" altLang="en-US" sz="1800" b="1" kern="1200" dirty="0"/>
                </a:p>
              </p:txBody>
            </p:sp>
          </mc:Choice>
          <mc:Fallback>
            <p:sp>
              <p:nvSpPr>
                <p:cNvPr id="13" name="矩形: 圓角 4">
                  <a:extLst>
                    <a:ext uri="{FF2B5EF4-FFF2-40B4-BE49-F238E27FC236}">
                      <a16:creationId xmlns:a16="http://schemas.microsoft.com/office/drawing/2014/main" id="{07560623-B713-4AAE-BD33-AE870480E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986" y="1341896"/>
                  <a:ext cx="1496432" cy="5359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235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25837</TotalTime>
  <Words>1639</Words>
  <Application>Microsoft Office PowerPoint</Application>
  <PresentationFormat>寬螢幕</PresentationFormat>
  <Paragraphs>219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Arial</vt:lpstr>
      <vt:lpstr>Bookman Old Style</vt:lpstr>
      <vt:lpstr>Calibri</vt:lpstr>
      <vt:lpstr>Cambria Math</vt:lpstr>
      <vt:lpstr>Century Gothic</vt:lpstr>
      <vt:lpstr>Wingdings</vt:lpstr>
      <vt:lpstr>木刻字型</vt:lpstr>
      <vt:lpstr>Calculate the entropy of a subregion using  Python computation</vt:lpstr>
      <vt:lpstr>A quick reminder…</vt:lpstr>
      <vt:lpstr>Outline</vt:lpstr>
      <vt:lpstr>Some Background knowledge…</vt:lpstr>
      <vt:lpstr>Black Hole Thermodynamics</vt:lpstr>
      <vt:lpstr>Entropy in Quantum Mechanics</vt:lpstr>
      <vt:lpstr>Entropy in Quantum Mechanics</vt:lpstr>
      <vt:lpstr>Entropy of N-coupled Harmonic Oscillators</vt:lpstr>
      <vt:lpstr>Entropy of N-coupled Harmonic Oscillators</vt:lpstr>
      <vt:lpstr>Entropy of N-coupled Harmonic Oscillators</vt:lpstr>
      <vt:lpstr>Entropy of N-coupled Harmonic Oscillators</vt:lpstr>
      <vt:lpstr>Abstract</vt:lpstr>
      <vt:lpstr>Abstract </vt:lpstr>
      <vt:lpstr>Entanglement Entropy for Massless Scalar Field</vt:lpstr>
      <vt:lpstr>Entanglement Entropy for Massless Scalar Field </vt:lpstr>
      <vt:lpstr>Entanglement Entropy for Massless Scalar Field </vt:lpstr>
      <vt:lpstr>Entanglement Entropy for Massless Scalar Field </vt:lpstr>
      <vt:lpstr>Entanglement Entropy for Massless Scalar Field </vt:lpstr>
      <vt:lpstr>Special Technique to Solve the Eigenvalue Problem</vt:lpstr>
      <vt:lpstr>Special Technique to Solve Eigenvalue Problem</vt:lpstr>
      <vt:lpstr>Special Technique to Solve Eigenvalue Problem</vt:lpstr>
      <vt:lpstr>Computation using Python</vt:lpstr>
      <vt:lpstr>Computation using Python</vt:lpstr>
      <vt:lpstr>Computation using Python</vt:lpstr>
      <vt:lpstr>Computation using Python</vt:lpstr>
      <vt:lpstr>Computation using Python</vt:lpstr>
      <vt:lpstr>Computation using Python</vt:lpstr>
      <vt:lpstr>Computation using Python</vt:lpstr>
      <vt:lpstr>Expected results</vt:lpstr>
      <vt:lpstr>Expected results</vt:lpstr>
      <vt:lpstr>Q&amp;A</vt:lpstr>
      <vt:lpstr>Reference</vt:lpstr>
      <vt:lpstr>Reference</vt:lpstr>
      <vt:lpstr>Expected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6/23 Progress report</dc:title>
  <dc:creator>弈翔</dc:creator>
  <cp:lastModifiedBy>弈翔</cp:lastModifiedBy>
  <cp:revision>312</cp:revision>
  <dcterms:created xsi:type="dcterms:W3CDTF">2022-06-22T05:45:17Z</dcterms:created>
  <dcterms:modified xsi:type="dcterms:W3CDTF">2022-11-09T12:52:17Z</dcterms:modified>
</cp:coreProperties>
</file>