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88" r:id="rId4"/>
    <p:sldId id="289" r:id="rId5"/>
    <p:sldId id="283" r:id="rId6"/>
    <p:sldId id="284" r:id="rId7"/>
    <p:sldId id="286" r:id="rId8"/>
    <p:sldId id="265" r:id="rId9"/>
    <p:sldId id="291" r:id="rId10"/>
    <p:sldId id="292" r:id="rId11"/>
    <p:sldId id="290" r:id="rId12"/>
    <p:sldId id="282" r:id="rId13"/>
    <p:sldId id="28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C82"/>
    <a:srgbClr val="04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-816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9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E1FA5-0063-4B46-A03C-39D6DDD7AD5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6D94237-EC0A-420B-9FE2-F89B9E4C397A}" type="pres">
      <dgm:prSet presAssocID="{7CFE1FA5-0063-4B46-A03C-39D6DDD7AD5E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D0756E79-E080-4CB2-AF4C-B6849D80FE14}" type="presOf" srcId="{7CFE1FA5-0063-4B46-A03C-39D6DDD7AD5E}" destId="{B6D94237-EC0A-420B-9FE2-F89B9E4C397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5159D6-0723-48B4-BC61-55A2B222CD39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FF0C8DBE-9BD8-48AB-8982-C5D8B524AA0C}" type="pres">
      <dgm:prSet presAssocID="{FD5159D6-0723-48B4-BC61-55A2B222CD39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45A23EB0-C00F-4320-913E-6E6C27E1AD0E}" type="presOf" srcId="{FD5159D6-0723-48B4-BC61-55A2B222CD39}" destId="{FF0C8DBE-9BD8-48AB-8982-C5D8B524AA0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FE1FA5-0063-4B46-A03C-39D6DDD7AD5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6D94237-EC0A-420B-9FE2-F89B9E4C397A}" type="pres">
      <dgm:prSet presAssocID="{7CFE1FA5-0063-4B46-A03C-39D6DDD7AD5E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D0756E79-E080-4CB2-AF4C-B6849D80FE14}" type="presOf" srcId="{7CFE1FA5-0063-4B46-A03C-39D6DDD7AD5E}" destId="{B6D94237-EC0A-420B-9FE2-F89B9E4C397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5159D6-0723-48B4-BC61-55A2B222CD39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FF0C8DBE-9BD8-48AB-8982-C5D8B524AA0C}" type="pres">
      <dgm:prSet presAssocID="{FD5159D6-0723-48B4-BC61-55A2B222CD39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45A23EB0-C00F-4320-913E-6E6C27E1AD0E}" type="presOf" srcId="{FD5159D6-0723-48B4-BC61-55A2B222CD39}" destId="{FF0C8DBE-9BD8-48AB-8982-C5D8B524AA0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FE1FA5-0063-4B46-A03C-39D6DDD7AD5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6D94237-EC0A-420B-9FE2-F89B9E4C397A}" type="pres">
      <dgm:prSet presAssocID="{7CFE1FA5-0063-4B46-A03C-39D6DDD7AD5E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D0756E79-E080-4CB2-AF4C-B6849D80FE14}" type="presOf" srcId="{7CFE1FA5-0063-4B46-A03C-39D6DDD7AD5E}" destId="{B6D94237-EC0A-420B-9FE2-F89B9E4C397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5159D6-0723-48B4-BC61-55A2B222CD39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FF0C8DBE-9BD8-48AB-8982-C5D8B524AA0C}" type="pres">
      <dgm:prSet presAssocID="{FD5159D6-0723-48B4-BC61-55A2B222CD39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45A23EB0-C00F-4320-913E-6E6C27E1AD0E}" type="presOf" srcId="{FD5159D6-0723-48B4-BC61-55A2B222CD39}" destId="{FF0C8DBE-9BD8-48AB-8982-C5D8B524AA0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1EC4-7E37-40DB-8351-CDD57D906A38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B719-71EF-4DF3-90A8-FEE7D1D25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8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E99-F7D2-41AB-840B-16E8948050D4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B90E-872C-467D-8C15-11871C3F2F1D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E583-C510-4E64-BE4C-B04954A31B64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3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0B07-5581-416A-A130-718B32037871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1E96-EFAC-440E-9199-ABDDB4CB8D4E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6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35AF-59C8-469C-AD8D-1078567A0166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4F-5429-45E9-8E01-AE9C5F5F9396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9FE5-E8F8-46ED-A88E-675D3193412D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6979-E2FD-48D7-B24C-53FF138DC9E7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5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4200-5779-4833-8077-D7860C416CC9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5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AE1E-2CC1-4E90-A82D-BC390ACFB61A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506817"/>
            <a:ext cx="12192000" cy="5351183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E874-9482-407F-BC7E-5BFB61A08D85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B0E2-AEA1-4DE0-A274-45EA40BFB8D6}" type="datetime1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01AE-4012-4B33-8ECC-364D74C81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4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" y="1371600"/>
            <a:ext cx="8681012" cy="4114800"/>
            <a:chOff x="1" y="1905000"/>
            <a:chExt cx="7418677" cy="2072640"/>
          </a:xfrm>
        </p:grpSpPr>
        <p:sp>
          <p:nvSpPr>
            <p:cNvPr id="9" name="任意多边形 8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2619" y="2664310"/>
            <a:ext cx="6817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040E18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League </a:t>
            </a:r>
            <a:r>
              <a:rPr lang="en-US" altLang="zh-CN" sz="5400" dirty="0" smtClean="0">
                <a:solidFill>
                  <a:srgbClr val="040E18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of Legends</a:t>
            </a:r>
          </a:p>
          <a:p>
            <a:pPr algn="ctr"/>
            <a:r>
              <a:rPr lang="zh-TW" altLang="en-US" sz="5400" dirty="0" smtClean="0">
                <a:solidFill>
                  <a:srgbClr val="040E18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英雄推薦</a:t>
            </a:r>
            <a:endParaRPr lang="en-US" altLang="zh-CN" sz="5400" dirty="0">
              <a:solidFill>
                <a:srgbClr val="040E18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470108" y="4432950"/>
            <a:ext cx="3254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B0F0"/>
                </a:solidFill>
              </a:rPr>
              <a:t>組別</a:t>
            </a:r>
            <a:r>
              <a:rPr lang="en-US" altLang="zh-TW" sz="3200" dirty="0">
                <a:solidFill>
                  <a:srgbClr val="00B0F0"/>
                </a:solidFill>
              </a:rPr>
              <a:t>:A12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406261664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黃彥儒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406261470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郭峻維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406261511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王子權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406401159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高雋喆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3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40E18"/>
                </a:solidFill>
              </a:rPr>
              <a:t>5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</a:rPr>
              <a:t>資料</a:t>
            </a:r>
            <a:r>
              <a:rPr lang="zh-TW" altLang="en-US" sz="3600" b="1" dirty="0">
                <a:solidFill>
                  <a:schemeClr val="bg1"/>
                </a:solidFill>
              </a:rPr>
              <a:t>庫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資料庫圖表 6"/>
          <p:cNvGraphicFramePr/>
          <p:nvPr/>
        </p:nvGraphicFramePr>
        <p:xfrm>
          <a:off x="832552" y="1932579"/>
          <a:ext cx="10568027" cy="47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501860492"/>
              </p:ext>
            </p:extLst>
          </p:nvPr>
        </p:nvGraphicFramePr>
        <p:xfrm>
          <a:off x="5216287" y="2722042"/>
          <a:ext cx="5105035" cy="3141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80" y="2004231"/>
            <a:ext cx="2792507" cy="42390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61" y="2011631"/>
            <a:ext cx="2589472" cy="42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40E18"/>
                </a:solidFill>
              </a:rPr>
              <a:t>6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目前勝率預測準確率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資料庫圖表 6"/>
          <p:cNvGraphicFramePr/>
          <p:nvPr/>
        </p:nvGraphicFramePr>
        <p:xfrm>
          <a:off x="832552" y="1932579"/>
          <a:ext cx="10568027" cy="47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193847515"/>
              </p:ext>
            </p:extLst>
          </p:nvPr>
        </p:nvGraphicFramePr>
        <p:xfrm>
          <a:off x="5216287" y="2722042"/>
          <a:ext cx="5105035" cy="3141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xmlns="" id="{0DEB7AF6-BD82-4E7E-B2DB-56486045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12440"/>
              </p:ext>
            </p:extLst>
          </p:nvPr>
        </p:nvGraphicFramePr>
        <p:xfrm>
          <a:off x="832552" y="2734135"/>
          <a:ext cx="10592538" cy="237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644">
                  <a:extLst>
                    <a:ext uri="{9D8B030D-6E8A-4147-A177-3AD203B41FA5}">
                      <a16:colId xmlns:a16="http://schemas.microsoft.com/office/drawing/2014/main" xmlns="" val="794209674"/>
                    </a:ext>
                  </a:extLst>
                </a:gridCol>
                <a:gridCol w="1753202">
                  <a:extLst>
                    <a:ext uri="{9D8B030D-6E8A-4147-A177-3AD203B41FA5}">
                      <a16:colId xmlns:a16="http://schemas.microsoft.com/office/drawing/2014/main" xmlns="" val="222491639"/>
                    </a:ext>
                  </a:extLst>
                </a:gridCol>
                <a:gridCol w="1765423">
                  <a:extLst>
                    <a:ext uri="{9D8B030D-6E8A-4147-A177-3AD203B41FA5}">
                      <a16:colId xmlns:a16="http://schemas.microsoft.com/office/drawing/2014/main" xmlns="" val="1809968843"/>
                    </a:ext>
                  </a:extLst>
                </a:gridCol>
                <a:gridCol w="1765423">
                  <a:extLst>
                    <a:ext uri="{9D8B030D-6E8A-4147-A177-3AD203B41FA5}">
                      <a16:colId xmlns:a16="http://schemas.microsoft.com/office/drawing/2014/main" xmlns="" val="1248267867"/>
                    </a:ext>
                  </a:extLst>
                </a:gridCol>
                <a:gridCol w="1765423">
                  <a:extLst>
                    <a:ext uri="{9D8B030D-6E8A-4147-A177-3AD203B41FA5}">
                      <a16:colId xmlns:a16="http://schemas.microsoft.com/office/drawing/2014/main" xmlns="" val="1532954389"/>
                    </a:ext>
                  </a:extLst>
                </a:gridCol>
                <a:gridCol w="1765423">
                  <a:extLst>
                    <a:ext uri="{9D8B030D-6E8A-4147-A177-3AD203B41FA5}">
                      <a16:colId xmlns:a16="http://schemas.microsoft.com/office/drawing/2014/main" xmlns="" val="196873292"/>
                    </a:ext>
                  </a:extLst>
                </a:gridCol>
              </a:tblGrid>
              <a:tr h="7903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英雄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勝率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全玩家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勝率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個人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勝率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個人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單邊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勝率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個人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單邊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英雄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297809"/>
                  </a:ext>
                </a:extLst>
              </a:tr>
              <a:tr h="7903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decision tree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0.8254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0.8166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0.7602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727837"/>
                  </a:ext>
                </a:extLst>
              </a:tr>
              <a:tr h="7903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0.8911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0.8412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0.8890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79819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11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40E18"/>
                </a:solidFill>
              </a:rPr>
              <a:t>7</a:t>
            </a:r>
            <a:endParaRPr lang="zh-CN" altLang="en-US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甘特圖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76" y="1506818"/>
            <a:ext cx="8277910" cy="532438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6200000" flipV="1">
            <a:off x="3181350" y="-2152650"/>
            <a:ext cx="5829300" cy="12192000"/>
            <a:chOff x="1" y="1905000"/>
            <a:chExt cx="7418677" cy="2072640"/>
          </a:xfrm>
        </p:grpSpPr>
        <p:sp>
          <p:nvSpPr>
            <p:cNvPr id="3" name="任意多边形 2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73828" y="2677976"/>
            <a:ext cx="744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rgbClr val="040E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報告到此結束</a:t>
            </a:r>
            <a:endParaRPr lang="en-US" altLang="zh-TW" sz="7200" b="1" dirty="0">
              <a:solidFill>
                <a:srgbClr val="040E1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7200" b="1" dirty="0">
                <a:solidFill>
                  <a:srgbClr val="040E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謝謝各位評審</a:t>
            </a:r>
            <a:endParaRPr lang="zh-CN" altLang="en-US" sz="7200" b="1" dirty="0">
              <a:solidFill>
                <a:srgbClr val="040E1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7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英雄聯盟簡介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7" name="副標題 2">
            <a:extLst>
              <a:ext uri="{FF2B5EF4-FFF2-40B4-BE49-F238E27FC236}">
                <a16:creationId xmlns:a16="http://schemas.microsoft.com/office/drawing/2014/main" xmlns="" id="{838A1389-1E51-41B5-B444-56021B28C905}"/>
              </a:ext>
            </a:extLst>
          </p:cNvPr>
          <p:cNvSpPr txBox="1">
            <a:spLocks/>
          </p:cNvSpPr>
          <p:nvPr/>
        </p:nvSpPr>
        <p:spPr>
          <a:xfrm>
            <a:off x="732988" y="1909725"/>
            <a:ext cx="10781233" cy="4343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英雄聯盟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（英語：</a:t>
            </a:r>
            <a:r>
              <a:rPr lang="en-US" altLang="zh-TW" sz="24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League of Legends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，簡稱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）是由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Riot Games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開發及發行的一款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多人線上戰術擂台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MOBA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）遊戲，遊戲為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免費模式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進行並提供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付費道具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英雄聯盟簡介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7" name="副標題 2">
            <a:extLst>
              <a:ext uri="{FF2B5EF4-FFF2-40B4-BE49-F238E27FC236}">
                <a16:creationId xmlns:a16="http://schemas.microsoft.com/office/drawing/2014/main" xmlns="" id="{838A1389-1E51-41B5-B444-56021B28C905}"/>
              </a:ext>
            </a:extLst>
          </p:cNvPr>
          <p:cNvSpPr txBox="1">
            <a:spLocks/>
          </p:cNvSpPr>
          <p:nvPr/>
        </p:nvSpPr>
        <p:spPr>
          <a:xfrm>
            <a:off x="732988" y="1932579"/>
            <a:ext cx="10781233" cy="4343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24" y="1625415"/>
            <a:ext cx="9033444" cy="508131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英雄聯盟簡介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7" name="副標題 2">
            <a:extLst>
              <a:ext uri="{FF2B5EF4-FFF2-40B4-BE49-F238E27FC236}">
                <a16:creationId xmlns:a16="http://schemas.microsoft.com/office/drawing/2014/main" xmlns="" id="{838A1389-1E51-41B5-B444-56021B28C905}"/>
              </a:ext>
            </a:extLst>
          </p:cNvPr>
          <p:cNvSpPr txBox="1">
            <a:spLocks/>
          </p:cNvSpPr>
          <p:nvPr/>
        </p:nvSpPr>
        <p:spPr>
          <a:xfrm>
            <a:off x="732988" y="1932579"/>
            <a:ext cx="10781233" cy="4343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77" y="1593156"/>
            <a:ext cx="7359417" cy="523890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1</a:t>
            </a:r>
            <a:endParaRPr lang="zh-CN" altLang="en-US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專題目的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7" name="副標題 2">
            <a:extLst>
              <a:ext uri="{FF2B5EF4-FFF2-40B4-BE49-F238E27FC236}">
                <a16:creationId xmlns:a16="http://schemas.microsoft.com/office/drawing/2014/main" xmlns="" id="{838A1389-1E51-41B5-B444-56021B28C905}"/>
              </a:ext>
            </a:extLst>
          </p:cNvPr>
          <p:cNvSpPr txBox="1">
            <a:spLocks/>
          </p:cNvSpPr>
          <p:nvPr/>
        </p:nvSpPr>
        <p:spPr>
          <a:xfrm>
            <a:off x="732988" y="1932579"/>
            <a:ext cx="10781233" cy="4343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研究數以萬計的英雄聯盟的遊玩場次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從中研究出最能夠從中獲得最多勝利的隊伍組合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計算出最能夠抵達勝利的方法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/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探討各個角色的勝率是否有失衡的狀況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從而能夠觀察出遊戲角色是否對於某些角色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或某些裝備的設計上有所謂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做壞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意旨於做太強導致遊戲整體有所失衡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或者是做爛了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也就是作態遭導致勝率過低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使用對象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7" name="副標題 2">
            <a:extLst>
              <a:ext uri="{FF2B5EF4-FFF2-40B4-BE49-F238E27FC236}">
                <a16:creationId xmlns:a16="http://schemas.microsoft.com/office/drawing/2014/main" xmlns="" id="{838A1389-1E51-41B5-B444-56021B28C905}"/>
              </a:ext>
            </a:extLst>
          </p:cNvPr>
          <p:cNvSpPr txBox="1">
            <a:spLocks/>
          </p:cNvSpPr>
          <p:nvPr/>
        </p:nvSpPr>
        <p:spPr>
          <a:xfrm>
            <a:off x="732988" y="1932579"/>
            <a:ext cx="10781233" cy="4343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廣大的英雄聯盟玩家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教練、主播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英雄聯盟電競選手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5415" y="486622"/>
            <a:ext cx="133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40E18"/>
                </a:solidFill>
              </a:rPr>
              <a:t>2</a:t>
            </a:r>
            <a:endParaRPr lang="zh-CN" altLang="en-US" sz="4400" b="1" dirty="0">
              <a:solidFill>
                <a:srgbClr val="040E18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專題應用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7" name="副標題 2">
            <a:extLst>
              <a:ext uri="{FF2B5EF4-FFF2-40B4-BE49-F238E27FC236}">
                <a16:creationId xmlns:a16="http://schemas.microsoft.com/office/drawing/2014/main" xmlns="" id="{838A1389-1E51-41B5-B444-56021B28C905}"/>
              </a:ext>
            </a:extLst>
          </p:cNvPr>
          <p:cNvSpPr txBox="1">
            <a:spLocks/>
          </p:cNvSpPr>
          <p:nvPr/>
        </p:nvSpPr>
        <p:spPr>
          <a:xfrm>
            <a:off x="732988" y="1932579"/>
            <a:ext cx="10781233" cy="4343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階段雙方所選擇的英雄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以及雙方玩家對於該英雄的了解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來去判斷說最後的勝率大概是如何。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有效提高玩家打積分的勝率，邁向更高階的牌位。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可以讓玩家更清楚明白選角階段與英雄組合的重要性。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英雄組合的勝率數據可以給長期關注並研究英雄聯盟遊戲的主播、教練一個更好的研究資訊。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5415" y="486622"/>
            <a:ext cx="133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40E18"/>
                </a:solidFill>
              </a:rPr>
              <a:t>3</a:t>
            </a:r>
            <a:endParaRPr lang="zh-CN" altLang="en-US" sz="4400" b="1" dirty="0">
              <a:solidFill>
                <a:srgbClr val="040E18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40E18"/>
                </a:solidFill>
              </a:rPr>
              <a:t>4</a:t>
            </a:r>
            <a:endParaRPr lang="zh-CN" altLang="en-US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專題預計所使用的技術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6541" y="2454105"/>
            <a:ext cx="261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</a:rPr>
              <a:t>前端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06541" y="5182446"/>
            <a:ext cx="201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後端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647718" y="4463888"/>
            <a:ext cx="2936639" cy="18095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Web </a:t>
            </a:r>
            <a:r>
              <a:rPr lang="en-US" altLang="zh-TW" sz="2400" dirty="0"/>
              <a:t>crawler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59" y="4577535"/>
            <a:ext cx="2668673" cy="1157562"/>
          </a:xfrm>
          <a:prstGeom prst="rect">
            <a:avLst/>
          </a:prstGeom>
        </p:spPr>
      </p:pic>
      <p:sp>
        <p:nvSpPr>
          <p:cNvPr id="78" name="向右箭號 77"/>
          <p:cNvSpPr/>
          <p:nvPr/>
        </p:nvSpPr>
        <p:spPr>
          <a:xfrm>
            <a:off x="4584357" y="4979423"/>
            <a:ext cx="684203" cy="7784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5268560" y="4463887"/>
            <a:ext cx="2676835" cy="180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8629598" y="4094555"/>
            <a:ext cx="3158748" cy="2553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向右箭號 81"/>
          <p:cNvSpPr/>
          <p:nvPr/>
        </p:nvSpPr>
        <p:spPr>
          <a:xfrm>
            <a:off x="7945395" y="4985440"/>
            <a:ext cx="684203" cy="7784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53" y="4254516"/>
            <a:ext cx="431098" cy="418741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51" y="4143818"/>
            <a:ext cx="2182557" cy="640135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07" y="4894651"/>
            <a:ext cx="2408129" cy="627942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07" y="5733935"/>
            <a:ext cx="2408129" cy="646232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91" y="4697093"/>
            <a:ext cx="2355373" cy="1222982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1647718" y="1856724"/>
            <a:ext cx="10140627" cy="1560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1913796" y="2102919"/>
            <a:ext cx="2781772" cy="1004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UI Programming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61" y="1958547"/>
            <a:ext cx="1290590" cy="1290590"/>
          </a:xfrm>
          <a:prstGeom prst="rect">
            <a:avLst/>
          </a:prstGeom>
        </p:spPr>
      </p:pic>
      <p:sp>
        <p:nvSpPr>
          <p:cNvPr id="96" name="上-下雙向箭號 95"/>
          <p:cNvSpPr/>
          <p:nvPr/>
        </p:nvSpPr>
        <p:spPr>
          <a:xfrm>
            <a:off x="6447041" y="3417370"/>
            <a:ext cx="596310" cy="1046517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上-下雙向箭號 96"/>
          <p:cNvSpPr/>
          <p:nvPr/>
        </p:nvSpPr>
        <p:spPr>
          <a:xfrm>
            <a:off x="10107827" y="3414975"/>
            <a:ext cx="485795" cy="67958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圓角矩形 98"/>
          <p:cNvSpPr/>
          <p:nvPr/>
        </p:nvSpPr>
        <p:spPr>
          <a:xfrm>
            <a:off x="7290485" y="2063537"/>
            <a:ext cx="4250725" cy="1130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1" name="圖片 10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64" y="2137866"/>
            <a:ext cx="888390" cy="975569"/>
          </a:xfrm>
          <a:prstGeom prst="rect">
            <a:avLst/>
          </a:prstGeom>
        </p:spPr>
      </p:pic>
      <p:sp>
        <p:nvSpPr>
          <p:cNvPr id="103" name="矩形 102"/>
          <p:cNvSpPr/>
          <p:nvPr/>
        </p:nvSpPr>
        <p:spPr>
          <a:xfrm>
            <a:off x="9004907" y="2252326"/>
            <a:ext cx="21468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XAML</a:t>
            </a:r>
            <a:endParaRPr lang="zh-TW" altLang="en-US" sz="4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40E18"/>
                </a:solidFill>
              </a:rPr>
              <a:t>5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</a:rPr>
              <a:t>資料</a:t>
            </a:r>
            <a:r>
              <a:rPr lang="zh-TW" altLang="en-US" sz="3600" b="1" dirty="0">
                <a:solidFill>
                  <a:schemeClr val="bg1"/>
                </a:solidFill>
              </a:rPr>
              <a:t>庫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資料庫圖表 6"/>
          <p:cNvGraphicFramePr/>
          <p:nvPr/>
        </p:nvGraphicFramePr>
        <p:xfrm>
          <a:off x="832552" y="1932579"/>
          <a:ext cx="10568027" cy="47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501860492"/>
              </p:ext>
            </p:extLst>
          </p:nvPr>
        </p:nvGraphicFramePr>
        <p:xfrm>
          <a:off x="5216287" y="2722042"/>
          <a:ext cx="5105035" cy="3141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>
                <a:solidFill>
                  <a:schemeClr val="tx1"/>
                </a:solidFill>
              </a:rPr>
              <a:pPr/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2" y="2600521"/>
            <a:ext cx="10312476" cy="28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361</Words>
  <Application>Microsoft Office PowerPoint</Application>
  <PresentationFormat>自訂</PresentationFormat>
  <Paragraphs>74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tim</cp:lastModifiedBy>
  <cp:revision>183</cp:revision>
  <dcterms:created xsi:type="dcterms:W3CDTF">2015-03-23T15:45:56Z</dcterms:created>
  <dcterms:modified xsi:type="dcterms:W3CDTF">2020-06-02T14:54:12Z</dcterms:modified>
</cp:coreProperties>
</file>