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  <a:srgbClr val="505050"/>
    <a:srgbClr val="B4B4B4"/>
    <a:srgbClr val="3C3C3C"/>
    <a:srgbClr val="414143"/>
    <a:srgbClr val="FFC935"/>
    <a:srgbClr val="383838"/>
    <a:srgbClr val="FFC836"/>
    <a:srgbClr val="02334D"/>
    <a:srgbClr val="F9A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77" autoAdjust="0"/>
  </p:normalViewPr>
  <p:slideViewPr>
    <p:cSldViewPr snapToGrid="0">
      <p:cViewPr varScale="1">
        <p:scale>
          <a:sx n="63" d="100"/>
          <a:sy n="63" d="100"/>
        </p:scale>
        <p:origin x="32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huan\Home\works\&#20854;&#20182;\resume\&#25214;&#24037;&#20316;\&#26032;&#22686;%20Microsoft%20Excel%20&#24037;&#20316;&#3492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759086188992731E-5"/>
          <c:y val="9.3185082115601531E-2"/>
          <c:w val="0.99369989615784005"/>
          <c:h val="0.61119208200287223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505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Sheet1!$A$1:$G$1</c:f>
              <c:strCache>
                <c:ptCount val="7"/>
                <c:pt idx="0">
                  <c:v>SCI期刊</c:v>
                </c:pt>
                <c:pt idx="1">
                  <c:v>其他期刊</c:v>
                </c:pt>
                <c:pt idx="2">
                  <c:v>國際
研討會</c:v>
                </c:pt>
                <c:pt idx="3">
                  <c:v>國內
研討會</c:v>
                </c:pt>
                <c:pt idx="4">
                  <c:v>科技部計畫</c:v>
                </c:pt>
                <c:pt idx="5">
                  <c:v>專書論文</c:v>
                </c:pt>
                <c:pt idx="6">
                  <c:v>技術報告
及其他</c:v>
                </c:pt>
              </c:strCache>
            </c:strRef>
          </c:cat>
          <c:val>
            <c:numRef>
              <c:f>Sheet1!$A$2:$G$2</c:f>
              <c:numCache>
                <c:formatCode>General</c:formatCode>
                <c:ptCount val="7"/>
                <c:pt idx="0">
                  <c:v>9</c:v>
                </c:pt>
                <c:pt idx="1">
                  <c:v>2</c:v>
                </c:pt>
                <c:pt idx="2">
                  <c:v>7</c:v>
                </c:pt>
                <c:pt idx="3">
                  <c:v>13</c:v>
                </c:pt>
                <c:pt idx="4">
                  <c:v>6</c:v>
                </c:pt>
                <c:pt idx="5">
                  <c:v>3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9-44A0-B025-2D5D9DF3DE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74102016"/>
        <c:axId val="474101360"/>
      </c:barChart>
      <c:catAx>
        <c:axId val="474102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50505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74101360"/>
        <c:crosses val="autoZero"/>
        <c:auto val="1"/>
        <c:lblAlgn val="ctr"/>
        <c:lblOffset val="100"/>
        <c:noMultiLvlLbl val="0"/>
      </c:catAx>
      <c:valAx>
        <c:axId val="4741013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74102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77AD2-0142-4451-9058-5E83B9EECA7A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6B799-D8B8-4BFE-9274-B751C6E2DE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982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6B799-D8B8-4BFE-9274-B751C6E2DED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24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  <a:prstGeom prst="rect">
            <a:avLst/>
          </a:prstGeo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56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22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9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7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  <a:prstGeom prst="rect">
            <a:avLst/>
          </a:prstGeo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86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926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359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2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5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59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  <a:prstGeom prst="rect">
            <a:avLst/>
          </a:prstGeo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FCD9BFC-3583-4974-8B3B-89E8167EA165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/>
          <a:lstStyle/>
          <a:p>
            <a:fld id="{A41C0FA3-CAEA-4A03-BB69-1A18EAD48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257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69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字方塊 55">
            <a:extLst>
              <a:ext uri="{FF2B5EF4-FFF2-40B4-BE49-F238E27FC236}">
                <a16:creationId xmlns:a16="http://schemas.microsoft.com/office/drawing/2014/main" id="{1144E022-1265-4496-B993-010311283CFC}"/>
              </a:ext>
            </a:extLst>
          </p:cNvPr>
          <p:cNvSpPr txBox="1"/>
          <p:nvPr/>
        </p:nvSpPr>
        <p:spPr>
          <a:xfrm>
            <a:off x="540000" y="603079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       國       銓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B703473-0DCF-46D7-9EB2-096DAFEE84CB}"/>
              </a:ext>
            </a:extLst>
          </p:cNvPr>
          <p:cNvCxnSpPr>
            <a:cxnSpLocks/>
          </p:cNvCxnSpPr>
          <p:nvPr/>
        </p:nvCxnSpPr>
        <p:spPr>
          <a:xfrm>
            <a:off x="527300" y="1639796"/>
            <a:ext cx="6479675" cy="0"/>
          </a:xfrm>
          <a:prstGeom prst="line">
            <a:avLst/>
          </a:prstGeom>
          <a:ln w="19050" cap="rnd">
            <a:solidFill>
              <a:srgbClr val="B4B4B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文字方塊 100">
            <a:extLst>
              <a:ext uri="{FF2B5EF4-FFF2-40B4-BE49-F238E27FC236}">
                <a16:creationId xmlns:a16="http://schemas.microsoft.com/office/drawing/2014/main" id="{06BEE0C6-C56A-4308-B8D5-CF7FA399A868}"/>
              </a:ext>
            </a:extLst>
          </p:cNvPr>
          <p:cNvSpPr txBox="1"/>
          <p:nvPr/>
        </p:nvSpPr>
        <p:spPr>
          <a:xfrm>
            <a:off x="540000" y="1048265"/>
            <a:ext cx="349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  U  O  –  C  H  U  A  N      W  U</a:t>
            </a:r>
            <a:endParaRPr lang="zh-TW" altLang="en-US" b="1" dirty="0">
              <a:solidFill>
                <a:srgbClr val="14141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26F253FC-F1F7-4D01-AAD0-73C4DF50F2D6}"/>
              </a:ext>
            </a:extLst>
          </p:cNvPr>
          <p:cNvCxnSpPr>
            <a:cxnSpLocks/>
          </p:cNvCxnSpPr>
          <p:nvPr/>
        </p:nvCxnSpPr>
        <p:spPr>
          <a:xfrm>
            <a:off x="527300" y="1948824"/>
            <a:ext cx="6479675" cy="0"/>
          </a:xfrm>
          <a:prstGeom prst="line">
            <a:avLst/>
          </a:prstGeom>
          <a:ln w="19050" cap="rnd">
            <a:solidFill>
              <a:srgbClr val="B4B4B4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ACE60DF-49C5-4914-85DE-2A8949B863C5}"/>
              </a:ext>
            </a:extLst>
          </p:cNvPr>
          <p:cNvSpPr txBox="1"/>
          <p:nvPr/>
        </p:nvSpPr>
        <p:spPr>
          <a:xfrm>
            <a:off x="527300" y="1671200"/>
            <a:ext cx="2364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000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演算法開發工程師、軟韌體開發工程師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9CD6133-063A-46E2-9BCA-BE74A3EF665A}"/>
              </a:ext>
            </a:extLst>
          </p:cNvPr>
          <p:cNvSpPr/>
          <p:nvPr/>
        </p:nvSpPr>
        <p:spPr>
          <a:xfrm>
            <a:off x="3102116" y="2635632"/>
            <a:ext cx="47128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2018.11</a:t>
            </a:r>
          </a:p>
          <a:p>
            <a:pPr algn="r"/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迄今</a:t>
            </a:r>
            <a:endParaRPr lang="en-US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F4AEBC-D1D5-4A2C-A933-1AE9D6361EE7}"/>
              </a:ext>
            </a:extLst>
          </p:cNvPr>
          <p:cNvSpPr/>
          <p:nvPr/>
        </p:nvSpPr>
        <p:spPr>
          <a:xfrm>
            <a:off x="3855975" y="2635632"/>
            <a:ext cx="2880000" cy="3090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敦捷光電股份有限公司</a:t>
            </a: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指紋演算法部</a:t>
            </a: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課長</a:t>
            </a:r>
            <a:endParaRPr lang="en-US" altLang="zh-TW" sz="10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177800" indent="-1778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手機</a:t>
            </a: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OLED</a:t>
            </a: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屏幕下指紋辨識模組系統</a:t>
            </a:r>
            <a:b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部門主管、影像前處理、特徵擷取、特徵比對</a:t>
            </a:r>
          </a:p>
          <a:p>
            <a:pPr marL="177800" indent="-177800">
              <a:spcBef>
                <a:spcPts val="300"/>
              </a:spcBef>
              <a:spcAft>
                <a:spcPts val="0"/>
              </a:spcAft>
              <a:buFont typeface="+mj-lt"/>
              <a:buAutoNum type="arabicPeriod"/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手機</a:t>
            </a: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LCD</a:t>
            </a: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屏幕下指紋辨識模組系統</a:t>
            </a:r>
            <a:b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深度學習模型、影像前處理、變形處理、</a:t>
            </a:r>
            <a:b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</a:b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特徵擷取、特徵比對</a:t>
            </a:r>
          </a:p>
          <a:p>
            <a:pPr>
              <a:spcBef>
                <a:spcPts val="1000"/>
              </a:spcBef>
            </a:pP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稻江科技暨管理學院</a:t>
            </a: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研習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講師</a:t>
            </a:r>
            <a:endParaRPr lang="en-US" altLang="zh-TW" sz="10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遊戲設計、</a:t>
            </a: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HTML 5</a:t>
            </a: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設計、創意履歷等課程之講師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大仁科技大學　數位多媒體設計　兼任講師</a:t>
            </a:r>
          </a:p>
          <a:p>
            <a:pPr>
              <a:spcBef>
                <a:spcPts val="300"/>
              </a:spcBef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授課手機遊戲設計、遊戲人物場景設計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zh-TW" altLang="zh-TW" sz="10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酷奇思數位園有限公司</a:t>
            </a:r>
            <a:r>
              <a:rPr lang="zh-TW" altLang="en-US" sz="1000" b="1" kern="100" dirty="0"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軟體工程師</a:t>
            </a:r>
            <a:endParaRPr lang="zh-TW" altLang="zh-TW" sz="1000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</a:t>
            </a: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</a:t>
            </a: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項專案與計畫，協助公司</a:t>
            </a:r>
            <a:endParaRPr lang="en-US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共成功獲得約</a:t>
            </a: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</a:t>
            </a: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千萬補助經費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高雄市三信家商　資訊研究社　社團老師</a:t>
            </a:r>
          </a:p>
          <a:p>
            <a:pPr>
              <a:spcBef>
                <a:spcPts val="300"/>
              </a:spcBef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協助學生每人至少</a:t>
            </a: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張資訊相關證照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225D0C-7F2F-4800-A56C-09EA8DD8405F}"/>
              </a:ext>
            </a:extLst>
          </p:cNvPr>
          <p:cNvSpPr/>
          <p:nvPr/>
        </p:nvSpPr>
        <p:spPr>
          <a:xfrm>
            <a:off x="3102116" y="3745232"/>
            <a:ext cx="47128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2015.04</a:t>
            </a:r>
          </a:p>
          <a:p>
            <a:pPr algn="r"/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2015.09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D07DDB2-710E-455E-911F-93CE546B91E0}"/>
              </a:ext>
            </a:extLst>
          </p:cNvPr>
          <p:cNvSpPr/>
          <p:nvPr/>
        </p:nvSpPr>
        <p:spPr>
          <a:xfrm>
            <a:off x="3102116" y="4215603"/>
            <a:ext cx="47128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TW" sz="1000" kern="1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2015.02</a:t>
            </a:r>
            <a:endParaRPr lang="en-US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r"/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2015.07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449771-E51A-45B0-AC34-BBFD7D8B9FC7}"/>
              </a:ext>
            </a:extLst>
          </p:cNvPr>
          <p:cNvSpPr/>
          <p:nvPr/>
        </p:nvSpPr>
        <p:spPr>
          <a:xfrm>
            <a:off x="3102115" y="4682386"/>
            <a:ext cx="471284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/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2012.03</a:t>
            </a:r>
          </a:p>
          <a:p>
            <a:pPr algn="r"/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2015.04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C52618-16E7-42DA-8A88-357DF6669127}"/>
              </a:ext>
            </a:extLst>
          </p:cNvPr>
          <p:cNvSpPr/>
          <p:nvPr/>
        </p:nvSpPr>
        <p:spPr>
          <a:xfrm>
            <a:off x="3102116" y="5346250"/>
            <a:ext cx="47128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2010.06</a:t>
            </a:r>
          </a:p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2011.08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752ADA7-63D9-4B55-9833-5536C033B72D}"/>
              </a:ext>
            </a:extLst>
          </p:cNvPr>
          <p:cNvSpPr/>
          <p:nvPr/>
        </p:nvSpPr>
        <p:spPr>
          <a:xfrm>
            <a:off x="3102116" y="6528514"/>
            <a:ext cx="471283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2010.08</a:t>
            </a:r>
          </a:p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2018.06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F0C2057-DF34-4B1F-8A05-125FF61D5520}"/>
              </a:ext>
            </a:extLst>
          </p:cNvPr>
          <p:cNvSpPr/>
          <p:nvPr/>
        </p:nvSpPr>
        <p:spPr>
          <a:xfrm>
            <a:off x="3855975" y="6528514"/>
            <a:ext cx="30240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國立高雄科技大學</a:t>
            </a: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電子工程系</a:t>
            </a:r>
            <a:r>
              <a:rPr lang="en-US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資工組</a:t>
            </a:r>
            <a:r>
              <a:rPr lang="en-US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博士</a:t>
            </a:r>
            <a:endParaRPr lang="en-US" altLang="zh-TW" sz="10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深度學習應用於生物醫學資訊學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086AE5D-4757-4AC4-90F3-CDBCDA16E6BE}"/>
              </a:ext>
            </a:extLst>
          </p:cNvPr>
          <p:cNvSpPr/>
          <p:nvPr/>
        </p:nvSpPr>
        <p:spPr>
          <a:xfrm>
            <a:off x="3102116" y="6971362"/>
            <a:ext cx="471283" cy="307777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2008.08</a:t>
            </a:r>
          </a:p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2010.06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8458377-70E0-41DF-8E20-0D142B0E9BEE}"/>
              </a:ext>
            </a:extLst>
          </p:cNvPr>
          <p:cNvSpPr/>
          <p:nvPr/>
        </p:nvSpPr>
        <p:spPr>
          <a:xfrm>
            <a:off x="3855975" y="6963668"/>
            <a:ext cx="3024000" cy="3154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國立高雄應用科技大學　資訊工程系　碩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士</a:t>
            </a:r>
            <a:endParaRPr lang="en-US" altLang="zh-TW" sz="10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田口式二進制粒子族群最佳化演算法應用於疾病預測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8A5D3E3-1F7E-430D-B8C5-2141D33B3762}"/>
              </a:ext>
            </a:extLst>
          </p:cNvPr>
          <p:cNvSpPr/>
          <p:nvPr/>
        </p:nvSpPr>
        <p:spPr>
          <a:xfrm>
            <a:off x="3102116" y="7446948"/>
            <a:ext cx="471283" cy="307777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2003.08</a:t>
            </a:r>
          </a:p>
          <a:p>
            <a:pPr algn="r">
              <a:spcAft>
                <a:spcPts val="0"/>
              </a:spcAft>
            </a:pPr>
            <a:r>
              <a:rPr lang="en-US" altLang="zh-TW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2008.06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77F322-8435-45F1-A2E6-AF6215D1882F}"/>
              </a:ext>
            </a:extLst>
          </p:cNvPr>
          <p:cNvSpPr/>
          <p:nvPr/>
        </p:nvSpPr>
        <p:spPr>
          <a:xfrm>
            <a:off x="3855975" y="7446948"/>
            <a:ext cx="30240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國立高雄應用科技大學　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電子工程系</a:t>
            </a:r>
            <a:r>
              <a:rPr lang="zh-TW" altLang="en-US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　學</a:t>
            </a:r>
            <a:r>
              <a:rPr lang="zh-TW" altLang="zh-TW" sz="1000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士</a:t>
            </a:r>
            <a:endParaRPr lang="en-US" altLang="zh-TW" sz="1000" b="1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TW" altLang="en-US" sz="10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粒子群最佳化用於特徵選取及支持向量機參數最佳化</a:t>
            </a:r>
            <a:endParaRPr lang="zh-TW" altLang="zh-TW" sz="1000" kern="1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FB1BEF4-8354-493D-A39E-A6EF8FC2082F}"/>
              </a:ext>
            </a:extLst>
          </p:cNvPr>
          <p:cNvGrpSpPr/>
          <p:nvPr/>
        </p:nvGrpSpPr>
        <p:grpSpPr>
          <a:xfrm>
            <a:off x="555239" y="4896763"/>
            <a:ext cx="1944000" cy="994795"/>
            <a:chOff x="555239" y="4907725"/>
            <a:chExt cx="1944000" cy="99479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A99D7D6-112F-420A-BB47-829A076DDD0C}"/>
                </a:ext>
              </a:extLst>
            </p:cNvPr>
            <p:cNvSpPr/>
            <p:nvPr/>
          </p:nvSpPr>
          <p:spPr>
            <a:xfrm>
              <a:off x="555239" y="5286967"/>
              <a:ext cx="1705595" cy="61555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高雄市鳥松區山腳路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248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巷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號</a:t>
              </a:r>
              <a:endPara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TW" sz="10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Times New Roman" panose="02020603050405020304" pitchFamily="18" charset="0"/>
                </a:rPr>
                <a:t>kuo.chuan.wu@gmail.com</a:t>
              </a:r>
              <a:endParaRPr lang="zh-TW" altLang="zh-TW" sz="1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TW" sz="1000" kern="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軟正黑體" panose="020B0604030504040204" pitchFamily="34" charset="-120"/>
                  <a:cs typeface="Times New Roman" panose="02020603050405020304" pitchFamily="18" charset="0"/>
                </a:rPr>
                <a:t>0952-502037</a:t>
              </a: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18D8337-41BB-448B-A470-3D06544BE73E}"/>
                </a:ext>
              </a:extLst>
            </p:cNvPr>
            <p:cNvCxnSpPr>
              <a:cxnSpLocks/>
            </p:cNvCxnSpPr>
            <p:nvPr/>
          </p:nvCxnSpPr>
          <p:spPr>
            <a:xfrm>
              <a:off x="555239" y="5210946"/>
              <a:ext cx="1944000" cy="0"/>
            </a:xfrm>
            <a:prstGeom prst="line">
              <a:avLst/>
            </a:prstGeom>
            <a:ln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4AB1E42A-5DAC-42EA-AB2B-BDE858221E52}"/>
                </a:ext>
              </a:extLst>
            </p:cNvPr>
            <p:cNvSpPr txBox="1"/>
            <p:nvPr/>
          </p:nvSpPr>
          <p:spPr>
            <a:xfrm>
              <a:off x="859205" y="4907725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 絡 方 式</a:t>
              </a:r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E818381A-61EC-4EA4-A3DA-2E4130B5B80D}"/>
                </a:ext>
              </a:extLst>
            </p:cNvPr>
            <p:cNvGrpSpPr/>
            <p:nvPr/>
          </p:nvGrpSpPr>
          <p:grpSpPr>
            <a:xfrm>
              <a:off x="555239" y="4920224"/>
              <a:ext cx="252000" cy="252000"/>
              <a:chOff x="913377" y="3455618"/>
              <a:chExt cx="252000" cy="252000"/>
            </a:xfrm>
          </p:grpSpPr>
          <p:pic>
            <p:nvPicPr>
              <p:cNvPr id="3" name="圖片 2">
                <a:extLst>
                  <a:ext uri="{FF2B5EF4-FFF2-40B4-BE49-F238E27FC236}">
                    <a16:creationId xmlns:a16="http://schemas.microsoft.com/office/drawing/2014/main" id="{F02F9CAF-C50A-4B3A-88B7-5434F3B2D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9377" y="3491618"/>
                <a:ext cx="180000" cy="180000"/>
              </a:xfrm>
              <a:prstGeom prst="rect">
                <a:avLst/>
              </a:prstGeom>
            </p:spPr>
          </p:pic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C388616B-09D0-4B20-8B43-54BACBB93207}"/>
                  </a:ext>
                </a:extLst>
              </p:cNvPr>
              <p:cNvSpPr/>
              <p:nvPr/>
            </p:nvSpPr>
            <p:spPr>
              <a:xfrm>
                <a:off x="913377" y="3455618"/>
                <a:ext cx="252000" cy="252000"/>
              </a:xfrm>
              <a:prstGeom prst="ellipse">
                <a:avLst/>
              </a:prstGeom>
              <a:noFill/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D61CC81-AFFD-40A1-8F47-8F24AA3DB65D}"/>
              </a:ext>
            </a:extLst>
          </p:cNvPr>
          <p:cNvGrpSpPr/>
          <p:nvPr/>
        </p:nvGrpSpPr>
        <p:grpSpPr>
          <a:xfrm>
            <a:off x="555239" y="6308347"/>
            <a:ext cx="1944000" cy="1038029"/>
            <a:chOff x="555239" y="6361288"/>
            <a:chExt cx="1944000" cy="1038029"/>
          </a:xfrm>
        </p:grpSpPr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DC4E1945-717C-48C6-B871-39D5E74A76FF}"/>
                </a:ext>
              </a:extLst>
            </p:cNvPr>
            <p:cNvCxnSpPr>
              <a:cxnSpLocks/>
            </p:cNvCxnSpPr>
            <p:nvPr/>
          </p:nvCxnSpPr>
          <p:spPr>
            <a:xfrm>
              <a:off x="555239" y="6664509"/>
              <a:ext cx="1944000" cy="0"/>
            </a:xfrm>
            <a:prstGeom prst="line">
              <a:avLst/>
            </a:prstGeom>
            <a:ln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99D17895-0481-4D61-81EA-3AF0DFB4B36C}"/>
                </a:ext>
              </a:extLst>
            </p:cNvPr>
            <p:cNvSpPr txBox="1"/>
            <p:nvPr/>
          </p:nvSpPr>
          <p:spPr>
            <a:xfrm>
              <a:off x="859205" y="6361288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職 能 專 長</a:t>
              </a:r>
            </a:p>
          </p:txBody>
        </p:sp>
        <p:sp>
          <p:nvSpPr>
            <p:cNvPr id="72" name="橢圓 71">
              <a:extLst>
                <a:ext uri="{FF2B5EF4-FFF2-40B4-BE49-F238E27FC236}">
                  <a16:creationId xmlns:a16="http://schemas.microsoft.com/office/drawing/2014/main" id="{1AF06812-4A4C-4DB1-8010-6BE91F6D110E}"/>
                </a:ext>
              </a:extLst>
            </p:cNvPr>
            <p:cNvSpPr/>
            <p:nvPr/>
          </p:nvSpPr>
          <p:spPr>
            <a:xfrm>
              <a:off x="555239" y="6373787"/>
              <a:ext cx="252000" cy="252000"/>
            </a:xfrm>
            <a:prstGeom prst="ellipse">
              <a:avLst/>
            </a:prstGeom>
            <a:noFill/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C3D38F7B-1F36-41B5-8EFA-E36CA81DB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39" y="6409787"/>
              <a:ext cx="180000" cy="180000"/>
            </a:xfrm>
            <a:prstGeom prst="rect">
              <a:avLst/>
            </a:prstGeom>
          </p:spPr>
        </p:pic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D3785FE-CCDF-46CF-94D4-FE54C0835539}"/>
                </a:ext>
              </a:extLst>
            </p:cNvPr>
            <p:cNvSpPr/>
            <p:nvPr/>
          </p:nvSpPr>
          <p:spPr>
            <a:xfrm>
              <a:off x="555239" y="6783764"/>
              <a:ext cx="1944000" cy="61555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影像處理、指紋辨識、機器學習、</a:t>
              </a:r>
              <a:endPara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深度學習、資料探勘、最佳化演</a:t>
              </a:r>
              <a:endPara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算法、資料科學、生物醫學資訊學</a:t>
              </a: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D89273B1-0D43-41DA-A4CD-2B6B15EA16FA}"/>
              </a:ext>
            </a:extLst>
          </p:cNvPr>
          <p:cNvGrpSpPr/>
          <p:nvPr/>
        </p:nvGrpSpPr>
        <p:grpSpPr>
          <a:xfrm>
            <a:off x="555239" y="7763164"/>
            <a:ext cx="1944000" cy="807198"/>
            <a:chOff x="555239" y="7763164"/>
            <a:chExt cx="1944000" cy="807198"/>
          </a:xfrm>
        </p:grpSpPr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826A135B-B18A-4427-9F52-6C47DAC37A55}"/>
                </a:ext>
              </a:extLst>
            </p:cNvPr>
            <p:cNvSpPr/>
            <p:nvPr/>
          </p:nvSpPr>
          <p:spPr>
            <a:xfrm>
              <a:off x="555239" y="8185641"/>
              <a:ext cx="1800000" cy="38472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Python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C/C++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 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PHP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endPara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MySQL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HTML</a:t>
              </a: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JavaScript</a:t>
              </a:r>
              <a:endPara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E486AC66-BC21-44A2-8763-E0AC50458B15}"/>
                </a:ext>
              </a:extLst>
            </p:cNvPr>
            <p:cNvCxnSpPr>
              <a:cxnSpLocks/>
            </p:cNvCxnSpPr>
            <p:nvPr/>
          </p:nvCxnSpPr>
          <p:spPr>
            <a:xfrm>
              <a:off x="555239" y="8066385"/>
              <a:ext cx="1944000" cy="0"/>
            </a:xfrm>
            <a:prstGeom prst="line">
              <a:avLst/>
            </a:prstGeom>
            <a:ln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9A930542-4FEF-4B01-B3CB-FD0E6B8D22D5}"/>
                </a:ext>
              </a:extLst>
            </p:cNvPr>
            <p:cNvSpPr txBox="1"/>
            <p:nvPr/>
          </p:nvSpPr>
          <p:spPr>
            <a:xfrm>
              <a:off x="859205" y="7763164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程 式 技 能</a:t>
              </a:r>
            </a:p>
          </p:txBody>
        </p:sp>
        <p:sp>
          <p:nvSpPr>
            <p:cNvPr id="98" name="橢圓 97">
              <a:extLst>
                <a:ext uri="{FF2B5EF4-FFF2-40B4-BE49-F238E27FC236}">
                  <a16:creationId xmlns:a16="http://schemas.microsoft.com/office/drawing/2014/main" id="{375EECAC-9553-46E2-B91D-70ECD38F84C5}"/>
                </a:ext>
              </a:extLst>
            </p:cNvPr>
            <p:cNvSpPr/>
            <p:nvPr/>
          </p:nvSpPr>
          <p:spPr>
            <a:xfrm>
              <a:off x="555239" y="7775663"/>
              <a:ext cx="252000" cy="252000"/>
            </a:xfrm>
            <a:prstGeom prst="ellipse">
              <a:avLst/>
            </a:prstGeom>
            <a:noFill/>
            <a:ln>
              <a:solidFill>
                <a:srgbClr val="50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48" name="圖片 2047">
              <a:extLst>
                <a:ext uri="{FF2B5EF4-FFF2-40B4-BE49-F238E27FC236}">
                  <a16:creationId xmlns:a16="http://schemas.microsoft.com/office/drawing/2014/main" id="{03E7B9EB-5497-4FD3-B32F-3FCED794B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239" y="7817912"/>
              <a:ext cx="180000" cy="180000"/>
            </a:xfrm>
            <a:prstGeom prst="rect">
              <a:avLst/>
            </a:prstGeom>
          </p:spPr>
        </p:pic>
      </p:grp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08482A83-08BC-4880-8FD2-C31A7FD5663F}"/>
              </a:ext>
            </a:extLst>
          </p:cNvPr>
          <p:cNvSpPr txBox="1"/>
          <p:nvPr/>
        </p:nvSpPr>
        <p:spPr>
          <a:xfrm>
            <a:off x="3301217" y="8141860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著 作 統 計</a:t>
            </a:r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8FEE2DF6-4654-4226-9824-12830DA67C29}"/>
              </a:ext>
            </a:extLst>
          </p:cNvPr>
          <p:cNvCxnSpPr>
            <a:cxnSpLocks/>
          </p:cNvCxnSpPr>
          <p:nvPr/>
        </p:nvCxnSpPr>
        <p:spPr>
          <a:xfrm>
            <a:off x="3040760" y="8439616"/>
            <a:ext cx="3960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橢圓 91">
            <a:extLst>
              <a:ext uri="{FF2B5EF4-FFF2-40B4-BE49-F238E27FC236}">
                <a16:creationId xmlns:a16="http://schemas.microsoft.com/office/drawing/2014/main" id="{38C74295-D208-46D0-AB64-3892D72405E7}"/>
              </a:ext>
            </a:extLst>
          </p:cNvPr>
          <p:cNvSpPr/>
          <p:nvPr/>
        </p:nvSpPr>
        <p:spPr>
          <a:xfrm>
            <a:off x="3040760" y="8148894"/>
            <a:ext cx="252000" cy="252000"/>
          </a:xfrm>
          <a:prstGeom prst="ellipse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0" name="圖片 2049">
            <a:extLst>
              <a:ext uri="{FF2B5EF4-FFF2-40B4-BE49-F238E27FC236}">
                <a16:creationId xmlns:a16="http://schemas.microsoft.com/office/drawing/2014/main" id="{F9BB3A56-26AF-45F4-B19A-ECC274CBA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0" y="8184894"/>
            <a:ext cx="180000" cy="180000"/>
          </a:xfrm>
          <a:prstGeom prst="rect">
            <a:avLst/>
          </a:prstGeom>
        </p:spPr>
      </p:pic>
      <p:sp>
        <p:nvSpPr>
          <p:cNvPr id="83" name="文字方塊 82">
            <a:extLst>
              <a:ext uri="{FF2B5EF4-FFF2-40B4-BE49-F238E27FC236}">
                <a16:creationId xmlns:a16="http://schemas.microsoft.com/office/drawing/2014/main" id="{5D48398E-5113-4C1C-BC3D-2795D92A0A4B}"/>
              </a:ext>
            </a:extLst>
          </p:cNvPr>
          <p:cNvSpPr txBox="1"/>
          <p:nvPr/>
        </p:nvSpPr>
        <p:spPr>
          <a:xfrm>
            <a:off x="3301217" y="6086712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  歷</a:t>
            </a:r>
          </a:p>
        </p:txBody>
      </p: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035E0FA6-AED9-4CFC-86EA-A1D5C4D07EA8}"/>
              </a:ext>
            </a:extLst>
          </p:cNvPr>
          <p:cNvCxnSpPr>
            <a:cxnSpLocks/>
          </p:cNvCxnSpPr>
          <p:nvPr/>
        </p:nvCxnSpPr>
        <p:spPr>
          <a:xfrm>
            <a:off x="3040760" y="6384468"/>
            <a:ext cx="3960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>
            <a:extLst>
              <a:ext uri="{FF2B5EF4-FFF2-40B4-BE49-F238E27FC236}">
                <a16:creationId xmlns:a16="http://schemas.microsoft.com/office/drawing/2014/main" id="{3558E9F9-7049-4CB0-8068-38A717E08673}"/>
              </a:ext>
            </a:extLst>
          </p:cNvPr>
          <p:cNvSpPr/>
          <p:nvPr/>
        </p:nvSpPr>
        <p:spPr>
          <a:xfrm>
            <a:off x="3040760" y="6093746"/>
            <a:ext cx="252000" cy="252000"/>
          </a:xfrm>
          <a:prstGeom prst="ellipse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3" name="圖片 2052">
            <a:extLst>
              <a:ext uri="{FF2B5EF4-FFF2-40B4-BE49-F238E27FC236}">
                <a16:creationId xmlns:a16="http://schemas.microsoft.com/office/drawing/2014/main" id="{DF1B741F-1E91-4CE6-96B9-ED0F83AA31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0" y="6129746"/>
            <a:ext cx="180000" cy="18000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7F2D3ACA-89EB-4BF6-8411-0A23CEF72EBB}"/>
              </a:ext>
            </a:extLst>
          </p:cNvPr>
          <p:cNvSpPr txBox="1"/>
          <p:nvPr/>
        </p:nvSpPr>
        <p:spPr>
          <a:xfrm>
            <a:off x="3301217" y="2264308"/>
            <a:ext cx="915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14141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 作 經 歷</a:t>
            </a:r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0ED70D1-BBF5-4F04-B544-91B2BD5CB6D9}"/>
              </a:ext>
            </a:extLst>
          </p:cNvPr>
          <p:cNvCxnSpPr>
            <a:cxnSpLocks/>
          </p:cNvCxnSpPr>
          <p:nvPr/>
        </p:nvCxnSpPr>
        <p:spPr>
          <a:xfrm>
            <a:off x="3040760" y="2562064"/>
            <a:ext cx="3960000" cy="0"/>
          </a:xfrm>
          <a:prstGeom prst="line">
            <a:avLst/>
          </a:prstGeom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橢圓 76">
            <a:extLst>
              <a:ext uri="{FF2B5EF4-FFF2-40B4-BE49-F238E27FC236}">
                <a16:creationId xmlns:a16="http://schemas.microsoft.com/office/drawing/2014/main" id="{F590FEA0-588D-4AA2-AF73-52E6C9C113A0}"/>
              </a:ext>
            </a:extLst>
          </p:cNvPr>
          <p:cNvSpPr/>
          <p:nvPr/>
        </p:nvSpPr>
        <p:spPr>
          <a:xfrm>
            <a:off x="3040760" y="2271342"/>
            <a:ext cx="252000" cy="252000"/>
          </a:xfrm>
          <a:prstGeom prst="ellipse">
            <a:avLst/>
          </a:prstGeom>
          <a:noFill/>
          <a:ln>
            <a:solidFill>
              <a:srgbClr val="50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055" name="圖片 2054">
            <a:extLst>
              <a:ext uri="{FF2B5EF4-FFF2-40B4-BE49-F238E27FC236}">
                <a16:creationId xmlns:a16="http://schemas.microsoft.com/office/drawing/2014/main" id="{139D1B35-DD77-4C53-B1CA-A6D2CD3C83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207" y="2316342"/>
            <a:ext cx="162000" cy="162000"/>
          </a:xfrm>
          <a:prstGeom prst="rect">
            <a:avLst/>
          </a:prstGeom>
        </p:spPr>
      </p:pic>
      <p:graphicFrame>
        <p:nvGraphicFramePr>
          <p:cNvPr id="109" name="圖表 108">
            <a:extLst>
              <a:ext uri="{FF2B5EF4-FFF2-40B4-BE49-F238E27FC236}">
                <a16:creationId xmlns:a16="http://schemas.microsoft.com/office/drawing/2014/main" id="{A72708DC-9520-4D34-8E88-69B7767D3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9059536"/>
              </p:ext>
            </p:extLst>
          </p:nvPr>
        </p:nvGraphicFramePr>
        <p:xfrm>
          <a:off x="3220760" y="8614524"/>
          <a:ext cx="3600000" cy="1499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pSp>
        <p:nvGrpSpPr>
          <p:cNvPr id="8" name="群組 7">
            <a:extLst>
              <a:ext uri="{FF2B5EF4-FFF2-40B4-BE49-F238E27FC236}">
                <a16:creationId xmlns:a16="http://schemas.microsoft.com/office/drawing/2014/main" id="{758386EC-CE42-4426-A611-1C7F01D85B0A}"/>
              </a:ext>
            </a:extLst>
          </p:cNvPr>
          <p:cNvGrpSpPr/>
          <p:nvPr/>
        </p:nvGrpSpPr>
        <p:grpSpPr>
          <a:xfrm>
            <a:off x="555239" y="2260375"/>
            <a:ext cx="1944000" cy="2219599"/>
            <a:chOff x="555239" y="2260375"/>
            <a:chExt cx="1944000" cy="221959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426CE416-8D3E-4704-ADB4-72ADB6C905AA}"/>
                </a:ext>
              </a:extLst>
            </p:cNvPr>
            <p:cNvCxnSpPr>
              <a:cxnSpLocks/>
            </p:cNvCxnSpPr>
            <p:nvPr/>
          </p:nvCxnSpPr>
          <p:spPr>
            <a:xfrm>
              <a:off x="555239" y="2562064"/>
              <a:ext cx="1944000" cy="0"/>
            </a:xfrm>
            <a:prstGeom prst="line">
              <a:avLst/>
            </a:prstGeom>
            <a:ln>
              <a:solidFill>
                <a:srgbClr val="505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C4B82EC9-0464-4E43-A735-A22C3D8979C3}"/>
                </a:ext>
              </a:extLst>
            </p:cNvPr>
            <p:cNvSpPr txBox="1"/>
            <p:nvPr/>
          </p:nvSpPr>
          <p:spPr>
            <a:xfrm>
              <a:off x="859205" y="2260375"/>
              <a:ext cx="9156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 b="1" dirty="0">
                  <a:solidFill>
                    <a:srgbClr val="141414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簡 要 自 述</a:t>
              </a: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5E26DBBB-8E11-4CC5-AE3C-84093A786139}"/>
                </a:ext>
              </a:extLst>
            </p:cNvPr>
            <p:cNvGrpSpPr/>
            <p:nvPr/>
          </p:nvGrpSpPr>
          <p:grpSpPr>
            <a:xfrm>
              <a:off x="555239" y="2271342"/>
              <a:ext cx="252000" cy="252000"/>
              <a:chOff x="539999" y="2210696"/>
              <a:chExt cx="252000" cy="252000"/>
            </a:xfrm>
          </p:grpSpPr>
          <p:sp>
            <p:nvSpPr>
              <p:cNvPr id="66" name="橢圓 65">
                <a:extLst>
                  <a:ext uri="{FF2B5EF4-FFF2-40B4-BE49-F238E27FC236}">
                    <a16:creationId xmlns:a16="http://schemas.microsoft.com/office/drawing/2014/main" id="{1B31AE2E-8BD5-440E-BAE5-F2BD624DA2D8}"/>
                  </a:ext>
                </a:extLst>
              </p:cNvPr>
              <p:cNvSpPr/>
              <p:nvPr/>
            </p:nvSpPr>
            <p:spPr>
              <a:xfrm>
                <a:off x="539999" y="2210696"/>
                <a:ext cx="252000" cy="252000"/>
              </a:xfrm>
              <a:prstGeom prst="ellipse">
                <a:avLst/>
              </a:prstGeom>
              <a:noFill/>
              <a:ln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3D6B336D-8144-46CB-9767-DB3F524ED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5999" y="2246696"/>
                <a:ext cx="180000" cy="180000"/>
              </a:xfrm>
              <a:prstGeom prst="rect">
                <a:avLst/>
              </a:prstGeom>
            </p:spPr>
          </p:pic>
        </p:grp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701AD6D6-3253-463D-A3E7-90A66D78E703}"/>
                </a:ext>
              </a:extLst>
            </p:cNvPr>
            <p:cNvSpPr/>
            <p:nvPr/>
          </p:nvSpPr>
          <p:spPr>
            <a:xfrm>
              <a:off x="555239" y="2633315"/>
              <a:ext cx="1944000" cy="1846659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個性樂觀開朗、積極進取、具好奇心與求知心、挑戰自我，勇於嘗試並追求卓越。</a:t>
              </a:r>
              <a:endPara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在學期間培養學術研究、理論與實務技能、計畫整合與撰寫、提升國際視野、跨領域合作經驗及自我解決問題之能力。</a:t>
              </a:r>
              <a:endPara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00"/>
                </a:spcBef>
              </a:pPr>
              <a:r>
                <a:rPr lang="zh-TW" altLang="en-US" sz="10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工作期間習得電腦視覺知識、指紋辨識系統流程與細節、實踐數位內容之經驗、計畫／專案規劃與執行以及會議溝通與團隊合作之技巧。</a:t>
              </a:r>
              <a:endPara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31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2619</TotalTime>
  <Words>416</Words>
  <Application>Microsoft Office PowerPoint</Application>
  <PresentationFormat>自訂</PresentationFormat>
  <Paragraphs>56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Kuo-Chuan Wu</dc:creator>
  <cp:lastModifiedBy>碩子四甲-楊淮碩</cp:lastModifiedBy>
  <cp:revision>81</cp:revision>
  <dcterms:created xsi:type="dcterms:W3CDTF">2019-08-17T08:13:30Z</dcterms:created>
  <dcterms:modified xsi:type="dcterms:W3CDTF">2021-01-20T16:03:39Z</dcterms:modified>
</cp:coreProperties>
</file>