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 autoAdjust="0"/>
    <p:restoredTop sz="94660"/>
  </p:normalViewPr>
  <p:slideViewPr>
    <p:cSldViewPr>
      <p:cViewPr>
        <p:scale>
          <a:sx n="66" d="100"/>
          <a:sy n="66" d="100"/>
        </p:scale>
        <p:origin x="-15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96014-CD82-4486-A003-390163DF1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3A182-31D0-4289-8FAC-768F8223BB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F1BF-CE18-443E-B54E-DF24549E0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EE5D8-93BF-4E5A-A050-00E4AD55A2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C8A02-49FD-433D-B213-6268A84AB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CCB58-A4B9-420E-A338-B1E0837D51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909-9948-4706-971D-2AD2971BDC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AC9E5-83C5-472E-B155-5B7ABACF13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0EB58-0BD1-4CE2-8502-39B8EA13BD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4FAD-A855-4F09-A4C1-825A7C80B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BC522-EFB3-4C19-A6CB-A19E84F6B1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9D219BA-9E10-4050-98AF-9451F30D3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</a:t>
            </a:r>
            <a:r>
              <a:rPr lang="en-US" altLang="zh-TW" dirty="0" smtClean="0">
                <a:solidFill>
                  <a:srgbClr val="3333FF"/>
                </a:solidFill>
              </a:rPr>
              <a:t>4/25)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323528" y="692696"/>
            <a:ext cx="8424936" cy="338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dirty="0">
                <a:ea typeface="新細明體" charset="-120"/>
              </a:rPr>
              <a:t>(1) </a:t>
            </a:r>
            <a:r>
              <a:rPr lang="en-US" altLang="zh-TW" dirty="0" smtClean="0">
                <a:ea typeface="新細明體" charset="-120"/>
              </a:rPr>
              <a:t>Suppose that the ideal filter is  </a:t>
            </a:r>
            <a:r>
              <a:rPr lang="en-US" altLang="zh-TW" i="1" dirty="0" err="1" smtClean="0">
                <a:ea typeface="新細明體" charset="-120"/>
              </a:rPr>
              <a:t>H</a:t>
            </a:r>
            <a:r>
              <a:rPr lang="en-US" altLang="zh-TW" i="1" baseline="-25000" dirty="0" err="1" smtClean="0">
                <a:ea typeface="新細明體" charset="-120"/>
              </a:rPr>
              <a:t>d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) = </a:t>
            </a:r>
            <a:r>
              <a:rPr lang="en-US" altLang="zh-TW" i="1" dirty="0" err="1" smtClean="0">
                <a:ea typeface="新細明體" charset="-120"/>
              </a:rPr>
              <a:t>jF</a:t>
            </a:r>
            <a:r>
              <a:rPr lang="en-US" altLang="zh-TW" dirty="0" smtClean="0">
                <a:ea typeface="新細明體" charset="-120"/>
              </a:rPr>
              <a:t> when 0 ≦ 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&lt; 0.5, </a:t>
            </a:r>
            <a:r>
              <a:rPr lang="en-US" altLang="zh-TW" i="1" dirty="0" err="1" smtClean="0">
                <a:ea typeface="新細明體" charset="-120"/>
              </a:rPr>
              <a:t>H</a:t>
            </a:r>
            <a:r>
              <a:rPr lang="en-US" altLang="zh-TW" i="1" baseline="-25000" dirty="0" err="1" smtClean="0">
                <a:ea typeface="新細明體" charset="-120"/>
              </a:rPr>
              <a:t>d</a:t>
            </a:r>
            <a:r>
              <a:rPr lang="en-US" altLang="zh-TW" dirty="0" smtClean="0">
                <a:ea typeface="新細明體" charset="-120"/>
              </a:rPr>
              <a:t>(0.5) = 0, </a:t>
            </a:r>
            <a:r>
              <a:rPr lang="en-US" altLang="zh-TW" i="1" dirty="0" err="1" smtClean="0">
                <a:ea typeface="新細明體" charset="-120"/>
              </a:rPr>
              <a:t>H</a:t>
            </a:r>
            <a:r>
              <a:rPr lang="en-US" altLang="zh-TW" i="1" baseline="-25000" dirty="0" err="1" smtClean="0">
                <a:ea typeface="新細明體" charset="-120"/>
              </a:rPr>
              <a:t>d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) =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–1) when 0.5 &lt;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&lt; 1 where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is the normalized frequency .  Write </a:t>
            </a:r>
            <a:r>
              <a:rPr lang="en-US" altLang="zh-TW" dirty="0">
                <a:ea typeface="新細明體" charset="-120"/>
              </a:rPr>
              <a:t>a Matlab program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dirty="0" smtClean="0">
                <a:ea typeface="新細明體" charset="-120"/>
              </a:rPr>
              <a:t>design </a:t>
            </a:r>
            <a:r>
              <a:rPr lang="en-US" altLang="zh-TW" u="sng" dirty="0" smtClean="0">
                <a:ea typeface="新細明體" charset="-120"/>
              </a:rPr>
              <a:t>a </a:t>
            </a:r>
            <a:r>
              <a:rPr lang="en-US" altLang="zh-TW" u="sng" dirty="0">
                <a:ea typeface="新細明體" charset="-120"/>
              </a:rPr>
              <a:t>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</a:t>
            </a:r>
            <a:r>
              <a:rPr lang="en-US" altLang="zh-TW" u="sng" dirty="0" smtClean="0">
                <a:ea typeface="新細明體" charset="-120"/>
              </a:rPr>
              <a:t>filter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an input parameter </a:t>
            </a:r>
            <a:r>
              <a:rPr lang="en-US" altLang="zh-TW" dirty="0" smtClean="0">
                <a:ea typeface="新細明體" charset="-120"/>
              </a:rPr>
              <a:t>and  </a:t>
            </a:r>
            <a:r>
              <a:rPr lang="en-US" altLang="zh-TW" dirty="0">
                <a:ea typeface="新細明體" charset="-120"/>
              </a:rPr>
              <a:t>can be any integer</a:t>
            </a:r>
            <a:r>
              <a:rPr lang="en-US" altLang="zh-TW" dirty="0" smtClean="0">
                <a:ea typeface="新細明體" charset="-120"/>
              </a:rPr>
              <a:t>).  The impulse response of the filter should be shown and the Matlab program should be mailed to me. 																														</a:t>
            </a:r>
            <a:endParaRPr lang="en-US" altLang="zh-TW" dirty="0">
              <a:ea typeface="新細明體" charset="-120"/>
              <a:sym typeface="Symbol" pitchFamily="18" charset="2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7452320" y="256490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(25 scores)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95536" y="3212976"/>
            <a:ext cx="8496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dirty="0" smtClean="0">
                <a:ea typeface="新細明體" charset="-120"/>
              </a:rPr>
              <a:t>(2) What are the </a:t>
            </a:r>
            <a:r>
              <a:rPr lang="en-US" altLang="zh-TW" u="sng" dirty="0" smtClean="0">
                <a:ea typeface="新細明體" charset="-120"/>
              </a:rPr>
              <a:t>advantages and the disadvantages </a:t>
            </a:r>
            <a:r>
              <a:rPr lang="en-US" altLang="zh-TW" dirty="0" smtClean="0">
                <a:ea typeface="新細明體" charset="-120"/>
              </a:rPr>
              <a:t>of the IIR filter when compared with the FIR filter?                                                               (15 scores) </a:t>
            </a:r>
            <a:endParaRPr lang="en-US" altLang="zh-TW" dirty="0">
              <a:ea typeface="新細明體" charset="-120"/>
              <a:sym typeface="Symbol" pitchFamily="18" charset="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95536" y="4276970"/>
            <a:ext cx="8280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dirty="0" smtClean="0">
                <a:ea typeface="新細明體" charset="-120"/>
              </a:rPr>
              <a:t>(3) Suppose that an IIR filter is as follows:</a:t>
            </a:r>
            <a:endParaRPr lang="en-US" altLang="zh-TW" dirty="0">
              <a:ea typeface="新細明體" charset="-120"/>
              <a:sym typeface="Symbol" pitchFamily="18" charset="2"/>
            </a:endParaRPr>
          </a:p>
        </p:txBody>
      </p:sp>
      <p:graphicFrame>
        <p:nvGraphicFramePr>
          <p:cNvPr id="1059" name="Object 16"/>
          <p:cNvGraphicFramePr>
            <a:graphicFrameLocks noChangeAspect="1"/>
          </p:cNvGraphicFramePr>
          <p:nvPr/>
        </p:nvGraphicFramePr>
        <p:xfrm>
          <a:off x="2430463" y="4725789"/>
          <a:ext cx="2632075" cy="642938"/>
        </p:xfrm>
        <a:graphic>
          <a:graphicData uri="http://schemas.openxmlformats.org/presentationml/2006/ole">
            <p:oleObj spid="_x0000_s1059" name="Equation" r:id="rId3" imgW="2628720" imgH="647640" progId="Equation.DSMT4">
              <p:embed/>
            </p:oleObj>
          </a:graphicData>
        </a:graphic>
      </p:graphicFrame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683568" y="5301208"/>
            <a:ext cx="7992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(a) Find its </a:t>
            </a:r>
            <a:r>
              <a:rPr lang="en-US" altLang="zh-TW" u="sng" dirty="0"/>
              <a:t>cepstrum</a:t>
            </a:r>
            <a:r>
              <a:rPr lang="en-US" altLang="zh-TW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(b)</a:t>
            </a:r>
            <a:r>
              <a:rPr lang="en-US" altLang="zh-TW" dirty="0">
                <a:ea typeface="新細明體" charset="-120"/>
              </a:rPr>
              <a:t> Convert the IIR filter into the </a:t>
            </a:r>
            <a:r>
              <a:rPr lang="en-US" altLang="zh-TW" u="sng" dirty="0">
                <a:ea typeface="新細明體" charset="-120"/>
              </a:rPr>
              <a:t>minimum phase filter</a:t>
            </a:r>
            <a:r>
              <a:rPr lang="en-US" altLang="zh-TW" dirty="0" smtClean="0">
                <a:ea typeface="新細明體" charset="-120"/>
              </a:rPr>
              <a:t>.                  (20 scores) 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323850" y="549275"/>
            <a:ext cx="8497888" cy="15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(4</a:t>
            </a:r>
            <a:r>
              <a:rPr lang="en-US" altLang="zh-TW" dirty="0" smtClean="0"/>
              <a:t>) (a) Why the </a:t>
            </a:r>
            <a:r>
              <a:rPr lang="en-US" altLang="zh-TW" u="sng" dirty="0" smtClean="0"/>
              <a:t>cepstrum</a:t>
            </a:r>
            <a:r>
              <a:rPr lang="en-US" altLang="zh-TW" dirty="0" smtClean="0"/>
              <a:t> is more suitable for dealing with the </a:t>
            </a:r>
            <a:r>
              <a:rPr lang="en-US" altLang="zh-TW" u="sng" dirty="0" smtClean="0"/>
              <a:t>multipath problem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than the equalizer?  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 smtClean="0"/>
              <a:t>      (b) Why the </a:t>
            </a:r>
            <a:r>
              <a:rPr lang="en-US" altLang="zh-TW" u="sng" dirty="0" smtClean="0"/>
              <a:t>Mel-frequency cepstrum </a:t>
            </a:r>
            <a:r>
              <a:rPr lang="en-US" altLang="zh-TW" dirty="0" smtClean="0"/>
              <a:t>is more suitable for dealing with the  </a:t>
            </a:r>
            <a:br>
              <a:rPr lang="en-US" altLang="zh-TW" dirty="0" smtClean="0"/>
            </a:br>
            <a:r>
              <a:rPr lang="en-US" altLang="zh-TW" dirty="0" smtClean="0"/>
              <a:t>            </a:t>
            </a:r>
            <a:r>
              <a:rPr lang="en-US" altLang="zh-TW" u="sng" dirty="0" smtClean="0"/>
              <a:t>acoustic signal </a:t>
            </a:r>
            <a:r>
              <a:rPr lang="en-US" altLang="zh-TW" dirty="0" smtClean="0"/>
              <a:t>than the original cepstrum?                                (15 scores)</a:t>
            </a:r>
            <a:endParaRPr lang="en-US" altLang="zh-TW" dirty="0"/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251520" y="2276872"/>
            <a:ext cx="8497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(5) </a:t>
            </a:r>
            <a:r>
              <a:rPr lang="en-US" altLang="zh-TW" dirty="0" smtClean="0"/>
              <a:t>Which of the following voice </a:t>
            </a:r>
            <a:r>
              <a:rPr lang="en-US" altLang="zh-TW" u="sng" dirty="0" smtClean="0"/>
              <a:t>sounds louder</a:t>
            </a:r>
            <a:r>
              <a:rPr lang="en-US" altLang="zh-TW" dirty="0" smtClean="0"/>
              <a:t>? </a:t>
            </a:r>
            <a:r>
              <a:rPr lang="en-US" altLang="zh-TW" u="sng" dirty="0" smtClean="0"/>
              <a:t>Why</a:t>
            </a:r>
            <a:r>
              <a:rPr lang="en-US" altLang="zh-TW" dirty="0" smtClean="0"/>
              <a:t>?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(250</a:t>
            </a:r>
            <a:r>
              <a:rPr lang="el-GR" altLang="zh-TW" i="1" dirty="0" smtClean="0"/>
              <a:t>π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), (ii) </a:t>
            </a:r>
            <a:br>
              <a:rPr lang="en-US" altLang="zh-TW" dirty="0" smtClean="0"/>
            </a:br>
            <a:r>
              <a:rPr lang="en-US" altLang="zh-TW" dirty="0" smtClean="0"/>
              <a:t>      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(500</a:t>
            </a:r>
            <a:r>
              <a:rPr lang="el-GR" altLang="zh-TW" i="1" dirty="0" smtClean="0"/>
              <a:t>π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),  (iii)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(1000</a:t>
            </a:r>
            <a:r>
              <a:rPr lang="el-GR" altLang="zh-TW" i="1" dirty="0" smtClean="0"/>
              <a:t>π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), (iv)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(2000</a:t>
            </a:r>
            <a:r>
              <a:rPr lang="el-GR" altLang="zh-TW" i="1" dirty="0" smtClean="0"/>
              <a:t>π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).                               (10 scores)                </a:t>
            </a:r>
            <a:endParaRPr lang="en-US" altLang="zh-TW" dirty="0"/>
          </a:p>
        </p:txBody>
      </p:sp>
      <p:sp>
        <p:nvSpPr>
          <p:cNvPr id="2054" name="Text Box 31"/>
          <p:cNvSpPr txBox="1">
            <a:spLocks noChangeArrowheads="1"/>
          </p:cNvSpPr>
          <p:nvPr/>
        </p:nvSpPr>
        <p:spPr bwMode="auto">
          <a:xfrm>
            <a:off x="251520" y="3284984"/>
            <a:ext cx="84969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(6) </a:t>
            </a:r>
            <a:r>
              <a:rPr lang="en-US" altLang="zh-TW" dirty="0" smtClean="0"/>
              <a:t>Suppose that a smooth filter is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 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0.8</a:t>
            </a:r>
            <a:r>
              <a:rPr lang="en-US" altLang="zh-TW" baseline="30000" dirty="0" smtClean="0"/>
              <a:t>|</a:t>
            </a:r>
            <a:r>
              <a:rPr lang="en-US" altLang="zh-TW" i="1" baseline="30000" dirty="0" smtClean="0"/>
              <a:t>n</a:t>
            </a:r>
            <a:r>
              <a:rPr lang="en-US" altLang="zh-TW" baseline="30000" dirty="0" smtClean="0"/>
              <a:t>|</a:t>
            </a:r>
            <a:r>
              <a:rPr lang="en-US" altLang="zh-TW" dirty="0" smtClean="0"/>
              <a:t> for |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| ≦ 10,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0 otherwise.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Also suppose that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0 for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&lt; 0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&gt; 1000. Try to implement 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</a:t>
            </a:r>
            <a:br>
              <a:rPr lang="en-US" altLang="zh-TW" dirty="0" smtClean="0"/>
            </a:b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*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 (* means the convolution) with the </a:t>
            </a:r>
            <a:r>
              <a:rPr lang="en-US" altLang="zh-TW" u="sng" dirty="0" smtClean="0"/>
              <a:t>least number of  multiplications</a:t>
            </a:r>
            <a:r>
              <a:rPr lang="en-US" altLang="zh-TW" dirty="0" smtClean="0"/>
              <a:t>. (The number of multiplications should be shown).                                (15 scores)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257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預設簡報設計</vt:lpstr>
      <vt:lpstr>Equation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MD531</cp:lastModifiedBy>
  <cp:revision>137</cp:revision>
  <dcterms:created xsi:type="dcterms:W3CDTF">2008-03-09T11:59:35Z</dcterms:created>
  <dcterms:modified xsi:type="dcterms:W3CDTF">2014-04-03T22:40:13Z</dcterms:modified>
</cp:coreProperties>
</file>