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4" r:id="rId5"/>
    <p:sldId id="259" r:id="rId6"/>
    <p:sldId id="273" r:id="rId7"/>
    <p:sldId id="272" r:id="rId8"/>
    <p:sldId id="267" r:id="rId9"/>
    <p:sldId id="268" r:id="rId10"/>
    <p:sldId id="271" r:id="rId11"/>
    <p:sldId id="262" r:id="rId12"/>
    <p:sldId id="269" r:id="rId13"/>
    <p:sldId id="266" r:id="rId14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9ED6"/>
    <a:srgbClr val="63666A"/>
    <a:srgbClr val="613D2E"/>
    <a:srgbClr val="ED8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>
        <p:scale>
          <a:sx n="95" d="100"/>
          <a:sy n="95" d="100"/>
        </p:scale>
        <p:origin x="64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42276778916055"/>
          <c:y val="5.1395295210197513E-2"/>
          <c:w val="0.68981714058359156"/>
          <c:h val="0.679673188037546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FC-41DC-9BF9-6F3CD3A8DF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FC-41DC-9BF9-6F3CD3A8DF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FC-41DC-9BF9-6F3CD3A8DF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FC-41DC-9BF9-6F3CD3A8DF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FC-41DC-9BF9-6F3CD3A8DF0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FC-41DC-9BF9-6F3CD3A8DF0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FC-41DC-9BF9-6F3CD3A8DF0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4FC-41DC-9BF9-6F3CD3A8DF0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4FC-41DC-9BF9-6F3CD3A8DF0E}"/>
              </c:ext>
            </c:extLst>
          </c:dPt>
          <c:cat>
            <c:strRef>
              <c:f>Sheet1!$A$2:$A$10</c:f>
              <c:strCache>
                <c:ptCount val="9"/>
                <c:pt idx="0">
                  <c:v>JPM Japan Equity </c:v>
                </c:pt>
                <c:pt idx="1">
                  <c:v>JPM Greater China fund</c:v>
                </c:pt>
                <c:pt idx="2">
                  <c:v>JPM Asia Growth fund</c:v>
                </c:pt>
                <c:pt idx="3">
                  <c:v>JPM Emerging Markets Small Cap </c:v>
                </c:pt>
                <c:pt idx="4">
                  <c:v>JPM US Equity</c:v>
                </c:pt>
                <c:pt idx="5">
                  <c:v>JPM Europe Equity </c:v>
                </c:pt>
                <c:pt idx="6">
                  <c:v>JPM Emerging Markets Debt </c:v>
                </c:pt>
                <c:pt idx="7">
                  <c:v>JPM Global Strategic Bond</c:v>
                </c:pt>
                <c:pt idx="8">
                  <c:v>JPM US Aggregate Bond 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9.0499999999999997E-2</c:v>
                </c:pt>
                <c:pt idx="1">
                  <c:v>7.0300000000000001E-2</c:v>
                </c:pt>
                <c:pt idx="2">
                  <c:v>0.126</c:v>
                </c:pt>
                <c:pt idx="3">
                  <c:v>9.8000000000000004E-2</c:v>
                </c:pt>
                <c:pt idx="4">
                  <c:v>8.7499999999999994E-2</c:v>
                </c:pt>
                <c:pt idx="5">
                  <c:v>6.1600000000000002E-2</c:v>
                </c:pt>
                <c:pt idx="6">
                  <c:v>8.9499999999999996E-2</c:v>
                </c:pt>
                <c:pt idx="7">
                  <c:v>0.20180000000000001</c:v>
                </c:pt>
                <c:pt idx="8">
                  <c:v>0.1749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4FC-41DC-9BF9-6F3CD3A8D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Strategic asset allocation</a:t>
            </a:r>
          </a:p>
        </c:rich>
      </c:tx>
      <c:layout>
        <c:manualLayout>
          <c:xMode val="edge"/>
          <c:yMode val="edge"/>
          <c:x val="0.31551209478088871"/>
          <c:y val="2.2537558521844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4B-4045-B071-E7D45E9C2BE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4B-4045-B071-E7D45E9C2BE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4B-4045-B071-E7D45E9C2BE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4B-4045-B071-E7D45E9C2BE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4B-4045-B071-E7D45E9C2BE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4B-4045-B071-E7D45E9C2BE4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4B-4045-B071-E7D45E9C2BE4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4B-4045-B071-E7D45E9C2BE4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4B-4045-B071-E7D45E9C2BE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270A833-1F4C-4B00-BBAB-5B2D4B969612}" type="CATEGORYNAME">
                      <a:rPr lang="en-US" b="1"/>
                      <a:pPr>
                        <a:defRPr/>
                      </a:pPr>
                      <a:t>[CATEGORY NAME]</a:t>
                    </a:fld>
                    <a:r>
                      <a:rPr lang="en-US" b="1" baseline="0" dirty="0"/>
                      <a:t>
</a:t>
                    </a:r>
                    <a:fld id="{B68DEE93-B018-4D87-8E21-FF37A623D23A}" type="VALUE">
                      <a:rPr lang="en-US" b="1" baseline="0"/>
                      <a:pPr>
                        <a:defRPr/>
                      </a:pPr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594791608600651"/>
                      <c:h val="0.175030802043225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4B-4045-B071-E7D45E9C2BE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8CD991-1DFC-4E8C-908A-758D3361987B}" type="CATEGORYNAME">
                      <a:rPr lang="en-GB" b="1"/>
                      <a:pPr>
                        <a:defRPr/>
                      </a:pPr>
                      <a:t>[CATEGORY NAME]</a:t>
                    </a:fld>
                    <a:r>
                      <a:rPr lang="en-GB" b="1" dirty="0"/>
                      <a:t>
</a:t>
                    </a:r>
                    <a:fld id="{D57B785D-3816-4BBE-90DA-3DF35F8BFCF7}" type="VALUE">
                      <a:rPr lang="en-GB" b="1"/>
                      <a:pPr>
                        <a:defRPr/>
                      </a:pPr>
                      <a:t>[VALUE]</a:t>
                    </a:fld>
                    <a:endParaRPr lang="en-GB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4B-4045-B071-E7D45E9C2BE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44860F-C26D-4124-ABB8-1B93088B6889}" type="CATEGORYNAME">
                      <a:rPr lang="en-GB" b="1"/>
                      <a:pPr/>
                      <a:t>[CATEGORY NAME]</a:t>
                    </a:fld>
                    <a:r>
                      <a:rPr lang="en-GB" b="1" baseline="0" dirty="0"/>
                      <a:t>
</a:t>
                    </a:r>
                    <a:fld id="{96DE87DA-5878-4A86-A850-EE577CF9BD75}" type="VALUE">
                      <a:rPr lang="en-GB" b="1" baseline="0"/>
                      <a:pPr/>
                      <a:t>[VALUE]</a:t>
                    </a:fld>
                    <a:r>
                      <a:rPr lang="en-GB" baseline="0" dirty="0"/>
                      <a:t>
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4B-4045-B071-E7D45E9C2BE4}"/>
                </c:ext>
              </c:extLst>
            </c:dLbl>
            <c:dLbl>
              <c:idx val="3"/>
              <c:layout>
                <c:manualLayout>
                  <c:x val="-0.18767722258329506"/>
                  <c:y val="-0.11602028227428511"/>
                </c:manualLayout>
              </c:layout>
              <c:tx>
                <c:rich>
                  <a:bodyPr/>
                  <a:lstStyle/>
                  <a:p>
                    <a:fld id="{3FA716A5-3F7C-4F2F-A184-6EC29E10A3C3}" type="CATEGORYNAME">
                      <a:rPr lang="en-GB" b="1" dirty="0"/>
                      <a:pPr/>
                      <a:t>[CATEGORY NAME]</a:t>
                    </a:fld>
                    <a:r>
                      <a:rPr lang="en-GB" b="1" baseline="0" dirty="0"/>
                      <a:t>
</a:t>
                    </a:r>
                    <a:fld id="{40F1B8A0-ACDF-41E0-93A3-96D104134E72}" type="VALUE">
                      <a:rPr lang="en-GB" b="1" baseline="0" dirty="0"/>
                      <a:pPr/>
                      <a:t>[VALUE]</a:t>
                    </a:fld>
                    <a:r>
                      <a:rPr lang="en-GB" b="1" baseline="0" dirty="0"/>
                      <a:t>
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4B-4045-B071-E7D45E9C2BE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D628AA-C5B4-4D2E-88F2-D212CA2E2A81}" type="CATEGORYNAME">
                      <a:rPr lang="en-US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24B57DCA-970B-42EC-AA2F-0D5DB324C10B}" type="VALUE">
                      <a:rPr lang="en-US" b="1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4B-4045-B071-E7D45E9C2BE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764E6CA-A987-4738-86B9-4B3871833254}" type="CATEGORYNAME">
                      <a:rPr lang="en-US" b="1" dirty="0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73E2F7D9-5632-4E7A-B50F-10BFBAA69229}" type="VALUE">
                      <a:rPr lang="en-US" b="1" baseline="0" smtClean="0"/>
                      <a:pPr/>
                      <a:t>[VALUE]</a:t>
                    </a:fld>
                    <a:endParaRPr lang="en-US" b="1" baseline="0" dirty="0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E4B-4045-B071-E7D45E9C2BE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A8C48D2-E23B-480D-9F6E-32799C76F579}" type="CATEGORYNAME">
                      <a:rPr lang="en-US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1E36E8B6-092C-4714-873F-1E26DC1D84ED}" type="VALUE">
                      <a:rPr lang="en-US" b="1" baseline="0"/>
                      <a:pPr/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E4B-4045-B071-E7D45E9C2BE4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2BE4EF-2CA4-46C9-B444-DC8CAC7C81A5}" type="CATEGORYNAME">
                      <a:rPr lang="en-GB"/>
                      <a:pPr>
                        <a:defRPr/>
                      </a:pPr>
                      <a:t>[CATEGORY NAME]</a:t>
                    </a:fld>
                    <a:r>
                      <a:rPr lang="en-GB" dirty="0"/>
                      <a:t>
</a:t>
                    </a:r>
                    <a:fld id="{1BC97308-A347-4C9D-908B-3CD98C962906}" type="VALUE">
                      <a:rPr lang="en-GB"/>
                      <a:pPr>
                        <a:defRPr/>
                      </a:pPr>
                      <a:t>[VALUE]</a:t>
                    </a:fld>
                    <a:r>
                      <a:rPr lang="en-GB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1E4B-4045-B071-E7D45E9C2BE4}"/>
                </c:ext>
              </c:extLst>
            </c:dLbl>
            <c:dLbl>
              <c:idx val="8"/>
              <c:layout>
                <c:manualLayout>
                  <c:x val="0.14661003858447114"/>
                  <c:y val="0.22320318900103558"/>
                </c:manualLayout>
              </c:layout>
              <c:tx>
                <c:rich>
                  <a:bodyPr/>
                  <a:lstStyle/>
                  <a:p>
                    <a:fld id="{F8D9AC76-37EC-4596-9F1D-6B29F5BFEAD7}" type="CATEGORYNAME">
                      <a:rPr lang="en-GB" sz="1200" b="1"/>
                      <a:pPr/>
                      <a:t>[CATEGORY NAME]</a:t>
                    </a:fld>
                    <a:r>
                      <a:rPr lang="en-GB" sz="1200" b="1" baseline="0" dirty="0"/>
                      <a:t>
</a:t>
                    </a:r>
                    <a:fld id="{E9CFAB92-F8D2-44A1-94E7-1F860158CC5E}" type="VALUE">
                      <a:rPr lang="en-GB" sz="1200" b="1" baseline="0"/>
                      <a:pPr/>
                      <a:t>[VALUE]</a:t>
                    </a:fld>
                    <a:r>
                      <a:rPr lang="en-GB" sz="1200" baseline="0" dirty="0"/>
                      <a:t>
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E4B-4045-B071-E7D45E9C2B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JPM Japan Equity </c:v>
                </c:pt>
                <c:pt idx="1">
                  <c:v>JPM Greater China fund</c:v>
                </c:pt>
                <c:pt idx="2">
                  <c:v>JPM Asia Growth fund</c:v>
                </c:pt>
                <c:pt idx="3">
                  <c:v>JPM Emerging Markets Small Cap </c:v>
                </c:pt>
                <c:pt idx="4">
                  <c:v>JPM US Equity</c:v>
                </c:pt>
                <c:pt idx="5">
                  <c:v>JPM Europe Equity </c:v>
                </c:pt>
                <c:pt idx="6">
                  <c:v>JPM Emerging Markets Debt </c:v>
                </c:pt>
                <c:pt idx="7">
                  <c:v>JPM Global Strategic Bond</c:v>
                </c:pt>
                <c:pt idx="8">
                  <c:v>JPM US Aggregate Bond 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9.0499999999999997E-2</c:v>
                </c:pt>
                <c:pt idx="1">
                  <c:v>7.0300000000000001E-2</c:v>
                </c:pt>
                <c:pt idx="2">
                  <c:v>0.126</c:v>
                </c:pt>
                <c:pt idx="3">
                  <c:v>9.8000000000000004E-2</c:v>
                </c:pt>
                <c:pt idx="4">
                  <c:v>8.7499999999999994E-2</c:v>
                </c:pt>
                <c:pt idx="5">
                  <c:v>6.1600000000000002E-2</c:v>
                </c:pt>
                <c:pt idx="6">
                  <c:v>8.9499999999999996E-2</c:v>
                </c:pt>
                <c:pt idx="7">
                  <c:v>0.20180000000000001</c:v>
                </c:pt>
                <c:pt idx="8">
                  <c:v>0.1749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E4B-4045-B071-E7D45E9C2BE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0A0D51-46C5-4DA6-B96A-C199C99B38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3B9DF-72B8-4AB9-8BA3-EFD40FCB17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A051-002E-445A-B05F-844682BDA029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33B1C-53D7-400C-ACD4-2531A314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92F52-9372-4F25-9C06-CC494929D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328D2-795D-4382-B296-2D05C1696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3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9449-E173-4CB9-888A-3929A06CBC63}" type="datetimeFigureOut">
              <a:rPr lang="en-HK" smtClean="0"/>
              <a:t>10/2/2018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4B49-B82B-494F-9DC9-AEFE7EBF17A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372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56050" y="686404"/>
            <a:ext cx="4544400" cy="34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6097" y="4343701"/>
            <a:ext cx="5484300" cy="4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414" y="8685891"/>
            <a:ext cx="29706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83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985C-CAA4-4EBF-B44A-CAAFE8193CA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604AFF-D82F-41E9-B562-1C13D9EB8FC2}"/>
              </a:ext>
            </a:extLst>
          </p:cNvPr>
          <p:cNvSpPr/>
          <p:nvPr userDrawn="1"/>
        </p:nvSpPr>
        <p:spPr>
          <a:xfrm>
            <a:off x="285085" y="5655931"/>
            <a:ext cx="6937080" cy="95693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C6832B-3989-41AC-B91B-0BF4578051AA}"/>
              </a:ext>
            </a:extLst>
          </p:cNvPr>
          <p:cNvSpPr/>
          <p:nvPr userDrawn="1"/>
        </p:nvSpPr>
        <p:spPr>
          <a:xfrm>
            <a:off x="7299916" y="5655931"/>
            <a:ext cx="2320999" cy="95693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A9307D-4195-42C4-A0D9-EF506CCB6E20}"/>
              </a:ext>
            </a:extLst>
          </p:cNvPr>
          <p:cNvSpPr/>
          <p:nvPr userDrawn="1"/>
        </p:nvSpPr>
        <p:spPr>
          <a:xfrm>
            <a:off x="-886120" y="1702380"/>
            <a:ext cx="424206" cy="131976"/>
          </a:xfrm>
          <a:prstGeom prst="rect">
            <a:avLst/>
          </a:prstGeom>
          <a:solidFill>
            <a:srgbClr val="636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AD71C5-387A-4A84-9946-48AB4A846833}"/>
              </a:ext>
            </a:extLst>
          </p:cNvPr>
          <p:cNvSpPr txBox="1"/>
          <p:nvPr userDrawn="1"/>
        </p:nvSpPr>
        <p:spPr>
          <a:xfrm>
            <a:off x="-1918354" y="1630836"/>
            <a:ext cx="103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99,102,106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0,158,214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90D97A-9F11-43D3-8CB4-E2C73F422755}"/>
              </a:ext>
            </a:extLst>
          </p:cNvPr>
          <p:cNvSpPr/>
          <p:nvPr userDrawn="1"/>
        </p:nvSpPr>
        <p:spPr>
          <a:xfrm>
            <a:off x="-886120" y="2052743"/>
            <a:ext cx="424206" cy="131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413A-D2C8-4901-9E07-97AFF394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63844-D5B5-45A1-B3C4-CD50DBD4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E3422-7FA6-44E3-8BC4-BCE00C37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D31B6-559A-425E-9C6F-4FCD4E5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C3888-B5AD-48DB-BA42-9E1A1A1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0FFB1-EB52-4DBB-8328-3DEB8C8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2CB40-37B6-47B9-997D-E7131F78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BE078-CB4E-444D-A18A-160E6F89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07199-2C59-42D5-A0C7-D3F1D4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981D-23AE-42F8-9EE3-197344A3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00B0-D9C8-4152-9632-59433F3C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9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CEB61-CC5C-4CEE-98F6-4CE78EAF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BCC30-608A-4E88-A681-AC80B74A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43B9E-F014-4437-82D4-4FD0EADB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2D615-FEF8-4BE9-9BA9-30BFFEF0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E96B-2BFA-4EF9-B8BB-D1DEF39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2">
  <p:cSld name="Custom Layout 1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269507" y="6333140"/>
            <a:ext cx="594668" cy="52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950" tIns="175950" rIns="175950" bIns="1759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6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178655" y="-11"/>
            <a:ext cx="8245946" cy="109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01" tIns="41094" rIns="82201" bIns="4109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177" b="1" i="0" u="none" strike="noStrike" cap="none">
                <a:solidFill>
                  <a:srgbClr val="013857"/>
                </a:solidFill>
                <a:latin typeface="Calibri"/>
                <a:ea typeface="Calibri"/>
                <a:cs typeface="Calibri"/>
                <a:sym typeface="Calibri"/>
              </a:rPr>
              <a:t>Automated Wealth Management</a:t>
            </a:r>
            <a:endParaRPr sz="1252"/>
          </a:p>
        </p:txBody>
      </p:sp>
      <p:cxnSp>
        <p:nvCxnSpPr>
          <p:cNvPr id="62" name="Shape 62"/>
          <p:cNvCxnSpPr/>
          <p:nvPr/>
        </p:nvCxnSpPr>
        <p:spPr>
          <a:xfrm>
            <a:off x="-3566" y="1196574"/>
            <a:ext cx="9912899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Shape 63"/>
          <p:cNvGrpSpPr/>
          <p:nvPr/>
        </p:nvGrpSpPr>
        <p:grpSpPr>
          <a:xfrm>
            <a:off x="90424" y="55451"/>
            <a:ext cx="1088232" cy="1092997"/>
            <a:chOff x="16053" y="9"/>
            <a:chExt cx="1256100" cy="1266000"/>
          </a:xfrm>
        </p:grpSpPr>
        <p:sp>
          <p:nvSpPr>
            <p:cNvPr id="64" name="Shape 64"/>
            <p:cNvSpPr/>
            <p:nvPr/>
          </p:nvSpPr>
          <p:spPr>
            <a:xfrm>
              <a:off x="16053" y="9"/>
              <a:ext cx="1256100" cy="1266000"/>
            </a:xfrm>
            <a:prstGeom prst="ellipse">
              <a:avLst/>
            </a:prstGeom>
            <a:solidFill>
              <a:srgbClr val="94C43A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153425" tIns="153425" rIns="153425" bIns="15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Shape 6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4675" y="268637"/>
              <a:ext cx="898800" cy="842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44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6959-B667-44BB-9A9C-2672D53CF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4E0CD-FE5B-4FA4-8742-7828B0315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3E773-3C55-4541-A43C-6741A27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BDF89-9998-4C5E-A5A7-83A4DF4A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55762-91E4-4FDD-A5B5-E47717AF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3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7B36-B3B2-462B-BE8F-6F64118C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3D7AB-E36B-4B36-8C8C-CEAE34E2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A5555-1B06-4429-9310-B35ED215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F8173-84FF-41D7-AF68-B3BE27EC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A10D9-A5B2-44D4-910E-252859F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2849-6433-4348-9143-12089B61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9D24F-769F-41C7-9A4A-F429B928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13D4A-A4D5-48F3-810B-93D0DFA7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BD757-5131-4ADB-88DC-8C62558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D235A-9CCB-429C-BFBC-A091E92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3C35-6B67-4BD4-A411-583110C1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3093A-E426-4EC4-8D92-A14AC481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BBCCD-7A12-43A9-BED2-AD250A8D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C45E0-727F-4DD0-A05D-D136D4B6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5D611-0B2D-4B15-AF6C-8E32993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7AFD5-FDE1-45FA-BC7E-6E997E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9867-CE0A-4897-A400-7E2DF5B4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AD57B-C665-4982-A502-F9DDD5AD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34E83-E22C-4DE5-B5EC-02A49A20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0623D3-8C3A-4B42-9896-EA83E8A3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915BD-FEEF-461B-8D1C-82906C2FA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FD0EA-B054-47D3-9A2F-880834BF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00949-E534-4795-B7F8-86EDBAE4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F1247-CC01-4841-80ED-73AAAFB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B2E4-1B62-454C-A178-C6773F50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EE161-2C04-4AD2-B9E5-03803E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97BC1-86B7-445B-A56B-D72AB82F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8C458-4774-4D2F-91EB-A61C5EE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ECCB7-00E2-44E8-B0C0-2226D356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D32BD-FE32-4D12-A3A0-65EA9E2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A5DFB-451D-43FC-9E4A-C0C3BE7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E475-4831-4C76-8CEA-8F23B505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EE1E4-F04A-41D5-A1C8-279C0F7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CCF1F-3893-4241-89AA-7CC51AB0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9113F-A80D-4FB0-81E3-58A8086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37BDF-AF8F-4CD1-8BF8-339E8381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CD822-C473-46FD-93B7-EEDF7E3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1D5FA4-6221-4798-9726-D2BF1D3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B8D9B-1C65-49BB-896E-3623F4B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F362C-33D7-46C4-BEC2-927CD7CF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9581-EF16-446B-A98A-E2ADC69CB1ED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4E7D-AEA9-4023-BFCC-1B617FD9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CF504-81D7-4013-8DB9-5D8E47EE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668AA-079F-4752-92FB-18D5E8DF6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208088"/>
            <a:ext cx="5857875" cy="1449387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>
                <a:latin typeface="Calibri" panose="020F0502020204030204" pitchFamily="34" charset="0"/>
                <a:cs typeface="Calibri" panose="020F0502020204030204" pitchFamily="34" charset="0"/>
              </a:rPr>
              <a:t>Investment Strategies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13C981-E535-45A2-A8CE-9F31C40D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2916238"/>
            <a:ext cx="5514975" cy="407987"/>
          </a:xfrm>
        </p:spPr>
        <p:txBody>
          <a:bodyPr>
            <a:normAutofit/>
          </a:bodyPr>
          <a:lstStyle/>
          <a:p>
            <a:pPr algn="r"/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Propose by Plutus Asset Management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E42626-FEAD-40D4-9596-6BDD0C198E21}"/>
              </a:ext>
            </a:extLst>
          </p:cNvPr>
          <p:cNvCxnSpPr/>
          <p:nvPr/>
        </p:nvCxnSpPr>
        <p:spPr>
          <a:xfrm>
            <a:off x="647700" y="2767128"/>
            <a:ext cx="5686425" cy="0"/>
          </a:xfrm>
          <a:prstGeom prst="line">
            <a:avLst/>
          </a:prstGeom>
          <a:ln w="19050">
            <a:solidFill>
              <a:srgbClr val="63666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J.P.Morgon Asset and Wealth</a:t>
            </a:r>
          </a:p>
          <a:p>
            <a:r>
              <a:rPr lang="en-US" altLang="zh-CN"/>
              <a:t>Management Challenge (AWMC)</a:t>
            </a:r>
          </a:p>
          <a:p>
            <a:r>
              <a:rPr lang="en-US" altLang="zh-CN"/>
              <a:t>2018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D02968-8CE9-436F-B614-DCADC8704579}"/>
              </a:ext>
            </a:extLst>
          </p:cNvPr>
          <p:cNvSpPr txBox="1"/>
          <p:nvPr/>
        </p:nvSpPr>
        <p:spPr>
          <a:xfrm>
            <a:off x="581027" y="3324225"/>
            <a:ext cx="56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Dianna Chen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Xiali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Lin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Qiurui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Ma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Huiyi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Ou</a:t>
            </a:r>
          </a:p>
        </p:txBody>
      </p:sp>
    </p:spTree>
    <p:extLst>
      <p:ext uri="{BB962C8B-B14F-4D97-AF65-F5344CB8AC3E}">
        <p14:creationId xmlns:p14="http://schemas.microsoft.com/office/powerpoint/2010/main" val="946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74295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 OUTLOOK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9EBE9E6-8DDB-4AEB-A06E-F982BE5F3605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52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74295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 PORTFOLIO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163148FE-710D-4AD8-88DD-B7CC7EA21859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9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8900680" cy="1655762"/>
          </a:xfrm>
        </p:spPr>
        <p:txBody>
          <a:bodyPr/>
          <a:lstStyle/>
          <a:p>
            <a:r>
              <a:rPr lang="en-US" altLang="zh-CN" dirty="0"/>
              <a:t>second 10 years: new target return, add alternative assets</a:t>
            </a:r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LONGER INVESTMENT HORIZON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976F3FA7-9AF9-4DF3-9A19-2D9C1A4923BD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2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384917"/>
            <a:ext cx="7429500" cy="1898501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altLang="zh-CN" sz="1400" dirty="0"/>
              <a:t>Fund from JPM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Fund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References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Python codes  </a:t>
            </a:r>
            <a:endParaRPr lang="zh-CN" altLang="en-US" sz="1400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5E90BB70-EFBE-424C-8769-DEDD709ADDF5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7ABF444A-E359-4691-9182-1274296EBE87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485688"/>
            <a:ext cx="7429500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zh-CN" sz="1400" dirty="0"/>
              <a:t>Client’s needs:</a:t>
            </a:r>
          </a:p>
          <a:p>
            <a:pPr algn="just"/>
            <a:endParaRPr lang="en-US" altLang="zh-CN" sz="1400" dirty="0"/>
          </a:p>
          <a:p>
            <a:pPr algn="just"/>
            <a:r>
              <a:rPr lang="en-US" altLang="zh-CN" sz="1400" dirty="0"/>
              <a:t>Cash flow projection</a:t>
            </a:r>
          </a:p>
          <a:p>
            <a:pPr algn="just"/>
            <a:endParaRPr lang="en-US" altLang="zh-CN" sz="1400" dirty="0"/>
          </a:p>
          <a:p>
            <a:pPr algn="just"/>
            <a:endParaRPr lang="zh-CN" altLang="en-US" sz="1400" dirty="0"/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0E3DF6B3-D5A7-4261-8916-ABE1885B833D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PROFILING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FD561ACA-4949-46E7-B3B8-6391EF52E4D9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8C3E8E-AAF9-4410-83DA-31F91BE147C5}"/>
              </a:ext>
            </a:extLst>
          </p:cNvPr>
          <p:cNvSpPr/>
          <p:nvPr/>
        </p:nvSpPr>
        <p:spPr>
          <a:xfrm>
            <a:off x="1117468" y="3790950"/>
            <a:ext cx="447675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</a:t>
            </a:r>
            <a:r>
              <a:rPr lang="en-US" altLang="zh-CN" dirty="0"/>
              <a:t>cash flow</a:t>
            </a:r>
            <a:r>
              <a:rPr lang="zh-CN" altLang="en-US" dirty="0"/>
              <a:t>的图，</a:t>
            </a:r>
            <a:r>
              <a:rPr lang="en-US" altLang="zh-CN" dirty="0"/>
              <a:t>two stages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conservative+agressive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5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74295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OR PASSIVE INVESTING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8B974F0-1224-466D-8AD1-DA195105EB42}"/>
              </a:ext>
            </a:extLst>
          </p:cNvPr>
          <p:cNvSpPr/>
          <p:nvPr/>
        </p:nvSpPr>
        <p:spPr>
          <a:xfrm>
            <a:off x="376804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05CDA4-5FC1-4DFC-953D-431F6CDDC69F}"/>
              </a:ext>
            </a:extLst>
          </p:cNvPr>
          <p:cNvSpPr/>
          <p:nvPr/>
        </p:nvSpPr>
        <p:spPr>
          <a:xfrm>
            <a:off x="376804" y="1545717"/>
            <a:ext cx="459071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ETF?</a:t>
            </a:r>
          </a:p>
          <a:p>
            <a:pPr algn="ctr"/>
            <a:r>
              <a:rPr lang="en-US" altLang="zh-CN" dirty="0"/>
              <a:t>Explain current trend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29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3753973" y="3017061"/>
            <a:ext cx="1802350" cy="29949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964233" y="3662353"/>
            <a:ext cx="498838" cy="49883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1F386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754540" y="2993928"/>
            <a:ext cx="1802350" cy="29949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866513" y="4545416"/>
            <a:ext cx="546355" cy="546355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1F386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9222234" y="6333140"/>
            <a:ext cx="588156" cy="5251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5767" tIns="95767" rIns="95767" bIns="95767" rtlCol="0" anchor="t" anchorCtr="0">
            <a:noAutofit/>
          </a:bodyPr>
          <a:lstStyle/>
          <a:p>
            <a:pPr>
              <a:buClr>
                <a:srgbClr val="013857"/>
              </a:buClr>
            </a:pPr>
            <a:fld id="{00000000-1234-1234-1234-123412341234}" type="slidenum">
              <a:rPr lang="en" sz="1252">
                <a:solidFill>
                  <a:srgbClr val="013857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13857"/>
                </a:buClr>
              </a:pPr>
              <a:t>4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39952" y="1845113"/>
            <a:ext cx="8903489" cy="2837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1828" y="2187584"/>
            <a:ext cx="290322" cy="29750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39955" y="1519537"/>
            <a:ext cx="8903489" cy="283791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8695" y="1507744"/>
            <a:ext cx="286567" cy="29799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39955" y="1543661"/>
            <a:ext cx="8903489" cy="25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CRM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39952" y="1853245"/>
            <a:ext cx="8903489" cy="28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Processes and Workflows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3880" y="1840233"/>
            <a:ext cx="285097" cy="297507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8" name="Shape 238" descr="http://www.veonconsulting.com/wp-content/uploads/2014/02/saving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3808" y="2541505"/>
            <a:ext cx="290322" cy="28983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39952" y="2171380"/>
            <a:ext cx="8903489" cy="283791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ED7D3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39950" y="2196679"/>
            <a:ext cx="8903489" cy="26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Portal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39950" y="2511127"/>
            <a:ext cx="8903489" cy="283791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39950" y="2527331"/>
            <a:ext cx="8903489" cy="26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 Fees and Commissioning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738034" y="3017061"/>
            <a:ext cx="1802350" cy="29949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93627" y="4374916"/>
            <a:ext cx="651511" cy="989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39950" y="3048072"/>
            <a:ext cx="1080299" cy="28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03819" y="3990203"/>
            <a:ext cx="881580" cy="881744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 descr="Image result for onboarding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762" y="4133636"/>
            <a:ext cx="782139" cy="70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 descr="altegra_icons_-05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93053" y="3884039"/>
            <a:ext cx="519739" cy="52512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484094" y="4058200"/>
            <a:ext cx="855781" cy="21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Profiling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715825" y="3096805"/>
            <a:ext cx="1816882" cy="28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latin typeface="Calibri"/>
                <a:ea typeface="Calibri"/>
                <a:cs typeface="Calibri"/>
                <a:sym typeface="Calibri"/>
              </a:rPr>
              <a:t>Explore and Understand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397542" y="4323388"/>
            <a:ext cx="419645" cy="21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029" y="4296119"/>
            <a:ext cx="498838" cy="522188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4346815" y="4348789"/>
            <a:ext cx="873743" cy="3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latin typeface="Calibri"/>
                <a:ea typeface="Calibri"/>
                <a:cs typeface="Calibri"/>
                <a:sym typeface="Calibri"/>
              </a:rPr>
              <a:t>Model </a:t>
            </a:r>
            <a:endParaRPr sz="1034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1034">
                <a:latin typeface="Calibri"/>
                <a:ea typeface="Calibri"/>
                <a:cs typeface="Calibri"/>
                <a:sym typeface="Calibri"/>
              </a:rPr>
              <a:t>Portfolios</a:t>
            </a:r>
            <a:endParaRPr sz="1034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10">
            <a:alphaModFix/>
          </a:blip>
          <a:srcRect l="15849" t="10532" r="35262" b="5135"/>
          <a:stretch/>
        </p:blipFill>
        <p:spPr>
          <a:xfrm>
            <a:off x="3962722" y="4967660"/>
            <a:ext cx="498838" cy="4947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410552" y="5048237"/>
            <a:ext cx="859210" cy="3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latin typeface="Calibri"/>
                <a:ea typeface="Calibri"/>
                <a:cs typeface="Calibri"/>
                <a:sym typeface="Calibri"/>
              </a:rPr>
              <a:t>Genetic Optimizer</a:t>
            </a:r>
            <a:endParaRPr sz="7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699022" y="3131021"/>
            <a:ext cx="1942612" cy="28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</a:t>
            </a:r>
            <a:b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Shape 257" descr="portfolio_tablet3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90942" y="3726184"/>
            <a:ext cx="216354" cy="3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377789" y="3787704"/>
            <a:ext cx="850883" cy="21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vFunds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10544" y="4518769"/>
            <a:ext cx="519739" cy="52823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 rot="10800000">
            <a:off x="6684568" y="4401653"/>
            <a:ext cx="216354" cy="127526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66513" y="3829177"/>
            <a:ext cx="546355" cy="570031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755577" y="3076874"/>
            <a:ext cx="1787164" cy="5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Implementation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365350" y="3927561"/>
            <a:ext cx="853332" cy="35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latin typeface="Calibri"/>
                <a:ea typeface="Calibri"/>
                <a:cs typeface="Calibri"/>
                <a:sym typeface="Calibri"/>
              </a:rPr>
              <a:t>Investment Proposal</a:t>
            </a:r>
            <a:endParaRPr sz="7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Shape 264" descr="portfolio_tablet3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16512" y="4584996"/>
            <a:ext cx="277586" cy="453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407736" y="4662416"/>
            <a:ext cx="866068" cy="39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Rebalancing Engine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7756656" y="3017061"/>
            <a:ext cx="1802350" cy="29949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78304" y="3869037"/>
            <a:ext cx="546355" cy="558438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7756309" y="3103372"/>
            <a:ext cx="1802350" cy="28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5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8424788" y="3957609"/>
            <a:ext cx="839779" cy="35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Consolidated Reporting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894551" y="4536087"/>
            <a:ext cx="546355" cy="567908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270026" y="4697251"/>
            <a:ext cx="865415" cy="27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544657" y="4291670"/>
            <a:ext cx="290322" cy="21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558053" y="4284798"/>
            <a:ext cx="277586" cy="21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556890" y="4301045"/>
            <a:ext cx="286567" cy="21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50292" tIns="25146" rIns="50292" bIns="25146" anchor="ctr" anchorCtr="0">
            <a:noAutofit/>
          </a:bodyPr>
          <a:lstStyle/>
          <a:p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451715" y="4583182"/>
            <a:ext cx="855781" cy="21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292" tIns="25146" rIns="50292" bIns="25146" anchor="t" anchorCtr="0">
            <a:noAutofit/>
          </a:bodyPr>
          <a:lstStyle/>
          <a:p>
            <a:pPr algn="ctr"/>
            <a:r>
              <a:rPr lang="en" sz="1034">
                <a:latin typeface="Calibri"/>
                <a:ea typeface="Calibri"/>
                <a:cs typeface="Calibri"/>
                <a:sym typeface="Calibri"/>
              </a:rPr>
              <a:t>Investment Explorer</a:t>
            </a:r>
            <a:endParaRPr sz="7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7247" y="5988236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EB725AF2-694A-404B-A375-7C84D1A834B0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STRATEGIC PORTFOLIO with Black-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Litterman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using Python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AEB8B63A-A923-4861-BB35-B644B3C7CAD6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2DF9EA-66B1-401D-B4C3-308EFD8299DC}"/>
              </a:ext>
            </a:extLst>
          </p:cNvPr>
          <p:cNvGrpSpPr/>
          <p:nvPr/>
        </p:nvGrpSpPr>
        <p:grpSpPr>
          <a:xfrm>
            <a:off x="-25258" y="1332254"/>
            <a:ext cx="2038861" cy="2156823"/>
            <a:chOff x="79215" y="1310682"/>
            <a:chExt cx="1719915" cy="1648197"/>
          </a:xfrm>
        </p:grpSpPr>
        <p:sp>
          <p:nvSpPr>
            <p:cNvPr id="16" name="矩形 16">
              <a:extLst>
                <a:ext uri="{FF2B5EF4-FFF2-40B4-BE49-F238E27FC236}">
                  <a16:creationId xmlns:a16="http://schemas.microsoft.com/office/drawing/2014/main" id="{42752A9F-1B35-4640-B96A-412EB747CCD4}"/>
                </a:ext>
              </a:extLst>
            </p:cNvPr>
            <p:cNvSpPr/>
            <p:nvPr/>
          </p:nvSpPr>
          <p:spPr>
            <a:xfrm>
              <a:off x="79215" y="1995234"/>
              <a:ext cx="1719915" cy="963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altLang="zh-CN" sz="14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Implied Equilibrium Return with Market Cap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45" name="图表 6">
              <a:extLst>
                <a:ext uri="{FF2B5EF4-FFF2-40B4-BE49-F238E27FC236}">
                  <a16:creationId xmlns:a16="http://schemas.microsoft.com/office/drawing/2014/main" id="{4EF7DB6A-BEB3-4B5F-BC7C-B7846BDDC6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7152989"/>
                </p:ext>
              </p:extLst>
            </p:nvPr>
          </p:nvGraphicFramePr>
          <p:xfrm>
            <a:off x="332591" y="1310682"/>
            <a:ext cx="1213164" cy="1216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50" name="矩形 16">
            <a:extLst>
              <a:ext uri="{FF2B5EF4-FFF2-40B4-BE49-F238E27FC236}">
                <a16:creationId xmlns:a16="http://schemas.microsoft.com/office/drawing/2014/main" id="{747378FA-BF7A-485B-BE89-B0E8E7604561}"/>
              </a:ext>
            </a:extLst>
          </p:cNvPr>
          <p:cNvSpPr/>
          <p:nvPr/>
        </p:nvSpPr>
        <p:spPr>
          <a:xfrm>
            <a:off x="4780894" y="1520660"/>
            <a:ext cx="1156784" cy="116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Weights &amp; Returns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V 形 14">
            <a:extLst>
              <a:ext uri="{FF2B5EF4-FFF2-40B4-BE49-F238E27FC236}">
                <a16:creationId xmlns:a16="http://schemas.microsoft.com/office/drawing/2014/main" id="{48F713BE-DAE0-4273-BDA0-F63996A0E14D}"/>
              </a:ext>
            </a:extLst>
          </p:cNvPr>
          <p:cNvSpPr/>
          <p:nvPr/>
        </p:nvSpPr>
        <p:spPr>
          <a:xfrm>
            <a:off x="1750218" y="1796510"/>
            <a:ext cx="312470" cy="663013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C8AD94-2AFE-4626-9245-1C273AE57E81}"/>
              </a:ext>
            </a:extLst>
          </p:cNvPr>
          <p:cNvGrpSpPr/>
          <p:nvPr/>
        </p:nvGrpSpPr>
        <p:grpSpPr>
          <a:xfrm>
            <a:off x="2066144" y="1247265"/>
            <a:ext cx="2885264" cy="1905856"/>
            <a:chOff x="2322176" y="1247265"/>
            <a:chExt cx="2885264" cy="190585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E949BA-48E0-448F-B601-803482C27443}"/>
                </a:ext>
              </a:extLst>
            </p:cNvPr>
            <p:cNvSpPr txBox="1"/>
            <p:nvPr/>
          </p:nvSpPr>
          <p:spPr>
            <a:xfrm>
              <a:off x="2322176" y="2845344"/>
              <a:ext cx="2885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4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 is needed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7505C8-3897-4F0C-8D7F-CB81A3B794B0}"/>
                </a:ext>
              </a:extLst>
            </p:cNvPr>
            <p:cNvGrpSpPr/>
            <p:nvPr/>
          </p:nvGrpSpPr>
          <p:grpSpPr>
            <a:xfrm>
              <a:off x="2519284" y="1247265"/>
              <a:ext cx="2688156" cy="1591527"/>
              <a:chOff x="2519284" y="1247265"/>
              <a:chExt cx="2713995" cy="1591527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4626737-D206-49CE-82B3-CDF3C7424F24}"/>
                  </a:ext>
                </a:extLst>
              </p:cNvPr>
              <p:cNvSpPr/>
              <p:nvPr/>
            </p:nvSpPr>
            <p:spPr>
              <a:xfrm>
                <a:off x="2519284" y="1247265"/>
                <a:ext cx="2606721" cy="1591527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8FF37C-AED0-4633-83B5-D91FD30844E3}"/>
                  </a:ext>
                </a:extLst>
              </p:cNvPr>
              <p:cNvSpPr txBox="1"/>
              <p:nvPr/>
            </p:nvSpPr>
            <p:spPr>
              <a:xfrm>
                <a:off x="2626558" y="1294916"/>
                <a:ext cx="26067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Minimize:</a:t>
                </a:r>
              </a:p>
              <a:p>
                <a:r>
                  <a:rPr lang="en-HK" sz="1400" b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Systematic Risk:          Beta</a:t>
                </a:r>
              </a:p>
              <a:p>
                <a:r>
                  <a:rPr lang="en-HK" sz="1400" b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Unsystematic Risk:     Volatility</a:t>
                </a:r>
              </a:p>
              <a:p>
                <a:r>
                  <a:rPr lang="en-HK" sz="1400" b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 Loss:                     drawdown</a:t>
                </a:r>
              </a:p>
              <a:p>
                <a:r>
                  <a:rPr lang="en-HK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Maximize:</a:t>
                </a:r>
              </a:p>
              <a:p>
                <a:r>
                  <a:rPr lang="en-HK" sz="1600" b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Gains:	              R</a:t>
                </a:r>
                <a:r>
                  <a:rPr lang="en-HK" sz="1400" b="1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eturn</a:t>
                </a:r>
              </a:p>
            </p:txBody>
          </p:sp>
        </p:grpSp>
      </p:grpSp>
      <p:sp>
        <p:nvSpPr>
          <p:cNvPr id="58" name="箭头: V 形 14">
            <a:extLst>
              <a:ext uri="{FF2B5EF4-FFF2-40B4-BE49-F238E27FC236}">
                <a16:creationId xmlns:a16="http://schemas.microsoft.com/office/drawing/2014/main" id="{5C8CBE11-E52C-471C-A1FD-215E626ACB7B}"/>
              </a:ext>
            </a:extLst>
          </p:cNvPr>
          <p:cNvSpPr/>
          <p:nvPr/>
        </p:nvSpPr>
        <p:spPr>
          <a:xfrm rot="5400000">
            <a:off x="8079318" y="3137317"/>
            <a:ext cx="305345" cy="735755"/>
          </a:xfrm>
          <a:prstGeom prst="chevron">
            <a:avLst>
              <a:gd name="adj" fmla="val 50002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A82D3F-F4C0-4E06-A804-FAAC8F1E4960}"/>
              </a:ext>
            </a:extLst>
          </p:cNvPr>
          <p:cNvGrpSpPr/>
          <p:nvPr/>
        </p:nvGrpSpPr>
        <p:grpSpPr>
          <a:xfrm>
            <a:off x="40367" y="6233819"/>
            <a:ext cx="3620011" cy="623248"/>
            <a:chOff x="18976" y="5822080"/>
            <a:chExt cx="3620011" cy="6232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2F561F-019D-437E-9BF8-4D36461CC7F8}"/>
                </a:ext>
              </a:extLst>
            </p:cNvPr>
            <p:cNvSpPr txBox="1"/>
            <p:nvPr/>
          </p:nvSpPr>
          <p:spPr>
            <a:xfrm>
              <a:off x="151992" y="6183718"/>
              <a:ext cx="3353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2. Data Source: Bloomberg, Google</a:t>
              </a:r>
              <a:r>
                <a: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Finance API 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30C868-98A2-42B4-9DCB-CBA42C8075DE}"/>
                </a:ext>
              </a:extLst>
            </p:cNvPr>
            <p:cNvSpPr txBox="1"/>
            <p:nvPr/>
          </p:nvSpPr>
          <p:spPr>
            <a:xfrm>
              <a:off x="18976" y="5822080"/>
              <a:ext cx="3620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1. The process is different from original Black-</a:t>
              </a:r>
              <a:r>
                <a:rPr lang="en-HK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Litterman</a:t>
              </a:r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</a:p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 Model because there is no risk-free assets in this portfolio</a:t>
              </a:r>
            </a:p>
          </p:txBody>
        </p:sp>
      </p:grpSp>
      <p:sp>
        <p:nvSpPr>
          <p:cNvPr id="66" name="Plus Sign 65">
            <a:extLst>
              <a:ext uri="{FF2B5EF4-FFF2-40B4-BE49-F238E27FC236}">
                <a16:creationId xmlns:a16="http://schemas.microsoft.com/office/drawing/2014/main" id="{3967EF9C-4641-4650-A16B-FD2F453B19DA}"/>
              </a:ext>
            </a:extLst>
          </p:cNvPr>
          <p:cNvSpPr/>
          <p:nvPr/>
        </p:nvSpPr>
        <p:spPr>
          <a:xfrm>
            <a:off x="5853840" y="1820393"/>
            <a:ext cx="565292" cy="560832"/>
          </a:xfrm>
          <a:prstGeom prst="mathPl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ED99BC6-8740-479F-8975-EA5607BBD76D}"/>
              </a:ext>
            </a:extLst>
          </p:cNvPr>
          <p:cNvGrpSpPr/>
          <p:nvPr/>
        </p:nvGrpSpPr>
        <p:grpSpPr>
          <a:xfrm>
            <a:off x="6419132" y="1179177"/>
            <a:ext cx="3314078" cy="2138110"/>
            <a:chOff x="6419132" y="1179177"/>
            <a:chExt cx="3314078" cy="213811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851D47-44F4-4EA6-BD2C-0904D9E2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9132" y="1179177"/>
              <a:ext cx="3314078" cy="165320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86E9D-67EE-4AF0-BE15-779E9920D3F9}"/>
                </a:ext>
              </a:extLst>
            </p:cNvPr>
            <p:cNvSpPr txBox="1"/>
            <p:nvPr/>
          </p:nvSpPr>
          <p:spPr>
            <a:xfrm>
              <a:off x="6785220" y="2794067"/>
              <a:ext cx="258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400" b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Views for future outlooks, backed up by macro analysis</a:t>
              </a: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4C0EC22-1501-4F30-B641-9A2FFAD76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500" y="3686501"/>
            <a:ext cx="2984982" cy="40553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DD6F097F-27F5-4F1B-84FD-97168BBE5B52}"/>
              </a:ext>
            </a:extLst>
          </p:cNvPr>
          <p:cNvGrpSpPr/>
          <p:nvPr/>
        </p:nvGrpSpPr>
        <p:grpSpPr>
          <a:xfrm>
            <a:off x="6616096" y="4081314"/>
            <a:ext cx="3089485" cy="731913"/>
            <a:chOff x="6690957" y="4104516"/>
            <a:chExt cx="3089485" cy="73191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E5CB271-17E8-4D37-83BC-20DF41A64778}"/>
                </a:ext>
              </a:extLst>
            </p:cNvPr>
            <p:cNvSpPr/>
            <p:nvPr/>
          </p:nvSpPr>
          <p:spPr>
            <a:xfrm>
              <a:off x="6690957" y="4104516"/>
              <a:ext cx="3089485" cy="731913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9B1FDA-2FE8-4A87-82D9-6E74AB9C5A55}"/>
                </a:ext>
              </a:extLst>
            </p:cNvPr>
            <p:cNvSpPr txBox="1"/>
            <p:nvPr/>
          </p:nvSpPr>
          <p:spPr>
            <a:xfrm>
              <a:off x="6739500" y="4178084"/>
              <a:ext cx="3014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Using confidence level to weight the history return and views.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E75A62-B270-4AA3-8A44-A4ADF0F5FBF5}"/>
              </a:ext>
            </a:extLst>
          </p:cNvPr>
          <p:cNvGrpSpPr/>
          <p:nvPr/>
        </p:nvGrpSpPr>
        <p:grpSpPr>
          <a:xfrm>
            <a:off x="118615" y="3360500"/>
            <a:ext cx="3248594" cy="1784903"/>
            <a:chOff x="5870539" y="1253727"/>
            <a:chExt cx="3276551" cy="193909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976AC6-55B9-4849-8D62-BDCF14519081}"/>
                </a:ext>
              </a:extLst>
            </p:cNvPr>
            <p:cNvGrpSpPr/>
            <p:nvPr/>
          </p:nvGrpSpPr>
          <p:grpSpPr>
            <a:xfrm>
              <a:off x="5878899" y="1253727"/>
              <a:ext cx="3268191" cy="565090"/>
              <a:chOff x="5878899" y="1599846"/>
              <a:chExt cx="3268191" cy="56509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5EBA270-BAA0-406E-BD7D-4174D5268A93}"/>
                  </a:ext>
                </a:extLst>
              </p:cNvPr>
              <p:cNvSpPr/>
              <p:nvPr/>
            </p:nvSpPr>
            <p:spPr>
              <a:xfrm>
                <a:off x="5878899" y="1600444"/>
                <a:ext cx="3040572" cy="56449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82" name="Picture 81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261EC648-3BC5-4843-9B35-F2F68F8E9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415" y="1599846"/>
                <a:ext cx="465572" cy="465572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133355-AF36-400C-B6F7-027D00339013}"/>
                  </a:ext>
                </a:extLst>
              </p:cNvPr>
              <p:cNvSpPr txBox="1"/>
              <p:nvPr/>
            </p:nvSpPr>
            <p:spPr>
              <a:xfrm>
                <a:off x="6264197" y="1709180"/>
                <a:ext cx="2882893" cy="36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Low sensitivity on input data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7FBCE8-254A-4757-A63A-1DFED4B87B69}"/>
                </a:ext>
              </a:extLst>
            </p:cNvPr>
            <p:cNvGrpSpPr/>
            <p:nvPr/>
          </p:nvGrpSpPr>
          <p:grpSpPr>
            <a:xfrm>
              <a:off x="5878899" y="1858308"/>
              <a:ext cx="3040572" cy="643007"/>
              <a:chOff x="5887259" y="1408059"/>
              <a:chExt cx="3040572" cy="517743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047D9114-BC0E-43DF-8EFB-97C4515FC6C1}"/>
                  </a:ext>
                </a:extLst>
              </p:cNvPr>
              <p:cNvSpPr/>
              <p:nvPr/>
            </p:nvSpPr>
            <p:spPr>
              <a:xfrm>
                <a:off x="5887259" y="1415749"/>
                <a:ext cx="3040572" cy="51005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EACB79-4E17-41AE-AC53-C6BBEBD0F3A8}"/>
                  </a:ext>
                </a:extLst>
              </p:cNvPr>
              <p:cNvSpPr txBox="1"/>
              <p:nvPr/>
            </p:nvSpPr>
            <p:spPr>
              <a:xfrm>
                <a:off x="5962588" y="1408059"/>
                <a:ext cx="2569730" cy="5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Involve forward looking views for prediction</a:t>
                </a:r>
              </a:p>
            </p:txBody>
          </p:sp>
        </p:grpSp>
        <p:pic>
          <p:nvPicPr>
            <p:cNvPr id="74" name="Picture 7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9A42552-2E2C-4B7D-AB21-39008F3B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665" y="1968336"/>
              <a:ext cx="426205" cy="426205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81A984C-A3E0-40C7-84CB-22712418B237}"/>
                </a:ext>
              </a:extLst>
            </p:cNvPr>
            <p:cNvGrpSpPr/>
            <p:nvPr/>
          </p:nvGrpSpPr>
          <p:grpSpPr>
            <a:xfrm>
              <a:off x="5870539" y="2533092"/>
              <a:ext cx="3048930" cy="659734"/>
              <a:chOff x="5870539" y="1209839"/>
              <a:chExt cx="3048930" cy="1004269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8B0BB00-5569-4756-A6DB-9180170C88CA}"/>
                  </a:ext>
                </a:extLst>
              </p:cNvPr>
              <p:cNvSpPr/>
              <p:nvPr/>
            </p:nvSpPr>
            <p:spPr>
              <a:xfrm>
                <a:off x="5870539" y="1246358"/>
                <a:ext cx="3048930" cy="96775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F33F2AD-F5D1-4B24-B018-2D624D1A584E}"/>
                  </a:ext>
                </a:extLst>
              </p:cNvPr>
              <p:cNvSpPr txBox="1"/>
              <p:nvPr/>
            </p:nvSpPr>
            <p:spPr>
              <a:xfrm>
                <a:off x="6438153" y="1209839"/>
                <a:ext cx="2481316" cy="96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Multilinear optimization &amp; data mining with python</a:t>
                </a:r>
              </a:p>
            </p:txBody>
          </p:sp>
        </p:grpSp>
        <p:pic>
          <p:nvPicPr>
            <p:cNvPr id="76" name="Picture 7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C2FEC3E-8E9A-4844-BAE3-B66AF346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166" y="2682487"/>
              <a:ext cx="407987" cy="407987"/>
            </a:xfrm>
            <a:prstGeom prst="rect">
              <a:avLst/>
            </a:prstGeom>
          </p:spPr>
        </p:pic>
      </p:grpSp>
      <p:pic>
        <p:nvPicPr>
          <p:cNvPr id="90" name="Picture 8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55A672-6EAF-4F46-9554-5CBC57C41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7315" y="4841958"/>
            <a:ext cx="643600" cy="8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8" descr="图片包含 屏幕截图&#10;&#10;已生成极高可信度的说明">
            <a:extLst>
              <a:ext uri="{FF2B5EF4-FFF2-40B4-BE49-F238E27FC236}">
                <a16:creationId xmlns:a16="http://schemas.microsoft.com/office/drawing/2014/main" id="{FACE5AC4-6FE6-44B2-98DC-ADB5D7781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15" y="1472837"/>
            <a:ext cx="3236248" cy="1550779"/>
          </a:xfrm>
          <a:prstGeom prst="rect">
            <a:avLst/>
          </a:prstGeom>
        </p:spPr>
      </p:pic>
      <p:sp>
        <p:nvSpPr>
          <p:cNvPr id="6" name="文本框 19">
            <a:extLst>
              <a:ext uri="{FF2B5EF4-FFF2-40B4-BE49-F238E27FC236}">
                <a16:creationId xmlns:a16="http://schemas.microsoft.com/office/drawing/2014/main" id="{846533D2-ED06-4841-A1B5-A32550835B14}"/>
              </a:ext>
            </a:extLst>
          </p:cNvPr>
          <p:cNvSpPr txBox="1"/>
          <p:nvPr/>
        </p:nvSpPr>
        <p:spPr>
          <a:xfrm>
            <a:off x="7151946" y="5816349"/>
            <a:ext cx="275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Annual return: 6%  Maximum drawdown: 12%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21" descr="图片包含 屏幕截图&#10;&#10;已生成极高可信度的说明">
            <a:extLst>
              <a:ext uri="{FF2B5EF4-FFF2-40B4-BE49-F238E27FC236}">
                <a16:creationId xmlns:a16="http://schemas.microsoft.com/office/drawing/2014/main" id="{4BF02767-A169-40CD-BA2C-C850C6AD5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15" y="3646330"/>
            <a:ext cx="3315653" cy="1547305"/>
          </a:xfrm>
          <a:prstGeom prst="rect">
            <a:avLst/>
          </a:prstGeom>
        </p:spPr>
      </p:pic>
      <p:graphicFrame>
        <p:nvGraphicFramePr>
          <p:cNvPr id="8" name="图表 6">
            <a:extLst>
              <a:ext uri="{FF2B5EF4-FFF2-40B4-BE49-F238E27FC236}">
                <a16:creationId xmlns:a16="http://schemas.microsoft.com/office/drawing/2014/main" id="{03376D7C-0C4B-433F-9188-0BF1C7153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049924"/>
              </p:ext>
            </p:extLst>
          </p:nvPr>
        </p:nvGraphicFramePr>
        <p:xfrm>
          <a:off x="423537" y="1547446"/>
          <a:ext cx="6529924" cy="4907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248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74295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DEVIATE FROM 60/40 ALLOCATION 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8B974F0-1224-466D-8AD1-DA195105EB42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697CF3-5521-4418-A22C-8E44F5DF8FBC}"/>
              </a:ext>
            </a:extLst>
          </p:cNvPr>
          <p:cNvSpPr/>
          <p:nvPr/>
        </p:nvSpPr>
        <p:spPr>
          <a:xfrm>
            <a:off x="376804" y="4083558"/>
            <a:ext cx="447675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60/40 allocation (historical data)</a:t>
            </a:r>
          </a:p>
          <a:p>
            <a:pPr algn="ctr"/>
            <a:r>
              <a:rPr lang="en-US" altLang="zh-CN" dirty="0"/>
              <a:t>Macro outlook</a:t>
            </a:r>
            <a:r>
              <a:rPr lang="zh-CN" altLang="en-US" dirty="0"/>
              <a:t>，</a:t>
            </a:r>
            <a:r>
              <a:rPr lang="en-US" altLang="zh-CN" dirty="0"/>
              <a:t>client’s needs,</a:t>
            </a:r>
          </a:p>
          <a:p>
            <a:pPr algn="ctr"/>
            <a:r>
              <a:rPr lang="en-US" altLang="zh-CN" dirty="0"/>
              <a:t>expected return(forward-looking)</a:t>
            </a:r>
          </a:p>
          <a:p>
            <a:pPr algn="ctr"/>
            <a:r>
              <a:rPr lang="en-US" altLang="zh-CN" dirty="0"/>
              <a:t>Allocation proportion disparity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05ADBF-2A21-4410-B40E-A7F1918C04AE}"/>
              </a:ext>
            </a:extLst>
          </p:cNvPr>
          <p:cNvSpPr/>
          <p:nvPr/>
        </p:nvSpPr>
        <p:spPr>
          <a:xfrm>
            <a:off x="5038344" y="4083558"/>
            <a:ext cx="459071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graphs to compare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05CDA4-5FC1-4DFC-953D-431F6CDDC69F}"/>
              </a:ext>
            </a:extLst>
          </p:cNvPr>
          <p:cNvSpPr/>
          <p:nvPr/>
        </p:nvSpPr>
        <p:spPr>
          <a:xfrm>
            <a:off x="376804" y="1545717"/>
            <a:ext cx="459071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2008 scenario to compare our optimal portfolio and </a:t>
            </a:r>
            <a:r>
              <a:rPr lang="en-US" altLang="zh-CN" dirty="0" err="1"/>
              <a:t>tranditional</a:t>
            </a:r>
            <a:r>
              <a:rPr lang="en-US" altLang="zh-CN" dirty="0"/>
              <a:t> 60/40 allocation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2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B4E1FE62-B738-4EEC-ADD2-2B3FFF66A466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ANALYSIS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F42721-0008-4376-8EE6-4B695CB5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08546"/>
              </p:ext>
            </p:extLst>
          </p:nvPr>
        </p:nvGraphicFramePr>
        <p:xfrm>
          <a:off x="285085" y="1284094"/>
          <a:ext cx="9335829" cy="2968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359">
                  <a:extLst>
                    <a:ext uri="{9D8B030D-6E8A-4147-A177-3AD203B41FA5}">
                      <a16:colId xmlns:a16="http://schemas.microsoft.com/office/drawing/2014/main" val="1915559629"/>
                    </a:ext>
                  </a:extLst>
                </a:gridCol>
                <a:gridCol w="1248020">
                  <a:extLst>
                    <a:ext uri="{9D8B030D-6E8A-4147-A177-3AD203B41FA5}">
                      <a16:colId xmlns:a16="http://schemas.microsoft.com/office/drawing/2014/main" val="4029198221"/>
                    </a:ext>
                  </a:extLst>
                </a:gridCol>
                <a:gridCol w="1333690">
                  <a:extLst>
                    <a:ext uri="{9D8B030D-6E8A-4147-A177-3AD203B41FA5}">
                      <a16:colId xmlns:a16="http://schemas.microsoft.com/office/drawing/2014/main" val="3034653976"/>
                    </a:ext>
                  </a:extLst>
                </a:gridCol>
                <a:gridCol w="1333690">
                  <a:extLst>
                    <a:ext uri="{9D8B030D-6E8A-4147-A177-3AD203B41FA5}">
                      <a16:colId xmlns:a16="http://schemas.microsoft.com/office/drawing/2014/main" val="2389017019"/>
                    </a:ext>
                  </a:extLst>
                </a:gridCol>
                <a:gridCol w="1333690">
                  <a:extLst>
                    <a:ext uri="{9D8B030D-6E8A-4147-A177-3AD203B41FA5}">
                      <a16:colId xmlns:a16="http://schemas.microsoft.com/office/drawing/2014/main" val="554113265"/>
                    </a:ext>
                  </a:extLst>
                </a:gridCol>
                <a:gridCol w="1333690">
                  <a:extLst>
                    <a:ext uri="{9D8B030D-6E8A-4147-A177-3AD203B41FA5}">
                      <a16:colId xmlns:a16="http://schemas.microsoft.com/office/drawing/2014/main" val="972134353"/>
                    </a:ext>
                  </a:extLst>
                </a:gridCol>
                <a:gridCol w="1333690">
                  <a:extLst>
                    <a:ext uri="{9D8B030D-6E8A-4147-A177-3AD203B41FA5}">
                      <a16:colId xmlns:a16="http://schemas.microsoft.com/office/drawing/2014/main" val="1588218626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Fund (USD)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Equity up 10%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Equity down 10%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EUR up 10%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Libya Oil Shock 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Lehman default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ctr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Debt Ceiling </a:t>
                      </a:r>
                    </a:p>
                  </a:txBody>
                  <a:tcPr marL="6350" marR="6350" marT="6350" marB="0" anchor="ctr">
                    <a:solidFill>
                      <a:srgbClr val="6366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569597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Japan Equity X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11.34%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-11.34%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1.25%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-0.16%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-13.05%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-7.35%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0182863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Greater China C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12.20%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-12.20%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0.45%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-3.20%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-15.03%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-9.81%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8199371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Asia Growth X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11.69%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-11.69%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-1.35%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-2.55%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-17.15%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-9.49%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58583"/>
                  </a:ext>
                </a:extLst>
              </a:tr>
              <a:tr h="318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Emerging Markets Small Cap C (perf)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9.29%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-9.29%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3.77%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-1.49%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-21.74%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-9.95%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6278397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US Equity X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11.05%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-11.05%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-2.27%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-20.57%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-17.07%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3677724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Europe Equity C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12.52%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-12.52%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5.36%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-5.36%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-18.02%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5927526"/>
                  </a:ext>
                </a:extLst>
              </a:tr>
              <a:tr h="318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Emerging Markets Debt X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dist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0.99%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-0.95%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0.11%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-9.89%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4280102"/>
                  </a:ext>
                </a:extLst>
              </a:tr>
              <a:tr h="318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Global Strategic Bond C (perf)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dist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-0.35%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1.62%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0.85%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-9.69%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0.59%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4602285"/>
                  </a:ext>
                </a:extLst>
              </a:tr>
              <a:tr h="318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JPM US Aggregate Bond X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-1.02%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0.6%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-12.23%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2.08%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3074153"/>
                  </a:ext>
                </a:extLst>
              </a:tr>
              <a:tr h="23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Portfolio performance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5.99%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-5.98%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1.09%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-0.65%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-13.64%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-5.57%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148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C6C4321-6F72-47E3-AEA4-E8A9F909F4FF}"/>
              </a:ext>
            </a:extLst>
          </p:cNvPr>
          <p:cNvSpPr txBox="1"/>
          <p:nvPr/>
        </p:nvSpPr>
        <p:spPr>
          <a:xfrm>
            <a:off x="285085" y="6314523"/>
            <a:ext cx="208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Source: Bloomberg</a:t>
            </a:r>
            <a:endParaRPr lang="zh-CN" altLang="en-US" sz="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EB2282-BBEC-4CE2-A836-F1CB62357871}"/>
              </a:ext>
            </a:extLst>
          </p:cNvPr>
          <p:cNvSpPr txBox="1"/>
          <p:nvPr/>
        </p:nvSpPr>
        <p:spPr>
          <a:xfrm>
            <a:off x="285085" y="4438835"/>
            <a:ext cx="93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do we mitigate risk?</a:t>
            </a:r>
            <a:endParaRPr lang="zh-CN" altLang="en-US" dirty="0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5D482378-D092-4FFE-BFB0-991195A612FF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B1F53-CCC8-4C85-B64C-BE7EFA4DA15F}"/>
              </a:ext>
            </a:extLst>
          </p:cNvPr>
          <p:cNvSpPr/>
          <p:nvPr/>
        </p:nvSpPr>
        <p:spPr>
          <a:xfrm>
            <a:off x="5382289" y="4438835"/>
            <a:ext cx="4381500" cy="9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format</a:t>
            </a:r>
          </a:p>
          <a:p>
            <a:pPr algn="ctr"/>
            <a:r>
              <a:rPr lang="en-US" altLang="zh-CN" dirty="0"/>
              <a:t>Underlying reasons</a:t>
            </a:r>
          </a:p>
          <a:p>
            <a:pPr algn="ctr"/>
            <a:r>
              <a:rPr lang="en-US" altLang="zh-CN" dirty="0"/>
              <a:t>Change weights to mitigate risk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19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DEA6-35E6-49F4-85BF-C2765A8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1430" y="594856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J.P.Morgon</a:t>
            </a:r>
            <a:r>
              <a:rPr lang="en-US" altLang="zh-CN" dirty="0"/>
              <a:t> Asset and Wealth</a:t>
            </a:r>
          </a:p>
          <a:p>
            <a:r>
              <a:rPr lang="en-US" altLang="zh-CN" dirty="0"/>
              <a:t>Management Challenge (AWMC)</a:t>
            </a:r>
          </a:p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627656"/>
            <a:ext cx="74295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1AD86B1A-3A30-4B2E-9CA6-90472137CCCF}"/>
              </a:ext>
            </a:extLst>
          </p:cNvPr>
          <p:cNvSpPr/>
          <p:nvPr/>
        </p:nvSpPr>
        <p:spPr>
          <a:xfrm>
            <a:off x="1703588" y="73461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 OUTLOOK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9EBE9E6-8DDB-4AEB-A06E-F982BE5F3605}"/>
              </a:ext>
            </a:extLst>
          </p:cNvPr>
          <p:cNvSpPr/>
          <p:nvPr/>
        </p:nvSpPr>
        <p:spPr>
          <a:xfrm>
            <a:off x="293223" y="73461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BB0657-C422-4692-AA09-8107AAC93000}"/>
              </a:ext>
            </a:extLst>
          </p:cNvPr>
          <p:cNvSpPr/>
          <p:nvPr/>
        </p:nvSpPr>
        <p:spPr>
          <a:xfrm>
            <a:off x="5382289" y="4438835"/>
            <a:ext cx="4381500" cy="9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6835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710</Words>
  <Application>Microsoft Office PowerPoint</Application>
  <PresentationFormat>A4 Paper (210x297 mm)</PresentationFormat>
  <Paragraphs>196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Times New Roman</vt:lpstr>
      <vt:lpstr>自定义设计方案</vt:lpstr>
      <vt:lpstr>Investment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Ou</dc:creator>
  <cp:lastModifiedBy>Gary Ma</cp:lastModifiedBy>
  <cp:revision>76</cp:revision>
  <dcterms:created xsi:type="dcterms:W3CDTF">2018-02-09T13:18:57Z</dcterms:created>
  <dcterms:modified xsi:type="dcterms:W3CDTF">2018-02-11T06:09:06Z</dcterms:modified>
</cp:coreProperties>
</file>