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3"/>
  </p:handoutMasterIdLst>
  <p:sldIdLst>
    <p:sldId id="256" r:id="rId2"/>
    <p:sldId id="257" r:id="rId3"/>
    <p:sldId id="273" r:id="rId4"/>
    <p:sldId id="272" r:id="rId5"/>
    <p:sldId id="274" r:id="rId6"/>
    <p:sldId id="259" r:id="rId7"/>
    <p:sldId id="262" r:id="rId8"/>
    <p:sldId id="267" r:id="rId9"/>
    <p:sldId id="268" r:id="rId10"/>
    <p:sldId id="269" r:id="rId11"/>
    <p:sldId id="266" r:id="rId12"/>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85BF"/>
    <a:srgbClr val="4472C4"/>
    <a:srgbClr val="144E76"/>
    <a:srgbClr val="009ED6"/>
    <a:srgbClr val="033669"/>
    <a:srgbClr val="AAD5E8"/>
    <a:srgbClr val="000000"/>
    <a:srgbClr val="B8DCEC"/>
    <a:srgbClr val="D4D4D4"/>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75" autoAdjust="0"/>
    <p:restoredTop sz="94660"/>
  </p:normalViewPr>
  <p:slideViewPr>
    <p:cSldViewPr snapToGrid="0">
      <p:cViewPr varScale="1">
        <p:scale>
          <a:sx n="83" d="100"/>
          <a:sy n="83" d="100"/>
        </p:scale>
        <p:origin x="864" y="90"/>
      </p:cViewPr>
      <p:guideLst/>
    </p:cSldViewPr>
  </p:slideViewPr>
  <p:notesTextViewPr>
    <p:cViewPr>
      <p:scale>
        <a:sx n="1" d="1"/>
        <a:sy n="1" d="1"/>
      </p:scale>
      <p:origin x="0" y="0"/>
    </p:cViewPr>
  </p:notesText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WeChat%20Files\WeChat%20Files\KarenOu0718\Files\funds%20selec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lgn="just">
              <a:defRPr sz="1862" b="0" i="0" u="none" strike="noStrike" kern="1200" spc="0" baseline="0">
                <a:solidFill>
                  <a:schemeClr val="tx1">
                    <a:lumMod val="65000"/>
                    <a:lumOff val="35000"/>
                  </a:schemeClr>
                </a:solidFill>
                <a:latin typeface="+mn-lt"/>
                <a:ea typeface="+mn-ea"/>
                <a:cs typeface="+mn-cs"/>
              </a:defRPr>
            </a:pPr>
            <a:r>
              <a:rPr lang="en-US" altLang="zh-CN" sz="1100" b="1" dirty="0">
                <a:latin typeface="Calibri" panose="020F0502020204030204" pitchFamily="34" charset="0"/>
                <a:cs typeface="Calibri" panose="020F0502020204030204" pitchFamily="34" charset="0"/>
              </a:rPr>
              <a:t>Passive Market Share in All Funds</a:t>
            </a:r>
            <a:r>
              <a:rPr lang="en-US" altLang="zh-CN" sz="1100" b="1" baseline="0" dirty="0">
                <a:latin typeface="Calibri" panose="020F0502020204030204" pitchFamily="34" charset="0"/>
                <a:cs typeface="Calibri" panose="020F0502020204030204" pitchFamily="34" charset="0"/>
              </a:rPr>
              <a:t> in U.S., Europe and Japan </a:t>
            </a:r>
            <a:r>
              <a:rPr lang="en-US" altLang="zh-CN" sz="1100" b="1" baseline="30000" dirty="0">
                <a:latin typeface="Calibri" panose="020F0502020204030204" pitchFamily="34" charset="0"/>
                <a:cs typeface="Calibri" panose="020F0502020204030204" pitchFamily="34" charset="0"/>
              </a:rPr>
              <a:t>1</a:t>
            </a:r>
            <a:endParaRPr lang="zh-CN" altLang="en-US" sz="1100" b="1" baseline="30000" dirty="0">
              <a:latin typeface="Calibri" panose="020F0502020204030204" pitchFamily="34" charset="0"/>
              <a:cs typeface="Calibri" panose="020F0502020204030204" pitchFamily="34" charset="0"/>
            </a:endParaRPr>
          </a:p>
        </c:rich>
      </c:tx>
      <c:layout>
        <c:manualLayout>
          <c:xMode val="edge"/>
          <c:yMode val="edge"/>
          <c:x val="7.0729690131305187E-2"/>
          <c:y val="3.4398418879376239E-2"/>
        </c:manualLayout>
      </c:layout>
      <c:overlay val="0"/>
      <c:spPr>
        <a:noFill/>
        <a:ln>
          <a:noFill/>
        </a:ln>
        <a:effectLst/>
      </c:spPr>
      <c:txPr>
        <a:bodyPr rot="0" spcFirstLastPara="1" vertOverflow="ellipsis" vert="horz" wrap="square" anchor="t" anchorCtr="0"/>
        <a:lstStyle/>
        <a:p>
          <a:pPr algn="just">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452527584428794E-2"/>
          <c:y val="0.19961059929717923"/>
          <c:w val="0.73223198180291948"/>
          <c:h val="0.51817158053267842"/>
        </c:manualLayout>
      </c:layout>
      <c:barChart>
        <c:barDir val="col"/>
        <c:grouping val="clustered"/>
        <c:varyColors val="0"/>
        <c:ser>
          <c:idx val="0"/>
          <c:order val="0"/>
          <c:tx>
            <c:strRef>
              <c:f>Sheet1!$B$1</c:f>
              <c:strCache>
                <c:ptCount val="1"/>
                <c:pt idx="0">
                  <c:v>9/30/2007</c:v>
                </c:pt>
              </c:strCache>
            </c:strRef>
          </c:tx>
          <c:spPr>
            <a:solidFill>
              <a:srgbClr val="009ED6"/>
            </a:solidFill>
            <a:ln>
              <a:noFill/>
            </a:ln>
            <a:effectLst/>
          </c:spPr>
          <c:invertIfNegative val="0"/>
          <c:cat>
            <c:strRef>
              <c:f>Sheet1!$A$2:$A$4</c:f>
              <c:strCache>
                <c:ptCount val="3"/>
                <c:pt idx="0">
                  <c:v>U.S.</c:v>
                </c:pt>
                <c:pt idx="1">
                  <c:v>Europe</c:v>
                </c:pt>
                <c:pt idx="2">
                  <c:v>Japan</c:v>
                </c:pt>
              </c:strCache>
            </c:strRef>
          </c:cat>
          <c:val>
            <c:numRef>
              <c:f>Sheet1!$B$2:$B$4</c:f>
              <c:numCache>
                <c:formatCode>0%</c:formatCode>
                <c:ptCount val="3"/>
                <c:pt idx="0">
                  <c:v>0.18</c:v>
                </c:pt>
                <c:pt idx="1">
                  <c:v>0.08</c:v>
                </c:pt>
                <c:pt idx="2">
                  <c:v>0.18</c:v>
                </c:pt>
              </c:numCache>
            </c:numRef>
          </c:val>
          <c:extLst>
            <c:ext xmlns:c16="http://schemas.microsoft.com/office/drawing/2014/chart" uri="{C3380CC4-5D6E-409C-BE32-E72D297353CC}">
              <c16:uniqueId val="{00000000-9CFC-478A-81D5-4E4179E9119C}"/>
            </c:ext>
          </c:extLst>
        </c:ser>
        <c:ser>
          <c:idx val="1"/>
          <c:order val="1"/>
          <c:tx>
            <c:strRef>
              <c:f>Sheet1!$C$1</c:f>
              <c:strCache>
                <c:ptCount val="1"/>
                <c:pt idx="0">
                  <c:v>9/30/2017</c:v>
                </c:pt>
              </c:strCache>
            </c:strRef>
          </c:tx>
          <c:spPr>
            <a:solidFill>
              <a:srgbClr val="144E76"/>
            </a:solidFill>
            <a:ln>
              <a:noFill/>
            </a:ln>
            <a:effectLst/>
          </c:spPr>
          <c:invertIfNegative val="0"/>
          <c:cat>
            <c:strRef>
              <c:f>Sheet1!$A$2:$A$4</c:f>
              <c:strCache>
                <c:ptCount val="3"/>
                <c:pt idx="0">
                  <c:v>U.S.</c:v>
                </c:pt>
                <c:pt idx="1">
                  <c:v>Europe</c:v>
                </c:pt>
                <c:pt idx="2">
                  <c:v>Japan</c:v>
                </c:pt>
              </c:strCache>
            </c:strRef>
          </c:cat>
          <c:val>
            <c:numRef>
              <c:f>Sheet1!$C$2:$C$4</c:f>
              <c:numCache>
                <c:formatCode>0%</c:formatCode>
                <c:ptCount val="3"/>
                <c:pt idx="0">
                  <c:v>0.36</c:v>
                </c:pt>
                <c:pt idx="1">
                  <c:v>0.17</c:v>
                </c:pt>
                <c:pt idx="2">
                  <c:v>0.42</c:v>
                </c:pt>
              </c:numCache>
            </c:numRef>
          </c:val>
          <c:extLst>
            <c:ext xmlns:c16="http://schemas.microsoft.com/office/drawing/2014/chart" uri="{C3380CC4-5D6E-409C-BE32-E72D297353CC}">
              <c16:uniqueId val="{00000001-9CFC-478A-81D5-4E4179E9119C}"/>
            </c:ext>
          </c:extLst>
        </c:ser>
        <c:dLbls>
          <c:showLegendKey val="0"/>
          <c:showVal val="0"/>
          <c:showCatName val="0"/>
          <c:showSerName val="0"/>
          <c:showPercent val="0"/>
          <c:showBubbleSize val="0"/>
        </c:dLbls>
        <c:gapWidth val="219"/>
        <c:overlap val="-27"/>
        <c:axId val="643616288"/>
        <c:axId val="643608088"/>
      </c:barChart>
      <c:catAx>
        <c:axId val="64361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3608088"/>
        <c:crosses val="autoZero"/>
        <c:auto val="1"/>
        <c:lblAlgn val="ctr"/>
        <c:lblOffset val="100"/>
        <c:noMultiLvlLbl val="0"/>
      </c:catAx>
      <c:valAx>
        <c:axId val="6436080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3616288"/>
        <c:crosses val="autoZero"/>
        <c:crossBetween val="between"/>
      </c:valAx>
      <c:spPr>
        <a:noFill/>
        <a:ln>
          <a:noFill/>
        </a:ln>
        <a:effectLst/>
      </c:spPr>
    </c:plotArea>
    <c:legend>
      <c:legendPos val="b"/>
      <c:layout>
        <c:manualLayout>
          <c:xMode val="edge"/>
          <c:yMode val="edge"/>
          <c:x val="0.79850718683499444"/>
          <c:y val="0.19147524524103499"/>
          <c:w val="0.17625272798900554"/>
          <c:h val="0.2474584933222980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42276778916055"/>
          <c:y val="5.1395295210197513E-2"/>
          <c:w val="0.68981714058359156"/>
          <c:h val="0.67967318803754628"/>
        </c:manualLayout>
      </c:layout>
      <c:pieChart>
        <c:varyColors val="1"/>
        <c:ser>
          <c:idx val="0"/>
          <c:order val="0"/>
          <c:tx>
            <c:strRef>
              <c:f>Sheet1!$B$1</c:f>
              <c:strCache>
                <c:ptCount val="1"/>
                <c:pt idx="0">
                  <c:v>Proportion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FC-41DC-9BF9-6F3CD3A8DF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4FC-41DC-9BF9-6F3CD3A8DF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4FC-41DC-9BF9-6F3CD3A8DF0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4FC-41DC-9BF9-6F3CD3A8DF0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4FC-41DC-9BF9-6F3CD3A8DF0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4FC-41DC-9BF9-6F3CD3A8DF0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4FC-41DC-9BF9-6F3CD3A8DF0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4FC-41DC-9BF9-6F3CD3A8DF0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4FC-41DC-9BF9-6F3CD3A8DF0E}"/>
              </c:ext>
            </c:extLst>
          </c:dPt>
          <c:cat>
            <c:strRef>
              <c:f>Sheet1!$A$2:$A$10</c:f>
              <c:strCache>
                <c:ptCount val="9"/>
                <c:pt idx="0">
                  <c:v>JPM Japan Equity </c:v>
                </c:pt>
                <c:pt idx="1">
                  <c:v>JPM Greater China fund</c:v>
                </c:pt>
                <c:pt idx="2">
                  <c:v>JPM Asia Growth fund</c:v>
                </c:pt>
                <c:pt idx="3">
                  <c:v>JPM Emerging Markets Small Cap </c:v>
                </c:pt>
                <c:pt idx="4">
                  <c:v>JPM US Equity</c:v>
                </c:pt>
                <c:pt idx="5">
                  <c:v>JPM Europe Equity </c:v>
                </c:pt>
                <c:pt idx="6">
                  <c:v>JPM Emerging Markets Debt </c:v>
                </c:pt>
                <c:pt idx="7">
                  <c:v>JPM Global Strategic Bond</c:v>
                </c:pt>
                <c:pt idx="8">
                  <c:v>JPM US Aggregate Bond </c:v>
                </c:pt>
              </c:strCache>
            </c:strRef>
          </c:cat>
          <c:val>
            <c:numRef>
              <c:f>Sheet1!$B$2:$B$10</c:f>
              <c:numCache>
                <c:formatCode>0.00%</c:formatCode>
                <c:ptCount val="9"/>
                <c:pt idx="0">
                  <c:v>9.0499999999999997E-2</c:v>
                </c:pt>
                <c:pt idx="1">
                  <c:v>7.0300000000000001E-2</c:v>
                </c:pt>
                <c:pt idx="2">
                  <c:v>0.126</c:v>
                </c:pt>
                <c:pt idx="3">
                  <c:v>9.8000000000000004E-2</c:v>
                </c:pt>
                <c:pt idx="4">
                  <c:v>8.7499999999999994E-2</c:v>
                </c:pt>
                <c:pt idx="5">
                  <c:v>6.1600000000000002E-2</c:v>
                </c:pt>
                <c:pt idx="6">
                  <c:v>8.9499999999999996E-2</c:v>
                </c:pt>
                <c:pt idx="7">
                  <c:v>0.20180000000000001</c:v>
                </c:pt>
                <c:pt idx="8">
                  <c:v>0.1749</c:v>
                </c:pt>
              </c:numCache>
            </c:numRef>
          </c:val>
          <c:extLst>
            <c:ext xmlns:c16="http://schemas.microsoft.com/office/drawing/2014/chart" uri="{C3380CC4-5D6E-409C-BE32-E72D297353CC}">
              <c16:uniqueId val="{00000012-14FC-41DC-9BF9-6F3CD3A8DF0E}"/>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b="1" dirty="0">
                <a:latin typeface="Calibri" panose="020F0502020204030204" pitchFamily="34" charset="0"/>
                <a:cs typeface="Calibri" panose="020F0502020204030204" pitchFamily="34" charset="0"/>
              </a:rPr>
              <a:t>Strategic asset</a:t>
            </a:r>
            <a:r>
              <a:rPr lang="en-US" altLang="zh-CN" sz="1800" b="1" baseline="0" dirty="0">
                <a:latin typeface="Calibri" panose="020F0502020204030204" pitchFamily="34" charset="0"/>
                <a:cs typeface="Calibri" panose="020F0502020204030204" pitchFamily="34" charset="0"/>
              </a:rPr>
              <a:t> allocation </a:t>
            </a:r>
            <a:r>
              <a:rPr lang="en-US" altLang="zh-CN" sz="2000" b="1" baseline="30000" dirty="0">
                <a:latin typeface="Calibri" panose="020F0502020204030204" pitchFamily="34" charset="0"/>
                <a:cs typeface="Calibri" panose="020F0502020204030204" pitchFamily="34" charset="0"/>
              </a:rPr>
              <a:t>1</a:t>
            </a:r>
          </a:p>
        </c:rich>
      </c:tx>
      <c:layout>
        <c:manualLayout>
          <c:xMode val="edge"/>
          <c:yMode val="edge"/>
          <c:x val="0.18690579298453325"/>
          <c:y val="7.9350417218926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dirty="0"/>
              <a:t>Strategic asset allocation</a:t>
            </a:r>
          </a:p>
        </c:rich>
      </c:tx>
      <c:layout>
        <c:manualLayout>
          <c:xMode val="edge"/>
          <c:yMode val="edge"/>
          <c:x val="0.10694865203875231"/>
          <c:y val="3.141485909051038E-2"/>
        </c:manualLayout>
      </c:layout>
      <c:overlay val="0"/>
      <c:spPr>
        <a:noFill/>
        <a:ln>
          <a:noFill/>
        </a:ln>
        <a:effectLst/>
      </c:spPr>
      <c:txPr>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pieChart>
        <c:varyColors val="1"/>
        <c:ser>
          <c:idx val="0"/>
          <c:order val="0"/>
          <c:tx>
            <c:strRef>
              <c:f>Sheet1!$B$1</c:f>
              <c:strCache>
                <c:ptCount val="1"/>
                <c:pt idx="0">
                  <c:v>Strategic asset allocation</c:v>
                </c:pt>
              </c:strCache>
            </c:strRef>
          </c:tx>
          <c:spPr>
            <a:ln w="6350">
              <a:solidFill>
                <a:schemeClr val="bg1"/>
              </a:solidFill>
            </a:ln>
          </c:spPr>
          <c:dPt>
            <c:idx val="0"/>
            <c:bubble3D val="0"/>
            <c:spPr>
              <a:solidFill>
                <a:schemeClr val="accent1"/>
              </a:solidFill>
              <a:ln w="6350">
                <a:solidFill>
                  <a:schemeClr val="bg1"/>
                </a:solidFill>
              </a:ln>
              <a:effectLst/>
            </c:spPr>
            <c:extLst>
              <c:ext xmlns:c16="http://schemas.microsoft.com/office/drawing/2014/chart" uri="{C3380CC4-5D6E-409C-BE32-E72D297353CC}">
                <c16:uniqueId val="{00000001-319F-4C05-908B-AFFFFFD654D1}"/>
              </c:ext>
            </c:extLst>
          </c:dPt>
          <c:dPt>
            <c:idx val="1"/>
            <c:bubble3D val="0"/>
            <c:spPr>
              <a:solidFill>
                <a:schemeClr val="accent3"/>
              </a:solidFill>
              <a:ln w="6350">
                <a:solidFill>
                  <a:schemeClr val="bg1"/>
                </a:solidFill>
              </a:ln>
              <a:effectLst/>
            </c:spPr>
            <c:extLst>
              <c:ext xmlns:c16="http://schemas.microsoft.com/office/drawing/2014/chart" uri="{C3380CC4-5D6E-409C-BE32-E72D297353CC}">
                <c16:uniqueId val="{00000003-319F-4C05-908B-AFFFFFD654D1}"/>
              </c:ext>
            </c:extLst>
          </c:dPt>
          <c:dPt>
            <c:idx val="2"/>
            <c:bubble3D val="0"/>
            <c:spPr>
              <a:solidFill>
                <a:schemeClr val="accent5"/>
              </a:solidFill>
              <a:ln w="6350">
                <a:solidFill>
                  <a:schemeClr val="bg1"/>
                </a:solidFill>
              </a:ln>
              <a:effectLst/>
            </c:spPr>
            <c:extLst>
              <c:ext xmlns:c16="http://schemas.microsoft.com/office/drawing/2014/chart" uri="{C3380CC4-5D6E-409C-BE32-E72D297353CC}">
                <c16:uniqueId val="{00000005-319F-4C05-908B-AFFFFFD654D1}"/>
              </c:ext>
            </c:extLst>
          </c:dPt>
          <c:dPt>
            <c:idx val="3"/>
            <c:bubble3D val="0"/>
            <c:spPr>
              <a:solidFill>
                <a:schemeClr val="accent1">
                  <a:lumMod val="60000"/>
                </a:schemeClr>
              </a:solidFill>
              <a:ln w="6350">
                <a:solidFill>
                  <a:schemeClr val="bg1"/>
                </a:solidFill>
              </a:ln>
              <a:effectLst/>
            </c:spPr>
            <c:extLst>
              <c:ext xmlns:c16="http://schemas.microsoft.com/office/drawing/2014/chart" uri="{C3380CC4-5D6E-409C-BE32-E72D297353CC}">
                <c16:uniqueId val="{00000007-319F-4C05-908B-AFFFFFD654D1}"/>
              </c:ext>
            </c:extLst>
          </c:dPt>
          <c:dPt>
            <c:idx val="4"/>
            <c:bubble3D val="0"/>
            <c:spPr>
              <a:solidFill>
                <a:schemeClr val="accent3">
                  <a:lumMod val="60000"/>
                </a:schemeClr>
              </a:solidFill>
              <a:ln w="6350">
                <a:solidFill>
                  <a:schemeClr val="bg1"/>
                </a:solidFill>
              </a:ln>
              <a:effectLst/>
            </c:spPr>
            <c:extLst>
              <c:ext xmlns:c16="http://schemas.microsoft.com/office/drawing/2014/chart" uri="{C3380CC4-5D6E-409C-BE32-E72D297353CC}">
                <c16:uniqueId val="{00000009-319F-4C05-908B-AFFFFFD654D1}"/>
              </c:ext>
            </c:extLst>
          </c:dPt>
          <c:dPt>
            <c:idx val="5"/>
            <c:bubble3D val="0"/>
            <c:spPr>
              <a:solidFill>
                <a:schemeClr val="accent5">
                  <a:lumMod val="60000"/>
                </a:schemeClr>
              </a:solidFill>
              <a:ln w="6350">
                <a:solidFill>
                  <a:schemeClr val="bg1"/>
                </a:solidFill>
              </a:ln>
              <a:effectLst/>
            </c:spPr>
            <c:extLst>
              <c:ext xmlns:c16="http://schemas.microsoft.com/office/drawing/2014/chart" uri="{C3380CC4-5D6E-409C-BE32-E72D297353CC}">
                <c16:uniqueId val="{0000000B-319F-4C05-908B-AFFFFFD654D1}"/>
              </c:ext>
            </c:extLst>
          </c:dPt>
          <c:dPt>
            <c:idx val="6"/>
            <c:bubble3D val="0"/>
            <c:spPr>
              <a:solidFill>
                <a:schemeClr val="accent1">
                  <a:lumMod val="80000"/>
                  <a:lumOff val="20000"/>
                </a:schemeClr>
              </a:solidFill>
              <a:ln w="6350">
                <a:solidFill>
                  <a:schemeClr val="bg1"/>
                </a:solidFill>
              </a:ln>
              <a:effectLst/>
            </c:spPr>
            <c:extLst>
              <c:ext xmlns:c16="http://schemas.microsoft.com/office/drawing/2014/chart" uri="{C3380CC4-5D6E-409C-BE32-E72D297353CC}">
                <c16:uniqueId val="{0000000D-319F-4C05-908B-AFFFFFD654D1}"/>
              </c:ext>
            </c:extLst>
          </c:dPt>
          <c:dPt>
            <c:idx val="7"/>
            <c:bubble3D val="0"/>
            <c:spPr>
              <a:solidFill>
                <a:schemeClr val="accent3">
                  <a:lumMod val="80000"/>
                  <a:lumOff val="20000"/>
                </a:schemeClr>
              </a:solidFill>
              <a:ln w="6350">
                <a:solidFill>
                  <a:schemeClr val="bg1"/>
                </a:solidFill>
              </a:ln>
              <a:effectLst/>
            </c:spPr>
            <c:extLst>
              <c:ext xmlns:c16="http://schemas.microsoft.com/office/drawing/2014/chart" uri="{C3380CC4-5D6E-409C-BE32-E72D297353CC}">
                <c16:uniqueId val="{0000000F-319F-4C05-908B-AFFFFFD654D1}"/>
              </c:ext>
            </c:extLst>
          </c:dPt>
          <c:dPt>
            <c:idx val="8"/>
            <c:bubble3D val="0"/>
            <c:spPr>
              <a:solidFill>
                <a:schemeClr val="accent5">
                  <a:lumMod val="80000"/>
                  <a:lumOff val="20000"/>
                </a:schemeClr>
              </a:solidFill>
              <a:ln w="6350">
                <a:solidFill>
                  <a:schemeClr val="bg1"/>
                </a:solidFill>
              </a:ln>
              <a:effectLst/>
            </c:spPr>
            <c:extLst>
              <c:ext xmlns:c16="http://schemas.microsoft.com/office/drawing/2014/chart" uri="{C3380CC4-5D6E-409C-BE32-E72D297353CC}">
                <c16:uniqueId val="{00000011-319F-4C05-908B-AFFFFFD654D1}"/>
              </c:ext>
            </c:extLst>
          </c:dPt>
          <c:dLbls>
            <c:dLbl>
              <c:idx val="1"/>
              <c:layout>
                <c:manualLayout>
                  <c:x val="-2.3766296833562003E-2"/>
                  <c:y val="-1.6165539138220055E-1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319F-4C05-908B-AFFFFFD654D1}"/>
                </c:ext>
              </c:extLst>
            </c:dLbl>
            <c:dLbl>
              <c:idx val="2"/>
              <c:layout>
                <c:manualLayout>
                  <c:x val="0.19647999803294611"/>
                  <c:y val="-4.8599940511404073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977839566947621"/>
                      <c:h val="0.13524982901975061"/>
                    </c:manualLayout>
                  </c15:layout>
                </c:ext>
                <c:ext xmlns:c16="http://schemas.microsoft.com/office/drawing/2014/chart" uri="{C3380CC4-5D6E-409C-BE32-E72D297353CC}">
                  <c16:uniqueId val="{00000005-319F-4C05-908B-AFFFFFD654D1}"/>
                </c:ext>
              </c:extLst>
            </c:dLbl>
            <c:dLbl>
              <c:idx val="3"/>
              <c:layout>
                <c:manualLayout>
                  <c:x val="2.5701088248835085E-2"/>
                  <c:y val="-4.63455612629931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319F-4C05-908B-AFFFFFD654D1}"/>
                </c:ext>
              </c:extLst>
            </c:dLbl>
            <c:dLbl>
              <c:idx val="4"/>
              <c:layout>
                <c:manualLayout>
                  <c:x val="0"/>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319F-4C05-908B-AFFFFFD654D1}"/>
                </c:ext>
              </c:extLst>
            </c:dLbl>
            <c:dLbl>
              <c:idx val="7"/>
              <c:layout>
                <c:manualLayout>
                  <c:x val="0"/>
                  <c:y val="3.707644901039454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319F-4C05-908B-AFFFFFD654D1}"/>
                </c:ext>
              </c:extLst>
            </c:dLbl>
            <c:dLbl>
              <c:idx val="8"/>
              <c:layout>
                <c:manualLayout>
                  <c:x val="-7.2618401430802693E-17"/>
                  <c:y val="1.3226502995924412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319F-4C05-908B-AFFFFFD654D1}"/>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US Bond</c:v>
                </c:pt>
                <c:pt idx="1">
                  <c:v>US Equity</c:v>
                </c:pt>
                <c:pt idx="2">
                  <c:v>Europe Equity</c:v>
                </c:pt>
                <c:pt idx="3">
                  <c:v>Japan Equity</c:v>
                </c:pt>
                <c:pt idx="4">
                  <c:v>Asia Ex Japan Equity</c:v>
                </c:pt>
                <c:pt idx="5">
                  <c:v>EM Equity</c:v>
                </c:pt>
                <c:pt idx="6">
                  <c:v>EM Bond</c:v>
                </c:pt>
                <c:pt idx="7">
                  <c:v>Global Aggregate Bond</c:v>
                </c:pt>
                <c:pt idx="8">
                  <c:v>HY Bond</c:v>
                </c:pt>
              </c:strCache>
            </c:strRef>
          </c:cat>
          <c:val>
            <c:numRef>
              <c:f>Sheet1!$B$2:$B$10</c:f>
              <c:numCache>
                <c:formatCode>0.00%</c:formatCode>
                <c:ptCount val="9"/>
                <c:pt idx="0">
                  <c:v>0.1837212</c:v>
                </c:pt>
                <c:pt idx="1">
                  <c:v>0.3211</c:v>
                </c:pt>
                <c:pt idx="2">
                  <c:v>5.7299999999999997E-2</c:v>
                </c:pt>
                <c:pt idx="3">
                  <c:v>6.2849550000000004E-2</c:v>
                </c:pt>
                <c:pt idx="4">
                  <c:v>0.1207</c:v>
                </c:pt>
                <c:pt idx="5">
                  <c:v>0.01</c:v>
                </c:pt>
                <c:pt idx="6">
                  <c:v>6.2135000000000003E-2</c:v>
                </c:pt>
                <c:pt idx="7">
                  <c:v>0.17220882000000001</c:v>
                </c:pt>
                <c:pt idx="8">
                  <c:v>0.01</c:v>
                </c:pt>
              </c:numCache>
            </c:numRef>
          </c:val>
          <c:extLst>
            <c:ext xmlns:c16="http://schemas.microsoft.com/office/drawing/2014/chart" uri="{C3380CC4-5D6E-409C-BE32-E72D297353CC}">
              <c16:uniqueId val="{00000012-319F-4C05-908B-AFFFFFD654D1}"/>
            </c:ext>
          </c:extLst>
        </c:ser>
        <c:dLbls>
          <c:showLegendKey val="0"/>
          <c:showVal val="0"/>
          <c:showCatName val="0"/>
          <c:showSerName val="0"/>
          <c:showPercent val="0"/>
          <c:showBubbleSize val="0"/>
          <c:showLeaderLines val="1"/>
        </c:dLbls>
        <c:firstSliceAng val="0"/>
      </c:pieChart>
      <c:spPr>
        <a:noFill/>
        <a:ln w="63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6819405939768"/>
          <c:y val="0.13897863718524209"/>
          <c:w val="0.68981714058359156"/>
          <c:h val="0.67967318803754628"/>
        </c:manualLayout>
      </c:layout>
      <c:pieChart>
        <c:varyColors val="1"/>
        <c:ser>
          <c:idx val="0"/>
          <c:order val="0"/>
          <c:tx>
            <c:strRef>
              <c:f>Sheet1!$B$1</c:f>
              <c:strCache>
                <c:ptCount val="1"/>
                <c:pt idx="0">
                  <c:v>Proportion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8AB-4EE4-B22B-5A766ABF93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8AB-4EE4-B22B-5A766ABF931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8AB-4EE4-B22B-5A766ABF931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8AB-4EE4-B22B-5A766ABF931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8AB-4EE4-B22B-5A766ABF931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8AB-4EE4-B22B-5A766ABF931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8AB-4EE4-B22B-5A766ABF931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8AB-4EE4-B22B-5A766ABF931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8AB-4EE4-B22B-5A766ABF9319}"/>
              </c:ext>
            </c:extLst>
          </c:dPt>
          <c:cat>
            <c:strRef>
              <c:f>Sheet1!$A$2:$A$10</c:f>
              <c:strCache>
                <c:ptCount val="9"/>
                <c:pt idx="0">
                  <c:v>JPM Japan Equity </c:v>
                </c:pt>
                <c:pt idx="1">
                  <c:v>JPM Greater China fund</c:v>
                </c:pt>
                <c:pt idx="2">
                  <c:v>JPM Asia Growth fund</c:v>
                </c:pt>
                <c:pt idx="3">
                  <c:v>JPM Emerging Markets Small Cap </c:v>
                </c:pt>
                <c:pt idx="4">
                  <c:v>JPM US Equity</c:v>
                </c:pt>
                <c:pt idx="5">
                  <c:v>JPM Europe Equity </c:v>
                </c:pt>
                <c:pt idx="6">
                  <c:v>JPM Emerging Markets Debt </c:v>
                </c:pt>
                <c:pt idx="7">
                  <c:v>JPM Global Strategic Bond</c:v>
                </c:pt>
                <c:pt idx="8">
                  <c:v>JPM US Aggregate Bond </c:v>
                </c:pt>
              </c:strCache>
            </c:strRef>
          </c:cat>
          <c:val>
            <c:numRef>
              <c:f>Sheet1!$B$2:$B$10</c:f>
              <c:numCache>
                <c:formatCode>0.00%</c:formatCode>
                <c:ptCount val="9"/>
                <c:pt idx="0">
                  <c:v>9.0499999999999997E-2</c:v>
                </c:pt>
                <c:pt idx="1">
                  <c:v>7.0300000000000001E-2</c:v>
                </c:pt>
                <c:pt idx="2">
                  <c:v>0.126</c:v>
                </c:pt>
                <c:pt idx="3">
                  <c:v>9.8000000000000004E-2</c:v>
                </c:pt>
                <c:pt idx="4">
                  <c:v>8.7499999999999994E-2</c:v>
                </c:pt>
                <c:pt idx="5">
                  <c:v>6.1600000000000002E-2</c:v>
                </c:pt>
                <c:pt idx="6">
                  <c:v>8.9499999999999996E-2</c:v>
                </c:pt>
                <c:pt idx="7">
                  <c:v>0.20180000000000001</c:v>
                </c:pt>
                <c:pt idx="8">
                  <c:v>0.1749</c:v>
                </c:pt>
              </c:numCache>
            </c:numRef>
          </c:val>
          <c:extLst>
            <c:ext xmlns:c16="http://schemas.microsoft.com/office/drawing/2014/chart" uri="{C3380CC4-5D6E-409C-BE32-E72D297353CC}">
              <c16:uniqueId val="{00000012-88AB-4EE4-B22B-5A766ABF931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dirty="0"/>
              <a:t>Sector allocation</a:t>
            </a:r>
          </a:p>
        </c:rich>
      </c:tx>
      <c:layout>
        <c:manualLayout>
          <c:xMode val="edge"/>
          <c:yMode val="edge"/>
          <c:x val="0.2580199555801051"/>
          <c:y val="3.1414853953023347E-2"/>
        </c:manualLayout>
      </c:layout>
      <c:overlay val="0"/>
      <c:spPr>
        <a:noFill/>
        <a:ln>
          <a:noFill/>
        </a:ln>
        <a:effectLst/>
      </c:spPr>
      <c:txPr>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pieChart>
        <c:varyColors val="1"/>
        <c:ser>
          <c:idx val="0"/>
          <c:order val="0"/>
          <c:tx>
            <c:strRef>
              <c:f>Sheet1!$B$1</c:f>
              <c:strCache>
                <c:ptCount val="1"/>
                <c:pt idx="0">
                  <c:v>Sector allocation</c:v>
                </c:pt>
              </c:strCache>
            </c:strRef>
          </c:tx>
          <c:spPr>
            <a:ln w="6350">
              <a:solidFill>
                <a:schemeClr val="bg1"/>
              </a:solidFill>
            </a:ln>
          </c:spPr>
          <c:dPt>
            <c:idx val="0"/>
            <c:bubble3D val="0"/>
            <c:spPr>
              <a:solidFill>
                <a:schemeClr val="accent1"/>
              </a:solidFill>
              <a:ln w="6350">
                <a:solidFill>
                  <a:schemeClr val="bg1"/>
                </a:solidFill>
              </a:ln>
              <a:effectLst/>
            </c:spPr>
            <c:extLst>
              <c:ext xmlns:c16="http://schemas.microsoft.com/office/drawing/2014/chart" uri="{C3380CC4-5D6E-409C-BE32-E72D297353CC}">
                <c16:uniqueId val="{00000001-09BC-443B-BD5C-A90134A71823}"/>
              </c:ext>
            </c:extLst>
          </c:dPt>
          <c:dPt>
            <c:idx val="1"/>
            <c:bubble3D val="0"/>
            <c:spPr>
              <a:solidFill>
                <a:schemeClr val="accent3"/>
              </a:solidFill>
              <a:ln w="6350">
                <a:solidFill>
                  <a:schemeClr val="bg1"/>
                </a:solidFill>
              </a:ln>
              <a:effectLst/>
            </c:spPr>
            <c:extLst>
              <c:ext xmlns:c16="http://schemas.microsoft.com/office/drawing/2014/chart" uri="{C3380CC4-5D6E-409C-BE32-E72D297353CC}">
                <c16:uniqueId val="{00000003-09BC-443B-BD5C-A90134A71823}"/>
              </c:ext>
            </c:extLst>
          </c:dPt>
          <c:dPt>
            <c:idx val="2"/>
            <c:bubble3D val="0"/>
            <c:spPr>
              <a:solidFill>
                <a:schemeClr val="accent5"/>
              </a:solidFill>
              <a:ln w="6350">
                <a:solidFill>
                  <a:schemeClr val="bg1"/>
                </a:solidFill>
              </a:ln>
              <a:effectLst/>
            </c:spPr>
            <c:extLst>
              <c:ext xmlns:c16="http://schemas.microsoft.com/office/drawing/2014/chart" uri="{C3380CC4-5D6E-409C-BE32-E72D297353CC}">
                <c16:uniqueId val="{00000005-09BC-443B-BD5C-A90134A71823}"/>
              </c:ext>
            </c:extLst>
          </c:dPt>
          <c:dPt>
            <c:idx val="3"/>
            <c:bubble3D val="0"/>
            <c:spPr>
              <a:solidFill>
                <a:schemeClr val="accent1">
                  <a:lumMod val="60000"/>
                </a:schemeClr>
              </a:solidFill>
              <a:ln w="6350">
                <a:solidFill>
                  <a:schemeClr val="bg1"/>
                </a:solidFill>
              </a:ln>
              <a:effectLst/>
            </c:spPr>
            <c:extLst>
              <c:ext xmlns:c16="http://schemas.microsoft.com/office/drawing/2014/chart" uri="{C3380CC4-5D6E-409C-BE32-E72D297353CC}">
                <c16:uniqueId val="{00000007-09BC-443B-BD5C-A90134A71823}"/>
              </c:ext>
            </c:extLst>
          </c:dPt>
          <c:dPt>
            <c:idx val="4"/>
            <c:bubble3D val="0"/>
            <c:spPr>
              <a:solidFill>
                <a:schemeClr val="accent3">
                  <a:lumMod val="60000"/>
                </a:schemeClr>
              </a:solidFill>
              <a:ln w="6350">
                <a:solidFill>
                  <a:schemeClr val="bg1"/>
                </a:solidFill>
              </a:ln>
              <a:effectLst/>
            </c:spPr>
            <c:extLst>
              <c:ext xmlns:c16="http://schemas.microsoft.com/office/drawing/2014/chart" uri="{C3380CC4-5D6E-409C-BE32-E72D297353CC}">
                <c16:uniqueId val="{00000009-09BC-443B-BD5C-A90134A71823}"/>
              </c:ext>
            </c:extLst>
          </c:dPt>
          <c:dPt>
            <c:idx val="5"/>
            <c:bubble3D val="0"/>
            <c:spPr>
              <a:solidFill>
                <a:schemeClr val="accent5">
                  <a:lumMod val="60000"/>
                </a:schemeClr>
              </a:solidFill>
              <a:ln w="6350">
                <a:solidFill>
                  <a:schemeClr val="bg1"/>
                </a:solidFill>
              </a:ln>
              <a:effectLst/>
            </c:spPr>
            <c:extLst>
              <c:ext xmlns:c16="http://schemas.microsoft.com/office/drawing/2014/chart" uri="{C3380CC4-5D6E-409C-BE32-E72D297353CC}">
                <c16:uniqueId val="{0000000B-09BC-443B-BD5C-A90134A71823}"/>
              </c:ext>
            </c:extLst>
          </c:dPt>
          <c:dPt>
            <c:idx val="6"/>
            <c:bubble3D val="0"/>
            <c:spPr>
              <a:solidFill>
                <a:schemeClr val="accent1">
                  <a:lumMod val="80000"/>
                  <a:lumOff val="20000"/>
                </a:schemeClr>
              </a:solidFill>
              <a:ln w="6350">
                <a:solidFill>
                  <a:schemeClr val="bg1"/>
                </a:solidFill>
              </a:ln>
              <a:effectLst/>
            </c:spPr>
            <c:extLst>
              <c:ext xmlns:c16="http://schemas.microsoft.com/office/drawing/2014/chart" uri="{C3380CC4-5D6E-409C-BE32-E72D297353CC}">
                <c16:uniqueId val="{0000000D-09BC-443B-BD5C-A90134A71823}"/>
              </c:ext>
            </c:extLst>
          </c:dPt>
          <c:dPt>
            <c:idx val="7"/>
            <c:bubble3D val="0"/>
            <c:spPr>
              <a:solidFill>
                <a:schemeClr val="accent3">
                  <a:lumMod val="80000"/>
                  <a:lumOff val="20000"/>
                </a:schemeClr>
              </a:solidFill>
              <a:ln w="6350">
                <a:solidFill>
                  <a:schemeClr val="bg1"/>
                </a:solidFill>
              </a:ln>
              <a:effectLst/>
            </c:spPr>
            <c:extLst>
              <c:ext xmlns:c16="http://schemas.microsoft.com/office/drawing/2014/chart" uri="{C3380CC4-5D6E-409C-BE32-E72D297353CC}">
                <c16:uniqueId val="{0000000F-09BC-443B-BD5C-A90134A71823}"/>
              </c:ext>
            </c:extLst>
          </c:dPt>
          <c:dPt>
            <c:idx val="8"/>
            <c:bubble3D val="0"/>
            <c:spPr>
              <a:solidFill>
                <a:schemeClr val="accent5">
                  <a:lumMod val="80000"/>
                  <a:lumOff val="20000"/>
                </a:schemeClr>
              </a:solidFill>
              <a:ln w="6350">
                <a:solidFill>
                  <a:schemeClr val="bg1"/>
                </a:solidFill>
              </a:ln>
              <a:effectLst/>
            </c:spPr>
            <c:extLst>
              <c:ext xmlns:c16="http://schemas.microsoft.com/office/drawing/2014/chart" uri="{C3380CC4-5D6E-409C-BE32-E72D297353CC}">
                <c16:uniqueId val="{00000011-09BC-443B-BD5C-A90134A71823}"/>
              </c:ext>
            </c:extLst>
          </c:dPt>
          <c:dPt>
            <c:idx val="9"/>
            <c:bubble3D val="0"/>
            <c:spPr>
              <a:solidFill>
                <a:schemeClr val="accent1">
                  <a:lumMod val="80000"/>
                </a:schemeClr>
              </a:solidFill>
              <a:ln w="6350">
                <a:solidFill>
                  <a:schemeClr val="bg1"/>
                </a:solidFill>
              </a:ln>
              <a:effectLst/>
            </c:spPr>
            <c:extLst>
              <c:ext xmlns:c16="http://schemas.microsoft.com/office/drawing/2014/chart" uri="{C3380CC4-5D6E-409C-BE32-E72D297353CC}">
                <c16:uniqueId val="{00000013-09BC-443B-BD5C-A90134A71823}"/>
              </c:ext>
            </c:extLst>
          </c:dPt>
          <c:dPt>
            <c:idx val="10"/>
            <c:bubble3D val="0"/>
            <c:spPr>
              <a:solidFill>
                <a:schemeClr val="accent3">
                  <a:lumMod val="80000"/>
                </a:schemeClr>
              </a:solidFill>
              <a:ln w="6350">
                <a:solidFill>
                  <a:schemeClr val="bg1"/>
                </a:solidFill>
              </a:ln>
              <a:effectLst/>
            </c:spPr>
            <c:extLst>
              <c:ext xmlns:c16="http://schemas.microsoft.com/office/drawing/2014/chart" uri="{C3380CC4-5D6E-409C-BE32-E72D297353CC}">
                <c16:uniqueId val="{00000015-EC28-48F0-BC1E-8D32FC106B0C}"/>
              </c:ext>
            </c:extLst>
          </c:dPt>
          <c:dPt>
            <c:idx val="11"/>
            <c:bubble3D val="0"/>
            <c:spPr>
              <a:solidFill>
                <a:schemeClr val="accent5">
                  <a:lumMod val="80000"/>
                </a:schemeClr>
              </a:solidFill>
              <a:ln w="6350">
                <a:solidFill>
                  <a:schemeClr val="bg1"/>
                </a:solidFill>
              </a:ln>
              <a:effectLst/>
            </c:spPr>
            <c:extLst>
              <c:ext xmlns:c16="http://schemas.microsoft.com/office/drawing/2014/chart" uri="{C3380CC4-5D6E-409C-BE32-E72D297353CC}">
                <c16:uniqueId val="{00000017-EC28-48F0-BC1E-8D32FC106B0C}"/>
              </c:ext>
            </c:extLst>
          </c:dPt>
          <c:dLbls>
            <c:dLbl>
              <c:idx val="0"/>
              <c:layout>
                <c:manualLayout>
                  <c:x val="-7.9220989445208129E-3"/>
                  <c:y val="2.645300599184882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09BC-443B-BD5C-A90134A71823}"/>
                </c:ext>
              </c:extLst>
            </c:dLbl>
            <c:dLbl>
              <c:idx val="1"/>
              <c:layout>
                <c:manualLayout>
                  <c:x val="-5.5454692611644672E-2"/>
                  <c:y val="1.763533732789924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09BC-443B-BD5C-A90134A71823}"/>
                </c:ext>
              </c:extLst>
            </c:dLbl>
            <c:dLbl>
              <c:idx val="2"/>
              <c:layout>
                <c:manualLayout>
                  <c:x val="-2.3766296833562149E-2"/>
                  <c:y val="-8.0827695691100277E-17"/>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09BC-443B-BD5C-A90134A71823}"/>
                </c:ext>
              </c:extLst>
            </c:dLbl>
            <c:dLbl>
              <c:idx val="3"/>
              <c:layout>
                <c:manualLayout>
                  <c:x val="-2.3766296833562149E-2"/>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09BC-443B-BD5C-A90134A71823}"/>
                </c:ext>
              </c:extLst>
            </c:dLbl>
            <c:dLbl>
              <c:idx val="4"/>
              <c:layout>
                <c:manualLayout>
                  <c:x val="4.3571544194863671E-2"/>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09BC-443B-BD5C-A90134A71823}"/>
                </c:ext>
              </c:extLst>
            </c:dLbl>
            <c:dLbl>
              <c:idx val="5"/>
              <c:layout>
                <c:manualLayout>
                  <c:x val="3.2886691216856251E-2"/>
                  <c:y val="-4.860132334460420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09BC-443B-BD5C-A90134A71823}"/>
                </c:ext>
              </c:extLst>
            </c:dLbl>
            <c:dLbl>
              <c:idx val="6"/>
              <c:layout>
                <c:manualLayout>
                  <c:x val="5.8957258404832352E-3"/>
                  <c:y val="-2.2564900124280528E-4"/>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09BC-443B-BD5C-A90134A71823}"/>
                </c:ext>
              </c:extLst>
            </c:dLbl>
            <c:dLbl>
              <c:idx val="7"/>
              <c:layout>
                <c:manualLayout>
                  <c:x val="0"/>
                  <c:y val="2.2044345236028856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2467072606660615"/>
                      <c:h val="9.9331037499392469E-2"/>
                    </c:manualLayout>
                  </c15:layout>
                </c:ext>
                <c:ext xmlns:c16="http://schemas.microsoft.com/office/drawing/2014/chart" uri="{C3380CC4-5D6E-409C-BE32-E72D297353CC}">
                  <c16:uniqueId val="{0000000F-09BC-443B-BD5C-A90134A71823}"/>
                </c:ext>
              </c:extLst>
            </c:dLbl>
            <c:dLbl>
              <c:idx val="8"/>
              <c:layout>
                <c:manualLayout>
                  <c:x val="1.9805247361301671E-2"/>
                  <c:y val="2.645300599184886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09BC-443B-BD5C-A90134A71823}"/>
                </c:ext>
              </c:extLst>
            </c:dLbl>
            <c:dLbl>
              <c:idx val="9"/>
              <c:layout>
                <c:manualLayout>
                  <c:x val="-9.0773001788503367E-18"/>
                  <c:y val="8.8176686639495801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3-09BC-443B-BD5C-A90134A71823}"/>
                </c:ext>
              </c:extLst>
            </c:dLbl>
            <c:dLbl>
              <c:idx val="10"/>
              <c:layout>
                <c:manualLayout>
                  <c:x val="1.8154600357700673E-17"/>
                  <c:y val="-3.086184032382369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5-EC28-48F0-BC1E-8D32FC106B0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Sheet1!$A$2:$A$13</c:f>
              <c:strCache>
                <c:ptCount val="12"/>
                <c:pt idx="0">
                  <c:v>Treasury</c:v>
                </c:pt>
                <c:pt idx="1">
                  <c:v>Sovereign</c:v>
                </c:pt>
                <c:pt idx="2">
                  <c:v>Agency</c:v>
                </c:pt>
                <c:pt idx="3">
                  <c:v>Financial</c:v>
                </c:pt>
                <c:pt idx="4">
                  <c:v>IT</c:v>
                </c:pt>
                <c:pt idx="5">
                  <c:v>Industrial</c:v>
                </c:pt>
                <c:pt idx="6">
                  <c:v>Consumer discretionary</c:v>
                </c:pt>
                <c:pt idx="7">
                  <c:v>Energy&amp;Utility</c:v>
                </c:pt>
                <c:pt idx="8">
                  <c:v>Material</c:v>
                </c:pt>
                <c:pt idx="9">
                  <c:v>Healthcare</c:v>
                </c:pt>
                <c:pt idx="10">
                  <c:v>Consumer staple</c:v>
                </c:pt>
                <c:pt idx="11">
                  <c:v>Others</c:v>
                </c:pt>
              </c:strCache>
            </c:strRef>
          </c:cat>
          <c:val>
            <c:numRef>
              <c:f>Sheet1!$B$2:$B$13</c:f>
              <c:numCache>
                <c:formatCode>0.00%</c:formatCode>
                <c:ptCount val="12"/>
                <c:pt idx="0">
                  <c:v>0.2034</c:v>
                </c:pt>
                <c:pt idx="1">
                  <c:v>7.5300000000000006E-2</c:v>
                </c:pt>
                <c:pt idx="2">
                  <c:v>4.9200000000000001E-2</c:v>
                </c:pt>
                <c:pt idx="3">
                  <c:v>0.14180000000000001</c:v>
                </c:pt>
                <c:pt idx="4">
                  <c:v>0.1119</c:v>
                </c:pt>
                <c:pt idx="5">
                  <c:v>9.06E-2</c:v>
                </c:pt>
                <c:pt idx="6">
                  <c:v>7.4399999999999994E-2</c:v>
                </c:pt>
                <c:pt idx="7">
                  <c:v>4.3999999999999997E-2</c:v>
                </c:pt>
                <c:pt idx="8">
                  <c:v>3.8699999999999998E-2</c:v>
                </c:pt>
                <c:pt idx="9">
                  <c:v>3.6299999999999999E-2</c:v>
                </c:pt>
                <c:pt idx="10">
                  <c:v>2.58E-2</c:v>
                </c:pt>
                <c:pt idx="11">
                  <c:v>0.1086</c:v>
                </c:pt>
              </c:numCache>
            </c:numRef>
          </c:val>
          <c:extLst>
            <c:ext xmlns:c16="http://schemas.microsoft.com/office/drawing/2014/chart" uri="{C3380CC4-5D6E-409C-BE32-E72D297353CC}">
              <c16:uniqueId val="{00000012-09BC-443B-BD5C-A90134A71823}"/>
            </c:ext>
          </c:extLst>
        </c:ser>
        <c:dLbls>
          <c:showLegendKey val="0"/>
          <c:showVal val="0"/>
          <c:showCatName val="0"/>
          <c:showSerName val="0"/>
          <c:showPercent val="0"/>
          <c:showBubbleSize val="0"/>
          <c:showLeaderLines val="1"/>
        </c:dLbls>
        <c:firstSliceAng val="0"/>
      </c:pieChart>
      <c:spPr>
        <a:noFill/>
        <a:ln w="63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800" b="1" dirty="0">
                <a:latin typeface="Calibri" panose="020F0502020204030204" pitchFamily="34" charset="0"/>
                <a:cs typeface="Calibri" panose="020F0502020204030204" pitchFamily="34" charset="0"/>
              </a:rPr>
              <a:t>Narrowing</a:t>
            </a:r>
            <a:r>
              <a:rPr lang="en-US" sz="800" b="1" baseline="0" dirty="0">
                <a:latin typeface="Calibri" panose="020F0502020204030204" pitchFamily="34" charset="0"/>
                <a:cs typeface="Calibri" panose="020F0502020204030204" pitchFamily="34" charset="0"/>
              </a:rPr>
              <a:t> gap between Asia &amp; DM Top 5</a:t>
            </a:r>
            <a:endParaRPr lang="en-US" sz="800" b="1" dirty="0">
              <a:latin typeface="Calibri" panose="020F0502020204030204" pitchFamily="34" charset="0"/>
              <a:cs typeface="Calibri" panose="020F0502020204030204" pitchFamily="34" charset="0"/>
            </a:endParaRPr>
          </a:p>
        </c:rich>
      </c:tx>
      <c:layout>
        <c:manualLayout>
          <c:xMode val="edge"/>
          <c:yMode val="edge"/>
          <c:x val="0.19189090727839986"/>
          <c:y val="0"/>
        </c:manualLayout>
      </c:layout>
      <c:overlay val="0"/>
      <c:spPr>
        <a:noFill/>
        <a:ln>
          <a:noFill/>
        </a:ln>
        <a:effectLst/>
      </c:spPr>
      <c:txPr>
        <a:bodyPr rot="0" spcFirstLastPara="1" vertOverflow="ellipsis" vert="horz" wrap="square" anchor="ctr" anchorCtr="1"/>
        <a:lstStyle/>
        <a:p>
          <a:pPr>
            <a:defRPr sz="8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1192491466746958"/>
          <c:y val="0.29343619493029216"/>
          <c:w val="0.84262404442173644"/>
          <c:h val="0.50162251673711"/>
        </c:manualLayout>
      </c:layout>
      <c:barChart>
        <c:barDir val="col"/>
        <c:grouping val="clustered"/>
        <c:varyColors val="0"/>
        <c:ser>
          <c:idx val="0"/>
          <c:order val="0"/>
          <c:tx>
            <c:strRef>
              <c:f>Sheet1!$A$2</c:f>
              <c:strCache>
                <c:ptCount val="1"/>
                <c:pt idx="0">
                  <c:v>Asia average</c:v>
                </c:pt>
              </c:strCache>
            </c:strRef>
          </c:tx>
          <c:spPr>
            <a:solidFill>
              <a:schemeClr val="accent1"/>
            </a:solidFill>
            <a:ln>
              <a:noFill/>
            </a:ln>
            <a:effectLst/>
          </c:spPr>
          <c:invertIfNegative val="0"/>
          <c:cat>
            <c:numRef>
              <c:f>Sheet1!$B$1:$C$1</c:f>
              <c:numCache>
                <c:formatCode>General</c:formatCode>
                <c:ptCount val="2"/>
                <c:pt idx="0">
                  <c:v>2013</c:v>
                </c:pt>
                <c:pt idx="1">
                  <c:v>2016</c:v>
                </c:pt>
              </c:numCache>
            </c:numRef>
          </c:cat>
          <c:val>
            <c:numRef>
              <c:f>Sheet1!$B$2:$C$2</c:f>
              <c:numCache>
                <c:formatCode>General</c:formatCode>
                <c:ptCount val="2"/>
                <c:pt idx="0">
                  <c:v>67</c:v>
                </c:pt>
                <c:pt idx="1">
                  <c:v>78</c:v>
                </c:pt>
              </c:numCache>
            </c:numRef>
          </c:val>
          <c:extLst>
            <c:ext xmlns:c16="http://schemas.microsoft.com/office/drawing/2014/chart" uri="{C3380CC4-5D6E-409C-BE32-E72D297353CC}">
              <c16:uniqueId val="{00000000-2E87-4933-9224-C5BD280EAD63}"/>
            </c:ext>
          </c:extLst>
        </c:ser>
        <c:ser>
          <c:idx val="1"/>
          <c:order val="1"/>
          <c:tx>
            <c:strRef>
              <c:f>Sheet1!$A$3</c:f>
              <c:strCache>
                <c:ptCount val="1"/>
                <c:pt idx="0">
                  <c:v>DM Top 5</c:v>
                </c:pt>
              </c:strCache>
            </c:strRef>
          </c:tx>
          <c:spPr>
            <a:solidFill>
              <a:schemeClr val="tx2">
                <a:lumMod val="50000"/>
              </a:schemeClr>
            </a:solidFill>
            <a:ln>
              <a:noFill/>
            </a:ln>
            <a:effectLst/>
          </c:spPr>
          <c:invertIfNegative val="0"/>
          <c:cat>
            <c:numRef>
              <c:f>Sheet1!$B$1:$C$1</c:f>
              <c:numCache>
                <c:formatCode>General</c:formatCode>
                <c:ptCount val="2"/>
                <c:pt idx="0">
                  <c:v>2013</c:v>
                </c:pt>
                <c:pt idx="1">
                  <c:v>2016</c:v>
                </c:pt>
              </c:numCache>
            </c:numRef>
          </c:cat>
          <c:val>
            <c:numRef>
              <c:f>Sheet1!$B$3:$C$3</c:f>
              <c:numCache>
                <c:formatCode>General</c:formatCode>
                <c:ptCount val="2"/>
                <c:pt idx="0">
                  <c:v>81</c:v>
                </c:pt>
                <c:pt idx="1">
                  <c:v>85</c:v>
                </c:pt>
              </c:numCache>
            </c:numRef>
          </c:val>
          <c:extLst>
            <c:ext xmlns:c16="http://schemas.microsoft.com/office/drawing/2014/chart" uri="{C3380CC4-5D6E-409C-BE32-E72D297353CC}">
              <c16:uniqueId val="{00000001-2E87-4933-9224-C5BD280EAD63}"/>
            </c:ext>
          </c:extLst>
        </c:ser>
        <c:dLbls>
          <c:showLegendKey val="0"/>
          <c:showVal val="0"/>
          <c:showCatName val="0"/>
          <c:showSerName val="0"/>
          <c:showPercent val="0"/>
          <c:showBubbleSize val="0"/>
        </c:dLbls>
        <c:gapWidth val="219"/>
        <c:overlap val="-27"/>
        <c:axId val="1164898368"/>
        <c:axId val="1156015632"/>
      </c:barChart>
      <c:catAx>
        <c:axId val="116489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156015632"/>
        <c:crosses val="autoZero"/>
        <c:auto val="1"/>
        <c:lblAlgn val="ctr"/>
        <c:lblOffset val="100"/>
        <c:noMultiLvlLbl val="0"/>
      </c:catAx>
      <c:valAx>
        <c:axId val="1156015632"/>
        <c:scaling>
          <c:orientation val="minMax"/>
          <c:max val="90"/>
          <c:min val="6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altLang="zh-CN" sz="600" dirty="0">
                    <a:latin typeface="Calibri" panose="020F0502020204030204" pitchFamily="34" charset="0"/>
                    <a:cs typeface="Calibri" panose="020F0502020204030204" pitchFamily="34" charset="0"/>
                  </a:rPr>
                  <a:t>Innovation score</a:t>
                </a:r>
                <a:endParaRPr lang="zh-CN" altLang="en-US" sz="600" dirty="0">
                  <a:latin typeface="Calibri" panose="020F0502020204030204" pitchFamily="34" charset="0"/>
                  <a:cs typeface="Calibri" panose="020F0502020204030204" pitchFamily="34" charset="0"/>
                </a:endParaRPr>
              </a:p>
            </c:rich>
          </c:tx>
          <c:layout>
            <c:manualLayout>
              <c:xMode val="edge"/>
              <c:yMode val="edge"/>
              <c:x val="2.9121652005856995E-3"/>
              <c:y val="0"/>
            </c:manualLayout>
          </c:layout>
          <c:overlay val="0"/>
          <c:spPr>
            <a:noFill/>
            <a:ln>
              <a:noFill/>
            </a:ln>
            <a:effectLst/>
          </c:spPr>
          <c:txPr>
            <a:bodyPr rot="0" spcFirstLastPara="1" vertOverflow="ellipsis"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164898368"/>
        <c:crosses val="autoZero"/>
        <c:crossBetween val="between"/>
        <c:majorUnit val="10"/>
      </c:valAx>
      <c:spPr>
        <a:noFill/>
        <a:ln>
          <a:noFill/>
        </a:ln>
        <a:effectLst/>
      </c:spPr>
    </c:plotArea>
    <c:legend>
      <c:legendPos val="b"/>
      <c:layout>
        <c:manualLayout>
          <c:xMode val="edge"/>
          <c:yMode val="edge"/>
          <c:x val="0.17786610117360344"/>
          <c:y val="0.90140876047904717"/>
          <c:w val="0.70077820418038417"/>
          <c:h val="9.85910615339749E-2"/>
        </c:manualLayout>
      </c:layout>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b="1" dirty="0"/>
              <a:t>Tactic asset allocation</a:t>
            </a:r>
          </a:p>
        </c:rich>
      </c:tx>
      <c:layout>
        <c:manualLayout>
          <c:xMode val="edge"/>
          <c:yMode val="edge"/>
          <c:x val="0.16721497829411"/>
          <c:y val="4.9618479611744848E-3"/>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pieChart>
        <c:varyColors val="1"/>
        <c:ser>
          <c:idx val="0"/>
          <c:order val="0"/>
          <c:tx>
            <c:strRef>
              <c:f>Sheet1!$B$1</c:f>
              <c:strCache>
                <c:ptCount val="1"/>
                <c:pt idx="0">
                  <c:v>Strategic asset allocation</c:v>
                </c:pt>
              </c:strCache>
            </c:strRef>
          </c:tx>
          <c:spPr>
            <a:ln w="6350">
              <a:solidFill>
                <a:schemeClr val="bg1"/>
              </a:solidFill>
            </a:ln>
          </c:spPr>
          <c:dPt>
            <c:idx val="0"/>
            <c:bubble3D val="0"/>
            <c:spPr>
              <a:solidFill>
                <a:schemeClr val="accent1"/>
              </a:solidFill>
              <a:ln w="6350">
                <a:solidFill>
                  <a:schemeClr val="bg1"/>
                </a:solidFill>
              </a:ln>
              <a:effectLst/>
            </c:spPr>
            <c:extLst>
              <c:ext xmlns:c16="http://schemas.microsoft.com/office/drawing/2014/chart" uri="{C3380CC4-5D6E-409C-BE32-E72D297353CC}">
                <c16:uniqueId val="{00000001-789E-435F-A093-15E8C88621B8}"/>
              </c:ext>
            </c:extLst>
          </c:dPt>
          <c:dPt>
            <c:idx val="1"/>
            <c:bubble3D val="0"/>
            <c:spPr>
              <a:solidFill>
                <a:schemeClr val="accent3"/>
              </a:solidFill>
              <a:ln w="6350">
                <a:solidFill>
                  <a:schemeClr val="bg1"/>
                </a:solidFill>
              </a:ln>
              <a:effectLst/>
            </c:spPr>
            <c:extLst>
              <c:ext xmlns:c16="http://schemas.microsoft.com/office/drawing/2014/chart" uri="{C3380CC4-5D6E-409C-BE32-E72D297353CC}">
                <c16:uniqueId val="{00000003-789E-435F-A093-15E8C88621B8}"/>
              </c:ext>
            </c:extLst>
          </c:dPt>
          <c:dPt>
            <c:idx val="2"/>
            <c:bubble3D val="0"/>
            <c:spPr>
              <a:solidFill>
                <a:schemeClr val="accent5"/>
              </a:solidFill>
              <a:ln w="6350">
                <a:solidFill>
                  <a:schemeClr val="bg1"/>
                </a:solidFill>
              </a:ln>
              <a:effectLst/>
            </c:spPr>
            <c:extLst>
              <c:ext xmlns:c16="http://schemas.microsoft.com/office/drawing/2014/chart" uri="{C3380CC4-5D6E-409C-BE32-E72D297353CC}">
                <c16:uniqueId val="{00000005-789E-435F-A093-15E8C88621B8}"/>
              </c:ext>
            </c:extLst>
          </c:dPt>
          <c:dPt>
            <c:idx val="3"/>
            <c:bubble3D val="0"/>
            <c:spPr>
              <a:solidFill>
                <a:schemeClr val="accent1">
                  <a:lumMod val="60000"/>
                </a:schemeClr>
              </a:solidFill>
              <a:ln w="6350">
                <a:solidFill>
                  <a:schemeClr val="bg1"/>
                </a:solidFill>
              </a:ln>
              <a:effectLst/>
            </c:spPr>
            <c:extLst>
              <c:ext xmlns:c16="http://schemas.microsoft.com/office/drawing/2014/chart" uri="{C3380CC4-5D6E-409C-BE32-E72D297353CC}">
                <c16:uniqueId val="{00000007-789E-435F-A093-15E8C88621B8}"/>
              </c:ext>
            </c:extLst>
          </c:dPt>
          <c:dPt>
            <c:idx val="4"/>
            <c:bubble3D val="0"/>
            <c:spPr>
              <a:solidFill>
                <a:schemeClr val="accent3">
                  <a:lumMod val="60000"/>
                </a:schemeClr>
              </a:solidFill>
              <a:ln w="6350">
                <a:solidFill>
                  <a:schemeClr val="bg1"/>
                </a:solidFill>
              </a:ln>
              <a:effectLst/>
            </c:spPr>
            <c:extLst>
              <c:ext xmlns:c16="http://schemas.microsoft.com/office/drawing/2014/chart" uri="{C3380CC4-5D6E-409C-BE32-E72D297353CC}">
                <c16:uniqueId val="{00000009-789E-435F-A093-15E8C88621B8}"/>
              </c:ext>
            </c:extLst>
          </c:dPt>
          <c:dPt>
            <c:idx val="5"/>
            <c:bubble3D val="0"/>
            <c:spPr>
              <a:solidFill>
                <a:schemeClr val="accent5">
                  <a:lumMod val="60000"/>
                </a:schemeClr>
              </a:solidFill>
              <a:ln w="6350">
                <a:solidFill>
                  <a:schemeClr val="bg1"/>
                </a:solidFill>
              </a:ln>
              <a:effectLst/>
            </c:spPr>
            <c:extLst>
              <c:ext xmlns:c16="http://schemas.microsoft.com/office/drawing/2014/chart" uri="{C3380CC4-5D6E-409C-BE32-E72D297353CC}">
                <c16:uniqueId val="{0000000B-789E-435F-A093-15E8C88621B8}"/>
              </c:ext>
            </c:extLst>
          </c:dPt>
          <c:dPt>
            <c:idx val="6"/>
            <c:bubble3D val="0"/>
            <c:spPr>
              <a:solidFill>
                <a:schemeClr val="accent1">
                  <a:lumMod val="80000"/>
                  <a:lumOff val="20000"/>
                </a:schemeClr>
              </a:solidFill>
              <a:ln w="6350">
                <a:solidFill>
                  <a:schemeClr val="bg1"/>
                </a:solidFill>
              </a:ln>
              <a:effectLst/>
            </c:spPr>
            <c:extLst>
              <c:ext xmlns:c16="http://schemas.microsoft.com/office/drawing/2014/chart" uri="{C3380CC4-5D6E-409C-BE32-E72D297353CC}">
                <c16:uniqueId val="{0000000D-789E-435F-A093-15E8C88621B8}"/>
              </c:ext>
            </c:extLst>
          </c:dPt>
          <c:dPt>
            <c:idx val="7"/>
            <c:bubble3D val="0"/>
            <c:spPr>
              <a:solidFill>
                <a:schemeClr val="accent3">
                  <a:lumMod val="80000"/>
                  <a:lumOff val="20000"/>
                </a:schemeClr>
              </a:solidFill>
              <a:ln w="6350">
                <a:solidFill>
                  <a:schemeClr val="bg1"/>
                </a:solidFill>
              </a:ln>
              <a:effectLst/>
            </c:spPr>
            <c:extLst>
              <c:ext xmlns:c16="http://schemas.microsoft.com/office/drawing/2014/chart" uri="{C3380CC4-5D6E-409C-BE32-E72D297353CC}">
                <c16:uniqueId val="{0000000F-789E-435F-A093-15E8C88621B8}"/>
              </c:ext>
            </c:extLst>
          </c:dPt>
          <c:dPt>
            <c:idx val="8"/>
            <c:bubble3D val="0"/>
            <c:spPr>
              <a:solidFill>
                <a:schemeClr val="accent5">
                  <a:lumMod val="80000"/>
                  <a:lumOff val="20000"/>
                </a:schemeClr>
              </a:solidFill>
              <a:ln w="6350">
                <a:solidFill>
                  <a:schemeClr val="bg1"/>
                </a:solidFill>
              </a:ln>
              <a:effectLst/>
            </c:spPr>
            <c:extLst>
              <c:ext xmlns:c16="http://schemas.microsoft.com/office/drawing/2014/chart" uri="{C3380CC4-5D6E-409C-BE32-E72D297353CC}">
                <c16:uniqueId val="{00000011-789E-435F-A093-15E8C88621B8}"/>
              </c:ext>
            </c:extLst>
          </c:dPt>
          <c:dLbls>
            <c:dLbl>
              <c:idx val="1"/>
              <c:layout>
                <c:manualLayout>
                  <c:x val="-2.3766296833562003E-2"/>
                  <c:y val="-1.6165539138220055E-1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789E-435F-A093-15E8C88621B8}"/>
                </c:ext>
              </c:extLst>
            </c:dLbl>
            <c:dLbl>
              <c:idx val="2"/>
              <c:layout>
                <c:manualLayout>
                  <c:x val="6.8536235330226861E-2"/>
                  <c:y val="-4.860132334460420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789E-435F-A093-15E8C88621B8}"/>
                </c:ext>
              </c:extLst>
            </c:dLbl>
            <c:dLbl>
              <c:idx val="3"/>
              <c:layout>
                <c:manualLayout>
                  <c:x val="2.5701088248835085E-2"/>
                  <c:y val="-4.634556126299318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789E-435F-A093-15E8C88621B8}"/>
                </c:ext>
              </c:extLst>
            </c:dLbl>
            <c:dLbl>
              <c:idx val="7"/>
              <c:layout>
                <c:manualLayout>
                  <c:x val="0"/>
                  <c:y val="3.707644901039454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789E-435F-A093-15E8C88621B8}"/>
                </c:ext>
              </c:extLst>
            </c:dLbl>
            <c:dLbl>
              <c:idx val="8"/>
              <c:layout>
                <c:manualLayout>
                  <c:x val="-7.2618401430802693E-17"/>
                  <c:y val="1.3226502995924412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1-789E-435F-A093-15E8C88621B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33669"/>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US Bond</c:v>
                </c:pt>
                <c:pt idx="1">
                  <c:v>US Equity</c:v>
                </c:pt>
                <c:pt idx="2">
                  <c:v>Europe Equity</c:v>
                </c:pt>
                <c:pt idx="3">
                  <c:v>Japan Equity</c:v>
                </c:pt>
                <c:pt idx="4">
                  <c:v>Asia Ex Japan Equity</c:v>
                </c:pt>
                <c:pt idx="5">
                  <c:v>EM Equity</c:v>
                </c:pt>
                <c:pt idx="6">
                  <c:v>EM Bond</c:v>
                </c:pt>
                <c:pt idx="7">
                  <c:v>Global Aggregate Bond</c:v>
                </c:pt>
                <c:pt idx="8">
                  <c:v>HY Bond</c:v>
                </c:pt>
              </c:strCache>
            </c:strRef>
          </c:cat>
          <c:val>
            <c:numRef>
              <c:f>Sheet1!$B$2:$B$10</c:f>
              <c:numCache>
                <c:formatCode>0.00%</c:formatCode>
                <c:ptCount val="9"/>
                <c:pt idx="0">
                  <c:v>0.1837212</c:v>
                </c:pt>
                <c:pt idx="1">
                  <c:v>0.3211</c:v>
                </c:pt>
                <c:pt idx="2">
                  <c:v>5.7299999999999997E-2</c:v>
                </c:pt>
                <c:pt idx="3">
                  <c:v>6.2849550000000004E-2</c:v>
                </c:pt>
                <c:pt idx="4">
                  <c:v>0.1207</c:v>
                </c:pt>
                <c:pt idx="5">
                  <c:v>0.01</c:v>
                </c:pt>
                <c:pt idx="6">
                  <c:v>6.2135000000000003E-2</c:v>
                </c:pt>
                <c:pt idx="7">
                  <c:v>0.17220882000000001</c:v>
                </c:pt>
                <c:pt idx="8">
                  <c:v>0.01</c:v>
                </c:pt>
              </c:numCache>
            </c:numRef>
          </c:val>
          <c:extLst>
            <c:ext xmlns:c16="http://schemas.microsoft.com/office/drawing/2014/chart" uri="{C3380CC4-5D6E-409C-BE32-E72D297353CC}">
              <c16:uniqueId val="{00000014-789E-435F-A093-15E8C88621B8}"/>
            </c:ext>
          </c:extLst>
        </c:ser>
        <c:dLbls>
          <c:showLegendKey val="0"/>
          <c:showVal val="0"/>
          <c:showCatName val="0"/>
          <c:showSerName val="0"/>
          <c:showPercent val="0"/>
          <c:showBubbleSize val="0"/>
          <c:showLeaderLines val="1"/>
        </c:dLbls>
        <c:firstSliceAng val="0"/>
      </c:pieChart>
      <c:spPr>
        <a:noFill/>
        <a:ln w="63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B0A0D51-46C5-4DA6-B96A-C199C99B38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AC3B9DF-72B8-4AB9-8BA3-EFD40FCB17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4BA051-002E-445A-B05F-844682BDA029}" type="datetimeFigureOut">
              <a:rPr lang="zh-CN" altLang="en-US" smtClean="0"/>
              <a:t>2018/2/10</a:t>
            </a:fld>
            <a:endParaRPr lang="zh-CN" altLang="en-US"/>
          </a:p>
        </p:txBody>
      </p:sp>
      <p:sp>
        <p:nvSpPr>
          <p:cNvPr id="4" name="页脚占位符 3">
            <a:extLst>
              <a:ext uri="{FF2B5EF4-FFF2-40B4-BE49-F238E27FC236}">
                <a16:creationId xmlns:a16="http://schemas.microsoft.com/office/drawing/2014/main" id="{55833B1C-53D7-400C-ACD4-2531A31473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0392F52-9372-4F25-9C06-CC494929D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2328D2-795D-4382-B296-2D05C1696801}" type="slidenum">
              <a:rPr lang="zh-CN" altLang="en-US" smtClean="0"/>
              <a:t>‹#›</a:t>
            </a:fld>
            <a:endParaRPr lang="zh-CN" altLang="en-US"/>
          </a:p>
        </p:txBody>
      </p:sp>
    </p:spTree>
    <p:extLst>
      <p:ext uri="{BB962C8B-B14F-4D97-AF65-F5344CB8AC3E}">
        <p14:creationId xmlns:p14="http://schemas.microsoft.com/office/powerpoint/2010/main" val="9970356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atin typeface="Calibri" panose="020F0502020204030204" pitchFamily="34" charset="0"/>
                <a:cs typeface="Calibri" panose="020F0502020204030204" pitchFamily="34"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C364985C-CAA4-4EBF-B44A-CAAFE8193CAF}" type="datetimeFigureOut">
              <a:rPr lang="zh-CN" altLang="en-US" smtClean="0"/>
              <a:t>2018/2/10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624638" y="626860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7" name="矩形 6">
            <a:extLst>
              <a:ext uri="{FF2B5EF4-FFF2-40B4-BE49-F238E27FC236}">
                <a16:creationId xmlns:a16="http://schemas.microsoft.com/office/drawing/2014/main" id="{23604AFF-D82F-41E9-B562-1C13D9EB8FC2}"/>
              </a:ext>
            </a:extLst>
          </p:cNvPr>
          <p:cNvSpPr/>
          <p:nvPr userDrawn="1"/>
        </p:nvSpPr>
        <p:spPr>
          <a:xfrm>
            <a:off x="285085" y="6373126"/>
            <a:ext cx="6937080" cy="65359"/>
          </a:xfrm>
          <a:prstGeom prst="rect">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dirty="0"/>
          </a:p>
        </p:txBody>
      </p:sp>
      <p:sp>
        <p:nvSpPr>
          <p:cNvPr id="8" name="矩形 7">
            <a:extLst>
              <a:ext uri="{FF2B5EF4-FFF2-40B4-BE49-F238E27FC236}">
                <a16:creationId xmlns:a16="http://schemas.microsoft.com/office/drawing/2014/main" id="{9AC6832B-3989-41AC-B91B-0BF4578051AA}"/>
              </a:ext>
            </a:extLst>
          </p:cNvPr>
          <p:cNvSpPr/>
          <p:nvPr userDrawn="1"/>
        </p:nvSpPr>
        <p:spPr>
          <a:xfrm>
            <a:off x="7299916" y="6373126"/>
            <a:ext cx="2320999" cy="65359"/>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dirty="0"/>
          </a:p>
        </p:txBody>
      </p:sp>
      <p:sp>
        <p:nvSpPr>
          <p:cNvPr id="10" name="矩形 9">
            <a:extLst>
              <a:ext uri="{FF2B5EF4-FFF2-40B4-BE49-F238E27FC236}">
                <a16:creationId xmlns:a16="http://schemas.microsoft.com/office/drawing/2014/main" id="{5BA9307D-4195-42C4-A0D9-EF506CCB6E20}"/>
              </a:ext>
            </a:extLst>
          </p:cNvPr>
          <p:cNvSpPr/>
          <p:nvPr userDrawn="1"/>
        </p:nvSpPr>
        <p:spPr>
          <a:xfrm>
            <a:off x="-886120" y="1702380"/>
            <a:ext cx="424206" cy="131976"/>
          </a:xfrm>
          <a:prstGeom prst="rect">
            <a:avLst/>
          </a:prstGeom>
          <a:solidFill>
            <a:srgbClr val="6366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0AD71C5-387A-4A84-9946-48AB4A846833}"/>
              </a:ext>
            </a:extLst>
          </p:cNvPr>
          <p:cNvSpPr txBox="1"/>
          <p:nvPr userDrawn="1"/>
        </p:nvSpPr>
        <p:spPr>
          <a:xfrm>
            <a:off x="-1918354" y="1630836"/>
            <a:ext cx="1032234" cy="120032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99,102,106</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0,158,214</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54</a:t>
            </a:r>
            <a:r>
              <a:rPr lang="zh-CN" altLang="en-US" sz="1200" dirty="0">
                <a:latin typeface="Arial" panose="020B0604020202020204" pitchFamily="34" charset="0"/>
                <a:cs typeface="Arial" panose="020B0604020202020204" pitchFamily="34" charset="0"/>
              </a:rPr>
              <a:t>，</a:t>
            </a:r>
            <a:r>
              <a:rPr lang="en-US" altLang="zh-CN" sz="1200" dirty="0">
                <a:latin typeface="Arial" panose="020B0604020202020204" pitchFamily="34" charset="0"/>
                <a:cs typeface="Arial" panose="020B0604020202020204" pitchFamily="34" charset="0"/>
              </a:rPr>
              <a:t>105</a:t>
            </a:r>
          </a:p>
          <a:p>
            <a:endParaRPr lang="zh-CN" altLang="en-US" sz="1200" dirty="0">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C590D97A-9F11-43D3-8CB4-E2C73F422755}"/>
              </a:ext>
            </a:extLst>
          </p:cNvPr>
          <p:cNvSpPr/>
          <p:nvPr userDrawn="1"/>
        </p:nvSpPr>
        <p:spPr>
          <a:xfrm>
            <a:off x="-886120" y="2052743"/>
            <a:ext cx="424206" cy="131976"/>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FB8894E-CEA6-4667-A566-508A25755BE0}"/>
              </a:ext>
            </a:extLst>
          </p:cNvPr>
          <p:cNvSpPr/>
          <p:nvPr userDrawn="1"/>
        </p:nvSpPr>
        <p:spPr>
          <a:xfrm>
            <a:off x="-886120" y="2434467"/>
            <a:ext cx="424206" cy="131976"/>
          </a:xfrm>
          <a:prstGeom prst="rect">
            <a:avLst/>
          </a:prstGeom>
          <a:solidFill>
            <a:srgbClr val="033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5937DCF-17DD-48E3-9FA5-155572690E89}"/>
              </a:ext>
            </a:extLst>
          </p:cNvPr>
          <p:cNvSpPr/>
          <p:nvPr userDrawn="1"/>
        </p:nvSpPr>
        <p:spPr>
          <a:xfrm>
            <a:off x="-864586" y="2831166"/>
            <a:ext cx="402672" cy="131976"/>
          </a:xfrm>
          <a:prstGeom prst="rect">
            <a:avLst/>
          </a:prstGeom>
          <a:solidFill>
            <a:srgbClr val="144E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C541446-9A30-4DD8-825F-12A8855D6C42}"/>
              </a:ext>
            </a:extLst>
          </p:cNvPr>
          <p:cNvSpPr/>
          <p:nvPr userDrawn="1"/>
        </p:nvSpPr>
        <p:spPr>
          <a:xfrm>
            <a:off x="-864586" y="3185720"/>
            <a:ext cx="402672" cy="131976"/>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AA492D4-41D9-4E4F-9003-2F4CD292618B}"/>
              </a:ext>
            </a:extLst>
          </p:cNvPr>
          <p:cNvSpPr txBox="1"/>
          <p:nvPr userDrawn="1"/>
        </p:nvSpPr>
        <p:spPr>
          <a:xfrm>
            <a:off x="-1892309" y="2809630"/>
            <a:ext cx="1032234" cy="646331"/>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20,78,118</a:t>
            </a:r>
          </a:p>
          <a:p>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58,133,191</a:t>
            </a:r>
          </a:p>
        </p:txBody>
      </p:sp>
    </p:spTree>
    <p:extLst>
      <p:ext uri="{BB962C8B-B14F-4D97-AF65-F5344CB8AC3E}">
        <p14:creationId xmlns:p14="http://schemas.microsoft.com/office/powerpoint/2010/main" val="38515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3413A-D2C8-4901-9E07-97AFF394BFAA}"/>
              </a:ext>
            </a:extLst>
          </p:cNvPr>
          <p:cNvSpPr>
            <a:spLocks noGrp="1"/>
          </p:cNvSpPr>
          <p:nvPr>
            <p:ph type="title"/>
          </p:nvPr>
        </p:nvSpPr>
        <p:spPr>
          <a:xfrm>
            <a:off x="682328" y="457200"/>
            <a:ext cx="3194943" cy="1600200"/>
          </a:xfrm>
        </p:spPr>
        <p:txBody>
          <a:bodyPr anchor="b"/>
          <a:lstStyle>
            <a:lvl1pPr>
              <a:defRPr sz="2600"/>
            </a:lvl1pPr>
          </a:lstStyle>
          <a:p>
            <a:r>
              <a:rPr lang="zh-CN" altLang="en-US"/>
              <a:t>单击此处编辑母版标题样式</a:t>
            </a:r>
          </a:p>
        </p:txBody>
      </p:sp>
      <p:sp>
        <p:nvSpPr>
          <p:cNvPr id="3" name="图片占位符 2">
            <a:extLst>
              <a:ext uri="{FF2B5EF4-FFF2-40B4-BE49-F238E27FC236}">
                <a16:creationId xmlns:a16="http://schemas.microsoft.com/office/drawing/2014/main" id="{11263844-D5B5-45A1-B3C4-CD50DBD4510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zh-CN" altLang="en-US"/>
          </a:p>
        </p:txBody>
      </p:sp>
      <p:sp>
        <p:nvSpPr>
          <p:cNvPr id="4" name="文本占位符 3">
            <a:extLst>
              <a:ext uri="{FF2B5EF4-FFF2-40B4-BE49-F238E27FC236}">
                <a16:creationId xmlns:a16="http://schemas.microsoft.com/office/drawing/2014/main" id="{EC7E3422-7FA6-44E3-8BC4-BCE00C37FAB2}"/>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a:t>编辑母版文本样式</a:t>
            </a:r>
          </a:p>
        </p:txBody>
      </p:sp>
      <p:sp>
        <p:nvSpPr>
          <p:cNvPr id="5" name="日期占位符 4">
            <a:extLst>
              <a:ext uri="{FF2B5EF4-FFF2-40B4-BE49-F238E27FC236}">
                <a16:creationId xmlns:a16="http://schemas.microsoft.com/office/drawing/2014/main" id="{693D31B6-559A-425E-9C6F-4FCD4E5097C1}"/>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6" name="页脚占位符 5">
            <a:extLst>
              <a:ext uri="{FF2B5EF4-FFF2-40B4-BE49-F238E27FC236}">
                <a16:creationId xmlns:a16="http://schemas.microsoft.com/office/drawing/2014/main" id="{68DC3888-B5AD-48DB-BA42-9E1A1A1C43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0FFB1-EB52-4DBB-8328-3DEB8C862E35}"/>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86213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2CB40-37B6-47B9-997D-E7131F7829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8BE078-CB4E-444D-A18A-160E6F8947B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407199-2C59-42D5-A0C7-D3F1D418B192}"/>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3D6F981D-23AE-42F8-9EE3-197344A35F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0300B0-D9C8-4152-9632-59433F3C723F}"/>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034893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4CEB61-CC5C-4CEE-98F6-4CE78EAFDAFC}"/>
              </a:ext>
            </a:extLst>
          </p:cNvPr>
          <p:cNvSpPr>
            <a:spLocks noGrp="1"/>
          </p:cNvSpPr>
          <p:nvPr>
            <p:ph type="title" orient="vert"/>
          </p:nvPr>
        </p:nvSpPr>
        <p:spPr>
          <a:xfrm>
            <a:off x="7088981" y="365125"/>
            <a:ext cx="2135981"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3BCC30-608A-4E88-A681-AC80B74A33BC}"/>
              </a:ext>
            </a:extLst>
          </p:cNvPr>
          <p:cNvSpPr>
            <a:spLocks noGrp="1"/>
          </p:cNvSpPr>
          <p:nvPr>
            <p:ph type="body" orient="vert" idx="1"/>
          </p:nvPr>
        </p:nvSpPr>
        <p:spPr>
          <a:xfrm>
            <a:off x="681037" y="365125"/>
            <a:ext cx="6284119"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743B9E-F014-4437-82D4-4FD0EADB1B58}"/>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EF62D615-FEF8-4BE9-9BA9-30BFFEF029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E3E96B-2BFA-4EF9-B8BB-D1DEF39CD551}"/>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97917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66959-B667-44BB-9A9C-2672D53CFBEC}"/>
              </a:ext>
            </a:extLst>
          </p:cNvPr>
          <p:cNvSpPr>
            <a:spLocks noGrp="1"/>
          </p:cNvSpPr>
          <p:nvPr>
            <p:ph type="ctrTitle"/>
          </p:nvPr>
        </p:nvSpPr>
        <p:spPr>
          <a:xfrm>
            <a:off x="1238250" y="1122363"/>
            <a:ext cx="7429500" cy="2387600"/>
          </a:xfrm>
        </p:spPr>
        <p:txBody>
          <a:bodyPr anchor="b"/>
          <a:lstStyle>
            <a:lvl1pPr algn="ctr">
              <a:defRPr sz="4875"/>
            </a:lvl1pPr>
          </a:lstStyle>
          <a:p>
            <a:r>
              <a:rPr lang="zh-CN" altLang="en-US" dirty="0"/>
              <a:t>单击此处编辑母版标题样式</a:t>
            </a:r>
          </a:p>
        </p:txBody>
      </p:sp>
      <p:sp>
        <p:nvSpPr>
          <p:cNvPr id="3" name="副标题 2">
            <a:extLst>
              <a:ext uri="{FF2B5EF4-FFF2-40B4-BE49-F238E27FC236}">
                <a16:creationId xmlns:a16="http://schemas.microsoft.com/office/drawing/2014/main" id="{DE84E0CD-FE5B-4FA4-8742-7828B0315BF5}"/>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53E773-3C55-4541-A43C-6741A27C3A0F}"/>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C1FBDF89-9998-4C5E-A5A7-83A4DF4A1B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655762-91E4-4FDD-A5B5-E47717AF5928}"/>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60183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E7B36-B3B2-462B-BE8F-6F64118C10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23D7AB-E36B-4B36-8C8C-CEAE34E203D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4A5555-1B06-4429-9310-B35ED215C0D8}"/>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AB1F8173-84FF-41D7-AF68-B3BE27ECC9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2A10D9-A5B2-44D4-910E-252859FAB1BC}"/>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73834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02849-6433-4348-9143-12089B619264}"/>
              </a:ext>
            </a:extLst>
          </p:cNvPr>
          <p:cNvSpPr>
            <a:spLocks noGrp="1"/>
          </p:cNvSpPr>
          <p:nvPr>
            <p:ph type="title"/>
          </p:nvPr>
        </p:nvSpPr>
        <p:spPr>
          <a:xfrm>
            <a:off x="675878" y="1709739"/>
            <a:ext cx="8543925" cy="2852737"/>
          </a:xfrm>
        </p:spPr>
        <p:txBody>
          <a:bodyPr anchor="b"/>
          <a:lstStyle>
            <a:lvl1pPr>
              <a:defRPr sz="4875"/>
            </a:lvl1pPr>
          </a:lstStyle>
          <a:p>
            <a:r>
              <a:rPr lang="zh-CN" altLang="en-US"/>
              <a:t>单击此处编辑母版标题样式</a:t>
            </a:r>
          </a:p>
        </p:txBody>
      </p:sp>
      <p:sp>
        <p:nvSpPr>
          <p:cNvPr id="3" name="文本占位符 2">
            <a:extLst>
              <a:ext uri="{FF2B5EF4-FFF2-40B4-BE49-F238E27FC236}">
                <a16:creationId xmlns:a16="http://schemas.microsoft.com/office/drawing/2014/main" id="{BE19D24F-769F-41C7-9A4A-F429B9285760}"/>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713D4A-A4D5-48F3-810B-93D0DFA7EC93}"/>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98BBD757-5131-4ADB-88DC-8C62558D4A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AD235A-9CCB-429C-BFBC-A091E926E967}"/>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376703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53C35-6B67-4BD4-A411-583110C1A6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23093A-E426-4EC4-8D92-A14AC481DFCB}"/>
              </a:ext>
            </a:extLst>
          </p:cNvPr>
          <p:cNvSpPr>
            <a:spLocks noGrp="1"/>
          </p:cNvSpPr>
          <p:nvPr>
            <p:ph sz="half" idx="1"/>
          </p:nvPr>
        </p:nvSpPr>
        <p:spPr>
          <a:xfrm>
            <a:off x="681038" y="1825625"/>
            <a:ext cx="42100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77BBCCD-7A12-43A9-BED2-AD250A8D3B7F}"/>
              </a:ext>
            </a:extLst>
          </p:cNvPr>
          <p:cNvSpPr>
            <a:spLocks noGrp="1"/>
          </p:cNvSpPr>
          <p:nvPr>
            <p:ph sz="half" idx="2"/>
          </p:nvPr>
        </p:nvSpPr>
        <p:spPr>
          <a:xfrm>
            <a:off x="5014913" y="1825625"/>
            <a:ext cx="42100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45C45E0-727F-4DD0-A05D-D136D4B6B4D6}"/>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6" name="页脚占位符 5">
            <a:extLst>
              <a:ext uri="{FF2B5EF4-FFF2-40B4-BE49-F238E27FC236}">
                <a16:creationId xmlns:a16="http://schemas.microsoft.com/office/drawing/2014/main" id="{36A5D611-0B2D-4B15-AF6C-8E32993185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E7AFD5-FDE1-45FA-BC7E-6E997EB3DB17}"/>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5652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59867-CE0A-4897-A400-7E2DF5B44262}"/>
              </a:ext>
            </a:extLst>
          </p:cNvPr>
          <p:cNvSpPr>
            <a:spLocks noGrp="1"/>
          </p:cNvSpPr>
          <p:nvPr>
            <p:ph type="title"/>
          </p:nvPr>
        </p:nvSpPr>
        <p:spPr>
          <a:xfrm>
            <a:off x="682328" y="365126"/>
            <a:ext cx="8543925"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DAD57B-C665-4982-A502-F9DDD5ADB13F}"/>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a:t>编辑母版文本样式</a:t>
            </a:r>
          </a:p>
        </p:txBody>
      </p:sp>
      <p:sp>
        <p:nvSpPr>
          <p:cNvPr id="4" name="内容占位符 3">
            <a:extLst>
              <a:ext uri="{FF2B5EF4-FFF2-40B4-BE49-F238E27FC236}">
                <a16:creationId xmlns:a16="http://schemas.microsoft.com/office/drawing/2014/main" id="{C2934E83-E22C-4DE5-B5EC-02A49A20A4A2}"/>
              </a:ext>
            </a:extLst>
          </p:cNvPr>
          <p:cNvSpPr>
            <a:spLocks noGrp="1"/>
          </p:cNvSpPr>
          <p:nvPr>
            <p:ph sz="half" idx="2"/>
          </p:nvPr>
        </p:nvSpPr>
        <p:spPr>
          <a:xfrm>
            <a:off x="682328" y="2505075"/>
            <a:ext cx="4190702"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0623D3-8C3A-4B42-9896-EA83E8A356E3}"/>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a:t>编辑母版文本样式</a:t>
            </a:r>
          </a:p>
        </p:txBody>
      </p:sp>
      <p:sp>
        <p:nvSpPr>
          <p:cNvPr id="6" name="内容占位符 5">
            <a:extLst>
              <a:ext uri="{FF2B5EF4-FFF2-40B4-BE49-F238E27FC236}">
                <a16:creationId xmlns:a16="http://schemas.microsoft.com/office/drawing/2014/main" id="{FE9915BD-FEEF-461B-8D1C-82906C2FAFEE}"/>
              </a:ext>
            </a:extLst>
          </p:cNvPr>
          <p:cNvSpPr>
            <a:spLocks noGrp="1"/>
          </p:cNvSpPr>
          <p:nvPr>
            <p:ph sz="quarter" idx="4"/>
          </p:nvPr>
        </p:nvSpPr>
        <p:spPr>
          <a:xfrm>
            <a:off x="5014913" y="2505075"/>
            <a:ext cx="4211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2FD0EA-B054-47D3-9A2F-880834BFEAAA}"/>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8" name="页脚占位符 7">
            <a:extLst>
              <a:ext uri="{FF2B5EF4-FFF2-40B4-BE49-F238E27FC236}">
                <a16:creationId xmlns:a16="http://schemas.microsoft.com/office/drawing/2014/main" id="{C7300949-E534-4795-B7F8-86EDBAE46D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1EF1247-CC01-4841-80ED-73AAAFB96F22}"/>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59368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9B2E4-1B62-454C-A178-C6773F50DE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6EE161-2C04-4AD2-B9E5-03803E99F072}"/>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4" name="页脚占位符 3">
            <a:extLst>
              <a:ext uri="{FF2B5EF4-FFF2-40B4-BE49-F238E27FC236}">
                <a16:creationId xmlns:a16="http://schemas.microsoft.com/office/drawing/2014/main" id="{9C097BC1-86B7-445B-A56B-D72AB82FDE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48C458-4774-4D2F-91EB-A61C5EE9A533}"/>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63698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6ECCB7-00E2-44E8-B0C0-2226D356EFCE}"/>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3" name="页脚占位符 2">
            <a:extLst>
              <a:ext uri="{FF2B5EF4-FFF2-40B4-BE49-F238E27FC236}">
                <a16:creationId xmlns:a16="http://schemas.microsoft.com/office/drawing/2014/main" id="{FE2D32BD-FE32-4D12-A3A0-65EA9E28A3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5A5DFB-451D-43FC-9E4A-C0C3BE72B98A}"/>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158573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5E475-4831-4C76-8CEA-8F23B505CD96}"/>
              </a:ext>
            </a:extLst>
          </p:cNvPr>
          <p:cNvSpPr>
            <a:spLocks noGrp="1"/>
          </p:cNvSpPr>
          <p:nvPr>
            <p:ph type="title"/>
          </p:nvPr>
        </p:nvSpPr>
        <p:spPr>
          <a:xfrm>
            <a:off x="682328" y="457200"/>
            <a:ext cx="3194943" cy="1600200"/>
          </a:xfrm>
        </p:spPr>
        <p:txBody>
          <a:bodyPr anchor="b"/>
          <a:lstStyle>
            <a:lvl1pPr>
              <a:defRPr sz="2600"/>
            </a:lvl1pPr>
          </a:lstStyle>
          <a:p>
            <a:r>
              <a:rPr lang="zh-CN" altLang="en-US"/>
              <a:t>单击此处编辑母版标题样式</a:t>
            </a:r>
          </a:p>
        </p:txBody>
      </p:sp>
      <p:sp>
        <p:nvSpPr>
          <p:cNvPr id="3" name="内容占位符 2">
            <a:extLst>
              <a:ext uri="{FF2B5EF4-FFF2-40B4-BE49-F238E27FC236}">
                <a16:creationId xmlns:a16="http://schemas.microsoft.com/office/drawing/2014/main" id="{415EE1E4-F04A-41D5-A1C8-279C0F72391F}"/>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73CCF1F-3893-4241-89AA-7CC51AB055AE}"/>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a:t>编辑母版文本样式</a:t>
            </a:r>
          </a:p>
        </p:txBody>
      </p:sp>
      <p:sp>
        <p:nvSpPr>
          <p:cNvPr id="5" name="日期占位符 4">
            <a:extLst>
              <a:ext uri="{FF2B5EF4-FFF2-40B4-BE49-F238E27FC236}">
                <a16:creationId xmlns:a16="http://schemas.microsoft.com/office/drawing/2014/main" id="{CF19113F-A80D-4FB0-81E3-58A808673A5B}"/>
              </a:ext>
            </a:extLst>
          </p:cNvPr>
          <p:cNvSpPr>
            <a:spLocks noGrp="1"/>
          </p:cNvSpPr>
          <p:nvPr>
            <p:ph type="dt" sz="half" idx="10"/>
          </p:nvPr>
        </p:nvSpPr>
        <p:spPr/>
        <p:txBody>
          <a:bodyPr/>
          <a:lstStyle/>
          <a:p>
            <a:fld id="{E9679581-EF16-446B-A98A-E2ADC69CB1ED}" type="datetimeFigureOut">
              <a:rPr lang="zh-CN" altLang="en-US" smtClean="0"/>
              <a:t>2018/2/10</a:t>
            </a:fld>
            <a:endParaRPr lang="zh-CN" altLang="en-US"/>
          </a:p>
        </p:txBody>
      </p:sp>
      <p:sp>
        <p:nvSpPr>
          <p:cNvPr id="6" name="页脚占位符 5">
            <a:extLst>
              <a:ext uri="{FF2B5EF4-FFF2-40B4-BE49-F238E27FC236}">
                <a16:creationId xmlns:a16="http://schemas.microsoft.com/office/drawing/2014/main" id="{B2237BDF-AF8F-4CD1-8BF8-339E838145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ECD822-C473-46FD-93B7-EEDF7E3AEBEB}"/>
              </a:ext>
            </a:extLst>
          </p:cNvPr>
          <p:cNvSpPr>
            <a:spLocks noGrp="1"/>
          </p:cNvSpPr>
          <p:nvPr>
            <p:ph type="sldNum" sz="quarter" idx="12"/>
          </p:nvPr>
        </p:nvSpPr>
        <p:spPr/>
        <p:txBody>
          <a:body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310255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1D5FA4-6221-4798-9726-D2BF1D3B9FF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2B8D9B-1C65-49BB-896E-3623F4B123AB}"/>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1F362C-33D7-46C4-BEC2-927CD7CF4B8B}"/>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E9679581-EF16-446B-A98A-E2ADC69CB1ED}" type="datetimeFigureOut">
              <a:rPr lang="zh-CN" altLang="en-US" smtClean="0"/>
              <a:t>2018/2/10</a:t>
            </a:fld>
            <a:endParaRPr lang="zh-CN" altLang="en-US"/>
          </a:p>
        </p:txBody>
      </p:sp>
      <p:sp>
        <p:nvSpPr>
          <p:cNvPr id="5" name="页脚占位符 4">
            <a:extLst>
              <a:ext uri="{FF2B5EF4-FFF2-40B4-BE49-F238E27FC236}">
                <a16:creationId xmlns:a16="http://schemas.microsoft.com/office/drawing/2014/main" id="{5F154E7D-AEA9-4023-BFCC-1B617FD93188}"/>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6CF504-81D7-4013-8DB9-5D8E47EED14F}"/>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8FD99E50-CD7C-42A2-96D5-CCE23F99A11D}" type="slidenum">
              <a:rPr lang="zh-CN" altLang="en-US" smtClean="0"/>
              <a:t>‹#›</a:t>
            </a:fld>
            <a:endParaRPr lang="zh-CN" altLang="en-US"/>
          </a:p>
        </p:txBody>
      </p:sp>
    </p:spTree>
    <p:extLst>
      <p:ext uri="{BB962C8B-B14F-4D97-AF65-F5344CB8AC3E}">
        <p14:creationId xmlns:p14="http://schemas.microsoft.com/office/powerpoint/2010/main" val="2591332001"/>
      </p:ext>
    </p:extLst>
  </p:cSld>
  <p:clrMap bg1="lt1" tx1="dk1" bg2="lt2" tx2="dk2" accent1="accent1" accent2="accent2" accent3="accent3" accent4="accent4" accent5="accent5" accent6="accent6" hlink="hlink" folHlink="folHlink"/>
  <p:sldLayoutIdLst>
    <p:sldLayoutId id="2147483673"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zh-CN"/>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4.xml"/><Relationship Id="rId7" Type="http://schemas.openxmlformats.org/officeDocument/2006/relationships/image" Target="../media/image3.png"/><Relationship Id="rId2"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chart" Target="../charts/chart5.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668AA-079F-4752-92FB-18D5E8DF67CF}"/>
              </a:ext>
            </a:extLst>
          </p:cNvPr>
          <p:cNvSpPr>
            <a:spLocks noGrp="1"/>
          </p:cNvSpPr>
          <p:nvPr>
            <p:ph type="ctrTitle"/>
          </p:nvPr>
        </p:nvSpPr>
        <p:spPr>
          <a:xfrm>
            <a:off x="647700" y="1208088"/>
            <a:ext cx="5857875" cy="1449387"/>
          </a:xfrm>
        </p:spPr>
        <p:txBody>
          <a:bodyPr>
            <a:normAutofit/>
          </a:bodyPr>
          <a:lstStyle/>
          <a:p>
            <a:pPr algn="l"/>
            <a:r>
              <a:rPr lang="en-US" altLang="zh-CN" sz="4800">
                <a:latin typeface="Calibri" panose="020F0502020204030204" pitchFamily="34" charset="0"/>
                <a:cs typeface="Calibri" panose="020F0502020204030204" pitchFamily="34" charset="0"/>
              </a:rPr>
              <a:t>Investment Strategies</a:t>
            </a:r>
            <a:endParaRPr lang="zh-CN" altLang="en-US" sz="4800"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6113C981-E535-45A2-A8CE-9F31C40D23EF}"/>
              </a:ext>
            </a:extLst>
          </p:cNvPr>
          <p:cNvSpPr>
            <a:spLocks noGrp="1"/>
          </p:cNvSpPr>
          <p:nvPr>
            <p:ph type="subTitle" idx="1"/>
          </p:nvPr>
        </p:nvSpPr>
        <p:spPr>
          <a:xfrm>
            <a:off x="752475" y="2916238"/>
            <a:ext cx="5514975" cy="407987"/>
          </a:xfrm>
        </p:spPr>
        <p:txBody>
          <a:bodyPr>
            <a:normAutofit/>
          </a:bodyPr>
          <a:lstStyle/>
          <a:p>
            <a:pPr algn="r"/>
            <a:r>
              <a:rPr lang="en-US" altLang="zh-CN" sz="1800">
                <a:latin typeface="Calibri" panose="020F0502020204030204" pitchFamily="34" charset="0"/>
                <a:cs typeface="Calibri" panose="020F0502020204030204" pitchFamily="34" charset="0"/>
              </a:rPr>
              <a:t>Propose by Plutus Asset Management</a:t>
            </a:r>
            <a:endParaRPr lang="zh-CN" altLang="en-US" sz="1800" dirty="0">
              <a:latin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BBE42626-FEAD-40D4-9596-6BDD0C198E21}"/>
              </a:ext>
            </a:extLst>
          </p:cNvPr>
          <p:cNvCxnSpPr/>
          <p:nvPr/>
        </p:nvCxnSpPr>
        <p:spPr>
          <a:xfrm>
            <a:off x="647700" y="2767128"/>
            <a:ext cx="5686425" cy="0"/>
          </a:xfrm>
          <a:prstGeom prst="line">
            <a:avLst/>
          </a:prstGeom>
          <a:ln w="19050">
            <a:solidFill>
              <a:srgbClr val="63666A"/>
            </a:solidFill>
          </a:ln>
        </p:spPr>
        <p:style>
          <a:lnRef idx="2">
            <a:schemeClr val="dk1"/>
          </a:lnRef>
          <a:fillRef idx="0">
            <a:schemeClr val="dk1"/>
          </a:fillRef>
          <a:effectRef idx="1">
            <a:schemeClr val="dk1"/>
          </a:effectRef>
          <a:fontRef idx="minor">
            <a:schemeClr val="tx1"/>
          </a:fontRef>
        </p:style>
      </p:cxnSp>
      <p:sp>
        <p:nvSpPr>
          <p:cNvPr id="6" name="Slide Number Placeholder 5">
            <a:extLst>
              <a:ext uri="{FF2B5EF4-FFF2-40B4-BE49-F238E27FC236}">
                <a16:creationId xmlns:a16="http://schemas.microsoft.com/office/drawing/2014/main" id="{D61BDEA6-35E6-49F4-85BF-C2765A8A92D2}"/>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7" name="文本框 6">
            <a:extLst>
              <a:ext uri="{FF2B5EF4-FFF2-40B4-BE49-F238E27FC236}">
                <a16:creationId xmlns:a16="http://schemas.microsoft.com/office/drawing/2014/main" id="{41D02968-8CE9-436F-B614-DCADC8704579}"/>
              </a:ext>
            </a:extLst>
          </p:cNvPr>
          <p:cNvSpPr txBox="1"/>
          <p:nvPr/>
        </p:nvSpPr>
        <p:spPr>
          <a:xfrm>
            <a:off x="581027" y="3324225"/>
            <a:ext cx="5686424" cy="369332"/>
          </a:xfrm>
          <a:prstGeom prst="rect">
            <a:avLst/>
          </a:prstGeom>
          <a:noFill/>
        </p:spPr>
        <p:txBody>
          <a:bodyPr wrap="square" rtlCol="0">
            <a:spAutoFit/>
          </a:bodyPr>
          <a:lstStyle/>
          <a:p>
            <a:pPr algn="r"/>
            <a:r>
              <a:rPr lang="en-US" altLang="zh-CN" dirty="0">
                <a:latin typeface="Calibri" panose="020F0502020204030204" pitchFamily="34" charset="0"/>
                <a:cs typeface="Calibri" panose="020F0502020204030204" pitchFamily="34" charset="0"/>
              </a:rPr>
              <a:t>Dianna Chen     </a:t>
            </a:r>
            <a:r>
              <a:rPr lang="en-US" altLang="zh-CN" dirty="0" err="1">
                <a:latin typeface="Calibri" panose="020F0502020204030204" pitchFamily="34" charset="0"/>
                <a:cs typeface="Calibri" panose="020F0502020204030204" pitchFamily="34" charset="0"/>
              </a:rPr>
              <a:t>Xiali</a:t>
            </a:r>
            <a:r>
              <a:rPr lang="en-US" altLang="zh-CN" dirty="0">
                <a:latin typeface="Calibri" panose="020F0502020204030204" pitchFamily="34" charset="0"/>
                <a:cs typeface="Calibri" panose="020F0502020204030204" pitchFamily="34" charset="0"/>
              </a:rPr>
              <a:t> Lin     </a:t>
            </a:r>
            <a:r>
              <a:rPr lang="en-US" altLang="zh-CN" dirty="0" err="1">
                <a:latin typeface="Calibri" panose="020F0502020204030204" pitchFamily="34" charset="0"/>
                <a:cs typeface="Calibri" panose="020F0502020204030204" pitchFamily="34" charset="0"/>
              </a:rPr>
              <a:t>Qiurui</a:t>
            </a:r>
            <a:r>
              <a:rPr lang="en-US" altLang="zh-CN" dirty="0">
                <a:latin typeface="Calibri" panose="020F0502020204030204" pitchFamily="34" charset="0"/>
                <a:cs typeface="Calibri" panose="020F0502020204030204" pitchFamily="34" charset="0"/>
              </a:rPr>
              <a:t> Ma     </a:t>
            </a:r>
            <a:r>
              <a:rPr lang="en-US" altLang="zh-CN" dirty="0" err="1">
                <a:latin typeface="Calibri" panose="020F0502020204030204" pitchFamily="34" charset="0"/>
                <a:cs typeface="Calibri" panose="020F0502020204030204" pitchFamily="34" charset="0"/>
              </a:rPr>
              <a:t>Huiyi</a:t>
            </a:r>
            <a:r>
              <a:rPr lang="en-US" altLang="zh-CN" dirty="0">
                <a:latin typeface="Calibri" panose="020F0502020204030204" pitchFamily="34" charset="0"/>
                <a:cs typeface="Calibri" panose="020F0502020204030204" pitchFamily="34" charset="0"/>
              </a:rPr>
              <a:t> Ou</a:t>
            </a:r>
          </a:p>
        </p:txBody>
      </p:sp>
    </p:spTree>
    <p:extLst>
      <p:ext uri="{BB962C8B-B14F-4D97-AF65-F5344CB8AC3E}">
        <p14:creationId xmlns:p14="http://schemas.microsoft.com/office/powerpoint/2010/main" val="9462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545072" y="1627656"/>
            <a:ext cx="8900680" cy="1655762"/>
          </a:xfrm>
        </p:spPr>
        <p:txBody>
          <a:bodyPr/>
          <a:lstStyle/>
          <a:p>
            <a:r>
              <a:rPr lang="en-US" altLang="zh-CN" dirty="0"/>
              <a:t>second 10 years: new target return, add alternative assets</a:t>
            </a:r>
            <a:endParaRPr lang="zh-CN" altLang="en-US" dirty="0"/>
          </a:p>
        </p:txBody>
      </p:sp>
      <p:sp>
        <p:nvSpPr>
          <p:cNvPr id="10" name="Slide Number Placeholder 5">
            <a:extLst>
              <a:ext uri="{FF2B5EF4-FFF2-40B4-BE49-F238E27FC236}">
                <a16:creationId xmlns:a16="http://schemas.microsoft.com/office/drawing/2014/main" id="{8BBB7D3A-1578-44F4-9DA5-3170C3A349A0}"/>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1" name="箭头: V 形 10">
            <a:extLst>
              <a:ext uri="{FF2B5EF4-FFF2-40B4-BE49-F238E27FC236}">
                <a16:creationId xmlns:a16="http://schemas.microsoft.com/office/drawing/2014/main" id="{0DDFA493-E0A2-4207-82FB-2161831EA594}"/>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LONGER INVESTMENT HORIZON</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2" name="箭头: 五边形 11">
            <a:extLst>
              <a:ext uri="{FF2B5EF4-FFF2-40B4-BE49-F238E27FC236}">
                <a16:creationId xmlns:a16="http://schemas.microsoft.com/office/drawing/2014/main" id="{EFFA9CC1-B9B1-480D-816A-65289E788843}"/>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5552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545072" y="1384917"/>
            <a:ext cx="7429500" cy="1898501"/>
          </a:xfrm>
        </p:spPr>
        <p:txBody>
          <a:bodyPr>
            <a:normAutofit/>
          </a:bodyPr>
          <a:lstStyle/>
          <a:p>
            <a:pPr marL="342900" indent="-342900" algn="just">
              <a:buAutoNum type="arabicPeriod"/>
            </a:pPr>
            <a:r>
              <a:rPr lang="en-US" altLang="zh-CN" sz="1400" dirty="0"/>
              <a:t>Fund from JPM</a:t>
            </a:r>
          </a:p>
          <a:p>
            <a:pPr marL="342900" indent="-342900" algn="just">
              <a:buAutoNum type="arabicPeriod"/>
            </a:pPr>
            <a:r>
              <a:rPr lang="en-US" altLang="zh-CN" sz="1400" dirty="0"/>
              <a:t>Fund</a:t>
            </a:r>
          </a:p>
          <a:p>
            <a:pPr marL="342900" indent="-342900" algn="just">
              <a:buAutoNum type="arabicPeriod"/>
            </a:pPr>
            <a:r>
              <a:rPr lang="en-US" altLang="zh-CN" sz="1400" dirty="0"/>
              <a:t>References</a:t>
            </a:r>
          </a:p>
          <a:p>
            <a:pPr marL="342900" indent="-342900" algn="just">
              <a:buAutoNum type="arabicPeriod"/>
            </a:pPr>
            <a:r>
              <a:rPr lang="en-US" altLang="zh-CN" sz="1400" dirty="0"/>
              <a:t>Python codes  </a:t>
            </a:r>
            <a:endParaRPr lang="zh-CN" altLang="en-US" sz="1400" dirty="0"/>
          </a:p>
        </p:txBody>
      </p:sp>
      <p:sp>
        <p:nvSpPr>
          <p:cNvPr id="11" name="Slide Number Placeholder 5">
            <a:extLst>
              <a:ext uri="{FF2B5EF4-FFF2-40B4-BE49-F238E27FC236}">
                <a16:creationId xmlns:a16="http://schemas.microsoft.com/office/drawing/2014/main" id="{44371FB7-5FEA-4CBB-B592-AA7FC2914609}"/>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6AA0D4D2-C03E-4651-9916-13B0300C4AB9}"/>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APPENDIX</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B14A49A8-07AC-4BDD-8A7B-DA5A0EEC88C2}"/>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50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466725" y="1485688"/>
            <a:ext cx="7429500" cy="1655762"/>
          </a:xfrm>
        </p:spPr>
        <p:txBody>
          <a:bodyPr>
            <a:normAutofit/>
          </a:bodyPr>
          <a:lstStyle/>
          <a:p>
            <a:pPr algn="just"/>
            <a:r>
              <a:rPr lang="en-US" altLang="zh-CN" sz="1400" dirty="0"/>
              <a:t>Client’s needs:</a:t>
            </a:r>
          </a:p>
          <a:p>
            <a:pPr algn="just"/>
            <a:endParaRPr lang="en-US" altLang="zh-CN" sz="1400" dirty="0"/>
          </a:p>
          <a:p>
            <a:pPr algn="just"/>
            <a:r>
              <a:rPr lang="en-US" altLang="zh-CN" sz="1400" dirty="0"/>
              <a:t>Cash flow projection</a:t>
            </a:r>
          </a:p>
          <a:p>
            <a:pPr algn="just"/>
            <a:endParaRPr lang="en-US" altLang="zh-CN" sz="1400" dirty="0"/>
          </a:p>
          <a:p>
            <a:pPr algn="just"/>
            <a:endParaRPr lang="zh-CN" altLang="en-US" sz="1400" dirty="0"/>
          </a:p>
        </p:txBody>
      </p:sp>
      <p:sp>
        <p:nvSpPr>
          <p:cNvPr id="18" name="箭头: V 形 17">
            <a:extLst>
              <a:ext uri="{FF2B5EF4-FFF2-40B4-BE49-F238E27FC236}">
                <a16:creationId xmlns:a16="http://schemas.microsoft.com/office/drawing/2014/main" id="{0E3DF6B3-D5A7-4261-8916-ABE1885B833D}"/>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RISK PROFILING</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9" name="箭头: 五边形 18">
            <a:extLst>
              <a:ext uri="{FF2B5EF4-FFF2-40B4-BE49-F238E27FC236}">
                <a16:creationId xmlns:a16="http://schemas.microsoft.com/office/drawing/2014/main" id="{FD561ACA-4949-46E7-B3B8-6391EF52E4D9}"/>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758C3E8E-AAF9-4410-83DA-31F91BE147C5}"/>
              </a:ext>
            </a:extLst>
          </p:cNvPr>
          <p:cNvSpPr/>
          <p:nvPr/>
        </p:nvSpPr>
        <p:spPr>
          <a:xfrm>
            <a:off x="1117468" y="3790950"/>
            <a:ext cx="4476750" cy="1228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a:t>
            </a:r>
            <a:r>
              <a:rPr lang="en-US" altLang="zh-CN" dirty="0"/>
              <a:t>cash flow</a:t>
            </a:r>
            <a:r>
              <a:rPr lang="zh-CN" altLang="en-US" dirty="0"/>
              <a:t>的图，</a:t>
            </a:r>
            <a:r>
              <a:rPr lang="en-US" altLang="zh-CN" dirty="0"/>
              <a:t>two stages</a:t>
            </a:r>
          </a:p>
          <a:p>
            <a:pPr algn="ctr"/>
            <a:r>
              <a:rPr lang="en-US" altLang="zh-CN" dirty="0"/>
              <a:t>(</a:t>
            </a:r>
            <a:r>
              <a:rPr lang="en-US" altLang="zh-CN" dirty="0" err="1"/>
              <a:t>conservative+agressive</a:t>
            </a:r>
            <a:r>
              <a:rPr lang="en-US" altLang="zh-CN" dirty="0"/>
              <a:t>)</a:t>
            </a:r>
            <a:endParaRPr lang="zh-CN" altLang="en-US" dirty="0"/>
          </a:p>
        </p:txBody>
      </p:sp>
      <p:sp>
        <p:nvSpPr>
          <p:cNvPr id="8" name="Slide Number Placeholder 5">
            <a:extLst>
              <a:ext uri="{FF2B5EF4-FFF2-40B4-BE49-F238E27FC236}">
                <a16:creationId xmlns:a16="http://schemas.microsoft.com/office/drawing/2014/main" id="{2F5E444E-430D-4860-AFF3-7E49AF95F0C1}"/>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Tree>
    <p:extLst>
      <p:ext uri="{BB962C8B-B14F-4D97-AF65-F5344CB8AC3E}">
        <p14:creationId xmlns:p14="http://schemas.microsoft.com/office/powerpoint/2010/main" val="21745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D85FF9D9-EE2F-4AAB-8440-461CF2EBF67F}"/>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A84259B2-F35B-4E72-9C27-A6D4155C624B}"/>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ACTIVE OR PASSIVE INVESTING</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7B3ABDF5-2D9B-4FE5-AC5A-C6461287DFDF}"/>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Freeform 15">
            <a:extLst>
              <a:ext uri="{FF2B5EF4-FFF2-40B4-BE49-F238E27FC236}">
                <a16:creationId xmlns:a16="http://schemas.microsoft.com/office/drawing/2014/main" id="{769A2A31-BB94-4081-B895-CAC22BDE25F0}"/>
              </a:ext>
            </a:extLst>
          </p:cNvPr>
          <p:cNvSpPr>
            <a:spLocks/>
          </p:cNvSpPr>
          <p:nvPr/>
        </p:nvSpPr>
        <p:spPr bwMode="auto">
          <a:xfrm>
            <a:off x="3743719" y="3284510"/>
            <a:ext cx="23537" cy="10461"/>
          </a:xfrm>
          <a:custGeom>
            <a:avLst/>
            <a:gdLst>
              <a:gd name="T0" fmla="*/ 15 w 18"/>
              <a:gd name="T1" fmla="*/ 8 h 8"/>
              <a:gd name="T2" fmla="*/ 18 w 18"/>
              <a:gd name="T3" fmla="*/ 0 h 8"/>
              <a:gd name="T4" fmla="*/ 0 w 18"/>
              <a:gd name="T5" fmla="*/ 0 h 8"/>
              <a:gd name="T6" fmla="*/ 4 w 18"/>
              <a:gd name="T7" fmla="*/ 8 h 8"/>
              <a:gd name="T8" fmla="*/ 15 w 18"/>
              <a:gd name="T9" fmla="*/ 8 h 8"/>
            </a:gdLst>
            <a:ahLst/>
            <a:cxnLst>
              <a:cxn ang="0">
                <a:pos x="T0" y="T1"/>
              </a:cxn>
              <a:cxn ang="0">
                <a:pos x="T2" y="T3"/>
              </a:cxn>
              <a:cxn ang="0">
                <a:pos x="T4" y="T5"/>
              </a:cxn>
              <a:cxn ang="0">
                <a:pos x="T6" y="T7"/>
              </a:cxn>
              <a:cxn ang="0">
                <a:pos x="T8" y="T9"/>
              </a:cxn>
            </a:cxnLst>
            <a:rect l="0" t="0" r="r" b="b"/>
            <a:pathLst>
              <a:path w="18" h="8">
                <a:moveTo>
                  <a:pt x="15" y="8"/>
                </a:moveTo>
                <a:lnTo>
                  <a:pt x="18" y="0"/>
                </a:lnTo>
                <a:lnTo>
                  <a:pt x="0" y="0"/>
                </a:lnTo>
                <a:lnTo>
                  <a:pt x="4" y="8"/>
                </a:lnTo>
                <a:lnTo>
                  <a:pt x="15"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a:extLst>
              <a:ext uri="{FF2B5EF4-FFF2-40B4-BE49-F238E27FC236}">
                <a16:creationId xmlns:a16="http://schemas.microsoft.com/office/drawing/2014/main" id="{1C75D177-FFE7-4394-BA7E-9D18E23BA3A0}"/>
              </a:ext>
            </a:extLst>
          </p:cNvPr>
          <p:cNvGrpSpPr/>
          <p:nvPr/>
        </p:nvGrpSpPr>
        <p:grpSpPr>
          <a:xfrm>
            <a:off x="882672" y="3037108"/>
            <a:ext cx="3279056" cy="3191850"/>
            <a:chOff x="2198285" y="1324597"/>
            <a:chExt cx="4575000" cy="4495758"/>
          </a:xfrm>
        </p:grpSpPr>
        <p:grpSp>
          <p:nvGrpSpPr>
            <p:cNvPr id="4" name="组合 3">
              <a:extLst>
                <a:ext uri="{FF2B5EF4-FFF2-40B4-BE49-F238E27FC236}">
                  <a16:creationId xmlns:a16="http://schemas.microsoft.com/office/drawing/2014/main" id="{3D015C56-1A88-4BC0-A03C-FF297CE2DB86}"/>
                </a:ext>
              </a:extLst>
            </p:cNvPr>
            <p:cNvGrpSpPr/>
            <p:nvPr/>
          </p:nvGrpSpPr>
          <p:grpSpPr>
            <a:xfrm>
              <a:off x="2276261" y="1324597"/>
              <a:ext cx="4497024" cy="4495758"/>
              <a:chOff x="2276261" y="1324597"/>
              <a:chExt cx="4497024" cy="4495758"/>
            </a:xfrm>
          </p:grpSpPr>
          <p:sp>
            <p:nvSpPr>
              <p:cNvPr id="20" name="Freeform 5">
                <a:extLst>
                  <a:ext uri="{FF2B5EF4-FFF2-40B4-BE49-F238E27FC236}">
                    <a16:creationId xmlns:a16="http://schemas.microsoft.com/office/drawing/2014/main" id="{20D44A9B-C334-4828-89D1-36F3942BC6AC}"/>
                  </a:ext>
                </a:extLst>
              </p:cNvPr>
              <p:cNvSpPr>
                <a:spLocks/>
              </p:cNvSpPr>
              <p:nvPr/>
            </p:nvSpPr>
            <p:spPr bwMode="auto">
              <a:xfrm>
                <a:off x="4521142" y="4266433"/>
                <a:ext cx="1591372" cy="1544297"/>
              </a:xfrm>
              <a:custGeom>
                <a:avLst/>
                <a:gdLst>
                  <a:gd name="T0" fmla="*/ 0 w 336"/>
                  <a:gd name="T1" fmla="*/ 61 h 326"/>
                  <a:gd name="T2" fmla="*/ 0 w 336"/>
                  <a:gd name="T3" fmla="*/ 326 h 326"/>
                  <a:gd name="T4" fmla="*/ 336 w 336"/>
                  <a:gd name="T5" fmla="*/ 187 h 326"/>
                  <a:gd name="T6" fmla="*/ 148 w 336"/>
                  <a:gd name="T7" fmla="*/ 0 h 326"/>
                  <a:gd name="T8" fmla="*/ 0 w 336"/>
                  <a:gd name="T9" fmla="*/ 61 h 326"/>
                </a:gdLst>
                <a:ahLst/>
                <a:cxnLst>
                  <a:cxn ang="0">
                    <a:pos x="T0" y="T1"/>
                  </a:cxn>
                  <a:cxn ang="0">
                    <a:pos x="T2" y="T3"/>
                  </a:cxn>
                  <a:cxn ang="0">
                    <a:pos x="T4" y="T5"/>
                  </a:cxn>
                  <a:cxn ang="0">
                    <a:pos x="T6" y="T7"/>
                  </a:cxn>
                  <a:cxn ang="0">
                    <a:pos x="T8" y="T9"/>
                  </a:cxn>
                </a:cxnLst>
                <a:rect l="0" t="0" r="r" b="b"/>
                <a:pathLst>
                  <a:path w="336" h="326">
                    <a:moveTo>
                      <a:pt x="0" y="61"/>
                    </a:moveTo>
                    <a:cubicBezTo>
                      <a:pt x="0" y="326"/>
                      <a:pt x="0" y="326"/>
                      <a:pt x="0" y="326"/>
                    </a:cubicBezTo>
                    <a:cubicBezTo>
                      <a:pt x="131" y="326"/>
                      <a:pt x="250" y="273"/>
                      <a:pt x="336" y="187"/>
                    </a:cubicBezTo>
                    <a:cubicBezTo>
                      <a:pt x="148" y="0"/>
                      <a:pt x="148" y="0"/>
                      <a:pt x="148" y="0"/>
                    </a:cubicBezTo>
                    <a:cubicBezTo>
                      <a:pt x="110" y="38"/>
                      <a:pt x="58" y="61"/>
                      <a:pt x="0" y="61"/>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
                <a:extLst>
                  <a:ext uri="{FF2B5EF4-FFF2-40B4-BE49-F238E27FC236}">
                    <a16:creationId xmlns:a16="http://schemas.microsoft.com/office/drawing/2014/main" id="{29964165-9CC9-4301-8D07-F46560825D89}"/>
                  </a:ext>
                </a:extLst>
              </p:cNvPr>
              <p:cNvSpPr>
                <a:spLocks/>
              </p:cNvSpPr>
              <p:nvPr/>
            </p:nvSpPr>
            <p:spPr bwMode="auto">
              <a:xfrm>
                <a:off x="5225065" y="3574980"/>
                <a:ext cx="1548220" cy="1586141"/>
              </a:xfrm>
              <a:custGeom>
                <a:avLst/>
                <a:gdLst>
                  <a:gd name="T0" fmla="*/ 62 w 327"/>
                  <a:gd name="T1" fmla="*/ 0 h 335"/>
                  <a:gd name="T2" fmla="*/ 0 w 327"/>
                  <a:gd name="T3" fmla="*/ 148 h 335"/>
                  <a:gd name="T4" fmla="*/ 188 w 327"/>
                  <a:gd name="T5" fmla="*/ 335 h 335"/>
                  <a:gd name="T6" fmla="*/ 327 w 327"/>
                  <a:gd name="T7" fmla="*/ 0 h 335"/>
                  <a:gd name="T8" fmla="*/ 62 w 327"/>
                  <a:gd name="T9" fmla="*/ 0 h 335"/>
                </a:gdLst>
                <a:ahLst/>
                <a:cxnLst>
                  <a:cxn ang="0">
                    <a:pos x="T0" y="T1"/>
                  </a:cxn>
                  <a:cxn ang="0">
                    <a:pos x="T2" y="T3"/>
                  </a:cxn>
                  <a:cxn ang="0">
                    <a:pos x="T4" y="T5"/>
                  </a:cxn>
                  <a:cxn ang="0">
                    <a:pos x="T6" y="T7"/>
                  </a:cxn>
                  <a:cxn ang="0">
                    <a:pos x="T8" y="T9"/>
                  </a:cxn>
                </a:cxnLst>
                <a:rect l="0" t="0" r="r" b="b"/>
                <a:pathLst>
                  <a:path w="327" h="335">
                    <a:moveTo>
                      <a:pt x="62" y="0"/>
                    </a:moveTo>
                    <a:cubicBezTo>
                      <a:pt x="62" y="58"/>
                      <a:pt x="38" y="110"/>
                      <a:pt x="0" y="148"/>
                    </a:cubicBezTo>
                    <a:cubicBezTo>
                      <a:pt x="188" y="335"/>
                      <a:pt x="188" y="335"/>
                      <a:pt x="188" y="335"/>
                    </a:cubicBezTo>
                    <a:cubicBezTo>
                      <a:pt x="274" y="250"/>
                      <a:pt x="327" y="131"/>
                      <a:pt x="327" y="0"/>
                    </a:cubicBezTo>
                    <a:lnTo>
                      <a:pt x="62" y="0"/>
                    </a:ln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sz="1000" dirty="0"/>
              </a:p>
            </p:txBody>
          </p:sp>
          <p:sp>
            <p:nvSpPr>
              <p:cNvPr id="22" name="Freeform 7">
                <a:extLst>
                  <a:ext uri="{FF2B5EF4-FFF2-40B4-BE49-F238E27FC236}">
                    <a16:creationId xmlns:a16="http://schemas.microsoft.com/office/drawing/2014/main" id="{3A7A33FE-8F95-4A4A-972D-180AE2310CA6}"/>
                  </a:ext>
                </a:extLst>
              </p:cNvPr>
              <p:cNvSpPr>
                <a:spLocks/>
              </p:cNvSpPr>
              <p:nvPr/>
            </p:nvSpPr>
            <p:spPr bwMode="auto">
              <a:xfrm>
                <a:off x="2929772" y="4276058"/>
                <a:ext cx="1591372" cy="1544297"/>
              </a:xfrm>
              <a:custGeom>
                <a:avLst/>
                <a:gdLst>
                  <a:gd name="T0" fmla="*/ 188 w 336"/>
                  <a:gd name="T1" fmla="*/ 0 h 326"/>
                  <a:gd name="T2" fmla="*/ 0 w 336"/>
                  <a:gd name="T3" fmla="*/ 187 h 326"/>
                  <a:gd name="T4" fmla="*/ 336 w 336"/>
                  <a:gd name="T5" fmla="*/ 326 h 326"/>
                  <a:gd name="T6" fmla="*/ 336 w 336"/>
                  <a:gd name="T7" fmla="*/ 61 h 326"/>
                  <a:gd name="T8" fmla="*/ 188 w 336"/>
                  <a:gd name="T9" fmla="*/ 0 h 326"/>
                </a:gdLst>
                <a:ahLst/>
                <a:cxnLst>
                  <a:cxn ang="0">
                    <a:pos x="T0" y="T1"/>
                  </a:cxn>
                  <a:cxn ang="0">
                    <a:pos x="T2" y="T3"/>
                  </a:cxn>
                  <a:cxn ang="0">
                    <a:pos x="T4" y="T5"/>
                  </a:cxn>
                  <a:cxn ang="0">
                    <a:pos x="T6" y="T7"/>
                  </a:cxn>
                  <a:cxn ang="0">
                    <a:pos x="T8" y="T9"/>
                  </a:cxn>
                </a:cxnLst>
                <a:rect l="0" t="0" r="r" b="b"/>
                <a:pathLst>
                  <a:path w="336" h="326">
                    <a:moveTo>
                      <a:pt x="188" y="0"/>
                    </a:moveTo>
                    <a:cubicBezTo>
                      <a:pt x="0" y="187"/>
                      <a:pt x="0" y="187"/>
                      <a:pt x="0" y="187"/>
                    </a:cubicBezTo>
                    <a:cubicBezTo>
                      <a:pt x="86" y="273"/>
                      <a:pt x="205" y="326"/>
                      <a:pt x="336" y="326"/>
                    </a:cubicBezTo>
                    <a:cubicBezTo>
                      <a:pt x="336" y="61"/>
                      <a:pt x="336" y="61"/>
                      <a:pt x="336" y="61"/>
                    </a:cubicBezTo>
                    <a:cubicBezTo>
                      <a:pt x="278" y="61"/>
                      <a:pt x="226" y="38"/>
                      <a:pt x="188" y="0"/>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a:extLst>
                  <a:ext uri="{FF2B5EF4-FFF2-40B4-BE49-F238E27FC236}">
                    <a16:creationId xmlns:a16="http://schemas.microsoft.com/office/drawing/2014/main" id="{459A5F33-6F82-4825-B809-6493BA9C6E46}"/>
                  </a:ext>
                </a:extLst>
              </p:cNvPr>
              <p:cNvSpPr>
                <a:spLocks/>
              </p:cNvSpPr>
              <p:nvPr/>
            </p:nvSpPr>
            <p:spPr bwMode="auto">
              <a:xfrm>
                <a:off x="2937922" y="1324597"/>
                <a:ext cx="1591372" cy="1549528"/>
              </a:xfrm>
              <a:custGeom>
                <a:avLst/>
                <a:gdLst>
                  <a:gd name="T0" fmla="*/ 336 w 336"/>
                  <a:gd name="T1" fmla="*/ 265 h 327"/>
                  <a:gd name="T2" fmla="*/ 336 w 336"/>
                  <a:gd name="T3" fmla="*/ 0 h 327"/>
                  <a:gd name="T4" fmla="*/ 0 w 336"/>
                  <a:gd name="T5" fmla="*/ 139 h 327"/>
                  <a:gd name="T6" fmla="*/ 188 w 336"/>
                  <a:gd name="T7" fmla="*/ 327 h 327"/>
                  <a:gd name="T8" fmla="*/ 336 w 336"/>
                  <a:gd name="T9" fmla="*/ 265 h 327"/>
                </a:gdLst>
                <a:ahLst/>
                <a:cxnLst>
                  <a:cxn ang="0">
                    <a:pos x="T0" y="T1"/>
                  </a:cxn>
                  <a:cxn ang="0">
                    <a:pos x="T2" y="T3"/>
                  </a:cxn>
                  <a:cxn ang="0">
                    <a:pos x="T4" y="T5"/>
                  </a:cxn>
                  <a:cxn ang="0">
                    <a:pos x="T6" y="T7"/>
                  </a:cxn>
                  <a:cxn ang="0">
                    <a:pos x="T8" y="T9"/>
                  </a:cxn>
                </a:cxnLst>
                <a:rect l="0" t="0" r="r" b="b"/>
                <a:pathLst>
                  <a:path w="336" h="327">
                    <a:moveTo>
                      <a:pt x="336" y="265"/>
                    </a:moveTo>
                    <a:cubicBezTo>
                      <a:pt x="336" y="0"/>
                      <a:pt x="336" y="0"/>
                      <a:pt x="336" y="0"/>
                    </a:cubicBezTo>
                    <a:cubicBezTo>
                      <a:pt x="205" y="0"/>
                      <a:pt x="86" y="53"/>
                      <a:pt x="0" y="139"/>
                    </a:cubicBezTo>
                    <a:cubicBezTo>
                      <a:pt x="188" y="327"/>
                      <a:pt x="188" y="327"/>
                      <a:pt x="188" y="327"/>
                    </a:cubicBezTo>
                    <a:cubicBezTo>
                      <a:pt x="226" y="289"/>
                      <a:pt x="278" y="265"/>
                      <a:pt x="336" y="265"/>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4" name="Freeform 9">
                <a:extLst>
                  <a:ext uri="{FF2B5EF4-FFF2-40B4-BE49-F238E27FC236}">
                    <a16:creationId xmlns:a16="http://schemas.microsoft.com/office/drawing/2014/main" id="{7364F0D9-1E5D-43E2-A9C0-07EAFF6477F3}"/>
                  </a:ext>
                </a:extLst>
              </p:cNvPr>
              <p:cNvSpPr>
                <a:spLocks/>
              </p:cNvSpPr>
              <p:nvPr/>
            </p:nvSpPr>
            <p:spPr bwMode="auto">
              <a:xfrm>
                <a:off x="5225065" y="1978907"/>
                <a:ext cx="1548220" cy="1591372"/>
              </a:xfrm>
              <a:custGeom>
                <a:avLst/>
                <a:gdLst>
                  <a:gd name="T0" fmla="*/ 62 w 327"/>
                  <a:gd name="T1" fmla="*/ 336 h 336"/>
                  <a:gd name="T2" fmla="*/ 327 w 327"/>
                  <a:gd name="T3" fmla="*/ 336 h 336"/>
                  <a:gd name="T4" fmla="*/ 188 w 327"/>
                  <a:gd name="T5" fmla="*/ 0 h 336"/>
                  <a:gd name="T6" fmla="*/ 0 w 327"/>
                  <a:gd name="T7" fmla="*/ 188 h 336"/>
                  <a:gd name="T8" fmla="*/ 62 w 327"/>
                  <a:gd name="T9" fmla="*/ 336 h 336"/>
                </a:gdLst>
                <a:ahLst/>
                <a:cxnLst>
                  <a:cxn ang="0">
                    <a:pos x="T0" y="T1"/>
                  </a:cxn>
                  <a:cxn ang="0">
                    <a:pos x="T2" y="T3"/>
                  </a:cxn>
                  <a:cxn ang="0">
                    <a:pos x="T4" y="T5"/>
                  </a:cxn>
                  <a:cxn ang="0">
                    <a:pos x="T6" y="T7"/>
                  </a:cxn>
                  <a:cxn ang="0">
                    <a:pos x="T8" y="T9"/>
                  </a:cxn>
                </a:cxnLst>
                <a:rect l="0" t="0" r="r" b="b"/>
                <a:pathLst>
                  <a:path w="327" h="336">
                    <a:moveTo>
                      <a:pt x="62" y="336"/>
                    </a:moveTo>
                    <a:cubicBezTo>
                      <a:pt x="327" y="336"/>
                      <a:pt x="327" y="336"/>
                      <a:pt x="327" y="336"/>
                    </a:cubicBezTo>
                    <a:cubicBezTo>
                      <a:pt x="327" y="205"/>
                      <a:pt x="274" y="86"/>
                      <a:pt x="188" y="0"/>
                    </a:cubicBezTo>
                    <a:cubicBezTo>
                      <a:pt x="0" y="188"/>
                      <a:pt x="0" y="188"/>
                      <a:pt x="0" y="188"/>
                    </a:cubicBezTo>
                    <a:cubicBezTo>
                      <a:pt x="38" y="226"/>
                      <a:pt x="62" y="278"/>
                      <a:pt x="62" y="336"/>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5" name="Freeform 10">
                <a:extLst>
                  <a:ext uri="{FF2B5EF4-FFF2-40B4-BE49-F238E27FC236}">
                    <a16:creationId xmlns:a16="http://schemas.microsoft.com/office/drawing/2014/main" id="{992AE14B-8991-42A8-A8E1-54E9F5FD6E85}"/>
                  </a:ext>
                </a:extLst>
              </p:cNvPr>
              <p:cNvSpPr>
                <a:spLocks/>
              </p:cNvSpPr>
              <p:nvPr/>
            </p:nvSpPr>
            <p:spPr bwMode="auto">
              <a:xfrm>
                <a:off x="4538027" y="1331887"/>
                <a:ext cx="1591372" cy="1549528"/>
              </a:xfrm>
              <a:custGeom>
                <a:avLst/>
                <a:gdLst>
                  <a:gd name="T0" fmla="*/ 148 w 336"/>
                  <a:gd name="T1" fmla="*/ 327 h 327"/>
                  <a:gd name="T2" fmla="*/ 336 w 336"/>
                  <a:gd name="T3" fmla="*/ 139 h 327"/>
                  <a:gd name="T4" fmla="*/ 0 w 336"/>
                  <a:gd name="T5" fmla="*/ 0 h 327"/>
                  <a:gd name="T6" fmla="*/ 0 w 336"/>
                  <a:gd name="T7" fmla="*/ 265 h 327"/>
                  <a:gd name="T8" fmla="*/ 148 w 336"/>
                  <a:gd name="T9" fmla="*/ 327 h 327"/>
                </a:gdLst>
                <a:ahLst/>
                <a:cxnLst>
                  <a:cxn ang="0">
                    <a:pos x="T0" y="T1"/>
                  </a:cxn>
                  <a:cxn ang="0">
                    <a:pos x="T2" y="T3"/>
                  </a:cxn>
                  <a:cxn ang="0">
                    <a:pos x="T4" y="T5"/>
                  </a:cxn>
                  <a:cxn ang="0">
                    <a:pos x="T6" y="T7"/>
                  </a:cxn>
                  <a:cxn ang="0">
                    <a:pos x="T8" y="T9"/>
                  </a:cxn>
                </a:cxnLst>
                <a:rect l="0" t="0" r="r" b="b"/>
                <a:pathLst>
                  <a:path w="336" h="327">
                    <a:moveTo>
                      <a:pt x="148" y="327"/>
                    </a:moveTo>
                    <a:cubicBezTo>
                      <a:pt x="336" y="139"/>
                      <a:pt x="336" y="139"/>
                      <a:pt x="336" y="139"/>
                    </a:cubicBezTo>
                    <a:cubicBezTo>
                      <a:pt x="250" y="53"/>
                      <a:pt x="131" y="0"/>
                      <a:pt x="0" y="0"/>
                    </a:cubicBezTo>
                    <a:cubicBezTo>
                      <a:pt x="0" y="265"/>
                      <a:pt x="0" y="265"/>
                      <a:pt x="0" y="265"/>
                    </a:cubicBezTo>
                    <a:cubicBezTo>
                      <a:pt x="58" y="265"/>
                      <a:pt x="110" y="289"/>
                      <a:pt x="148" y="327"/>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6" name="Freeform 11">
                <a:extLst>
                  <a:ext uri="{FF2B5EF4-FFF2-40B4-BE49-F238E27FC236}">
                    <a16:creationId xmlns:a16="http://schemas.microsoft.com/office/drawing/2014/main" id="{85A62B81-F052-4E18-8B7D-C63393C87D84}"/>
                  </a:ext>
                </a:extLst>
              </p:cNvPr>
              <p:cNvSpPr>
                <a:spLocks/>
              </p:cNvSpPr>
              <p:nvPr/>
            </p:nvSpPr>
            <p:spPr bwMode="auto">
              <a:xfrm>
                <a:off x="2283463" y="1988532"/>
                <a:ext cx="1548220" cy="1591372"/>
              </a:xfrm>
              <a:custGeom>
                <a:avLst/>
                <a:gdLst>
                  <a:gd name="T0" fmla="*/ 327 w 327"/>
                  <a:gd name="T1" fmla="*/ 188 h 336"/>
                  <a:gd name="T2" fmla="*/ 139 w 327"/>
                  <a:gd name="T3" fmla="*/ 0 h 336"/>
                  <a:gd name="T4" fmla="*/ 0 w 327"/>
                  <a:gd name="T5" fmla="*/ 336 h 336"/>
                  <a:gd name="T6" fmla="*/ 266 w 327"/>
                  <a:gd name="T7" fmla="*/ 336 h 336"/>
                  <a:gd name="T8" fmla="*/ 327 w 327"/>
                  <a:gd name="T9" fmla="*/ 188 h 336"/>
                </a:gdLst>
                <a:ahLst/>
                <a:cxnLst>
                  <a:cxn ang="0">
                    <a:pos x="T0" y="T1"/>
                  </a:cxn>
                  <a:cxn ang="0">
                    <a:pos x="T2" y="T3"/>
                  </a:cxn>
                  <a:cxn ang="0">
                    <a:pos x="T4" y="T5"/>
                  </a:cxn>
                  <a:cxn ang="0">
                    <a:pos x="T6" y="T7"/>
                  </a:cxn>
                  <a:cxn ang="0">
                    <a:pos x="T8" y="T9"/>
                  </a:cxn>
                </a:cxnLst>
                <a:rect l="0" t="0" r="r" b="b"/>
                <a:pathLst>
                  <a:path w="327" h="336">
                    <a:moveTo>
                      <a:pt x="327" y="188"/>
                    </a:moveTo>
                    <a:cubicBezTo>
                      <a:pt x="139" y="0"/>
                      <a:pt x="139" y="0"/>
                      <a:pt x="139" y="0"/>
                    </a:cubicBezTo>
                    <a:cubicBezTo>
                      <a:pt x="54" y="86"/>
                      <a:pt x="0" y="205"/>
                      <a:pt x="0" y="336"/>
                    </a:cubicBezTo>
                    <a:cubicBezTo>
                      <a:pt x="266" y="336"/>
                      <a:pt x="266" y="336"/>
                      <a:pt x="266" y="336"/>
                    </a:cubicBezTo>
                    <a:cubicBezTo>
                      <a:pt x="266" y="278"/>
                      <a:pt x="289" y="226"/>
                      <a:pt x="327" y="188"/>
                    </a:cubicBezTo>
                    <a:close/>
                  </a:path>
                </a:pathLst>
              </a:custGeom>
              <a:solidFill>
                <a:srgbClr val="008FD1">
                  <a:alpha val="73000"/>
                </a:srgbClr>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7" name="Freeform 12">
                <a:extLst>
                  <a:ext uri="{FF2B5EF4-FFF2-40B4-BE49-F238E27FC236}">
                    <a16:creationId xmlns:a16="http://schemas.microsoft.com/office/drawing/2014/main" id="{D355EC88-A466-415B-924B-D48D6F64A918}"/>
                  </a:ext>
                </a:extLst>
              </p:cNvPr>
              <p:cNvSpPr>
                <a:spLocks/>
              </p:cNvSpPr>
              <p:nvPr/>
            </p:nvSpPr>
            <p:spPr bwMode="auto">
              <a:xfrm>
                <a:off x="2276261" y="3579904"/>
                <a:ext cx="1548220" cy="1586141"/>
              </a:xfrm>
              <a:custGeom>
                <a:avLst/>
                <a:gdLst>
                  <a:gd name="T0" fmla="*/ 266 w 327"/>
                  <a:gd name="T1" fmla="*/ 0 h 335"/>
                  <a:gd name="T2" fmla="*/ 0 w 327"/>
                  <a:gd name="T3" fmla="*/ 0 h 335"/>
                  <a:gd name="T4" fmla="*/ 139 w 327"/>
                  <a:gd name="T5" fmla="*/ 335 h 335"/>
                  <a:gd name="T6" fmla="*/ 327 w 327"/>
                  <a:gd name="T7" fmla="*/ 148 h 335"/>
                  <a:gd name="T8" fmla="*/ 266 w 327"/>
                  <a:gd name="T9" fmla="*/ 0 h 335"/>
                </a:gdLst>
                <a:ahLst/>
                <a:cxnLst>
                  <a:cxn ang="0">
                    <a:pos x="T0" y="T1"/>
                  </a:cxn>
                  <a:cxn ang="0">
                    <a:pos x="T2" y="T3"/>
                  </a:cxn>
                  <a:cxn ang="0">
                    <a:pos x="T4" y="T5"/>
                  </a:cxn>
                  <a:cxn ang="0">
                    <a:pos x="T6" y="T7"/>
                  </a:cxn>
                  <a:cxn ang="0">
                    <a:pos x="T8" y="T9"/>
                  </a:cxn>
                </a:cxnLst>
                <a:rect l="0" t="0" r="r" b="b"/>
                <a:pathLst>
                  <a:path w="327" h="335">
                    <a:moveTo>
                      <a:pt x="266" y="0"/>
                    </a:moveTo>
                    <a:cubicBezTo>
                      <a:pt x="0" y="0"/>
                      <a:pt x="0" y="0"/>
                      <a:pt x="0" y="0"/>
                    </a:cubicBezTo>
                    <a:cubicBezTo>
                      <a:pt x="0" y="131"/>
                      <a:pt x="54" y="250"/>
                      <a:pt x="139" y="335"/>
                    </a:cubicBezTo>
                    <a:cubicBezTo>
                      <a:pt x="327" y="148"/>
                      <a:pt x="327" y="148"/>
                      <a:pt x="327" y="148"/>
                    </a:cubicBezTo>
                    <a:cubicBezTo>
                      <a:pt x="289" y="110"/>
                      <a:pt x="266" y="58"/>
                      <a:pt x="266" y="0"/>
                    </a:cubicBezTo>
                    <a:close/>
                  </a:path>
                </a:pathLst>
              </a:custGeom>
              <a:solidFill>
                <a:srgbClr val="B8DCEC"/>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15" name="椭圆 14">
              <a:extLst>
                <a:ext uri="{FF2B5EF4-FFF2-40B4-BE49-F238E27FC236}">
                  <a16:creationId xmlns:a16="http://schemas.microsoft.com/office/drawing/2014/main" id="{5FBC4592-5260-4D8A-8567-0EE4E4A74B0A}"/>
                </a:ext>
              </a:extLst>
            </p:cNvPr>
            <p:cNvSpPr/>
            <p:nvPr/>
          </p:nvSpPr>
          <p:spPr>
            <a:xfrm>
              <a:off x="3576846" y="2611135"/>
              <a:ext cx="1912963" cy="1912963"/>
            </a:xfrm>
            <a:prstGeom prst="ellipse">
              <a:avLst/>
            </a:prstGeom>
            <a:solidFill>
              <a:srgbClr val="3A85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22ADCE62-905F-4C1F-92E5-A76ED6D6A038}"/>
                </a:ext>
              </a:extLst>
            </p:cNvPr>
            <p:cNvSpPr txBox="1"/>
            <p:nvPr/>
          </p:nvSpPr>
          <p:spPr>
            <a:xfrm>
              <a:off x="3740493" y="3072257"/>
              <a:ext cx="1824999" cy="334252"/>
            </a:xfrm>
            <a:prstGeom prst="rect">
              <a:avLst/>
            </a:prstGeom>
            <a:noFill/>
          </p:spPr>
          <p:txBody>
            <a:bodyPr wrap="square" rtlCol="0">
              <a:spAutoFit/>
            </a:bodyPr>
            <a:lstStyle/>
            <a:p>
              <a:r>
                <a:rPr lang="en-US" altLang="zh-CN" sz="1100" b="1" dirty="0">
                  <a:solidFill>
                    <a:schemeClr val="bg1"/>
                  </a:solidFill>
                  <a:latin typeface="Calibri" panose="020F0502020204030204" pitchFamily="34" charset="0"/>
                  <a:cs typeface="Calibri" panose="020F0502020204030204" pitchFamily="34" charset="0"/>
                </a:rPr>
                <a:t>Active investing</a:t>
              </a:r>
              <a:endParaRPr lang="zh-CN" altLang="en-US" sz="1100" b="1" dirty="0">
                <a:solidFill>
                  <a:schemeClr val="bg1"/>
                </a:solidFill>
                <a:latin typeface="Calibri" panose="020F0502020204030204" pitchFamily="34" charset="0"/>
                <a:cs typeface="Calibri" panose="020F0502020204030204" pitchFamily="34" charset="0"/>
              </a:endParaRPr>
            </a:p>
          </p:txBody>
        </p:sp>
        <p:sp>
          <p:nvSpPr>
            <p:cNvPr id="78" name="文本框 77">
              <a:extLst>
                <a:ext uri="{FF2B5EF4-FFF2-40B4-BE49-F238E27FC236}">
                  <a16:creationId xmlns:a16="http://schemas.microsoft.com/office/drawing/2014/main" id="{8AC0096F-F992-4748-BC6D-687489C98B64}"/>
                </a:ext>
              </a:extLst>
            </p:cNvPr>
            <p:cNvSpPr txBox="1"/>
            <p:nvPr/>
          </p:nvSpPr>
          <p:spPr>
            <a:xfrm>
              <a:off x="3691318" y="3709421"/>
              <a:ext cx="1824999" cy="334253"/>
            </a:xfrm>
            <a:prstGeom prst="rect">
              <a:avLst/>
            </a:prstGeom>
            <a:noFill/>
          </p:spPr>
          <p:txBody>
            <a:bodyPr wrap="square" rtlCol="0">
              <a:spAutoFit/>
            </a:bodyPr>
            <a:lstStyle/>
            <a:p>
              <a:r>
                <a:rPr lang="en-US" altLang="zh-CN" sz="1100" b="1" dirty="0">
                  <a:solidFill>
                    <a:schemeClr val="bg1"/>
                  </a:solidFill>
                  <a:latin typeface="Calibri" panose="020F0502020204030204" pitchFamily="34" charset="0"/>
                  <a:cs typeface="Calibri" panose="020F0502020204030204" pitchFamily="34" charset="0"/>
                </a:rPr>
                <a:t>Passive investing</a:t>
              </a:r>
              <a:endParaRPr lang="zh-CN" altLang="en-US" sz="1100" b="1" dirty="0">
                <a:solidFill>
                  <a:schemeClr val="bg1"/>
                </a:solidFill>
                <a:latin typeface="Calibri" panose="020F0502020204030204" pitchFamily="34" charset="0"/>
                <a:cs typeface="Calibri" panose="020F0502020204030204" pitchFamily="34" charset="0"/>
              </a:endParaRPr>
            </a:p>
          </p:txBody>
        </p:sp>
        <p:sp>
          <p:nvSpPr>
            <p:cNvPr id="79" name="文本框 78">
              <a:extLst>
                <a:ext uri="{FF2B5EF4-FFF2-40B4-BE49-F238E27FC236}">
                  <a16:creationId xmlns:a16="http://schemas.microsoft.com/office/drawing/2014/main" id="{5B200843-7360-4AFA-A91D-2324660F7305}"/>
                </a:ext>
              </a:extLst>
            </p:cNvPr>
            <p:cNvSpPr txBox="1"/>
            <p:nvPr/>
          </p:nvSpPr>
          <p:spPr>
            <a:xfrm>
              <a:off x="2198285" y="2618621"/>
              <a:ext cx="1706895"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Opportunities</a:t>
              </a:r>
            </a:p>
            <a:p>
              <a:pPr algn="ctr"/>
              <a:r>
                <a:rPr lang="en-US" altLang="zh-CN" sz="1050" dirty="0">
                  <a:solidFill>
                    <a:schemeClr val="bg1"/>
                  </a:solidFill>
                  <a:latin typeface="Calibri" panose="020F0502020204030204" pitchFamily="34" charset="0"/>
                  <a:cs typeface="Calibri" panose="020F0502020204030204" pitchFamily="34" charset="0"/>
                </a:rPr>
                <a:t>for Beating</a:t>
              </a:r>
            </a:p>
            <a:p>
              <a:pPr algn="ctr"/>
              <a:r>
                <a:rPr lang="en-US" altLang="zh-CN" sz="1050" dirty="0">
                  <a:solidFill>
                    <a:schemeClr val="bg1"/>
                  </a:solidFill>
                  <a:latin typeface="Calibri" panose="020F0502020204030204" pitchFamily="34" charset="0"/>
                  <a:cs typeface="Calibri" panose="020F0502020204030204" pitchFamily="34" charset="0"/>
                </a:rPr>
                <a:t>The Market</a:t>
              </a:r>
            </a:p>
          </p:txBody>
        </p:sp>
        <p:sp>
          <p:nvSpPr>
            <p:cNvPr id="80" name="文本框 79">
              <a:extLst>
                <a:ext uri="{FF2B5EF4-FFF2-40B4-BE49-F238E27FC236}">
                  <a16:creationId xmlns:a16="http://schemas.microsoft.com/office/drawing/2014/main" id="{3F407665-F2A8-48BF-9F9F-70B43E9E3533}"/>
                </a:ext>
              </a:extLst>
            </p:cNvPr>
            <p:cNvSpPr txBox="1"/>
            <p:nvPr/>
          </p:nvSpPr>
          <p:spPr>
            <a:xfrm>
              <a:off x="3250948" y="1645766"/>
              <a:ext cx="1338626"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Possible Defensive Measures</a:t>
              </a:r>
              <a:endParaRPr lang="zh-CN" altLang="en-US" sz="1050" dirty="0">
                <a:solidFill>
                  <a:schemeClr val="bg1"/>
                </a:solidFill>
                <a:latin typeface="Calibri" panose="020F0502020204030204" pitchFamily="34" charset="0"/>
                <a:cs typeface="Calibri" panose="020F0502020204030204" pitchFamily="34" charset="0"/>
              </a:endParaRPr>
            </a:p>
          </p:txBody>
        </p:sp>
        <p:sp>
          <p:nvSpPr>
            <p:cNvPr id="81" name="文本框 80">
              <a:extLst>
                <a:ext uri="{FF2B5EF4-FFF2-40B4-BE49-F238E27FC236}">
                  <a16:creationId xmlns:a16="http://schemas.microsoft.com/office/drawing/2014/main" id="{EC174CC9-2536-4EDB-BEC7-AA191845590A}"/>
                </a:ext>
              </a:extLst>
            </p:cNvPr>
            <p:cNvSpPr txBox="1"/>
            <p:nvPr/>
          </p:nvSpPr>
          <p:spPr>
            <a:xfrm>
              <a:off x="4450028" y="1672694"/>
              <a:ext cx="1534680" cy="812825"/>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No Guarantee</a:t>
              </a:r>
            </a:p>
            <a:p>
              <a:pPr algn="ctr"/>
              <a:r>
                <a:rPr lang="en-US" altLang="zh-CN" sz="1050" dirty="0">
                  <a:solidFill>
                    <a:schemeClr val="bg1"/>
                  </a:solidFill>
                  <a:latin typeface="Calibri" panose="020F0502020204030204" pitchFamily="34" charset="0"/>
                  <a:cs typeface="Calibri" panose="020F0502020204030204" pitchFamily="34" charset="0"/>
                </a:rPr>
                <a:t>On Picking a</a:t>
              </a:r>
            </a:p>
            <a:p>
              <a:pPr algn="ctr"/>
              <a:r>
                <a:rPr lang="en-US" altLang="zh-CN" sz="1050" dirty="0">
                  <a:solidFill>
                    <a:schemeClr val="bg1"/>
                  </a:solidFill>
                  <a:latin typeface="Calibri" panose="020F0502020204030204" pitchFamily="34" charset="0"/>
                  <a:cs typeface="Calibri" panose="020F0502020204030204" pitchFamily="34" charset="0"/>
                </a:rPr>
                <a:t>Winner</a:t>
              </a:r>
            </a:p>
          </p:txBody>
        </p:sp>
        <p:sp>
          <p:nvSpPr>
            <p:cNvPr id="82" name="文本框 81">
              <a:extLst>
                <a:ext uri="{FF2B5EF4-FFF2-40B4-BE49-F238E27FC236}">
                  <a16:creationId xmlns:a16="http://schemas.microsoft.com/office/drawing/2014/main" id="{F6109949-5F1C-4104-BEB1-52ADC80D57EE}"/>
                </a:ext>
              </a:extLst>
            </p:cNvPr>
            <p:cNvSpPr txBox="1"/>
            <p:nvPr/>
          </p:nvSpPr>
          <p:spPr>
            <a:xfrm>
              <a:off x="5645174" y="2772269"/>
              <a:ext cx="873920" cy="600930"/>
            </a:xfrm>
            <a:prstGeom prst="rect">
              <a:avLst/>
            </a:prstGeom>
            <a:noFill/>
          </p:spPr>
          <p:txBody>
            <a:bodyPr wrap="square" rtlCol="0">
              <a:spAutoFit/>
            </a:bodyPr>
            <a:lstStyle/>
            <a:p>
              <a:pPr algn="ctr"/>
              <a:r>
                <a:rPr lang="en-US" altLang="zh-CN" sz="1050" dirty="0">
                  <a:solidFill>
                    <a:schemeClr val="bg1"/>
                  </a:solidFill>
                  <a:latin typeface="Calibri" panose="020F0502020204030204" pitchFamily="34" charset="0"/>
                  <a:cs typeface="Calibri" panose="020F0502020204030204" pitchFamily="34" charset="0"/>
                </a:rPr>
                <a:t>Higher</a:t>
              </a:r>
            </a:p>
            <a:p>
              <a:pPr algn="ctr"/>
              <a:r>
                <a:rPr lang="en-US" altLang="zh-CN" sz="1050" dirty="0">
                  <a:solidFill>
                    <a:schemeClr val="bg1"/>
                  </a:solidFill>
                  <a:latin typeface="Calibri" panose="020F0502020204030204" pitchFamily="34" charset="0"/>
                  <a:cs typeface="Calibri" panose="020F0502020204030204" pitchFamily="34" charset="0"/>
                </a:rPr>
                <a:t>Fee</a:t>
              </a:r>
              <a:endParaRPr lang="zh-CN" altLang="en-US" sz="1050" dirty="0">
                <a:solidFill>
                  <a:schemeClr val="bg1"/>
                </a:solidFill>
                <a:latin typeface="Calibri" panose="020F0502020204030204" pitchFamily="34" charset="0"/>
                <a:cs typeface="Calibri" panose="020F0502020204030204" pitchFamily="34" charset="0"/>
              </a:endParaRPr>
            </a:p>
          </p:txBody>
        </p:sp>
        <p:sp>
          <p:nvSpPr>
            <p:cNvPr id="83" name="文本框 82">
              <a:extLst>
                <a:ext uri="{FF2B5EF4-FFF2-40B4-BE49-F238E27FC236}">
                  <a16:creationId xmlns:a16="http://schemas.microsoft.com/office/drawing/2014/main" id="{BF1AC723-ADB6-4C66-9DE2-FCFE8D2D1056}"/>
                </a:ext>
              </a:extLst>
            </p:cNvPr>
            <p:cNvSpPr txBox="1"/>
            <p:nvPr/>
          </p:nvSpPr>
          <p:spPr>
            <a:xfrm>
              <a:off x="3263689" y="4737092"/>
              <a:ext cx="1274338" cy="600930"/>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Lower</a:t>
              </a:r>
            </a:p>
            <a:p>
              <a:pPr algn="ctr"/>
              <a:r>
                <a:rPr lang="en-US" altLang="zh-CN" sz="1050" dirty="0">
                  <a:solidFill>
                    <a:srgbClr val="3A85BF"/>
                  </a:solidFill>
                  <a:latin typeface="Calibri" panose="020F0502020204030204" pitchFamily="34" charset="0"/>
                  <a:cs typeface="Calibri" panose="020F0502020204030204" pitchFamily="34" charset="0"/>
                </a:rPr>
                <a:t>Cost</a:t>
              </a:r>
              <a:endParaRPr lang="zh-CN" altLang="en-US" sz="1050" dirty="0">
                <a:solidFill>
                  <a:srgbClr val="3A85BF"/>
                </a:solidFill>
                <a:latin typeface="Calibri" panose="020F0502020204030204" pitchFamily="34" charset="0"/>
                <a:cs typeface="Calibri" panose="020F0502020204030204" pitchFamily="34" charset="0"/>
              </a:endParaRPr>
            </a:p>
          </p:txBody>
        </p:sp>
        <p:sp>
          <p:nvSpPr>
            <p:cNvPr id="84" name="文本框 83">
              <a:extLst>
                <a:ext uri="{FF2B5EF4-FFF2-40B4-BE49-F238E27FC236}">
                  <a16:creationId xmlns:a16="http://schemas.microsoft.com/office/drawing/2014/main" id="{55F9D09E-4115-40CC-A5A9-765BE7128636}"/>
                </a:ext>
              </a:extLst>
            </p:cNvPr>
            <p:cNvSpPr txBox="1"/>
            <p:nvPr/>
          </p:nvSpPr>
          <p:spPr>
            <a:xfrm>
              <a:off x="2357625" y="3629269"/>
              <a:ext cx="1382868" cy="1040417"/>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More </a:t>
              </a:r>
            </a:p>
            <a:p>
              <a:pPr algn="ctr"/>
              <a:r>
                <a:rPr lang="en-US" altLang="zh-CN" sz="1050" dirty="0">
                  <a:solidFill>
                    <a:srgbClr val="3A85BF"/>
                  </a:solidFill>
                  <a:latin typeface="Calibri" panose="020F0502020204030204" pitchFamily="34" charset="0"/>
                  <a:cs typeface="Calibri" panose="020F0502020204030204" pitchFamily="34" charset="0"/>
                </a:rPr>
                <a:t>diversified &amp; higher accessibility</a:t>
              </a:r>
            </a:p>
          </p:txBody>
        </p:sp>
        <p:sp>
          <p:nvSpPr>
            <p:cNvPr id="85" name="文本框 84">
              <a:extLst>
                <a:ext uri="{FF2B5EF4-FFF2-40B4-BE49-F238E27FC236}">
                  <a16:creationId xmlns:a16="http://schemas.microsoft.com/office/drawing/2014/main" id="{F857D23E-A229-487B-A7A8-4FB26B065184}"/>
                </a:ext>
              </a:extLst>
            </p:cNvPr>
            <p:cNvSpPr txBox="1"/>
            <p:nvPr/>
          </p:nvSpPr>
          <p:spPr>
            <a:xfrm>
              <a:off x="4538026" y="4752555"/>
              <a:ext cx="1142871" cy="600930"/>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Lack of </a:t>
              </a:r>
            </a:p>
            <a:p>
              <a:pPr algn="ctr"/>
              <a:r>
                <a:rPr lang="en-US" altLang="zh-CN" sz="1050" dirty="0">
                  <a:solidFill>
                    <a:srgbClr val="3A85BF"/>
                  </a:solidFill>
                  <a:latin typeface="Calibri" panose="020F0502020204030204" pitchFamily="34" charset="0"/>
                  <a:cs typeface="Calibri" panose="020F0502020204030204" pitchFamily="34" charset="0"/>
                </a:rPr>
                <a:t>Flexibility</a:t>
              </a:r>
              <a:endParaRPr lang="zh-CN" altLang="en-US" sz="1050" dirty="0">
                <a:solidFill>
                  <a:srgbClr val="3A85BF"/>
                </a:solidFill>
                <a:latin typeface="Calibri" panose="020F0502020204030204" pitchFamily="34" charset="0"/>
                <a:cs typeface="Calibri" panose="020F0502020204030204" pitchFamily="34" charset="0"/>
              </a:endParaRPr>
            </a:p>
          </p:txBody>
        </p:sp>
        <p:sp>
          <p:nvSpPr>
            <p:cNvPr id="86" name="文本框 85">
              <a:extLst>
                <a:ext uri="{FF2B5EF4-FFF2-40B4-BE49-F238E27FC236}">
                  <a16:creationId xmlns:a16="http://schemas.microsoft.com/office/drawing/2014/main" id="{9E9425B5-FC6D-43A9-9B16-9E63C19F9A72}"/>
                </a:ext>
              </a:extLst>
            </p:cNvPr>
            <p:cNvSpPr txBox="1"/>
            <p:nvPr/>
          </p:nvSpPr>
          <p:spPr>
            <a:xfrm>
              <a:off x="5530987" y="3750085"/>
              <a:ext cx="988106" cy="812825"/>
            </a:xfrm>
            <a:prstGeom prst="rect">
              <a:avLst/>
            </a:prstGeom>
            <a:noFill/>
          </p:spPr>
          <p:txBody>
            <a:bodyPr wrap="square" rtlCol="0">
              <a:spAutoFit/>
            </a:bodyPr>
            <a:lstStyle/>
            <a:p>
              <a:pPr algn="ctr"/>
              <a:r>
                <a:rPr lang="en-US" altLang="zh-CN" sz="1050" dirty="0">
                  <a:solidFill>
                    <a:srgbClr val="3A85BF"/>
                  </a:solidFill>
                  <a:latin typeface="Calibri" panose="020F0502020204030204" pitchFamily="34" charset="0"/>
                  <a:cs typeface="Calibri" panose="020F0502020204030204" pitchFamily="34" charset="0"/>
                </a:rPr>
                <a:t>Total</a:t>
              </a:r>
            </a:p>
            <a:p>
              <a:pPr algn="ctr"/>
              <a:r>
                <a:rPr lang="en-US" altLang="zh-CN" sz="1050" dirty="0">
                  <a:solidFill>
                    <a:srgbClr val="3A85BF"/>
                  </a:solidFill>
                  <a:latin typeface="Calibri" panose="020F0502020204030204" pitchFamily="34" charset="0"/>
                  <a:cs typeface="Calibri" panose="020F0502020204030204" pitchFamily="34" charset="0"/>
                </a:rPr>
                <a:t>Market </a:t>
              </a:r>
            </a:p>
            <a:p>
              <a:pPr algn="ctr"/>
              <a:r>
                <a:rPr lang="en-US" altLang="zh-CN" sz="1050" dirty="0">
                  <a:solidFill>
                    <a:srgbClr val="3A85BF"/>
                  </a:solidFill>
                  <a:latin typeface="Calibri" panose="020F0502020204030204" pitchFamily="34" charset="0"/>
                  <a:cs typeface="Calibri" panose="020F0502020204030204" pitchFamily="34" charset="0"/>
                </a:rPr>
                <a:t>Risk</a:t>
              </a:r>
            </a:p>
          </p:txBody>
        </p:sp>
        <p:cxnSp>
          <p:nvCxnSpPr>
            <p:cNvPr id="18" name="直接连接符 17">
              <a:extLst>
                <a:ext uri="{FF2B5EF4-FFF2-40B4-BE49-F238E27FC236}">
                  <a16:creationId xmlns:a16="http://schemas.microsoft.com/office/drawing/2014/main" id="{9ADDBE21-02BD-4B5B-BA3C-C0F48672C12C}"/>
                </a:ext>
              </a:extLst>
            </p:cNvPr>
            <p:cNvCxnSpPr>
              <a:cxnSpLocks/>
              <a:stCxn id="27" idx="0"/>
              <a:endCxn id="24" idx="0"/>
            </p:cNvCxnSpPr>
            <p:nvPr/>
          </p:nvCxnSpPr>
          <p:spPr>
            <a:xfrm flipV="1">
              <a:off x="3535669" y="3570279"/>
              <a:ext cx="1982942" cy="962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矩形 37">
            <a:extLst>
              <a:ext uri="{FF2B5EF4-FFF2-40B4-BE49-F238E27FC236}">
                <a16:creationId xmlns:a16="http://schemas.microsoft.com/office/drawing/2014/main" id="{7710756E-7A0F-42A0-8E3A-A6D2CFF53474}"/>
              </a:ext>
            </a:extLst>
          </p:cNvPr>
          <p:cNvSpPr/>
          <p:nvPr/>
        </p:nvSpPr>
        <p:spPr>
          <a:xfrm>
            <a:off x="5563402" y="1030543"/>
            <a:ext cx="3574507" cy="407987"/>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Calibri" panose="020F0502020204030204" pitchFamily="34" charset="0"/>
                <a:cs typeface="Calibri" panose="020F0502020204030204" pitchFamily="34" charset="0"/>
              </a:rPr>
              <a:t>Actively investing in developed market</a:t>
            </a:r>
          </a:p>
        </p:txBody>
      </p:sp>
      <p:sp>
        <p:nvSpPr>
          <p:cNvPr id="40" name="矩形 39">
            <a:extLst>
              <a:ext uri="{FF2B5EF4-FFF2-40B4-BE49-F238E27FC236}">
                <a16:creationId xmlns:a16="http://schemas.microsoft.com/office/drawing/2014/main" id="{71F533AC-96A1-4AC0-ADA2-626A29E74C46}"/>
              </a:ext>
            </a:extLst>
          </p:cNvPr>
          <p:cNvSpPr/>
          <p:nvPr/>
        </p:nvSpPr>
        <p:spPr>
          <a:xfrm>
            <a:off x="5563402" y="3630339"/>
            <a:ext cx="3574507" cy="407987"/>
          </a:xfrm>
          <a:prstGeom prst="rect">
            <a:avLst/>
          </a:prstGeom>
          <a:solidFill>
            <a:srgbClr val="AAD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033669"/>
                </a:solidFill>
                <a:latin typeface="Calibri" panose="020F0502020204030204" pitchFamily="34" charset="0"/>
                <a:cs typeface="Calibri" panose="020F0502020204030204" pitchFamily="34" charset="0"/>
              </a:rPr>
              <a:t>Passively investing in emerging market</a:t>
            </a:r>
          </a:p>
        </p:txBody>
      </p:sp>
      <p:graphicFrame>
        <p:nvGraphicFramePr>
          <p:cNvPr id="14" name="图表 13">
            <a:extLst>
              <a:ext uri="{FF2B5EF4-FFF2-40B4-BE49-F238E27FC236}">
                <a16:creationId xmlns:a16="http://schemas.microsoft.com/office/drawing/2014/main" id="{3BA77B74-2485-45E9-9891-F7350128D604}"/>
              </a:ext>
            </a:extLst>
          </p:cNvPr>
          <p:cNvGraphicFramePr/>
          <p:nvPr>
            <p:extLst>
              <p:ext uri="{D42A27DB-BD31-4B8C-83A1-F6EECF244321}">
                <p14:modId xmlns:p14="http://schemas.microsoft.com/office/powerpoint/2010/main" val="714995178"/>
              </p:ext>
            </p:extLst>
          </p:nvPr>
        </p:nvGraphicFramePr>
        <p:xfrm>
          <a:off x="496420" y="926862"/>
          <a:ext cx="4646574" cy="2476941"/>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B0FE310E-8082-4C21-BA39-280BA8302DC3}"/>
              </a:ext>
            </a:extLst>
          </p:cNvPr>
          <p:cNvSpPr txBox="1"/>
          <p:nvPr/>
        </p:nvSpPr>
        <p:spPr>
          <a:xfrm>
            <a:off x="244738" y="6413541"/>
            <a:ext cx="4512302" cy="338554"/>
          </a:xfrm>
          <a:prstGeom prst="rect">
            <a:avLst/>
          </a:prstGeom>
          <a:noFill/>
        </p:spPr>
        <p:txBody>
          <a:bodyPr wrap="square" rtlCol="0">
            <a:spAutoFit/>
          </a:bodyPr>
          <a:lstStyle/>
          <a:p>
            <a:r>
              <a:rPr lang="en-US" altLang="zh-CN" sz="800" dirty="0">
                <a:latin typeface="Calibri" panose="020F0502020204030204" pitchFamily="34" charset="0"/>
                <a:cs typeface="Calibri" panose="020F0502020204030204" pitchFamily="34" charset="0"/>
              </a:rPr>
              <a:t>1. Morningstar Direct.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Data</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as</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of 30 Sep.2017, excluding money market funds and funds of funds in the U.S. and Europe,</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but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excluding</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only</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money</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market</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funds</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in</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Japan</a:t>
            </a:r>
            <a:endParaRPr lang="zh-CN" altLang="en-US" sz="800" dirty="0">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9E790527-970C-4127-840B-4110FDF9C445}"/>
              </a:ext>
            </a:extLst>
          </p:cNvPr>
          <p:cNvSpPr txBox="1"/>
          <p:nvPr/>
        </p:nvSpPr>
        <p:spPr>
          <a:xfrm>
            <a:off x="5563402" y="1464811"/>
            <a:ext cx="3574507" cy="2123658"/>
          </a:xfrm>
          <a:prstGeom prst="rect">
            <a:avLst/>
          </a:prstGeom>
          <a:noFill/>
        </p:spPr>
        <p:txBody>
          <a:bodyPr wrap="square" rtlCol="0">
            <a:spAutoFit/>
          </a:bodyPr>
          <a:lstStyle/>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Active investing in DM helps to capture short-term opportunities as DM is entering late-cycle stage with long term return limited by modest baseline growth </a:t>
            </a:r>
          </a:p>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US market is expected to be more volatile in the coming year due to growing inflation expectation and projected rate hikes. As central bank withdrawing support, equity market may be more responsive to idiosyncratic factors, giving active managers chances to capture volatility opportunities</a:t>
            </a:r>
            <a:endParaRPr lang="zh-CN" altLang="en-US" sz="1200" dirty="0">
              <a:latin typeface="Calibri" panose="020F0502020204030204" pitchFamily="34" charset="0"/>
              <a:cs typeface="Calibri" panose="020F0502020204030204" pitchFamily="34" charset="0"/>
            </a:endParaRPr>
          </a:p>
        </p:txBody>
      </p:sp>
      <p:sp>
        <p:nvSpPr>
          <p:cNvPr id="48" name="文本框 47">
            <a:extLst>
              <a:ext uri="{FF2B5EF4-FFF2-40B4-BE49-F238E27FC236}">
                <a16:creationId xmlns:a16="http://schemas.microsoft.com/office/drawing/2014/main" id="{4995CAE8-2324-485D-8C96-27944D06A050}"/>
              </a:ext>
            </a:extLst>
          </p:cNvPr>
          <p:cNvSpPr txBox="1"/>
          <p:nvPr/>
        </p:nvSpPr>
        <p:spPr>
          <a:xfrm>
            <a:off x="5563402" y="4221108"/>
            <a:ext cx="3574507" cy="1384995"/>
          </a:xfrm>
          <a:prstGeom prst="rect">
            <a:avLst/>
          </a:prstGeom>
          <a:noFill/>
        </p:spPr>
        <p:txBody>
          <a:bodyPr wrap="square" rtlCol="0">
            <a:spAutoFit/>
          </a:bodyPr>
          <a:lstStyle/>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Adopt buy-and-hold strategy to benefit from the long-term growth potential of the EM and reduce the average volatility. </a:t>
            </a:r>
          </a:p>
          <a:p>
            <a:pPr marL="171450" indent="-171450" algn="just">
              <a:buFont typeface="Arial" panose="020B0604020202020204" pitchFamily="34" charset="0"/>
              <a:buChar char="•"/>
            </a:pPr>
            <a:r>
              <a:rPr lang="en-US" altLang="zh-CN" sz="1200" dirty="0">
                <a:latin typeface="Calibri" panose="020F0502020204030204" pitchFamily="34" charset="0"/>
                <a:cs typeface="Calibri" panose="020F0502020204030204" pitchFamily="34" charset="0"/>
              </a:rPr>
              <a:t>Asia market in its mid-cycle with growth potential continues to beat its counterparts in DM. Growth rate levels out and focus is shifted from trade recovery to investment and domestic consumption. </a:t>
            </a:r>
            <a:endParaRPr lang="zh-CN" alt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488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545072" y="1627656"/>
            <a:ext cx="7429500" cy="1655762"/>
          </a:xfrm>
        </p:spPr>
        <p:txBody>
          <a:bodyPr/>
          <a:lstStyle/>
          <a:p>
            <a:endParaRPr lang="zh-CN" altLang="en-US" dirty="0"/>
          </a:p>
        </p:txBody>
      </p:sp>
      <p:sp>
        <p:nvSpPr>
          <p:cNvPr id="7" name="矩形 6">
            <a:extLst>
              <a:ext uri="{FF2B5EF4-FFF2-40B4-BE49-F238E27FC236}">
                <a16:creationId xmlns:a16="http://schemas.microsoft.com/office/drawing/2014/main" id="{C5697CF3-5521-4418-A22C-8E44F5DF8FBC}"/>
              </a:ext>
            </a:extLst>
          </p:cNvPr>
          <p:cNvSpPr/>
          <p:nvPr/>
        </p:nvSpPr>
        <p:spPr>
          <a:xfrm>
            <a:off x="376804" y="4083558"/>
            <a:ext cx="4476750" cy="1228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 60/40 allocation (historical data)</a:t>
            </a:r>
          </a:p>
          <a:p>
            <a:pPr algn="ctr"/>
            <a:r>
              <a:rPr lang="en-US" altLang="zh-CN" dirty="0"/>
              <a:t>Macro outlook</a:t>
            </a:r>
            <a:r>
              <a:rPr lang="zh-CN" altLang="en-US" dirty="0"/>
              <a:t>，</a:t>
            </a:r>
            <a:r>
              <a:rPr lang="en-US" altLang="zh-CN" dirty="0"/>
              <a:t>client’s needs,</a:t>
            </a:r>
          </a:p>
          <a:p>
            <a:pPr algn="ctr"/>
            <a:r>
              <a:rPr lang="en-US" altLang="zh-CN" dirty="0"/>
              <a:t>expected return(forward-looking)</a:t>
            </a:r>
          </a:p>
          <a:p>
            <a:pPr algn="ctr"/>
            <a:r>
              <a:rPr lang="en-US" altLang="zh-CN" dirty="0"/>
              <a:t>Allocation proportion disparity</a:t>
            </a:r>
            <a:endParaRPr lang="zh-CN" altLang="en-US" dirty="0"/>
          </a:p>
        </p:txBody>
      </p:sp>
      <p:sp>
        <p:nvSpPr>
          <p:cNvPr id="2" name="矩形 1">
            <a:extLst>
              <a:ext uri="{FF2B5EF4-FFF2-40B4-BE49-F238E27FC236}">
                <a16:creationId xmlns:a16="http://schemas.microsoft.com/office/drawing/2014/main" id="{0505ADBF-2A21-4410-B40E-A7F1918C04AE}"/>
              </a:ext>
            </a:extLst>
          </p:cNvPr>
          <p:cNvSpPr/>
          <p:nvPr/>
        </p:nvSpPr>
        <p:spPr>
          <a:xfrm>
            <a:off x="5038344" y="4083558"/>
            <a:ext cx="4590710" cy="1228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 graphs to compare</a:t>
            </a:r>
          </a:p>
          <a:p>
            <a:pPr algn="ctr"/>
            <a:endParaRPr lang="en-US" altLang="zh-CN" dirty="0"/>
          </a:p>
          <a:p>
            <a:pPr algn="ctr"/>
            <a:endParaRPr lang="zh-CN" altLang="en-US" dirty="0"/>
          </a:p>
        </p:txBody>
      </p:sp>
      <p:sp>
        <p:nvSpPr>
          <p:cNvPr id="10" name="矩形 9">
            <a:extLst>
              <a:ext uri="{FF2B5EF4-FFF2-40B4-BE49-F238E27FC236}">
                <a16:creationId xmlns:a16="http://schemas.microsoft.com/office/drawing/2014/main" id="{E505CDA4-5FC1-4DFC-953D-431F6CDDC69F}"/>
              </a:ext>
            </a:extLst>
          </p:cNvPr>
          <p:cNvSpPr/>
          <p:nvPr/>
        </p:nvSpPr>
        <p:spPr>
          <a:xfrm>
            <a:off x="376804" y="1545717"/>
            <a:ext cx="4590710" cy="1228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 2008 scenario to compare our optimal portfolio and </a:t>
            </a:r>
            <a:r>
              <a:rPr lang="en-US" altLang="zh-CN" dirty="0" err="1"/>
              <a:t>tranditional</a:t>
            </a:r>
            <a:r>
              <a:rPr lang="en-US" altLang="zh-CN" dirty="0"/>
              <a:t> 60/40 allocation</a:t>
            </a:r>
          </a:p>
          <a:p>
            <a:pPr algn="ctr"/>
            <a:endParaRPr lang="zh-CN" altLang="en-US" dirty="0"/>
          </a:p>
        </p:txBody>
      </p:sp>
      <p:sp>
        <p:nvSpPr>
          <p:cNvPr id="12" name="Slide Number Placeholder 5">
            <a:extLst>
              <a:ext uri="{FF2B5EF4-FFF2-40B4-BE49-F238E27FC236}">
                <a16:creationId xmlns:a16="http://schemas.microsoft.com/office/drawing/2014/main" id="{E479ABDC-8D3E-4243-B2A8-BD6493277A39}"/>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3" name="箭头: V 形 12">
            <a:extLst>
              <a:ext uri="{FF2B5EF4-FFF2-40B4-BE49-F238E27FC236}">
                <a16:creationId xmlns:a16="http://schemas.microsoft.com/office/drawing/2014/main" id="{359FCF6B-B124-4452-833B-842E9445920B}"/>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DEVIATE FROM 60/40 ALLOCATION </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5" name="箭头: 五边形 14">
            <a:extLst>
              <a:ext uri="{FF2B5EF4-FFF2-40B4-BE49-F238E27FC236}">
                <a16:creationId xmlns:a16="http://schemas.microsoft.com/office/drawing/2014/main" id="{978170C8-A722-40DE-A9FE-C741D7F60587}"/>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4192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1BDEA6-35E6-49F4-85BF-C2765A8A92D2}"/>
              </a:ext>
            </a:extLst>
          </p:cNvPr>
          <p:cNvSpPr>
            <a:spLocks noGrp="1"/>
          </p:cNvSpPr>
          <p:nvPr>
            <p:ph type="sldNum" sz="quarter" idx="12"/>
          </p:nvPr>
        </p:nvSpPr>
        <p:spPr>
          <a:xfrm>
            <a:off x="6687247" y="5988236"/>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err="1"/>
              <a:t>J.P.Morgon</a:t>
            </a:r>
            <a:r>
              <a:rPr lang="en-US" altLang="zh-CN" dirty="0"/>
              <a:t> Asset and Wealth</a:t>
            </a:r>
          </a:p>
          <a:p>
            <a:r>
              <a:rPr lang="en-US" altLang="zh-CN" dirty="0"/>
              <a:t>Management Challenge (AWMC)</a:t>
            </a:r>
          </a:p>
          <a:p>
            <a:r>
              <a:rPr lang="en-US" altLang="zh-CN" dirty="0"/>
              <a:t>2018</a:t>
            </a:r>
            <a:endParaRPr lang="zh-CN" altLang="en-US" dirty="0"/>
          </a:p>
        </p:txBody>
      </p:sp>
      <p:sp>
        <p:nvSpPr>
          <p:cNvPr id="15" name="箭头: V 形 14">
            <a:extLst>
              <a:ext uri="{FF2B5EF4-FFF2-40B4-BE49-F238E27FC236}">
                <a16:creationId xmlns:a16="http://schemas.microsoft.com/office/drawing/2014/main" id="{EB725AF2-694A-404B-A375-7C84D1A834B0}"/>
              </a:ext>
            </a:extLst>
          </p:cNvPr>
          <p:cNvSpPr/>
          <p:nvPr/>
        </p:nvSpPr>
        <p:spPr>
          <a:xfrm>
            <a:off x="1497893" y="54477"/>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OPTIMIZED STRATEGIC PORTFOLIO with Black-</a:t>
            </a:r>
            <a:r>
              <a:rPr lang="en-US" altLang="zh-CN" b="1" dirty="0" err="1">
                <a:solidFill>
                  <a:schemeClr val="bg1"/>
                </a:solidFill>
                <a:latin typeface="Calibri" panose="020F0502020204030204" pitchFamily="34" charset="0"/>
                <a:cs typeface="Calibri" panose="020F0502020204030204" pitchFamily="34" charset="0"/>
              </a:rPr>
              <a:t>Litterman</a:t>
            </a:r>
            <a:r>
              <a:rPr lang="en-US" altLang="zh-CN" b="1" dirty="0">
                <a:solidFill>
                  <a:schemeClr val="bg1"/>
                </a:solidFill>
                <a:latin typeface="Calibri" panose="020F0502020204030204" pitchFamily="34" charset="0"/>
                <a:cs typeface="Calibri" panose="020F0502020204030204" pitchFamily="34" charset="0"/>
              </a:rPr>
              <a:t> model using Python</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8" name="箭头: 五边形 17">
            <a:extLst>
              <a:ext uri="{FF2B5EF4-FFF2-40B4-BE49-F238E27FC236}">
                <a16:creationId xmlns:a16="http://schemas.microsoft.com/office/drawing/2014/main" id="{AEB8B63A-A923-4861-BB35-B644B3C7CAD6}"/>
              </a:ext>
            </a:extLst>
          </p:cNvPr>
          <p:cNvSpPr/>
          <p:nvPr/>
        </p:nvSpPr>
        <p:spPr>
          <a:xfrm>
            <a:off x="150852" y="54476"/>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2" name="Group 51">
            <a:extLst>
              <a:ext uri="{FF2B5EF4-FFF2-40B4-BE49-F238E27FC236}">
                <a16:creationId xmlns:a16="http://schemas.microsoft.com/office/drawing/2014/main" id="{B12DF9EA-66B1-401D-B4C3-308EFD8299DC}"/>
              </a:ext>
            </a:extLst>
          </p:cNvPr>
          <p:cNvGrpSpPr/>
          <p:nvPr/>
        </p:nvGrpSpPr>
        <p:grpSpPr>
          <a:xfrm>
            <a:off x="-25258" y="1332254"/>
            <a:ext cx="2038861" cy="2156823"/>
            <a:chOff x="79215" y="1310682"/>
            <a:chExt cx="1719915" cy="1648197"/>
          </a:xfrm>
        </p:grpSpPr>
        <p:sp>
          <p:nvSpPr>
            <p:cNvPr id="16" name="矩形 16">
              <a:extLst>
                <a:ext uri="{FF2B5EF4-FFF2-40B4-BE49-F238E27FC236}">
                  <a16:creationId xmlns:a16="http://schemas.microsoft.com/office/drawing/2014/main" id="{42752A9F-1B35-4640-B96A-412EB747CCD4}"/>
                </a:ext>
              </a:extLst>
            </p:cNvPr>
            <p:cNvSpPr/>
            <p:nvPr/>
          </p:nvSpPr>
          <p:spPr>
            <a:xfrm>
              <a:off x="79215" y="1995234"/>
              <a:ext cx="1719915" cy="963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altLang="zh-CN" sz="1400" b="1" dirty="0">
                  <a:solidFill>
                    <a:schemeClr val="bg2">
                      <a:lumMod val="25000"/>
                    </a:schemeClr>
                  </a:solidFill>
                  <a:latin typeface="Calibri" panose="020F0502020204030204" pitchFamily="34" charset="0"/>
                  <a:cs typeface="Calibri" panose="020F0502020204030204" pitchFamily="34" charset="0"/>
                </a:rPr>
                <a:t>Implied Equilibrium Return with Market Cap</a:t>
              </a:r>
              <a:endParaRPr lang="zh-CN" altLang="en-US" sz="1400" b="1" dirty="0">
                <a:solidFill>
                  <a:schemeClr val="bg2">
                    <a:lumMod val="25000"/>
                  </a:schemeClr>
                </a:solidFill>
                <a:latin typeface="Calibri" panose="020F0502020204030204" pitchFamily="34" charset="0"/>
                <a:cs typeface="Calibri" panose="020F0502020204030204" pitchFamily="34" charset="0"/>
              </a:endParaRPr>
            </a:p>
          </p:txBody>
        </p:sp>
        <p:graphicFrame>
          <p:nvGraphicFramePr>
            <p:cNvPr id="45" name="图表 6">
              <a:extLst>
                <a:ext uri="{FF2B5EF4-FFF2-40B4-BE49-F238E27FC236}">
                  <a16:creationId xmlns:a16="http://schemas.microsoft.com/office/drawing/2014/main" id="{4EF7DB6A-BEB3-4B5F-BC7C-B7846BDDC601}"/>
                </a:ext>
              </a:extLst>
            </p:cNvPr>
            <p:cNvGraphicFramePr/>
            <p:nvPr>
              <p:extLst/>
            </p:nvPr>
          </p:nvGraphicFramePr>
          <p:xfrm>
            <a:off x="332591" y="1310682"/>
            <a:ext cx="1213164" cy="1216210"/>
          </p:xfrm>
          <a:graphic>
            <a:graphicData uri="http://schemas.openxmlformats.org/drawingml/2006/chart">
              <c:chart xmlns:c="http://schemas.openxmlformats.org/drawingml/2006/chart" xmlns:r="http://schemas.openxmlformats.org/officeDocument/2006/relationships" r:id="rId2"/>
            </a:graphicData>
          </a:graphic>
        </p:graphicFrame>
      </p:grpSp>
      <p:sp>
        <p:nvSpPr>
          <p:cNvPr id="50" name="矩形 16">
            <a:extLst>
              <a:ext uri="{FF2B5EF4-FFF2-40B4-BE49-F238E27FC236}">
                <a16:creationId xmlns:a16="http://schemas.microsoft.com/office/drawing/2014/main" id="{747378FA-BF7A-485B-BE89-B0E8E7604561}"/>
              </a:ext>
            </a:extLst>
          </p:cNvPr>
          <p:cNvSpPr/>
          <p:nvPr/>
        </p:nvSpPr>
        <p:spPr>
          <a:xfrm>
            <a:off x="4780894" y="1520660"/>
            <a:ext cx="1156784" cy="1160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altLang="zh-CN" sz="2000" b="1" dirty="0">
                <a:solidFill>
                  <a:schemeClr val="bg2">
                    <a:lumMod val="25000"/>
                  </a:schemeClr>
                </a:solidFill>
                <a:latin typeface="Calibri" panose="020F0502020204030204" pitchFamily="34" charset="0"/>
                <a:cs typeface="Calibri" panose="020F0502020204030204" pitchFamily="34" charset="0"/>
              </a:rPr>
              <a:t>Prior Weights &amp; Returns</a:t>
            </a:r>
            <a:endParaRPr lang="zh-CN" altLang="en-US" sz="2000" b="1" dirty="0">
              <a:solidFill>
                <a:schemeClr val="bg2">
                  <a:lumMod val="25000"/>
                </a:schemeClr>
              </a:solidFill>
              <a:latin typeface="Calibri" panose="020F0502020204030204" pitchFamily="34" charset="0"/>
              <a:cs typeface="Calibri" panose="020F0502020204030204" pitchFamily="34" charset="0"/>
            </a:endParaRPr>
          </a:p>
        </p:txBody>
      </p:sp>
      <p:sp>
        <p:nvSpPr>
          <p:cNvPr id="56" name="箭头: V 形 14">
            <a:extLst>
              <a:ext uri="{FF2B5EF4-FFF2-40B4-BE49-F238E27FC236}">
                <a16:creationId xmlns:a16="http://schemas.microsoft.com/office/drawing/2014/main" id="{48F713BE-DAE0-4273-BDA0-F63996A0E14D}"/>
              </a:ext>
            </a:extLst>
          </p:cNvPr>
          <p:cNvSpPr/>
          <p:nvPr/>
        </p:nvSpPr>
        <p:spPr>
          <a:xfrm>
            <a:off x="1750218" y="1796510"/>
            <a:ext cx="312470" cy="663013"/>
          </a:xfrm>
          <a:prstGeom prst="chevr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grpSp>
        <p:nvGrpSpPr>
          <p:cNvPr id="64" name="Group 63">
            <a:extLst>
              <a:ext uri="{FF2B5EF4-FFF2-40B4-BE49-F238E27FC236}">
                <a16:creationId xmlns:a16="http://schemas.microsoft.com/office/drawing/2014/main" id="{45C8AD94-2AFE-4626-9245-1C273AE57E81}"/>
              </a:ext>
            </a:extLst>
          </p:cNvPr>
          <p:cNvGrpSpPr/>
          <p:nvPr/>
        </p:nvGrpSpPr>
        <p:grpSpPr>
          <a:xfrm>
            <a:off x="2066144" y="1247265"/>
            <a:ext cx="2885264" cy="1905856"/>
            <a:chOff x="2322176" y="1247265"/>
            <a:chExt cx="2885264" cy="1905856"/>
          </a:xfrm>
        </p:grpSpPr>
        <p:sp>
          <p:nvSpPr>
            <p:cNvPr id="55" name="TextBox 54">
              <a:extLst>
                <a:ext uri="{FF2B5EF4-FFF2-40B4-BE49-F238E27FC236}">
                  <a16:creationId xmlns:a16="http://schemas.microsoft.com/office/drawing/2014/main" id="{99E949BA-48E0-448F-B601-803482C27443}"/>
                </a:ext>
              </a:extLst>
            </p:cNvPr>
            <p:cNvSpPr txBox="1"/>
            <p:nvPr/>
          </p:nvSpPr>
          <p:spPr>
            <a:xfrm>
              <a:off x="2322176" y="2845344"/>
              <a:ext cx="2885264" cy="307777"/>
            </a:xfrm>
            <a:prstGeom prst="rect">
              <a:avLst/>
            </a:prstGeom>
            <a:noFill/>
          </p:spPr>
          <p:txBody>
            <a:bodyPr wrap="square" rtlCol="0">
              <a:spAutoFit/>
            </a:bodyPr>
            <a:lstStyle/>
            <a:p>
              <a:pPr algn="ctr"/>
              <a:r>
                <a:rPr lang="en-HK" sz="1400" b="1" dirty="0">
                  <a:solidFill>
                    <a:schemeClr val="bg2">
                      <a:lumMod val="25000"/>
                    </a:schemeClr>
                  </a:solidFill>
                  <a:latin typeface="Calibri" panose="020F0502020204030204" pitchFamily="34" charset="0"/>
                  <a:cs typeface="Calibri" panose="020F0502020204030204" pitchFamily="34" charset="0"/>
                </a:rPr>
                <a:t>Optimization is needed  </a:t>
              </a:r>
            </a:p>
          </p:txBody>
        </p:sp>
        <p:grpSp>
          <p:nvGrpSpPr>
            <p:cNvPr id="62" name="Group 61">
              <a:extLst>
                <a:ext uri="{FF2B5EF4-FFF2-40B4-BE49-F238E27FC236}">
                  <a16:creationId xmlns:a16="http://schemas.microsoft.com/office/drawing/2014/main" id="{E57505C8-3897-4F0C-8D7F-CB81A3B794B0}"/>
                </a:ext>
              </a:extLst>
            </p:cNvPr>
            <p:cNvGrpSpPr/>
            <p:nvPr/>
          </p:nvGrpSpPr>
          <p:grpSpPr>
            <a:xfrm>
              <a:off x="2519284" y="1247265"/>
              <a:ext cx="2688156" cy="1591527"/>
              <a:chOff x="2519284" y="1247265"/>
              <a:chExt cx="2713995" cy="1591527"/>
            </a:xfrm>
          </p:grpSpPr>
          <p:sp>
            <p:nvSpPr>
              <p:cNvPr id="53" name="Rectangle: Rounded Corners 52">
                <a:extLst>
                  <a:ext uri="{FF2B5EF4-FFF2-40B4-BE49-F238E27FC236}">
                    <a16:creationId xmlns:a16="http://schemas.microsoft.com/office/drawing/2014/main" id="{B4626737-D206-49CE-82B3-CDF3C7424F24}"/>
                  </a:ext>
                </a:extLst>
              </p:cNvPr>
              <p:cNvSpPr/>
              <p:nvPr/>
            </p:nvSpPr>
            <p:spPr>
              <a:xfrm>
                <a:off x="2519284" y="1247265"/>
                <a:ext cx="2606721" cy="1591527"/>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57" name="TextBox 56">
                <a:extLst>
                  <a:ext uri="{FF2B5EF4-FFF2-40B4-BE49-F238E27FC236}">
                    <a16:creationId xmlns:a16="http://schemas.microsoft.com/office/drawing/2014/main" id="{918FF37C-AED0-4633-83B5-D91FD30844E3}"/>
                  </a:ext>
                </a:extLst>
              </p:cNvPr>
              <p:cNvSpPr txBox="1"/>
              <p:nvPr/>
            </p:nvSpPr>
            <p:spPr>
              <a:xfrm>
                <a:off x="2626558" y="1294916"/>
                <a:ext cx="2606721" cy="1477328"/>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Minimize:</a:t>
                </a:r>
              </a:p>
              <a:p>
                <a:r>
                  <a:rPr lang="en-HK" sz="1400" b="1" dirty="0">
                    <a:solidFill>
                      <a:schemeClr val="accent5">
                        <a:lumMod val="75000"/>
                      </a:schemeClr>
                    </a:solidFill>
                    <a:latin typeface="Calibri" panose="020F0502020204030204" pitchFamily="34" charset="0"/>
                    <a:cs typeface="Calibri" panose="020F0502020204030204" pitchFamily="34" charset="0"/>
                  </a:rPr>
                  <a:t>Systematic Risk:          Beta</a:t>
                </a:r>
              </a:p>
              <a:p>
                <a:r>
                  <a:rPr lang="en-HK" sz="1400" b="1" dirty="0">
                    <a:solidFill>
                      <a:schemeClr val="accent5">
                        <a:lumMod val="75000"/>
                      </a:schemeClr>
                    </a:solidFill>
                    <a:latin typeface="Calibri" panose="020F0502020204030204" pitchFamily="34" charset="0"/>
                    <a:cs typeface="Calibri" panose="020F0502020204030204" pitchFamily="34" charset="0"/>
                  </a:rPr>
                  <a:t>Unsystematic Risk:     Volatility</a:t>
                </a:r>
              </a:p>
              <a:p>
                <a:r>
                  <a:rPr lang="en-HK" sz="1400" b="1" dirty="0">
                    <a:solidFill>
                      <a:schemeClr val="accent5">
                        <a:lumMod val="75000"/>
                      </a:schemeClr>
                    </a:solidFill>
                    <a:latin typeface="Calibri" panose="020F0502020204030204" pitchFamily="34" charset="0"/>
                    <a:cs typeface="Calibri" panose="020F0502020204030204" pitchFamily="34" charset="0"/>
                  </a:rPr>
                  <a:t>Max Loss:                     drawdown</a:t>
                </a:r>
              </a:p>
              <a:p>
                <a:r>
                  <a:rPr lang="en-HK" sz="1600" b="1" dirty="0">
                    <a:solidFill>
                      <a:schemeClr val="tx1">
                        <a:lumMod val="85000"/>
                        <a:lumOff val="15000"/>
                      </a:schemeClr>
                    </a:solidFill>
                    <a:latin typeface="Calibri" panose="020F0502020204030204" pitchFamily="34" charset="0"/>
                    <a:cs typeface="Calibri" panose="020F0502020204030204" pitchFamily="34" charset="0"/>
                  </a:rPr>
                  <a:t>Maximize:</a:t>
                </a:r>
              </a:p>
              <a:p>
                <a:r>
                  <a:rPr lang="en-HK" sz="1600" b="1" dirty="0">
                    <a:solidFill>
                      <a:schemeClr val="accent5">
                        <a:lumMod val="75000"/>
                      </a:schemeClr>
                    </a:solidFill>
                    <a:latin typeface="Calibri" panose="020F0502020204030204" pitchFamily="34" charset="0"/>
                    <a:cs typeface="Calibri" panose="020F0502020204030204" pitchFamily="34" charset="0"/>
                  </a:rPr>
                  <a:t>Gains:	              R</a:t>
                </a:r>
                <a:r>
                  <a:rPr lang="en-HK" sz="1400" b="1" dirty="0">
                    <a:solidFill>
                      <a:schemeClr val="accent5">
                        <a:lumMod val="75000"/>
                      </a:schemeClr>
                    </a:solidFill>
                    <a:latin typeface="Calibri" panose="020F0502020204030204" pitchFamily="34" charset="0"/>
                    <a:cs typeface="Calibri" panose="020F0502020204030204" pitchFamily="34" charset="0"/>
                  </a:rPr>
                  <a:t>eturn</a:t>
                </a:r>
              </a:p>
            </p:txBody>
          </p:sp>
        </p:grpSp>
      </p:grpSp>
      <p:sp>
        <p:nvSpPr>
          <p:cNvPr id="58" name="箭头: V 形 14">
            <a:extLst>
              <a:ext uri="{FF2B5EF4-FFF2-40B4-BE49-F238E27FC236}">
                <a16:creationId xmlns:a16="http://schemas.microsoft.com/office/drawing/2014/main" id="{5C8CBE11-E52C-471C-A1FD-215E626ACB7B}"/>
              </a:ext>
            </a:extLst>
          </p:cNvPr>
          <p:cNvSpPr/>
          <p:nvPr/>
        </p:nvSpPr>
        <p:spPr>
          <a:xfrm rot="5400000">
            <a:off x="8079318" y="3137317"/>
            <a:ext cx="305345" cy="735755"/>
          </a:xfrm>
          <a:prstGeom prst="chevron">
            <a:avLst>
              <a:gd name="adj" fmla="val 5000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grpSp>
        <p:nvGrpSpPr>
          <p:cNvPr id="61" name="Group 60">
            <a:extLst>
              <a:ext uri="{FF2B5EF4-FFF2-40B4-BE49-F238E27FC236}">
                <a16:creationId xmlns:a16="http://schemas.microsoft.com/office/drawing/2014/main" id="{42A82D3F-F4C0-4E06-A804-FAAC8F1E4960}"/>
              </a:ext>
            </a:extLst>
          </p:cNvPr>
          <p:cNvGrpSpPr/>
          <p:nvPr/>
        </p:nvGrpSpPr>
        <p:grpSpPr>
          <a:xfrm>
            <a:off x="40367" y="6233819"/>
            <a:ext cx="3620011" cy="623248"/>
            <a:chOff x="18976" y="5822080"/>
            <a:chExt cx="3620011" cy="623248"/>
          </a:xfrm>
        </p:grpSpPr>
        <p:sp>
          <p:nvSpPr>
            <p:cNvPr id="8" name="文本框 7">
              <a:extLst>
                <a:ext uri="{FF2B5EF4-FFF2-40B4-BE49-F238E27FC236}">
                  <a16:creationId xmlns:a16="http://schemas.microsoft.com/office/drawing/2014/main" id="{712F561F-019D-437E-9BF8-4D36461CC7F8}"/>
                </a:ext>
              </a:extLst>
            </p:cNvPr>
            <p:cNvSpPr txBox="1"/>
            <p:nvPr/>
          </p:nvSpPr>
          <p:spPr>
            <a:xfrm>
              <a:off x="151992" y="6183718"/>
              <a:ext cx="3353978" cy="261610"/>
            </a:xfrm>
            <a:prstGeom prst="rect">
              <a:avLst/>
            </a:prstGeom>
            <a:noFill/>
          </p:spPr>
          <p:txBody>
            <a:bodyPr wrap="square" rtlCol="0">
              <a:spAutoFit/>
            </a:bodyPr>
            <a:lstStyle/>
            <a:p>
              <a:r>
                <a:rPr lang="en-US" altLang="zh-CN" sz="1100" dirty="0">
                  <a:latin typeface="Calibri" panose="020F0502020204030204" pitchFamily="34" charset="0"/>
                  <a:cs typeface="Calibri" panose="020F0502020204030204" pitchFamily="34" charset="0"/>
                </a:rPr>
                <a:t>2. Data Source: Bloomberg, Google</a:t>
              </a:r>
              <a:r>
                <a:rPr lang="zh-CN" altLang="en-US" sz="1100" dirty="0">
                  <a:latin typeface="Calibri" panose="020F0502020204030204" pitchFamily="34" charset="0"/>
                  <a:cs typeface="Calibri" panose="020F0502020204030204" pitchFamily="34" charset="0"/>
                </a:rPr>
                <a:t> </a:t>
              </a:r>
              <a:r>
                <a:rPr lang="en-US" altLang="zh-CN" sz="1100" dirty="0">
                  <a:latin typeface="Calibri" panose="020F0502020204030204" pitchFamily="34" charset="0"/>
                  <a:cs typeface="Calibri" panose="020F0502020204030204" pitchFamily="34" charset="0"/>
                </a:rPr>
                <a:t>Finance API </a:t>
              </a:r>
              <a:endParaRPr lang="zh-CN" altLang="en-US" sz="1100" dirty="0">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B330C868-98A2-42B4-9DCB-CBA42C8075DE}"/>
                </a:ext>
              </a:extLst>
            </p:cNvPr>
            <p:cNvSpPr txBox="1"/>
            <p:nvPr/>
          </p:nvSpPr>
          <p:spPr>
            <a:xfrm>
              <a:off x="18976" y="5822080"/>
              <a:ext cx="3620011" cy="430887"/>
            </a:xfrm>
            <a:prstGeom prst="rect">
              <a:avLst/>
            </a:prstGeom>
            <a:noFill/>
          </p:spPr>
          <p:txBody>
            <a:bodyPr wrap="square" rtlCol="0">
              <a:spAutoFit/>
            </a:bodyPr>
            <a:lstStyle/>
            <a:p>
              <a:pPr algn="ctr"/>
              <a:r>
                <a:rPr lang="en-HK" sz="1100" dirty="0">
                  <a:latin typeface="Calibri" panose="020F0502020204030204" pitchFamily="34" charset="0"/>
                  <a:cs typeface="Calibri" panose="020F0502020204030204" pitchFamily="34" charset="0"/>
                </a:rPr>
                <a:t>1. The process is different from original Black-</a:t>
              </a:r>
              <a:r>
                <a:rPr lang="en-HK" sz="1100" dirty="0" err="1">
                  <a:latin typeface="Calibri" panose="020F0502020204030204" pitchFamily="34" charset="0"/>
                  <a:cs typeface="Calibri" panose="020F0502020204030204" pitchFamily="34" charset="0"/>
                </a:rPr>
                <a:t>Litterman</a:t>
              </a:r>
              <a:r>
                <a:rPr lang="en-HK" sz="1100" dirty="0">
                  <a:latin typeface="Calibri" panose="020F0502020204030204" pitchFamily="34" charset="0"/>
                  <a:cs typeface="Calibri" panose="020F0502020204030204" pitchFamily="34" charset="0"/>
                </a:rPr>
                <a:t>   </a:t>
              </a:r>
            </a:p>
            <a:p>
              <a:pPr algn="ctr"/>
              <a:r>
                <a:rPr lang="en-HK" sz="1100" dirty="0">
                  <a:latin typeface="Calibri" panose="020F0502020204030204" pitchFamily="34" charset="0"/>
                  <a:cs typeface="Calibri" panose="020F0502020204030204" pitchFamily="34" charset="0"/>
                </a:rPr>
                <a:t>    Model because there is no risk-free assets in this portfolio</a:t>
              </a:r>
            </a:p>
          </p:txBody>
        </p:sp>
      </p:grpSp>
      <p:sp>
        <p:nvSpPr>
          <p:cNvPr id="66" name="Plus Sign 65">
            <a:extLst>
              <a:ext uri="{FF2B5EF4-FFF2-40B4-BE49-F238E27FC236}">
                <a16:creationId xmlns:a16="http://schemas.microsoft.com/office/drawing/2014/main" id="{3967EF9C-4641-4650-A16B-FD2F453B19DA}"/>
              </a:ext>
            </a:extLst>
          </p:cNvPr>
          <p:cNvSpPr/>
          <p:nvPr/>
        </p:nvSpPr>
        <p:spPr>
          <a:xfrm>
            <a:off x="5853840" y="1820393"/>
            <a:ext cx="565292" cy="560832"/>
          </a:xfrm>
          <a:prstGeom prst="mathPlus">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91" name="Group 90">
            <a:extLst>
              <a:ext uri="{FF2B5EF4-FFF2-40B4-BE49-F238E27FC236}">
                <a16:creationId xmlns:a16="http://schemas.microsoft.com/office/drawing/2014/main" id="{5ED99BC6-8740-479F-8975-EA5607BBD76D}"/>
              </a:ext>
            </a:extLst>
          </p:cNvPr>
          <p:cNvGrpSpPr/>
          <p:nvPr/>
        </p:nvGrpSpPr>
        <p:grpSpPr>
          <a:xfrm>
            <a:off x="6419132" y="1179177"/>
            <a:ext cx="3314078" cy="2138110"/>
            <a:chOff x="6419132" y="1179177"/>
            <a:chExt cx="3314078" cy="2138110"/>
          </a:xfrm>
        </p:grpSpPr>
        <p:pic>
          <p:nvPicPr>
            <p:cNvPr id="54" name="Picture 53">
              <a:extLst>
                <a:ext uri="{FF2B5EF4-FFF2-40B4-BE49-F238E27FC236}">
                  <a16:creationId xmlns:a16="http://schemas.microsoft.com/office/drawing/2014/main" id="{53851D47-44F4-4EA6-BD2C-0904D9E26B62}"/>
                </a:ext>
              </a:extLst>
            </p:cNvPr>
            <p:cNvPicPr>
              <a:picLocks noChangeAspect="1"/>
            </p:cNvPicPr>
            <p:nvPr/>
          </p:nvPicPr>
          <p:blipFill>
            <a:blip r:embed="rId3"/>
            <a:stretch>
              <a:fillRect/>
            </a:stretch>
          </p:blipFill>
          <p:spPr>
            <a:xfrm>
              <a:off x="6419132" y="1179177"/>
              <a:ext cx="3314078" cy="1653204"/>
            </a:xfrm>
            <a:prstGeom prst="rect">
              <a:avLst/>
            </a:prstGeom>
          </p:spPr>
        </p:pic>
        <p:sp>
          <p:nvSpPr>
            <p:cNvPr id="67" name="TextBox 66">
              <a:extLst>
                <a:ext uri="{FF2B5EF4-FFF2-40B4-BE49-F238E27FC236}">
                  <a16:creationId xmlns:a16="http://schemas.microsoft.com/office/drawing/2014/main" id="{07686E9D-67EE-4AF0-BE15-779E9920D3F9}"/>
                </a:ext>
              </a:extLst>
            </p:cNvPr>
            <p:cNvSpPr txBox="1"/>
            <p:nvPr/>
          </p:nvSpPr>
          <p:spPr>
            <a:xfrm>
              <a:off x="6785220" y="2794067"/>
              <a:ext cx="2581903" cy="523220"/>
            </a:xfrm>
            <a:prstGeom prst="rect">
              <a:avLst/>
            </a:prstGeom>
            <a:noFill/>
          </p:spPr>
          <p:txBody>
            <a:bodyPr wrap="square" rtlCol="0">
              <a:spAutoFit/>
            </a:bodyPr>
            <a:lstStyle/>
            <a:p>
              <a:pPr algn="ctr"/>
              <a:r>
                <a:rPr lang="en-HK" sz="1400" b="1" dirty="0">
                  <a:solidFill>
                    <a:schemeClr val="bg2">
                      <a:lumMod val="25000"/>
                    </a:schemeClr>
                  </a:solidFill>
                  <a:latin typeface="Calibri" panose="020F0502020204030204" pitchFamily="34" charset="0"/>
                  <a:cs typeface="Calibri" panose="020F0502020204030204" pitchFamily="34" charset="0"/>
                </a:rPr>
                <a:t>Views for future outlooks, backed up by macro analysis</a:t>
              </a:r>
            </a:p>
          </p:txBody>
        </p:sp>
      </p:grpSp>
      <p:pic>
        <p:nvPicPr>
          <p:cNvPr id="69" name="Picture 68">
            <a:extLst>
              <a:ext uri="{FF2B5EF4-FFF2-40B4-BE49-F238E27FC236}">
                <a16:creationId xmlns:a16="http://schemas.microsoft.com/office/drawing/2014/main" id="{D4C0EC22-1501-4F30-B641-9A2FFAD765B7}"/>
              </a:ext>
            </a:extLst>
          </p:cNvPr>
          <p:cNvPicPr>
            <a:picLocks noChangeAspect="1"/>
          </p:cNvPicPr>
          <p:nvPr/>
        </p:nvPicPr>
        <p:blipFill>
          <a:blip r:embed="rId4"/>
          <a:stretch>
            <a:fillRect/>
          </a:stretch>
        </p:blipFill>
        <p:spPr>
          <a:xfrm>
            <a:off x="6739500" y="3686501"/>
            <a:ext cx="2984982" cy="405532"/>
          </a:xfrm>
          <a:prstGeom prst="rect">
            <a:avLst/>
          </a:prstGeom>
        </p:spPr>
      </p:pic>
      <p:grpSp>
        <p:nvGrpSpPr>
          <p:cNvPr id="92" name="Group 91">
            <a:extLst>
              <a:ext uri="{FF2B5EF4-FFF2-40B4-BE49-F238E27FC236}">
                <a16:creationId xmlns:a16="http://schemas.microsoft.com/office/drawing/2014/main" id="{DD6F097F-27F5-4F1B-84FD-97168BBE5B52}"/>
              </a:ext>
            </a:extLst>
          </p:cNvPr>
          <p:cNvGrpSpPr/>
          <p:nvPr/>
        </p:nvGrpSpPr>
        <p:grpSpPr>
          <a:xfrm>
            <a:off x="6616096" y="4081314"/>
            <a:ext cx="3089485" cy="731913"/>
            <a:chOff x="6690957" y="4104516"/>
            <a:chExt cx="3089485" cy="731913"/>
          </a:xfrm>
        </p:grpSpPr>
        <p:sp>
          <p:nvSpPr>
            <p:cNvPr id="88" name="Rectangle: Rounded Corners 87">
              <a:extLst>
                <a:ext uri="{FF2B5EF4-FFF2-40B4-BE49-F238E27FC236}">
                  <a16:creationId xmlns:a16="http://schemas.microsoft.com/office/drawing/2014/main" id="{1E5CB271-17E8-4D37-83BC-20DF41A64778}"/>
                </a:ext>
              </a:extLst>
            </p:cNvPr>
            <p:cNvSpPr/>
            <p:nvPr/>
          </p:nvSpPr>
          <p:spPr>
            <a:xfrm>
              <a:off x="6690957" y="4104516"/>
              <a:ext cx="3089485" cy="73191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0" name="TextBox 69">
              <a:extLst>
                <a:ext uri="{FF2B5EF4-FFF2-40B4-BE49-F238E27FC236}">
                  <a16:creationId xmlns:a16="http://schemas.microsoft.com/office/drawing/2014/main" id="{DA9B1FDA-2FE8-4A87-82D9-6E74AB9C5A55}"/>
                </a:ext>
              </a:extLst>
            </p:cNvPr>
            <p:cNvSpPr txBox="1"/>
            <p:nvPr/>
          </p:nvSpPr>
          <p:spPr>
            <a:xfrm>
              <a:off x="6739500" y="4178084"/>
              <a:ext cx="3014626" cy="584775"/>
            </a:xfrm>
            <a:prstGeom prst="rect">
              <a:avLst/>
            </a:prstGeom>
            <a:noFill/>
          </p:spPr>
          <p:txBody>
            <a:bodyPr wrap="square" rtlCol="0">
              <a:spAutoFit/>
            </a:bodyPr>
            <a:lstStyle/>
            <a:p>
              <a:r>
                <a:rPr lang="en-HK" sz="1600" b="1" dirty="0">
                  <a:latin typeface="Calibri" panose="020F0502020204030204" pitchFamily="34" charset="0"/>
                  <a:cs typeface="Calibri" panose="020F0502020204030204" pitchFamily="34" charset="0"/>
                </a:rPr>
                <a:t>Using confidence level to weight the history return and views.</a:t>
              </a:r>
            </a:p>
          </p:txBody>
        </p:sp>
      </p:grpSp>
      <p:grpSp>
        <p:nvGrpSpPr>
          <p:cNvPr id="71" name="Group 70">
            <a:extLst>
              <a:ext uri="{FF2B5EF4-FFF2-40B4-BE49-F238E27FC236}">
                <a16:creationId xmlns:a16="http://schemas.microsoft.com/office/drawing/2014/main" id="{34E75A62-B270-4AA3-8A44-A4ADF0F5FBF5}"/>
              </a:ext>
            </a:extLst>
          </p:cNvPr>
          <p:cNvGrpSpPr/>
          <p:nvPr/>
        </p:nvGrpSpPr>
        <p:grpSpPr>
          <a:xfrm>
            <a:off x="118615" y="3360500"/>
            <a:ext cx="3248594" cy="1784903"/>
            <a:chOff x="5870539" y="1253727"/>
            <a:chExt cx="3276551" cy="1939099"/>
          </a:xfrm>
        </p:grpSpPr>
        <p:grpSp>
          <p:nvGrpSpPr>
            <p:cNvPr id="72" name="Group 71">
              <a:extLst>
                <a:ext uri="{FF2B5EF4-FFF2-40B4-BE49-F238E27FC236}">
                  <a16:creationId xmlns:a16="http://schemas.microsoft.com/office/drawing/2014/main" id="{0C976AC6-55B9-4849-8D62-BDCF14519081}"/>
                </a:ext>
              </a:extLst>
            </p:cNvPr>
            <p:cNvGrpSpPr/>
            <p:nvPr/>
          </p:nvGrpSpPr>
          <p:grpSpPr>
            <a:xfrm>
              <a:off x="5878899" y="1253727"/>
              <a:ext cx="3268191" cy="565090"/>
              <a:chOff x="5878899" y="1599846"/>
              <a:chExt cx="3268191" cy="565090"/>
            </a:xfrm>
          </p:grpSpPr>
          <p:sp>
            <p:nvSpPr>
              <p:cNvPr id="81" name="Rectangle: Rounded Corners 80">
                <a:extLst>
                  <a:ext uri="{FF2B5EF4-FFF2-40B4-BE49-F238E27FC236}">
                    <a16:creationId xmlns:a16="http://schemas.microsoft.com/office/drawing/2014/main" id="{65EBA270-BAA0-406E-BD7D-4174D5268A93}"/>
                  </a:ext>
                </a:extLst>
              </p:cNvPr>
              <p:cNvSpPr/>
              <p:nvPr/>
            </p:nvSpPr>
            <p:spPr>
              <a:xfrm>
                <a:off x="5878899" y="1600444"/>
                <a:ext cx="3040572" cy="564492"/>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82" name="Picture 81" descr="A close up of a device&#10;&#10;Description generated with high confidence">
                <a:extLst>
                  <a:ext uri="{FF2B5EF4-FFF2-40B4-BE49-F238E27FC236}">
                    <a16:creationId xmlns:a16="http://schemas.microsoft.com/office/drawing/2014/main" id="{261EC648-3BC5-4843-9B35-F2F68F8E93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415" y="1599846"/>
                <a:ext cx="465572" cy="465572"/>
              </a:xfrm>
              <a:prstGeom prst="rect">
                <a:avLst/>
              </a:prstGeom>
            </p:spPr>
          </p:pic>
          <p:sp>
            <p:nvSpPr>
              <p:cNvPr id="83" name="TextBox 82">
                <a:extLst>
                  <a:ext uri="{FF2B5EF4-FFF2-40B4-BE49-F238E27FC236}">
                    <a16:creationId xmlns:a16="http://schemas.microsoft.com/office/drawing/2014/main" id="{D9133355-AF36-400C-B6F7-027D00339013}"/>
                  </a:ext>
                </a:extLst>
              </p:cNvPr>
              <p:cNvSpPr txBox="1"/>
              <p:nvPr/>
            </p:nvSpPr>
            <p:spPr>
              <a:xfrm>
                <a:off x="6264197" y="1709180"/>
                <a:ext cx="2882893" cy="367801"/>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Low sensitivity on input data</a:t>
                </a:r>
              </a:p>
            </p:txBody>
          </p:sp>
        </p:grpSp>
        <p:grpSp>
          <p:nvGrpSpPr>
            <p:cNvPr id="73" name="Group 72">
              <a:extLst>
                <a:ext uri="{FF2B5EF4-FFF2-40B4-BE49-F238E27FC236}">
                  <a16:creationId xmlns:a16="http://schemas.microsoft.com/office/drawing/2014/main" id="{9E7FBCE8-254A-4757-A63A-1DFED4B87B69}"/>
                </a:ext>
              </a:extLst>
            </p:cNvPr>
            <p:cNvGrpSpPr/>
            <p:nvPr/>
          </p:nvGrpSpPr>
          <p:grpSpPr>
            <a:xfrm>
              <a:off x="5878899" y="1858308"/>
              <a:ext cx="3040572" cy="643007"/>
              <a:chOff x="5887259" y="1408059"/>
              <a:chExt cx="3040572" cy="517743"/>
            </a:xfrm>
          </p:grpSpPr>
          <p:sp>
            <p:nvSpPr>
              <p:cNvPr id="79" name="Rectangle: Rounded Corners 78">
                <a:extLst>
                  <a:ext uri="{FF2B5EF4-FFF2-40B4-BE49-F238E27FC236}">
                    <a16:creationId xmlns:a16="http://schemas.microsoft.com/office/drawing/2014/main" id="{047D9114-BC0E-43DF-8EFB-97C4515FC6C1}"/>
                  </a:ext>
                </a:extLst>
              </p:cNvPr>
              <p:cNvSpPr/>
              <p:nvPr/>
            </p:nvSpPr>
            <p:spPr>
              <a:xfrm>
                <a:off x="5887259" y="1415749"/>
                <a:ext cx="3040572" cy="51005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80" name="TextBox 79">
                <a:extLst>
                  <a:ext uri="{FF2B5EF4-FFF2-40B4-BE49-F238E27FC236}">
                    <a16:creationId xmlns:a16="http://schemas.microsoft.com/office/drawing/2014/main" id="{D6EACB79-4E17-41AE-AC53-C6BBEBD0F3A8}"/>
                  </a:ext>
                </a:extLst>
              </p:cNvPr>
              <p:cNvSpPr txBox="1"/>
              <p:nvPr/>
            </p:nvSpPr>
            <p:spPr>
              <a:xfrm>
                <a:off x="5962588" y="1408059"/>
                <a:ext cx="2569730" cy="511532"/>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Involve forward looking views for prediction</a:t>
                </a:r>
              </a:p>
            </p:txBody>
          </p:sp>
        </p:grpSp>
        <p:pic>
          <p:nvPicPr>
            <p:cNvPr id="74" name="Picture 73" descr="A close up of a logo&#10;&#10;Description generated with very high confidence">
              <a:extLst>
                <a:ext uri="{FF2B5EF4-FFF2-40B4-BE49-F238E27FC236}">
                  <a16:creationId xmlns:a16="http://schemas.microsoft.com/office/drawing/2014/main" id="{39A42552-2E2C-4B7D-AB21-39008F3BE9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3665" y="1968336"/>
              <a:ext cx="426205" cy="426205"/>
            </a:xfrm>
            <a:prstGeom prst="rect">
              <a:avLst/>
            </a:prstGeom>
          </p:spPr>
        </p:pic>
        <p:grpSp>
          <p:nvGrpSpPr>
            <p:cNvPr id="75" name="Group 74">
              <a:extLst>
                <a:ext uri="{FF2B5EF4-FFF2-40B4-BE49-F238E27FC236}">
                  <a16:creationId xmlns:a16="http://schemas.microsoft.com/office/drawing/2014/main" id="{981A984C-A3E0-40C7-84CB-22712418B237}"/>
                </a:ext>
              </a:extLst>
            </p:cNvPr>
            <p:cNvGrpSpPr/>
            <p:nvPr/>
          </p:nvGrpSpPr>
          <p:grpSpPr>
            <a:xfrm>
              <a:off x="5870539" y="2533092"/>
              <a:ext cx="3048930" cy="659734"/>
              <a:chOff x="5870539" y="1209839"/>
              <a:chExt cx="3048930" cy="1004269"/>
            </a:xfrm>
          </p:grpSpPr>
          <p:sp>
            <p:nvSpPr>
              <p:cNvPr id="77" name="Rectangle: Rounded Corners 76">
                <a:extLst>
                  <a:ext uri="{FF2B5EF4-FFF2-40B4-BE49-F238E27FC236}">
                    <a16:creationId xmlns:a16="http://schemas.microsoft.com/office/drawing/2014/main" id="{C8B0BB00-5569-4756-A6DB-9180170C88CA}"/>
                  </a:ext>
                </a:extLst>
              </p:cNvPr>
              <p:cNvSpPr/>
              <p:nvPr/>
            </p:nvSpPr>
            <p:spPr>
              <a:xfrm>
                <a:off x="5870539" y="1246358"/>
                <a:ext cx="3048930" cy="96775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8" name="TextBox 77">
                <a:extLst>
                  <a:ext uri="{FF2B5EF4-FFF2-40B4-BE49-F238E27FC236}">
                    <a16:creationId xmlns:a16="http://schemas.microsoft.com/office/drawing/2014/main" id="{9F33F2AD-F5D1-4B24-B018-2D624D1A584E}"/>
                  </a:ext>
                </a:extLst>
              </p:cNvPr>
              <p:cNvSpPr txBox="1"/>
              <p:nvPr/>
            </p:nvSpPr>
            <p:spPr>
              <a:xfrm>
                <a:off x="6438153" y="1209839"/>
                <a:ext cx="2481316" cy="967064"/>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Multilinear optimization &amp; data mining with python</a:t>
                </a:r>
              </a:p>
            </p:txBody>
          </p:sp>
        </p:grpSp>
        <p:pic>
          <p:nvPicPr>
            <p:cNvPr id="76" name="Picture 75" descr="A close up of a logo&#10;&#10;Description generated with very high confidence">
              <a:extLst>
                <a:ext uri="{FF2B5EF4-FFF2-40B4-BE49-F238E27FC236}">
                  <a16:creationId xmlns:a16="http://schemas.microsoft.com/office/drawing/2014/main" id="{EC2FEC3E-8E9A-4844-BAE3-B66AF3463E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0166" y="2682487"/>
              <a:ext cx="407987" cy="407987"/>
            </a:xfrm>
            <a:prstGeom prst="rect">
              <a:avLst/>
            </a:prstGeom>
          </p:spPr>
        </p:pic>
      </p:grpSp>
      <p:pic>
        <p:nvPicPr>
          <p:cNvPr id="90" name="Picture 89" descr="A close up of a logo&#10;&#10;Description generated with very high confidence">
            <a:extLst>
              <a:ext uri="{FF2B5EF4-FFF2-40B4-BE49-F238E27FC236}">
                <a16:creationId xmlns:a16="http://schemas.microsoft.com/office/drawing/2014/main" id="{6855A672-6EAF-4F46-9554-5CBC57C41D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8977315" y="4841958"/>
            <a:ext cx="643600" cy="836865"/>
          </a:xfrm>
          <a:prstGeom prst="rect">
            <a:avLst/>
          </a:prstGeom>
        </p:spPr>
      </p:pic>
      <p:pic>
        <p:nvPicPr>
          <p:cNvPr id="94" name="Picture 93" descr="A screenshot of a cell phone&#10;&#10;Description generated with very high confidence">
            <a:extLst>
              <a:ext uri="{FF2B5EF4-FFF2-40B4-BE49-F238E27FC236}">
                <a16:creationId xmlns:a16="http://schemas.microsoft.com/office/drawing/2014/main" id="{F02E6098-0EF9-4DDC-AF56-F1D65D7A77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2196" y="3224613"/>
            <a:ext cx="2806238" cy="2404671"/>
          </a:xfrm>
          <a:prstGeom prst="rect">
            <a:avLst/>
          </a:prstGeom>
        </p:spPr>
      </p:pic>
    </p:spTree>
    <p:extLst>
      <p:ext uri="{BB962C8B-B14F-4D97-AF65-F5344CB8AC3E}">
        <p14:creationId xmlns:p14="http://schemas.microsoft.com/office/powerpoint/2010/main" val="227786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64E85E98-4164-48AD-9917-8D416F58CCBE}"/>
              </a:ext>
            </a:extLst>
          </p:cNvPr>
          <p:cNvGraphicFramePr/>
          <p:nvPr>
            <p:extLst>
              <p:ext uri="{D42A27DB-BD31-4B8C-83A1-F6EECF244321}">
                <p14:modId xmlns:p14="http://schemas.microsoft.com/office/powerpoint/2010/main" val="3929681565"/>
              </p:ext>
            </p:extLst>
          </p:nvPr>
        </p:nvGraphicFramePr>
        <p:xfrm>
          <a:off x="-242847" y="925248"/>
          <a:ext cx="4027216" cy="3748991"/>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712F561F-019D-437E-9BF8-4D36461CC7F8}"/>
              </a:ext>
            </a:extLst>
          </p:cNvPr>
          <p:cNvSpPr txBox="1"/>
          <p:nvPr/>
        </p:nvSpPr>
        <p:spPr>
          <a:xfrm>
            <a:off x="208070" y="6471802"/>
            <a:ext cx="2487506" cy="215444"/>
          </a:xfrm>
          <a:prstGeom prst="rect">
            <a:avLst/>
          </a:prstGeom>
          <a:noFill/>
        </p:spPr>
        <p:txBody>
          <a:bodyPr wrap="square" rtlCol="0">
            <a:spAutoFit/>
          </a:bodyPr>
          <a:lstStyle/>
          <a:p>
            <a:r>
              <a:rPr lang="en-US" altLang="zh-CN" sz="800" dirty="0">
                <a:latin typeface="Calibri" panose="020F0502020204030204" pitchFamily="34" charset="0"/>
                <a:cs typeface="Calibri" panose="020F0502020204030204" pitchFamily="34" charset="0"/>
              </a:rPr>
              <a:t>Source: Bloomberg, Google</a:t>
            </a:r>
            <a:r>
              <a:rPr lang="zh-CN" altLang="en-US" sz="800" dirty="0">
                <a:latin typeface="Calibri" panose="020F0502020204030204" pitchFamily="34" charset="0"/>
                <a:cs typeface="Calibri" panose="020F0502020204030204" pitchFamily="34" charset="0"/>
              </a:rPr>
              <a:t> </a:t>
            </a:r>
            <a:r>
              <a:rPr lang="en-US" altLang="zh-CN" sz="800" dirty="0">
                <a:latin typeface="Calibri" panose="020F0502020204030204" pitchFamily="34" charset="0"/>
                <a:cs typeface="Calibri" panose="020F0502020204030204" pitchFamily="34" charset="0"/>
              </a:rPr>
              <a:t>Finance </a:t>
            </a:r>
            <a:endParaRPr lang="zh-CN" altLang="en-US" sz="800"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97EA9AB7-C770-4E9D-A205-C8741CAC9BCC}"/>
              </a:ext>
            </a:extLst>
          </p:cNvPr>
          <p:cNvSpPr txBox="1"/>
          <p:nvPr/>
        </p:nvSpPr>
        <p:spPr>
          <a:xfrm>
            <a:off x="3500793" y="6149168"/>
            <a:ext cx="5260943" cy="246221"/>
          </a:xfrm>
          <a:prstGeom prst="rect">
            <a:avLst/>
          </a:prstGeom>
          <a:noFill/>
        </p:spPr>
        <p:txBody>
          <a:bodyPr wrap="square" rtlCol="0">
            <a:spAutoFit/>
          </a:bodyPr>
          <a:lstStyle/>
          <a:p>
            <a:r>
              <a:rPr lang="en-US" altLang="zh-CN" sz="1000" dirty="0">
                <a:latin typeface="Calibri" panose="020F0502020204030204" pitchFamily="34" charset="0"/>
                <a:cs typeface="Calibri" panose="020F0502020204030204" pitchFamily="34" charset="0"/>
              </a:rPr>
              <a:t>Annual return: 6%  Maximum drawdown: 12%</a:t>
            </a:r>
            <a:endParaRPr lang="zh-CN" altLang="en-US" sz="1000" dirty="0">
              <a:latin typeface="Calibri" panose="020F0502020204030204" pitchFamily="34" charset="0"/>
              <a:cs typeface="Calibri" panose="020F0502020204030204" pitchFamily="34" charset="0"/>
            </a:endParaRPr>
          </a:p>
        </p:txBody>
      </p:sp>
      <p:sp>
        <p:nvSpPr>
          <p:cNvPr id="21" name="Slide Number Placeholder 5">
            <a:extLst>
              <a:ext uri="{FF2B5EF4-FFF2-40B4-BE49-F238E27FC236}">
                <a16:creationId xmlns:a16="http://schemas.microsoft.com/office/drawing/2014/main" id="{B4178978-BDE4-4CB0-8319-24E895ECD801}"/>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25" name="箭头: V 形 24">
            <a:extLst>
              <a:ext uri="{FF2B5EF4-FFF2-40B4-BE49-F238E27FC236}">
                <a16:creationId xmlns:a16="http://schemas.microsoft.com/office/drawing/2014/main" id="{CF2B6C32-FA1F-40CE-818B-C18C72535096}"/>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OPTIMIZED STRATEGIC PORTFOLIO</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26" name="箭头: 五边形 25">
            <a:extLst>
              <a:ext uri="{FF2B5EF4-FFF2-40B4-BE49-F238E27FC236}">
                <a16:creationId xmlns:a16="http://schemas.microsoft.com/office/drawing/2014/main" id="{BF9327C3-60FE-49B7-8F1C-DEBF379FE620}"/>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15" name="图表 14">
            <a:extLst>
              <a:ext uri="{FF2B5EF4-FFF2-40B4-BE49-F238E27FC236}">
                <a16:creationId xmlns:a16="http://schemas.microsoft.com/office/drawing/2014/main" id="{56231FDB-644B-477B-A608-68FCEA978546}"/>
              </a:ext>
            </a:extLst>
          </p:cNvPr>
          <p:cNvGraphicFramePr/>
          <p:nvPr>
            <p:extLst>
              <p:ext uri="{D42A27DB-BD31-4B8C-83A1-F6EECF244321}">
                <p14:modId xmlns:p14="http://schemas.microsoft.com/office/powerpoint/2010/main" val="4004338791"/>
              </p:ext>
            </p:extLst>
          </p:nvPr>
        </p:nvGraphicFramePr>
        <p:xfrm>
          <a:off x="3451101" y="3073175"/>
          <a:ext cx="2928237" cy="3032514"/>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Group 15">
            <a:extLst>
              <a:ext uri="{FF2B5EF4-FFF2-40B4-BE49-F238E27FC236}">
                <a16:creationId xmlns:a16="http://schemas.microsoft.com/office/drawing/2014/main" id="{65B55D9A-D5D2-4147-9288-C243225D95C4}"/>
              </a:ext>
            </a:extLst>
          </p:cNvPr>
          <p:cNvGrpSpPr/>
          <p:nvPr/>
        </p:nvGrpSpPr>
        <p:grpSpPr>
          <a:xfrm>
            <a:off x="-94403" y="739218"/>
            <a:ext cx="2038861" cy="2033026"/>
            <a:chOff x="79215" y="1253697"/>
            <a:chExt cx="1719915" cy="1705182"/>
          </a:xfrm>
        </p:grpSpPr>
        <p:sp>
          <p:nvSpPr>
            <p:cNvPr id="18" name="矩形 16">
              <a:extLst>
                <a:ext uri="{FF2B5EF4-FFF2-40B4-BE49-F238E27FC236}">
                  <a16:creationId xmlns:a16="http://schemas.microsoft.com/office/drawing/2014/main" id="{F9C6403B-F43D-4277-981E-2C701306F709}"/>
                </a:ext>
              </a:extLst>
            </p:cNvPr>
            <p:cNvSpPr/>
            <p:nvPr/>
          </p:nvSpPr>
          <p:spPr>
            <a:xfrm>
              <a:off x="79215" y="1995234"/>
              <a:ext cx="1719915" cy="963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altLang="zh-CN" sz="1400" b="1" dirty="0">
                  <a:solidFill>
                    <a:schemeClr val="bg2">
                      <a:lumMod val="25000"/>
                    </a:schemeClr>
                  </a:solidFill>
                  <a:latin typeface="Calibri" panose="020F0502020204030204" pitchFamily="34" charset="0"/>
                  <a:cs typeface="Calibri" panose="020F0502020204030204" pitchFamily="34" charset="0"/>
                </a:rPr>
                <a:t>Implied Equilibrium Return with Market Cap</a:t>
              </a:r>
              <a:endParaRPr lang="zh-CN" altLang="en-US" sz="1400" b="1" dirty="0">
                <a:solidFill>
                  <a:schemeClr val="bg2">
                    <a:lumMod val="25000"/>
                  </a:schemeClr>
                </a:solidFill>
                <a:latin typeface="Calibri" panose="020F0502020204030204" pitchFamily="34" charset="0"/>
                <a:cs typeface="Calibri" panose="020F0502020204030204" pitchFamily="34" charset="0"/>
              </a:endParaRPr>
            </a:p>
          </p:txBody>
        </p:sp>
        <p:graphicFrame>
          <p:nvGraphicFramePr>
            <p:cNvPr id="23" name="图表 6">
              <a:extLst>
                <a:ext uri="{FF2B5EF4-FFF2-40B4-BE49-F238E27FC236}">
                  <a16:creationId xmlns:a16="http://schemas.microsoft.com/office/drawing/2014/main" id="{23BC6788-BEC6-40E3-90F0-B7AAFAE65626}"/>
                </a:ext>
              </a:extLst>
            </p:cNvPr>
            <p:cNvGraphicFramePr/>
            <p:nvPr>
              <p:extLst>
                <p:ext uri="{D42A27DB-BD31-4B8C-83A1-F6EECF244321}">
                  <p14:modId xmlns:p14="http://schemas.microsoft.com/office/powerpoint/2010/main" val="3231885309"/>
                </p:ext>
              </p:extLst>
            </p:nvPr>
          </p:nvGraphicFramePr>
          <p:xfrm>
            <a:off x="314938" y="1253697"/>
            <a:ext cx="1213164" cy="1216210"/>
          </p:xfrm>
          <a:graphic>
            <a:graphicData uri="http://schemas.openxmlformats.org/drawingml/2006/chart">
              <c:chart xmlns:c="http://schemas.openxmlformats.org/drawingml/2006/chart" xmlns:r="http://schemas.openxmlformats.org/officeDocument/2006/relationships" r:id="rId4"/>
            </a:graphicData>
          </a:graphic>
        </p:graphicFrame>
      </p:grpSp>
      <p:sp>
        <p:nvSpPr>
          <p:cNvPr id="27" name="箭头: V 形 14">
            <a:extLst>
              <a:ext uri="{FF2B5EF4-FFF2-40B4-BE49-F238E27FC236}">
                <a16:creationId xmlns:a16="http://schemas.microsoft.com/office/drawing/2014/main" id="{2A1CD611-0C9A-4EFF-B656-FECE1CF4E407}"/>
              </a:ext>
            </a:extLst>
          </p:cNvPr>
          <p:cNvSpPr/>
          <p:nvPr/>
        </p:nvSpPr>
        <p:spPr>
          <a:xfrm>
            <a:off x="1750350" y="1262099"/>
            <a:ext cx="312470" cy="663013"/>
          </a:xfrm>
          <a:prstGeom prst="chevron">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grpSp>
        <p:nvGrpSpPr>
          <p:cNvPr id="28" name="Group 27">
            <a:extLst>
              <a:ext uri="{FF2B5EF4-FFF2-40B4-BE49-F238E27FC236}">
                <a16:creationId xmlns:a16="http://schemas.microsoft.com/office/drawing/2014/main" id="{823885DF-AEE1-4E15-A8A4-1893262C12B7}"/>
              </a:ext>
            </a:extLst>
          </p:cNvPr>
          <p:cNvGrpSpPr/>
          <p:nvPr/>
        </p:nvGrpSpPr>
        <p:grpSpPr>
          <a:xfrm>
            <a:off x="2092902" y="889931"/>
            <a:ext cx="2885264" cy="1593670"/>
            <a:chOff x="2322176" y="1247265"/>
            <a:chExt cx="2885264" cy="1593670"/>
          </a:xfrm>
        </p:grpSpPr>
        <p:sp>
          <p:nvSpPr>
            <p:cNvPr id="29" name="TextBox 28">
              <a:extLst>
                <a:ext uri="{FF2B5EF4-FFF2-40B4-BE49-F238E27FC236}">
                  <a16:creationId xmlns:a16="http://schemas.microsoft.com/office/drawing/2014/main" id="{31AB6F2E-9207-4093-A186-1EB4D30FD196}"/>
                </a:ext>
              </a:extLst>
            </p:cNvPr>
            <p:cNvSpPr txBox="1"/>
            <p:nvPr/>
          </p:nvSpPr>
          <p:spPr>
            <a:xfrm>
              <a:off x="2322176" y="2533158"/>
              <a:ext cx="2885264" cy="307777"/>
            </a:xfrm>
            <a:prstGeom prst="rect">
              <a:avLst/>
            </a:prstGeom>
            <a:noFill/>
          </p:spPr>
          <p:txBody>
            <a:bodyPr wrap="square" rtlCol="0">
              <a:spAutoFit/>
            </a:bodyPr>
            <a:lstStyle/>
            <a:p>
              <a:pPr algn="ctr"/>
              <a:r>
                <a:rPr lang="en-HK" sz="1400" b="1" dirty="0">
                  <a:solidFill>
                    <a:schemeClr val="bg2">
                      <a:lumMod val="25000"/>
                    </a:schemeClr>
                  </a:solidFill>
                  <a:latin typeface="Calibri" panose="020F0502020204030204" pitchFamily="34" charset="0"/>
                  <a:cs typeface="Calibri" panose="020F0502020204030204" pitchFamily="34" charset="0"/>
                </a:rPr>
                <a:t>Optimization is needed  </a:t>
              </a:r>
            </a:p>
          </p:txBody>
        </p:sp>
        <p:grpSp>
          <p:nvGrpSpPr>
            <p:cNvPr id="30" name="Group 29">
              <a:extLst>
                <a:ext uri="{FF2B5EF4-FFF2-40B4-BE49-F238E27FC236}">
                  <a16:creationId xmlns:a16="http://schemas.microsoft.com/office/drawing/2014/main" id="{3180EBA4-AC2C-49AF-9249-974F44A04DF4}"/>
                </a:ext>
              </a:extLst>
            </p:cNvPr>
            <p:cNvGrpSpPr/>
            <p:nvPr/>
          </p:nvGrpSpPr>
          <p:grpSpPr>
            <a:xfrm>
              <a:off x="2519284" y="1247265"/>
              <a:ext cx="2688156" cy="1256771"/>
              <a:chOff x="2519284" y="1247265"/>
              <a:chExt cx="2713995" cy="1256771"/>
            </a:xfrm>
          </p:grpSpPr>
          <p:sp>
            <p:nvSpPr>
              <p:cNvPr id="31" name="Rectangle: Rounded Corners 30">
                <a:extLst>
                  <a:ext uri="{FF2B5EF4-FFF2-40B4-BE49-F238E27FC236}">
                    <a16:creationId xmlns:a16="http://schemas.microsoft.com/office/drawing/2014/main" id="{5BAEC76E-C96B-4B91-9A3C-1403A92C2D2D}"/>
                  </a:ext>
                </a:extLst>
              </p:cNvPr>
              <p:cNvSpPr/>
              <p:nvPr/>
            </p:nvSpPr>
            <p:spPr>
              <a:xfrm>
                <a:off x="2519284" y="1247265"/>
                <a:ext cx="2606721" cy="1256771"/>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2" name="TextBox 31">
                <a:extLst>
                  <a:ext uri="{FF2B5EF4-FFF2-40B4-BE49-F238E27FC236}">
                    <a16:creationId xmlns:a16="http://schemas.microsoft.com/office/drawing/2014/main" id="{94F7817A-6B6A-4A0D-B206-754FF284563E}"/>
                  </a:ext>
                </a:extLst>
              </p:cNvPr>
              <p:cNvSpPr txBox="1"/>
              <p:nvPr/>
            </p:nvSpPr>
            <p:spPr>
              <a:xfrm>
                <a:off x="2626558" y="1294916"/>
                <a:ext cx="2606721" cy="1200329"/>
              </a:xfrm>
              <a:prstGeom prst="rect">
                <a:avLst/>
              </a:prstGeom>
              <a:noFill/>
            </p:spPr>
            <p:txBody>
              <a:bodyPr wrap="square" rtlCol="0">
                <a:spAutoFit/>
              </a:bodyPr>
              <a:lstStyle/>
              <a:p>
                <a:r>
                  <a:rPr lang="en-HK" sz="1200" b="1" dirty="0">
                    <a:solidFill>
                      <a:schemeClr val="tx1">
                        <a:lumMod val="85000"/>
                        <a:lumOff val="15000"/>
                      </a:schemeClr>
                    </a:solidFill>
                    <a:latin typeface="Calibri" panose="020F0502020204030204" pitchFamily="34" charset="0"/>
                    <a:cs typeface="Calibri" panose="020F0502020204030204" pitchFamily="34" charset="0"/>
                  </a:rPr>
                  <a:t>Minimize:</a:t>
                </a:r>
              </a:p>
              <a:p>
                <a:r>
                  <a:rPr lang="en-HK" sz="1200" b="1" dirty="0">
                    <a:solidFill>
                      <a:schemeClr val="accent5">
                        <a:lumMod val="75000"/>
                      </a:schemeClr>
                    </a:solidFill>
                    <a:latin typeface="Calibri" panose="020F0502020204030204" pitchFamily="34" charset="0"/>
                    <a:cs typeface="Calibri" panose="020F0502020204030204" pitchFamily="34" charset="0"/>
                  </a:rPr>
                  <a:t>Systematic Risk:          Beta</a:t>
                </a:r>
              </a:p>
              <a:p>
                <a:r>
                  <a:rPr lang="en-HK" sz="1200" b="1" dirty="0">
                    <a:solidFill>
                      <a:schemeClr val="accent5">
                        <a:lumMod val="75000"/>
                      </a:schemeClr>
                    </a:solidFill>
                    <a:latin typeface="Calibri" panose="020F0502020204030204" pitchFamily="34" charset="0"/>
                    <a:cs typeface="Calibri" panose="020F0502020204030204" pitchFamily="34" charset="0"/>
                  </a:rPr>
                  <a:t>Unsystematic Risk:     Volatility</a:t>
                </a:r>
              </a:p>
              <a:p>
                <a:r>
                  <a:rPr lang="en-HK" sz="1200" b="1" dirty="0">
                    <a:solidFill>
                      <a:schemeClr val="accent5">
                        <a:lumMod val="75000"/>
                      </a:schemeClr>
                    </a:solidFill>
                    <a:latin typeface="Calibri" panose="020F0502020204030204" pitchFamily="34" charset="0"/>
                    <a:cs typeface="Calibri" panose="020F0502020204030204" pitchFamily="34" charset="0"/>
                  </a:rPr>
                  <a:t>Max Loss:                     drawdown</a:t>
                </a:r>
              </a:p>
              <a:p>
                <a:r>
                  <a:rPr lang="en-HK" sz="1200" b="1" dirty="0">
                    <a:solidFill>
                      <a:schemeClr val="tx1">
                        <a:lumMod val="85000"/>
                        <a:lumOff val="15000"/>
                      </a:schemeClr>
                    </a:solidFill>
                    <a:latin typeface="Calibri" panose="020F0502020204030204" pitchFamily="34" charset="0"/>
                    <a:cs typeface="Calibri" panose="020F0502020204030204" pitchFamily="34" charset="0"/>
                  </a:rPr>
                  <a:t>Maximize:</a:t>
                </a:r>
              </a:p>
              <a:p>
                <a:r>
                  <a:rPr lang="en-HK" sz="1200" b="1" dirty="0">
                    <a:solidFill>
                      <a:schemeClr val="accent5">
                        <a:lumMod val="75000"/>
                      </a:schemeClr>
                    </a:solidFill>
                    <a:latin typeface="Calibri" panose="020F0502020204030204" pitchFamily="34" charset="0"/>
                    <a:cs typeface="Calibri" panose="020F0502020204030204" pitchFamily="34" charset="0"/>
                  </a:rPr>
                  <a:t>Gains:	              Return</a:t>
                </a:r>
              </a:p>
            </p:txBody>
          </p:sp>
        </p:grpSp>
      </p:grpSp>
      <p:sp>
        <p:nvSpPr>
          <p:cNvPr id="33" name="箭头: V 形 14">
            <a:extLst>
              <a:ext uri="{FF2B5EF4-FFF2-40B4-BE49-F238E27FC236}">
                <a16:creationId xmlns:a16="http://schemas.microsoft.com/office/drawing/2014/main" id="{CEAAC56A-D235-4748-B595-05ABD649DCF1}"/>
              </a:ext>
            </a:extLst>
          </p:cNvPr>
          <p:cNvSpPr/>
          <p:nvPr/>
        </p:nvSpPr>
        <p:spPr>
          <a:xfrm rot="5400000">
            <a:off x="7907125" y="2505799"/>
            <a:ext cx="305345" cy="735755"/>
          </a:xfrm>
          <a:prstGeom prst="chevron">
            <a:avLst>
              <a:gd name="adj" fmla="val 5000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b="1" dirty="0">
              <a:solidFill>
                <a:schemeClr val="bg1"/>
              </a:solidFill>
              <a:latin typeface="Calibri" panose="020F0502020204030204" pitchFamily="34" charset="0"/>
              <a:cs typeface="Calibri" panose="020F0502020204030204" pitchFamily="34" charset="0"/>
            </a:endParaRPr>
          </a:p>
        </p:txBody>
      </p:sp>
      <p:sp>
        <p:nvSpPr>
          <p:cNvPr id="34" name="Plus Sign 33">
            <a:extLst>
              <a:ext uri="{FF2B5EF4-FFF2-40B4-BE49-F238E27FC236}">
                <a16:creationId xmlns:a16="http://schemas.microsoft.com/office/drawing/2014/main" id="{10FF6014-1036-4DBD-B42F-7D5F97233D60}"/>
              </a:ext>
            </a:extLst>
          </p:cNvPr>
          <p:cNvSpPr/>
          <p:nvPr/>
        </p:nvSpPr>
        <p:spPr>
          <a:xfrm>
            <a:off x="5853840" y="1261767"/>
            <a:ext cx="565292" cy="560832"/>
          </a:xfrm>
          <a:prstGeom prst="mathPlus">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35" name="Group 34">
            <a:extLst>
              <a:ext uri="{FF2B5EF4-FFF2-40B4-BE49-F238E27FC236}">
                <a16:creationId xmlns:a16="http://schemas.microsoft.com/office/drawing/2014/main" id="{B541818F-8B4D-4C93-9859-A84ECD20D1BE}"/>
              </a:ext>
            </a:extLst>
          </p:cNvPr>
          <p:cNvGrpSpPr/>
          <p:nvPr/>
        </p:nvGrpSpPr>
        <p:grpSpPr>
          <a:xfrm>
            <a:off x="6313062" y="794394"/>
            <a:ext cx="3407905" cy="1926610"/>
            <a:chOff x="6419132" y="1121234"/>
            <a:chExt cx="3314078" cy="2129223"/>
          </a:xfrm>
        </p:grpSpPr>
        <p:pic>
          <p:nvPicPr>
            <p:cNvPr id="36" name="Picture 35">
              <a:extLst>
                <a:ext uri="{FF2B5EF4-FFF2-40B4-BE49-F238E27FC236}">
                  <a16:creationId xmlns:a16="http://schemas.microsoft.com/office/drawing/2014/main" id="{1A407298-8867-420E-8C36-7C46DF671320}"/>
                </a:ext>
              </a:extLst>
            </p:cNvPr>
            <p:cNvPicPr>
              <a:picLocks noChangeAspect="1"/>
            </p:cNvPicPr>
            <p:nvPr/>
          </p:nvPicPr>
          <p:blipFill>
            <a:blip r:embed="rId5"/>
            <a:stretch>
              <a:fillRect/>
            </a:stretch>
          </p:blipFill>
          <p:spPr>
            <a:xfrm>
              <a:off x="6419132" y="1121234"/>
              <a:ext cx="3314078" cy="1653204"/>
            </a:xfrm>
            <a:prstGeom prst="rect">
              <a:avLst/>
            </a:prstGeom>
          </p:spPr>
        </p:pic>
        <p:sp>
          <p:nvSpPr>
            <p:cNvPr id="37" name="TextBox 36">
              <a:extLst>
                <a:ext uri="{FF2B5EF4-FFF2-40B4-BE49-F238E27FC236}">
                  <a16:creationId xmlns:a16="http://schemas.microsoft.com/office/drawing/2014/main" id="{701DD4CB-ED27-44B7-993D-678AF079216B}"/>
                </a:ext>
              </a:extLst>
            </p:cNvPr>
            <p:cNvSpPr txBox="1"/>
            <p:nvPr/>
          </p:nvSpPr>
          <p:spPr>
            <a:xfrm>
              <a:off x="6517306" y="2672212"/>
              <a:ext cx="3200942" cy="578245"/>
            </a:xfrm>
            <a:prstGeom prst="rect">
              <a:avLst/>
            </a:prstGeom>
            <a:noFill/>
          </p:spPr>
          <p:txBody>
            <a:bodyPr wrap="square" rtlCol="0">
              <a:spAutoFit/>
            </a:bodyPr>
            <a:lstStyle/>
            <a:p>
              <a:pPr algn="ctr"/>
              <a:r>
                <a:rPr lang="en-HK" sz="1400" b="1" dirty="0">
                  <a:solidFill>
                    <a:schemeClr val="bg2">
                      <a:lumMod val="25000"/>
                    </a:schemeClr>
                  </a:solidFill>
                  <a:latin typeface="Calibri" panose="020F0502020204030204" pitchFamily="34" charset="0"/>
                  <a:cs typeface="Calibri" panose="020F0502020204030204" pitchFamily="34" charset="0"/>
                </a:rPr>
                <a:t>Views for future outlooks, backed up by macro analysis</a:t>
              </a:r>
            </a:p>
          </p:txBody>
        </p:sp>
      </p:grpSp>
      <p:pic>
        <p:nvPicPr>
          <p:cNvPr id="38" name="Picture 37">
            <a:extLst>
              <a:ext uri="{FF2B5EF4-FFF2-40B4-BE49-F238E27FC236}">
                <a16:creationId xmlns:a16="http://schemas.microsoft.com/office/drawing/2014/main" id="{FD402BE4-8C88-47EE-BC74-F8EAD7121769}"/>
              </a:ext>
            </a:extLst>
          </p:cNvPr>
          <p:cNvPicPr>
            <a:picLocks noChangeAspect="1"/>
          </p:cNvPicPr>
          <p:nvPr/>
        </p:nvPicPr>
        <p:blipFill>
          <a:blip r:embed="rId6"/>
          <a:stretch>
            <a:fillRect/>
          </a:stretch>
        </p:blipFill>
        <p:spPr>
          <a:xfrm>
            <a:off x="6525649" y="3077504"/>
            <a:ext cx="2984982" cy="405532"/>
          </a:xfrm>
          <a:prstGeom prst="rect">
            <a:avLst/>
          </a:prstGeom>
        </p:spPr>
      </p:pic>
      <p:grpSp>
        <p:nvGrpSpPr>
          <p:cNvPr id="39" name="Group 38">
            <a:extLst>
              <a:ext uri="{FF2B5EF4-FFF2-40B4-BE49-F238E27FC236}">
                <a16:creationId xmlns:a16="http://schemas.microsoft.com/office/drawing/2014/main" id="{4CED20B0-4257-44F2-BEF3-CA5AF1FF7FE5}"/>
              </a:ext>
            </a:extLst>
          </p:cNvPr>
          <p:cNvGrpSpPr/>
          <p:nvPr/>
        </p:nvGrpSpPr>
        <p:grpSpPr>
          <a:xfrm>
            <a:off x="6398301" y="3457071"/>
            <a:ext cx="3291566" cy="731913"/>
            <a:chOff x="6690957" y="4104516"/>
            <a:chExt cx="3089485" cy="731913"/>
          </a:xfrm>
        </p:grpSpPr>
        <p:sp>
          <p:nvSpPr>
            <p:cNvPr id="40" name="Rectangle: Rounded Corners 39">
              <a:extLst>
                <a:ext uri="{FF2B5EF4-FFF2-40B4-BE49-F238E27FC236}">
                  <a16:creationId xmlns:a16="http://schemas.microsoft.com/office/drawing/2014/main" id="{5686AB61-3D26-4861-B347-DFE6DAA15024}"/>
                </a:ext>
              </a:extLst>
            </p:cNvPr>
            <p:cNvSpPr/>
            <p:nvPr/>
          </p:nvSpPr>
          <p:spPr>
            <a:xfrm>
              <a:off x="6690957" y="4104516"/>
              <a:ext cx="3089485" cy="731913"/>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1" name="TextBox 40">
              <a:extLst>
                <a:ext uri="{FF2B5EF4-FFF2-40B4-BE49-F238E27FC236}">
                  <a16:creationId xmlns:a16="http://schemas.microsoft.com/office/drawing/2014/main" id="{97D8FA7E-D6AC-444B-B84A-A652EAD953FB}"/>
                </a:ext>
              </a:extLst>
            </p:cNvPr>
            <p:cNvSpPr txBox="1"/>
            <p:nvPr/>
          </p:nvSpPr>
          <p:spPr>
            <a:xfrm>
              <a:off x="6739500" y="4178084"/>
              <a:ext cx="3014626" cy="584775"/>
            </a:xfrm>
            <a:prstGeom prst="rect">
              <a:avLst/>
            </a:prstGeom>
            <a:noFill/>
          </p:spPr>
          <p:txBody>
            <a:bodyPr wrap="square" rtlCol="0">
              <a:spAutoFit/>
            </a:bodyPr>
            <a:lstStyle/>
            <a:p>
              <a:r>
                <a:rPr lang="en-HK" sz="1600" b="1" dirty="0">
                  <a:latin typeface="Calibri" panose="020F0502020204030204" pitchFamily="34" charset="0"/>
                  <a:cs typeface="Calibri" panose="020F0502020204030204" pitchFamily="34" charset="0"/>
                </a:rPr>
                <a:t>Using confidence level to weight the history return and views.</a:t>
              </a:r>
            </a:p>
          </p:txBody>
        </p:sp>
      </p:grpSp>
      <p:grpSp>
        <p:nvGrpSpPr>
          <p:cNvPr id="42" name="Group 41">
            <a:extLst>
              <a:ext uri="{FF2B5EF4-FFF2-40B4-BE49-F238E27FC236}">
                <a16:creationId xmlns:a16="http://schemas.microsoft.com/office/drawing/2014/main" id="{870FB612-8AC3-4E15-A4CC-3C69160982A5}"/>
              </a:ext>
            </a:extLst>
          </p:cNvPr>
          <p:cNvGrpSpPr/>
          <p:nvPr/>
        </p:nvGrpSpPr>
        <p:grpSpPr>
          <a:xfrm>
            <a:off x="118615" y="3360500"/>
            <a:ext cx="3248594" cy="1784903"/>
            <a:chOff x="5870539" y="1253727"/>
            <a:chExt cx="3276551" cy="1939099"/>
          </a:xfrm>
        </p:grpSpPr>
        <p:grpSp>
          <p:nvGrpSpPr>
            <p:cNvPr id="43" name="Group 42">
              <a:extLst>
                <a:ext uri="{FF2B5EF4-FFF2-40B4-BE49-F238E27FC236}">
                  <a16:creationId xmlns:a16="http://schemas.microsoft.com/office/drawing/2014/main" id="{014BD032-BB54-4239-80B2-25BB97B468BA}"/>
                </a:ext>
              </a:extLst>
            </p:cNvPr>
            <p:cNvGrpSpPr/>
            <p:nvPr/>
          </p:nvGrpSpPr>
          <p:grpSpPr>
            <a:xfrm>
              <a:off x="5878899" y="1253727"/>
              <a:ext cx="3268191" cy="565090"/>
              <a:chOff x="5878899" y="1599846"/>
              <a:chExt cx="3268191" cy="565090"/>
            </a:xfrm>
          </p:grpSpPr>
          <p:sp>
            <p:nvSpPr>
              <p:cNvPr id="52" name="Rectangle: Rounded Corners 51">
                <a:extLst>
                  <a:ext uri="{FF2B5EF4-FFF2-40B4-BE49-F238E27FC236}">
                    <a16:creationId xmlns:a16="http://schemas.microsoft.com/office/drawing/2014/main" id="{9C75AEFA-1C14-418A-85FF-D4EC77BE7A0E}"/>
                  </a:ext>
                </a:extLst>
              </p:cNvPr>
              <p:cNvSpPr/>
              <p:nvPr/>
            </p:nvSpPr>
            <p:spPr>
              <a:xfrm>
                <a:off x="5878899" y="1600444"/>
                <a:ext cx="3040572" cy="564492"/>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53" name="Picture 52" descr="A close up of a device&#10;&#10;Description generated with high confidence">
                <a:extLst>
                  <a:ext uri="{FF2B5EF4-FFF2-40B4-BE49-F238E27FC236}">
                    <a16:creationId xmlns:a16="http://schemas.microsoft.com/office/drawing/2014/main" id="{5DEF8D37-2E55-4A16-A408-08E6194654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4415" y="1599846"/>
                <a:ext cx="465572" cy="465572"/>
              </a:xfrm>
              <a:prstGeom prst="rect">
                <a:avLst/>
              </a:prstGeom>
            </p:spPr>
          </p:pic>
          <p:sp>
            <p:nvSpPr>
              <p:cNvPr id="54" name="TextBox 53">
                <a:extLst>
                  <a:ext uri="{FF2B5EF4-FFF2-40B4-BE49-F238E27FC236}">
                    <a16:creationId xmlns:a16="http://schemas.microsoft.com/office/drawing/2014/main" id="{BA4EF9BE-C43E-4FB7-B32C-46CD2D707124}"/>
                  </a:ext>
                </a:extLst>
              </p:cNvPr>
              <p:cNvSpPr txBox="1"/>
              <p:nvPr/>
            </p:nvSpPr>
            <p:spPr>
              <a:xfrm>
                <a:off x="6264197" y="1709180"/>
                <a:ext cx="2882893" cy="367801"/>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Low sensitivity on input data</a:t>
                </a:r>
              </a:p>
            </p:txBody>
          </p:sp>
        </p:grpSp>
        <p:grpSp>
          <p:nvGrpSpPr>
            <p:cNvPr id="44" name="Group 43">
              <a:extLst>
                <a:ext uri="{FF2B5EF4-FFF2-40B4-BE49-F238E27FC236}">
                  <a16:creationId xmlns:a16="http://schemas.microsoft.com/office/drawing/2014/main" id="{0CEB9DF1-B78F-480C-A32B-FB28C60D1046}"/>
                </a:ext>
              </a:extLst>
            </p:cNvPr>
            <p:cNvGrpSpPr/>
            <p:nvPr/>
          </p:nvGrpSpPr>
          <p:grpSpPr>
            <a:xfrm>
              <a:off x="5878899" y="1858308"/>
              <a:ext cx="3040572" cy="643007"/>
              <a:chOff x="5887259" y="1408059"/>
              <a:chExt cx="3040572" cy="517743"/>
            </a:xfrm>
          </p:grpSpPr>
          <p:sp>
            <p:nvSpPr>
              <p:cNvPr id="50" name="Rectangle: Rounded Corners 49">
                <a:extLst>
                  <a:ext uri="{FF2B5EF4-FFF2-40B4-BE49-F238E27FC236}">
                    <a16:creationId xmlns:a16="http://schemas.microsoft.com/office/drawing/2014/main" id="{3790CBDF-7319-40C6-BCE0-5331F704891C}"/>
                  </a:ext>
                </a:extLst>
              </p:cNvPr>
              <p:cNvSpPr/>
              <p:nvPr/>
            </p:nvSpPr>
            <p:spPr>
              <a:xfrm>
                <a:off x="5887259" y="1415749"/>
                <a:ext cx="3040572" cy="51005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51" name="TextBox 50">
                <a:extLst>
                  <a:ext uri="{FF2B5EF4-FFF2-40B4-BE49-F238E27FC236}">
                    <a16:creationId xmlns:a16="http://schemas.microsoft.com/office/drawing/2014/main" id="{9EEC8585-8C19-46D3-B177-6E7C717B8799}"/>
                  </a:ext>
                </a:extLst>
              </p:cNvPr>
              <p:cNvSpPr txBox="1"/>
              <p:nvPr/>
            </p:nvSpPr>
            <p:spPr>
              <a:xfrm>
                <a:off x="5962588" y="1408059"/>
                <a:ext cx="2569730" cy="511532"/>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Involve forward looking views for prediction</a:t>
                </a:r>
              </a:p>
            </p:txBody>
          </p:sp>
        </p:grpSp>
        <p:pic>
          <p:nvPicPr>
            <p:cNvPr id="45" name="Picture 44" descr="A close up of a logo&#10;&#10;Description generated with very high confidence">
              <a:extLst>
                <a:ext uri="{FF2B5EF4-FFF2-40B4-BE49-F238E27FC236}">
                  <a16:creationId xmlns:a16="http://schemas.microsoft.com/office/drawing/2014/main" id="{4D12E920-FE68-476D-BC5F-C75EB9C2BD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3665" y="1968336"/>
              <a:ext cx="426205" cy="426205"/>
            </a:xfrm>
            <a:prstGeom prst="rect">
              <a:avLst/>
            </a:prstGeom>
          </p:spPr>
        </p:pic>
        <p:grpSp>
          <p:nvGrpSpPr>
            <p:cNvPr id="46" name="Group 45">
              <a:extLst>
                <a:ext uri="{FF2B5EF4-FFF2-40B4-BE49-F238E27FC236}">
                  <a16:creationId xmlns:a16="http://schemas.microsoft.com/office/drawing/2014/main" id="{6E103BE0-7E60-454C-BFDB-863E93CC6583}"/>
                </a:ext>
              </a:extLst>
            </p:cNvPr>
            <p:cNvGrpSpPr/>
            <p:nvPr/>
          </p:nvGrpSpPr>
          <p:grpSpPr>
            <a:xfrm>
              <a:off x="5870539" y="2533092"/>
              <a:ext cx="3048930" cy="659734"/>
              <a:chOff x="5870539" y="1209839"/>
              <a:chExt cx="3048930" cy="1004269"/>
            </a:xfrm>
          </p:grpSpPr>
          <p:sp>
            <p:nvSpPr>
              <p:cNvPr id="48" name="Rectangle: Rounded Corners 47">
                <a:extLst>
                  <a:ext uri="{FF2B5EF4-FFF2-40B4-BE49-F238E27FC236}">
                    <a16:creationId xmlns:a16="http://schemas.microsoft.com/office/drawing/2014/main" id="{45337874-300A-4BD4-9CCB-47A1C3D770BD}"/>
                  </a:ext>
                </a:extLst>
              </p:cNvPr>
              <p:cNvSpPr/>
              <p:nvPr/>
            </p:nvSpPr>
            <p:spPr>
              <a:xfrm>
                <a:off x="5870539" y="1246358"/>
                <a:ext cx="3048930" cy="96775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9" name="TextBox 48">
                <a:extLst>
                  <a:ext uri="{FF2B5EF4-FFF2-40B4-BE49-F238E27FC236}">
                    <a16:creationId xmlns:a16="http://schemas.microsoft.com/office/drawing/2014/main" id="{F8BAD959-F17C-4736-B2FD-5035DDFE8550}"/>
                  </a:ext>
                </a:extLst>
              </p:cNvPr>
              <p:cNvSpPr txBox="1"/>
              <p:nvPr/>
            </p:nvSpPr>
            <p:spPr>
              <a:xfrm>
                <a:off x="6438153" y="1209839"/>
                <a:ext cx="2481316" cy="967064"/>
              </a:xfrm>
              <a:prstGeom prst="rect">
                <a:avLst/>
              </a:prstGeom>
              <a:noFill/>
            </p:spPr>
            <p:txBody>
              <a:bodyPr wrap="square" rtlCol="0">
                <a:spAutoFit/>
              </a:bodyPr>
              <a:lstStyle/>
              <a:p>
                <a:r>
                  <a:rPr lang="en-HK" sz="1600" b="1" dirty="0">
                    <a:solidFill>
                      <a:schemeClr val="tx1">
                        <a:lumMod val="85000"/>
                        <a:lumOff val="15000"/>
                      </a:schemeClr>
                    </a:solidFill>
                    <a:latin typeface="Calibri" panose="020F0502020204030204" pitchFamily="34" charset="0"/>
                    <a:cs typeface="Calibri" panose="020F0502020204030204" pitchFamily="34" charset="0"/>
                  </a:rPr>
                  <a:t>Multilinear optimization &amp; data mining with python</a:t>
                </a:r>
              </a:p>
            </p:txBody>
          </p:sp>
        </p:grpSp>
        <p:pic>
          <p:nvPicPr>
            <p:cNvPr id="47" name="Picture 46" descr="A close up of a logo&#10;&#10;Description generated with very high confidence">
              <a:extLst>
                <a:ext uri="{FF2B5EF4-FFF2-40B4-BE49-F238E27FC236}">
                  <a16:creationId xmlns:a16="http://schemas.microsoft.com/office/drawing/2014/main" id="{159D0CB6-DA7E-4967-95F8-A26B8E3714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0166" y="2682487"/>
              <a:ext cx="407987" cy="407987"/>
            </a:xfrm>
            <a:prstGeom prst="rect">
              <a:avLst/>
            </a:prstGeom>
          </p:spPr>
        </p:pic>
      </p:grpSp>
      <p:pic>
        <p:nvPicPr>
          <p:cNvPr id="55" name="Picture 54" descr="A close up of a logo&#10;&#10;Description generated with very high confidence">
            <a:extLst>
              <a:ext uri="{FF2B5EF4-FFF2-40B4-BE49-F238E27FC236}">
                <a16:creationId xmlns:a16="http://schemas.microsoft.com/office/drawing/2014/main" id="{BCF50012-B742-4B77-A9B6-E180F45160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2370891" y="5133603"/>
            <a:ext cx="643600" cy="836865"/>
          </a:xfrm>
          <a:prstGeom prst="rect">
            <a:avLst/>
          </a:prstGeom>
        </p:spPr>
      </p:pic>
      <p:sp>
        <p:nvSpPr>
          <p:cNvPr id="24" name="矩形 16">
            <a:extLst>
              <a:ext uri="{FF2B5EF4-FFF2-40B4-BE49-F238E27FC236}">
                <a16:creationId xmlns:a16="http://schemas.microsoft.com/office/drawing/2014/main" id="{4507233C-BDF2-4DC1-8A42-FF6BF65CB674}"/>
              </a:ext>
            </a:extLst>
          </p:cNvPr>
          <p:cNvSpPr/>
          <p:nvPr/>
        </p:nvSpPr>
        <p:spPr>
          <a:xfrm>
            <a:off x="4814536" y="961480"/>
            <a:ext cx="1090415" cy="1141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altLang="zh-CN" sz="2000" b="1" dirty="0">
                <a:solidFill>
                  <a:schemeClr val="bg2">
                    <a:lumMod val="25000"/>
                  </a:schemeClr>
                </a:solidFill>
                <a:latin typeface="Calibri" panose="020F0502020204030204" pitchFamily="34" charset="0"/>
                <a:cs typeface="Calibri" panose="020F0502020204030204" pitchFamily="34" charset="0"/>
              </a:rPr>
              <a:t>Prior Weights &amp; Returns</a:t>
            </a:r>
            <a:endParaRPr lang="zh-CN" altLang="en-US" sz="2000" b="1" dirty="0">
              <a:solidFill>
                <a:schemeClr val="bg2">
                  <a:lumMod val="25000"/>
                </a:schemeClr>
              </a:solidFill>
              <a:latin typeface="Calibri" panose="020F0502020204030204" pitchFamily="34" charset="0"/>
              <a:cs typeface="Calibri" panose="020F0502020204030204" pitchFamily="34" charset="0"/>
            </a:endParaRPr>
          </a:p>
        </p:txBody>
      </p:sp>
      <p:grpSp>
        <p:nvGrpSpPr>
          <p:cNvPr id="57" name="Group 56">
            <a:extLst>
              <a:ext uri="{FF2B5EF4-FFF2-40B4-BE49-F238E27FC236}">
                <a16:creationId xmlns:a16="http://schemas.microsoft.com/office/drawing/2014/main" id="{2F50C642-FA1B-4028-8913-BF9404D33F94}"/>
              </a:ext>
            </a:extLst>
          </p:cNvPr>
          <p:cNvGrpSpPr/>
          <p:nvPr/>
        </p:nvGrpSpPr>
        <p:grpSpPr>
          <a:xfrm>
            <a:off x="6360095" y="4398845"/>
            <a:ext cx="2885264" cy="1593670"/>
            <a:chOff x="2322176" y="1247265"/>
            <a:chExt cx="2885264" cy="1593670"/>
          </a:xfrm>
        </p:grpSpPr>
        <p:sp>
          <p:nvSpPr>
            <p:cNvPr id="58" name="TextBox 57">
              <a:extLst>
                <a:ext uri="{FF2B5EF4-FFF2-40B4-BE49-F238E27FC236}">
                  <a16:creationId xmlns:a16="http://schemas.microsoft.com/office/drawing/2014/main" id="{CC4A7827-6F42-4B08-A1A5-2E23277F6DD2}"/>
                </a:ext>
              </a:extLst>
            </p:cNvPr>
            <p:cNvSpPr txBox="1"/>
            <p:nvPr/>
          </p:nvSpPr>
          <p:spPr>
            <a:xfrm>
              <a:off x="2322176" y="2533158"/>
              <a:ext cx="2885264" cy="307777"/>
            </a:xfrm>
            <a:prstGeom prst="rect">
              <a:avLst/>
            </a:prstGeom>
            <a:noFill/>
          </p:spPr>
          <p:txBody>
            <a:bodyPr wrap="square" rtlCol="0">
              <a:spAutoFit/>
            </a:bodyPr>
            <a:lstStyle/>
            <a:p>
              <a:pPr algn="ctr"/>
              <a:r>
                <a:rPr lang="en-HK" sz="1400" b="1" dirty="0">
                  <a:solidFill>
                    <a:schemeClr val="bg2">
                      <a:lumMod val="25000"/>
                    </a:schemeClr>
                  </a:solidFill>
                  <a:latin typeface="Calibri" panose="020F0502020204030204" pitchFamily="34" charset="0"/>
                  <a:cs typeface="Calibri" panose="020F0502020204030204" pitchFamily="34" charset="0"/>
                </a:rPr>
                <a:t>Optimization is needed  </a:t>
              </a:r>
            </a:p>
          </p:txBody>
        </p:sp>
        <p:grpSp>
          <p:nvGrpSpPr>
            <p:cNvPr id="59" name="Group 58">
              <a:extLst>
                <a:ext uri="{FF2B5EF4-FFF2-40B4-BE49-F238E27FC236}">
                  <a16:creationId xmlns:a16="http://schemas.microsoft.com/office/drawing/2014/main" id="{D751032C-ADC9-4882-96C8-BE1C22DDBAED}"/>
                </a:ext>
              </a:extLst>
            </p:cNvPr>
            <p:cNvGrpSpPr/>
            <p:nvPr/>
          </p:nvGrpSpPr>
          <p:grpSpPr>
            <a:xfrm>
              <a:off x="2519284" y="1247265"/>
              <a:ext cx="2688156" cy="1256771"/>
              <a:chOff x="2519284" y="1247265"/>
              <a:chExt cx="2713995" cy="1256771"/>
            </a:xfrm>
          </p:grpSpPr>
          <p:sp>
            <p:nvSpPr>
              <p:cNvPr id="60" name="Rectangle: Rounded Corners 59">
                <a:extLst>
                  <a:ext uri="{FF2B5EF4-FFF2-40B4-BE49-F238E27FC236}">
                    <a16:creationId xmlns:a16="http://schemas.microsoft.com/office/drawing/2014/main" id="{7E0FFC76-05BF-4219-9B42-C684ED61BBD1}"/>
                  </a:ext>
                </a:extLst>
              </p:cNvPr>
              <p:cNvSpPr/>
              <p:nvPr/>
            </p:nvSpPr>
            <p:spPr>
              <a:xfrm>
                <a:off x="2519284" y="1247265"/>
                <a:ext cx="2606721" cy="1256771"/>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1" name="TextBox 60">
                <a:extLst>
                  <a:ext uri="{FF2B5EF4-FFF2-40B4-BE49-F238E27FC236}">
                    <a16:creationId xmlns:a16="http://schemas.microsoft.com/office/drawing/2014/main" id="{0143DF0B-E079-42D5-A5A1-66D90CD40D6F}"/>
                  </a:ext>
                </a:extLst>
              </p:cNvPr>
              <p:cNvSpPr txBox="1"/>
              <p:nvPr/>
            </p:nvSpPr>
            <p:spPr>
              <a:xfrm>
                <a:off x="2626558" y="1294916"/>
                <a:ext cx="2606721" cy="1200329"/>
              </a:xfrm>
              <a:prstGeom prst="rect">
                <a:avLst/>
              </a:prstGeom>
              <a:noFill/>
            </p:spPr>
            <p:txBody>
              <a:bodyPr wrap="square" rtlCol="0">
                <a:spAutoFit/>
              </a:bodyPr>
              <a:lstStyle/>
              <a:p>
                <a:r>
                  <a:rPr lang="en-HK" sz="1200" b="1" dirty="0">
                    <a:solidFill>
                      <a:schemeClr val="tx1">
                        <a:lumMod val="85000"/>
                        <a:lumOff val="15000"/>
                      </a:schemeClr>
                    </a:solidFill>
                    <a:latin typeface="Calibri" panose="020F0502020204030204" pitchFamily="34" charset="0"/>
                    <a:cs typeface="Calibri" panose="020F0502020204030204" pitchFamily="34" charset="0"/>
                  </a:rPr>
                  <a:t>Minimize:</a:t>
                </a:r>
              </a:p>
              <a:p>
                <a:r>
                  <a:rPr lang="en-HK" sz="1200" b="1" dirty="0">
                    <a:solidFill>
                      <a:schemeClr val="accent5">
                        <a:lumMod val="75000"/>
                      </a:schemeClr>
                    </a:solidFill>
                    <a:latin typeface="Calibri" panose="020F0502020204030204" pitchFamily="34" charset="0"/>
                    <a:cs typeface="Calibri" panose="020F0502020204030204" pitchFamily="34" charset="0"/>
                  </a:rPr>
                  <a:t>Systematic Risk:          Beta</a:t>
                </a:r>
              </a:p>
              <a:p>
                <a:r>
                  <a:rPr lang="en-HK" sz="1200" b="1" dirty="0">
                    <a:solidFill>
                      <a:schemeClr val="accent5">
                        <a:lumMod val="75000"/>
                      </a:schemeClr>
                    </a:solidFill>
                    <a:latin typeface="Calibri" panose="020F0502020204030204" pitchFamily="34" charset="0"/>
                    <a:cs typeface="Calibri" panose="020F0502020204030204" pitchFamily="34" charset="0"/>
                  </a:rPr>
                  <a:t>Unsystematic Risk:     Volatility</a:t>
                </a:r>
              </a:p>
              <a:p>
                <a:r>
                  <a:rPr lang="en-HK" sz="1200" b="1" dirty="0">
                    <a:solidFill>
                      <a:schemeClr val="accent5">
                        <a:lumMod val="75000"/>
                      </a:schemeClr>
                    </a:solidFill>
                    <a:latin typeface="Calibri" panose="020F0502020204030204" pitchFamily="34" charset="0"/>
                    <a:cs typeface="Calibri" panose="020F0502020204030204" pitchFamily="34" charset="0"/>
                  </a:rPr>
                  <a:t>Max Loss:                     drawdown</a:t>
                </a:r>
              </a:p>
              <a:p>
                <a:r>
                  <a:rPr lang="en-HK" sz="1200" b="1" dirty="0">
                    <a:solidFill>
                      <a:schemeClr val="tx1">
                        <a:lumMod val="85000"/>
                        <a:lumOff val="15000"/>
                      </a:schemeClr>
                    </a:solidFill>
                    <a:latin typeface="Calibri" panose="020F0502020204030204" pitchFamily="34" charset="0"/>
                    <a:cs typeface="Calibri" panose="020F0502020204030204" pitchFamily="34" charset="0"/>
                  </a:rPr>
                  <a:t>Maximize:</a:t>
                </a:r>
              </a:p>
              <a:p>
                <a:r>
                  <a:rPr lang="en-HK" sz="1200" b="1" dirty="0">
                    <a:solidFill>
                      <a:schemeClr val="accent5">
                        <a:lumMod val="75000"/>
                      </a:schemeClr>
                    </a:solidFill>
                    <a:latin typeface="Calibri" panose="020F0502020204030204" pitchFamily="34" charset="0"/>
                    <a:cs typeface="Calibri" panose="020F0502020204030204" pitchFamily="34" charset="0"/>
                  </a:rPr>
                  <a:t>Gains:	              Return</a:t>
                </a:r>
              </a:p>
            </p:txBody>
          </p:sp>
        </p:grpSp>
      </p:grpSp>
    </p:spTree>
    <p:extLst>
      <p:ext uri="{BB962C8B-B14F-4D97-AF65-F5344CB8AC3E}">
        <p14:creationId xmlns:p14="http://schemas.microsoft.com/office/powerpoint/2010/main" val="135944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368903" y="939730"/>
            <a:ext cx="7429500" cy="655785"/>
          </a:xfrm>
        </p:spPr>
        <p:txBody>
          <a:bodyPr/>
          <a:lstStyle/>
          <a:p>
            <a:endParaRPr lang="zh-CN" altLang="en-US" dirty="0"/>
          </a:p>
        </p:txBody>
      </p:sp>
      <p:sp>
        <p:nvSpPr>
          <p:cNvPr id="11" name="Slide Number Placeholder 5">
            <a:extLst>
              <a:ext uri="{FF2B5EF4-FFF2-40B4-BE49-F238E27FC236}">
                <a16:creationId xmlns:a16="http://schemas.microsoft.com/office/drawing/2014/main" id="{105DC153-64C4-4D62-9B63-230E1C78C48F}"/>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2" name="箭头: V 形 11">
            <a:extLst>
              <a:ext uri="{FF2B5EF4-FFF2-40B4-BE49-F238E27FC236}">
                <a16:creationId xmlns:a16="http://schemas.microsoft.com/office/drawing/2014/main" id="{DB4195E6-CD70-4139-A9DB-E8F50EB5BBBE}"/>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TACTICAL ALLOCATION BY SECTOR</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3" name="箭头: 五边形 12">
            <a:extLst>
              <a:ext uri="{FF2B5EF4-FFF2-40B4-BE49-F238E27FC236}">
                <a16:creationId xmlns:a16="http://schemas.microsoft.com/office/drawing/2014/main" id="{8FC67EFE-F55C-4A6E-B354-9814824241B9}"/>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9828637C-EB8D-4775-ADAF-22BB7D09D255}"/>
              </a:ext>
            </a:extLst>
          </p:cNvPr>
          <p:cNvSpPr/>
          <p:nvPr/>
        </p:nvSpPr>
        <p:spPr>
          <a:xfrm>
            <a:off x="293223" y="1834194"/>
            <a:ext cx="3206221" cy="20401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dirty="0">
                <a:solidFill>
                  <a:schemeClr val="tx1"/>
                </a:solidFill>
              </a:rPr>
              <a:t>Consumer discretionary</a:t>
            </a:r>
          </a:p>
          <a:p>
            <a:pPr marL="171450" lvl="0" indent="-171450" algn="just">
              <a:buClr>
                <a:srgbClr val="009ED6"/>
              </a:buClr>
              <a:buSzPct val="70000"/>
              <a:buFont typeface="Wingdings" panose="05000000000000000000" pitchFamily="2" charset="2"/>
              <a:buChar char="l"/>
            </a:pPr>
            <a:r>
              <a:rPr lang="en-US" altLang="zh-CN" sz="1100" dirty="0">
                <a:solidFill>
                  <a:prstClr val="black"/>
                </a:solidFill>
              </a:rPr>
              <a:t>Rising middle-class </a:t>
            </a:r>
            <a:r>
              <a:rPr lang="en-US" altLang="zh-CN" sz="1100">
                <a:solidFill>
                  <a:prstClr val="black"/>
                </a:solidFill>
              </a:rPr>
              <a:t>boost demand</a:t>
            </a:r>
            <a:endParaRPr lang="zh-CN" altLang="en-US" sz="1100" dirty="0">
              <a:solidFill>
                <a:prstClr val="black"/>
              </a:solidFill>
            </a:endParaRPr>
          </a:p>
          <a:p>
            <a:pPr algn="just"/>
            <a:endParaRPr lang="zh-CN" altLang="en-US" sz="1100" dirty="0">
              <a:solidFill>
                <a:schemeClr val="tx1"/>
              </a:solidFill>
            </a:endParaRPr>
          </a:p>
        </p:txBody>
      </p:sp>
      <p:sp>
        <p:nvSpPr>
          <p:cNvPr id="17" name="矩形 16">
            <a:extLst>
              <a:ext uri="{FF2B5EF4-FFF2-40B4-BE49-F238E27FC236}">
                <a16:creationId xmlns:a16="http://schemas.microsoft.com/office/drawing/2014/main" id="{4691B1F1-29B8-4E22-B198-734E087BF2D6}"/>
              </a:ext>
            </a:extLst>
          </p:cNvPr>
          <p:cNvSpPr/>
          <p:nvPr/>
        </p:nvSpPr>
        <p:spPr>
          <a:xfrm>
            <a:off x="293223" y="4003723"/>
            <a:ext cx="3206221" cy="20401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dirty="0">
                <a:solidFill>
                  <a:schemeClr val="tx1"/>
                </a:solidFill>
              </a:rPr>
              <a:t>IT</a:t>
            </a:r>
          </a:p>
          <a:p>
            <a:pPr marL="171450" lvl="0" indent="-171450" algn="just">
              <a:buClr>
                <a:srgbClr val="009ED6"/>
              </a:buClr>
              <a:buSzPct val="70000"/>
              <a:buFont typeface="Wingdings" panose="05000000000000000000" pitchFamily="2" charset="2"/>
              <a:buChar char="l"/>
            </a:pPr>
            <a:r>
              <a:rPr lang="en-US" altLang="zh-CN" sz="1100" dirty="0">
                <a:solidFill>
                  <a:prstClr val="black"/>
                </a:solidFill>
              </a:rPr>
              <a:t>ECB</a:t>
            </a:r>
            <a:endParaRPr lang="zh-CN" altLang="en-US" sz="1100" dirty="0">
              <a:solidFill>
                <a:prstClr val="black"/>
              </a:solidFill>
            </a:endParaRPr>
          </a:p>
          <a:p>
            <a:pPr algn="just"/>
            <a:r>
              <a:rPr lang="en-US" altLang="zh-CN" sz="1100" dirty="0">
                <a:solidFill>
                  <a:schemeClr val="tx1"/>
                </a:solidFill>
              </a:rPr>
              <a:t>.</a:t>
            </a:r>
            <a:endParaRPr lang="zh-CN" altLang="en-US" sz="1100" dirty="0">
              <a:solidFill>
                <a:schemeClr val="tx1"/>
              </a:solidFill>
            </a:endParaRPr>
          </a:p>
        </p:txBody>
      </p:sp>
      <p:sp>
        <p:nvSpPr>
          <p:cNvPr id="20" name="矩形 19">
            <a:extLst>
              <a:ext uri="{FF2B5EF4-FFF2-40B4-BE49-F238E27FC236}">
                <a16:creationId xmlns:a16="http://schemas.microsoft.com/office/drawing/2014/main" id="{9D6298EF-7FF8-4A96-8CF9-FF00A423FDFD}"/>
              </a:ext>
            </a:extLst>
          </p:cNvPr>
          <p:cNvSpPr/>
          <p:nvPr/>
        </p:nvSpPr>
        <p:spPr>
          <a:xfrm>
            <a:off x="6406558" y="1888435"/>
            <a:ext cx="3206221" cy="20401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dirty="0">
                <a:solidFill>
                  <a:schemeClr val="tx1"/>
                </a:solidFill>
              </a:rPr>
              <a:t>Technology</a:t>
            </a:r>
          </a:p>
          <a:p>
            <a:pPr marL="171450" lvl="0" indent="-171450" algn="just">
              <a:buClr>
                <a:srgbClr val="009ED6"/>
              </a:buClr>
              <a:buSzPct val="70000"/>
              <a:buFont typeface="Wingdings" panose="05000000000000000000" pitchFamily="2" charset="2"/>
              <a:buChar char="l"/>
            </a:pPr>
            <a:r>
              <a:rPr lang="en-US" altLang="zh-CN" sz="1100" dirty="0">
                <a:solidFill>
                  <a:prstClr val="black"/>
                </a:solidFill>
              </a:rPr>
              <a:t>ECB</a:t>
            </a:r>
            <a:endParaRPr lang="zh-CN" altLang="en-US" sz="1100" dirty="0">
              <a:solidFill>
                <a:prstClr val="black"/>
              </a:solidFill>
            </a:endParaRPr>
          </a:p>
          <a:p>
            <a:pPr algn="just"/>
            <a:endParaRPr lang="zh-CN" altLang="en-US" sz="1100" dirty="0">
              <a:solidFill>
                <a:schemeClr val="tx1"/>
              </a:solidFill>
            </a:endParaRPr>
          </a:p>
        </p:txBody>
      </p:sp>
      <p:sp>
        <p:nvSpPr>
          <p:cNvPr id="21" name="矩形 20">
            <a:extLst>
              <a:ext uri="{FF2B5EF4-FFF2-40B4-BE49-F238E27FC236}">
                <a16:creationId xmlns:a16="http://schemas.microsoft.com/office/drawing/2014/main" id="{1A3DD6A9-344F-4B1F-A272-A549FF2EAF48}"/>
              </a:ext>
            </a:extLst>
          </p:cNvPr>
          <p:cNvSpPr/>
          <p:nvPr/>
        </p:nvSpPr>
        <p:spPr>
          <a:xfrm>
            <a:off x="6406558" y="4057964"/>
            <a:ext cx="3206221" cy="204016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dirty="0">
                <a:solidFill>
                  <a:schemeClr val="tx1"/>
                </a:solidFill>
              </a:rPr>
              <a:t>Financial</a:t>
            </a:r>
          </a:p>
          <a:p>
            <a:pPr marL="171450" lvl="0" indent="-171450" algn="just">
              <a:buClr>
                <a:srgbClr val="009ED6"/>
              </a:buClr>
              <a:buSzPct val="70000"/>
              <a:buFont typeface="Wingdings" panose="05000000000000000000" pitchFamily="2" charset="2"/>
              <a:buChar char="l"/>
            </a:pPr>
            <a:r>
              <a:rPr lang="en-US" altLang="zh-CN" sz="1100" dirty="0">
                <a:solidFill>
                  <a:prstClr val="black"/>
                </a:solidFill>
              </a:rPr>
              <a:t>E</a:t>
            </a:r>
            <a:endParaRPr lang="zh-CN" altLang="en-US" sz="1100" dirty="0">
              <a:solidFill>
                <a:prstClr val="black"/>
              </a:solidFill>
            </a:endParaRPr>
          </a:p>
          <a:p>
            <a:pPr algn="just"/>
            <a:r>
              <a:rPr lang="en-US" altLang="zh-CN" sz="1100" dirty="0">
                <a:solidFill>
                  <a:schemeClr val="tx1"/>
                </a:solidFill>
              </a:rPr>
              <a:t>.</a:t>
            </a:r>
            <a:endParaRPr lang="zh-CN" altLang="en-US" sz="1100" dirty="0">
              <a:solidFill>
                <a:schemeClr val="tx1"/>
              </a:solidFill>
            </a:endParaRPr>
          </a:p>
        </p:txBody>
      </p:sp>
      <p:graphicFrame>
        <p:nvGraphicFramePr>
          <p:cNvPr id="18" name="图表 17">
            <a:extLst>
              <a:ext uri="{FF2B5EF4-FFF2-40B4-BE49-F238E27FC236}">
                <a16:creationId xmlns:a16="http://schemas.microsoft.com/office/drawing/2014/main" id="{AE37B442-A7B6-476B-B806-D03B943DD33C}"/>
              </a:ext>
            </a:extLst>
          </p:cNvPr>
          <p:cNvGraphicFramePr/>
          <p:nvPr>
            <p:extLst>
              <p:ext uri="{D42A27DB-BD31-4B8C-83A1-F6EECF244321}">
                <p14:modId xmlns:p14="http://schemas.microsoft.com/office/powerpoint/2010/main" val="638958963"/>
              </p:ext>
            </p:extLst>
          </p:nvPr>
        </p:nvGraphicFramePr>
        <p:xfrm>
          <a:off x="3499443" y="2455581"/>
          <a:ext cx="3206221" cy="2880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224760492"/>
              </p:ext>
            </p:extLst>
          </p:nvPr>
        </p:nvGraphicFramePr>
        <p:xfrm>
          <a:off x="293221" y="4003723"/>
          <a:ext cx="2467699" cy="11366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292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DBF42721-0008-4376-8EE6-4B695CB5D8FE}"/>
              </a:ext>
            </a:extLst>
          </p:cNvPr>
          <p:cNvGraphicFramePr>
            <a:graphicFrameLocks noGrp="1"/>
          </p:cNvGraphicFramePr>
          <p:nvPr>
            <p:extLst>
              <p:ext uri="{D42A27DB-BD31-4B8C-83A1-F6EECF244321}">
                <p14:modId xmlns:p14="http://schemas.microsoft.com/office/powerpoint/2010/main" val="1735808690"/>
              </p:ext>
            </p:extLst>
          </p:nvPr>
        </p:nvGraphicFramePr>
        <p:xfrm>
          <a:off x="290623" y="1284094"/>
          <a:ext cx="9330291" cy="2968309"/>
        </p:xfrm>
        <a:graphic>
          <a:graphicData uri="http://schemas.openxmlformats.org/drawingml/2006/table">
            <a:tbl>
              <a:tblPr firstRow="1" bandRow="1">
                <a:tableStyleId>{5FD0F851-EC5A-4D38-B0AD-8093EC10F338}</a:tableStyleId>
              </a:tblPr>
              <a:tblGrid>
                <a:gridCol w="1413821">
                  <a:extLst>
                    <a:ext uri="{9D8B030D-6E8A-4147-A177-3AD203B41FA5}">
                      <a16:colId xmlns:a16="http://schemas.microsoft.com/office/drawing/2014/main" val="1915559629"/>
                    </a:ext>
                  </a:extLst>
                </a:gridCol>
                <a:gridCol w="1248020">
                  <a:extLst>
                    <a:ext uri="{9D8B030D-6E8A-4147-A177-3AD203B41FA5}">
                      <a16:colId xmlns:a16="http://schemas.microsoft.com/office/drawing/2014/main" val="4029198221"/>
                    </a:ext>
                  </a:extLst>
                </a:gridCol>
                <a:gridCol w="1333690">
                  <a:extLst>
                    <a:ext uri="{9D8B030D-6E8A-4147-A177-3AD203B41FA5}">
                      <a16:colId xmlns:a16="http://schemas.microsoft.com/office/drawing/2014/main" val="3034653976"/>
                    </a:ext>
                  </a:extLst>
                </a:gridCol>
                <a:gridCol w="1333690">
                  <a:extLst>
                    <a:ext uri="{9D8B030D-6E8A-4147-A177-3AD203B41FA5}">
                      <a16:colId xmlns:a16="http://schemas.microsoft.com/office/drawing/2014/main" val="2389017019"/>
                    </a:ext>
                  </a:extLst>
                </a:gridCol>
                <a:gridCol w="1333690">
                  <a:extLst>
                    <a:ext uri="{9D8B030D-6E8A-4147-A177-3AD203B41FA5}">
                      <a16:colId xmlns:a16="http://schemas.microsoft.com/office/drawing/2014/main" val="554113265"/>
                    </a:ext>
                  </a:extLst>
                </a:gridCol>
                <a:gridCol w="1333690">
                  <a:extLst>
                    <a:ext uri="{9D8B030D-6E8A-4147-A177-3AD203B41FA5}">
                      <a16:colId xmlns:a16="http://schemas.microsoft.com/office/drawing/2014/main" val="972134353"/>
                    </a:ext>
                  </a:extLst>
                </a:gridCol>
                <a:gridCol w="1333690">
                  <a:extLst>
                    <a:ext uri="{9D8B030D-6E8A-4147-A177-3AD203B41FA5}">
                      <a16:colId xmlns:a16="http://schemas.microsoft.com/office/drawing/2014/main" val="1588218626"/>
                    </a:ext>
                  </a:extLst>
                </a:gridCol>
              </a:tblGrid>
              <a:tr h="282959">
                <a:tc>
                  <a:txBody>
                    <a:bodyPr/>
                    <a:lstStyle/>
                    <a:p>
                      <a:pPr algn="ctr"/>
                      <a:r>
                        <a:rPr lang="en-US" altLang="zh-CN" sz="1200" dirty="0">
                          <a:latin typeface="Calibri" panose="020F0502020204030204" pitchFamily="34" charset="0"/>
                          <a:cs typeface="Calibri" panose="020F0502020204030204" pitchFamily="34" charset="0"/>
                        </a:rPr>
                        <a:t>Fund (USD)</a:t>
                      </a:r>
                      <a:endParaRPr lang="zh-CN" altLang="en-US" sz="1200" dirty="0">
                        <a:latin typeface="Calibri" panose="020F0502020204030204" pitchFamily="34" charset="0"/>
                        <a:cs typeface="Calibri" panose="020F0502020204030204" pitchFamily="34" charset="0"/>
                      </a:endParaRPr>
                    </a:p>
                  </a:txBody>
                  <a:tcPr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Equity up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Equity down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EUR up 10%</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Libya Oil Shock </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Lehman default</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tc>
                  <a:txBody>
                    <a:bodyPr/>
                    <a:lstStyle/>
                    <a:p>
                      <a:pPr marL="0" algn="ctr" defTabSz="742950" rtl="0" eaLnBrk="1" fontAlgn="ctr" latinLnBrk="0" hangingPunct="1"/>
                      <a:r>
                        <a:rPr lang="en-US" sz="1200" kern="1200" dirty="0">
                          <a:latin typeface="Calibri" panose="020F0502020204030204" pitchFamily="34" charset="0"/>
                          <a:cs typeface="Calibri" panose="020F0502020204030204" pitchFamily="34" charset="0"/>
                        </a:rPr>
                        <a:t>Debt Ceiling </a:t>
                      </a:r>
                      <a:endParaRPr lang="en-US" sz="1200" b="1" kern="1200" dirty="0">
                        <a:solidFill>
                          <a:schemeClr val="lt1"/>
                        </a:solidFill>
                        <a:latin typeface="Calibri" panose="020F0502020204030204" pitchFamily="34" charset="0"/>
                        <a:ea typeface="+mn-ea"/>
                        <a:cs typeface="Calibri" panose="020F0502020204030204" pitchFamily="34" charset="0"/>
                      </a:endParaRPr>
                    </a:p>
                  </a:txBody>
                  <a:tcPr marL="6350" marR="6350" marT="6350" marB="0" anchor="ctr"/>
                </a:tc>
                <a:extLst>
                  <a:ext uri="{0D108BD9-81ED-4DB2-BD59-A6C34878D82A}">
                    <a16:rowId xmlns:a16="http://schemas.microsoft.com/office/drawing/2014/main" val="672569597"/>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Japan Equity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11.34%</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-11.34%</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-0.16%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-13.05%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-7.35%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990182863"/>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Greater China C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12.20%</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-12.20%</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0.45%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-3.20%</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-15.03%</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-9.81%</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628199371"/>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Asia Growth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-2.55%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-17.15%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-9.49%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342358583"/>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Emerging Markets Small Cap C (perf)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9.29%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-9.29%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3.77%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-1.49%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-21.74%</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-9.95%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846278397"/>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US Equity X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11.05%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-11.05%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-0.55%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-2.27%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-20.57%</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-17.07%</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133677724"/>
                  </a:ext>
                </a:extLst>
              </a:tr>
              <a:tr h="235491">
                <a:tc>
                  <a:txBody>
                    <a:bodyPr/>
                    <a:lstStyle/>
                    <a:p>
                      <a:pPr algn="ctr" fontAlgn="b"/>
                      <a:r>
                        <a:rPr lang="en-US" sz="1000" u="none" strike="noStrike" dirty="0">
                          <a:effectLst/>
                          <a:latin typeface="Calibri" panose="020F0502020204030204" pitchFamily="34" charset="0"/>
                          <a:cs typeface="Calibri" panose="020F0502020204030204" pitchFamily="34" charset="0"/>
                        </a:rPr>
                        <a:t>JPM Europe Equity C (</a:t>
                      </a:r>
                      <a:r>
                        <a:rPr lang="en-US" sz="1000" u="none" strike="noStrike" dirty="0" err="1">
                          <a:effectLst/>
                          <a:latin typeface="Calibri" panose="020F0502020204030204" pitchFamily="34" charset="0"/>
                          <a:cs typeface="Calibri" panose="020F0502020204030204" pitchFamily="34" charset="0"/>
                        </a:rPr>
                        <a:t>acc</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12.52%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-12.52%</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5.36%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-0.69%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-5.36%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-18.02%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485927526"/>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Emerging Markets Debt X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0.99%</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-0.95%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0.85%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0.11%</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-9.89%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0.80%</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3814280102"/>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Global Strategic Bond C (perf)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-0.35%</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1.62%</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0.85%</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-9.69%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0.59%</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4194602285"/>
                  </a:ext>
                </a:extLst>
              </a:tr>
              <a:tr h="318101">
                <a:tc>
                  <a:txBody>
                    <a:bodyPr/>
                    <a:lstStyle/>
                    <a:p>
                      <a:pPr algn="ctr" fontAlgn="b"/>
                      <a:r>
                        <a:rPr lang="en-US" sz="1000" u="none" strike="noStrike" dirty="0">
                          <a:effectLst/>
                          <a:latin typeface="Calibri" panose="020F0502020204030204" pitchFamily="34" charset="0"/>
                          <a:cs typeface="Calibri" panose="020F0502020204030204" pitchFamily="34" charset="0"/>
                        </a:rPr>
                        <a:t>JPM US Aggregate Bond X (</a:t>
                      </a:r>
                      <a:r>
                        <a:rPr lang="en-US" sz="1000" u="none" strike="noStrike" dirty="0" err="1">
                          <a:effectLst/>
                          <a:latin typeface="Calibri" panose="020F0502020204030204" pitchFamily="34" charset="0"/>
                          <a:cs typeface="Calibri" panose="020F0502020204030204" pitchFamily="34" charset="0"/>
                        </a:rPr>
                        <a:t>dist</a:t>
                      </a:r>
                      <a:r>
                        <a:rPr lang="en-US" sz="1000" u="none" strike="noStrike" dirty="0">
                          <a:effectLst/>
                          <a:latin typeface="Calibri" panose="020F0502020204030204" pitchFamily="34" charset="0"/>
                          <a:cs typeface="Calibri" panose="020F0502020204030204" pitchFamily="34" charset="0"/>
                        </a:rPr>
                        <a:t>)</a:t>
                      </a:r>
                      <a:endParaRPr lang="en-US" sz="100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-1.02%</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1.1%</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a:effectLst/>
                          <a:latin typeface="Calibri" panose="020F0502020204030204" pitchFamily="34" charset="0"/>
                          <a:cs typeface="Calibri" panose="020F0502020204030204" pitchFamily="34" charset="0"/>
                        </a:rPr>
                        <a:t>0.3%</a:t>
                      </a:r>
                      <a:endParaRPr lang="en-US" altLang="zh-CN" sz="1000" b="0" i="0" u="none" strike="noStrike">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0.6%</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-12.23%</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00" u="none" strike="noStrike" dirty="0">
                          <a:effectLst/>
                          <a:latin typeface="Calibri" panose="020F0502020204030204" pitchFamily="34" charset="0"/>
                          <a:cs typeface="Calibri" panose="020F0502020204030204" pitchFamily="34" charset="0"/>
                        </a:rPr>
                        <a:t>2.08%</a:t>
                      </a:r>
                      <a:endParaRPr lang="en-US" altLang="zh-CN" sz="1000" b="0"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583074153"/>
                  </a:ext>
                </a:extLst>
              </a:tr>
              <a:tr h="235491">
                <a:tc>
                  <a:txBody>
                    <a:bodyPr/>
                    <a:lstStyle/>
                    <a:p>
                      <a:pPr algn="ctr" fontAlgn="b"/>
                      <a:r>
                        <a:rPr lang="en-US" sz="1050" u="none" strike="noStrike" dirty="0">
                          <a:effectLst/>
                          <a:latin typeface="Calibri" panose="020F0502020204030204" pitchFamily="34" charset="0"/>
                          <a:cs typeface="Calibri" panose="020F0502020204030204" pitchFamily="34" charset="0"/>
                        </a:rPr>
                        <a:t>Portfolio performance</a:t>
                      </a:r>
                      <a:endParaRPr lang="en-US"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5.99%</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-5.98%</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1.09%</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-0.65%</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-13.64%</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tc>
                  <a:txBody>
                    <a:bodyPr/>
                    <a:lstStyle/>
                    <a:p>
                      <a:pPr algn="ctr" fontAlgn="ctr"/>
                      <a:r>
                        <a:rPr lang="en-US" altLang="zh-CN" sz="1050" u="none" strike="noStrike" dirty="0">
                          <a:effectLst/>
                          <a:latin typeface="Calibri" panose="020F0502020204030204" pitchFamily="34" charset="0"/>
                          <a:cs typeface="Calibri" panose="020F0502020204030204" pitchFamily="34" charset="0"/>
                        </a:rPr>
                        <a:t>-5.57%</a:t>
                      </a:r>
                      <a:endParaRPr lang="en-US" altLang="zh-CN" sz="1050" b="1" i="0" u="none" strike="noStrike" dirty="0">
                        <a:solidFill>
                          <a:srgbClr val="000000"/>
                        </a:solidFill>
                        <a:effectLst/>
                        <a:latin typeface="Calibri" panose="020F0502020204030204" pitchFamily="34" charset="0"/>
                        <a:ea typeface="等线" panose="02010600030101010101" pitchFamily="2" charset="-122"/>
                        <a:cs typeface="Calibri" panose="020F0502020204030204" pitchFamily="34" charset="0"/>
                      </a:endParaRPr>
                    </a:p>
                  </a:txBody>
                  <a:tcPr marL="6350" marR="6350" marT="6350" marB="0" anchor="ctr"/>
                </a:tc>
                <a:extLst>
                  <a:ext uri="{0D108BD9-81ED-4DB2-BD59-A6C34878D82A}">
                    <a16:rowId xmlns:a16="http://schemas.microsoft.com/office/drawing/2014/main" val="29414883"/>
                  </a:ext>
                </a:extLst>
              </a:tr>
            </a:tbl>
          </a:graphicData>
        </a:graphic>
      </p:graphicFrame>
      <p:sp>
        <p:nvSpPr>
          <p:cNvPr id="4" name="文本框 3">
            <a:extLst>
              <a:ext uri="{FF2B5EF4-FFF2-40B4-BE49-F238E27FC236}">
                <a16:creationId xmlns:a16="http://schemas.microsoft.com/office/drawing/2014/main" id="{AC6C4321-6F72-47E3-AEA4-E8A9F909F4FF}"/>
              </a:ext>
            </a:extLst>
          </p:cNvPr>
          <p:cNvSpPr txBox="1"/>
          <p:nvPr/>
        </p:nvSpPr>
        <p:spPr>
          <a:xfrm>
            <a:off x="208070" y="6479497"/>
            <a:ext cx="2086252" cy="215444"/>
          </a:xfrm>
          <a:prstGeom prst="rect">
            <a:avLst/>
          </a:prstGeom>
          <a:noFill/>
        </p:spPr>
        <p:txBody>
          <a:bodyPr wrap="square" rtlCol="0">
            <a:spAutoFit/>
          </a:bodyPr>
          <a:lstStyle/>
          <a:p>
            <a:r>
              <a:rPr lang="en-US" altLang="zh-CN" sz="800" dirty="0"/>
              <a:t>Source: Bloomberg</a:t>
            </a:r>
            <a:endParaRPr lang="zh-CN" altLang="en-US" sz="800" dirty="0"/>
          </a:p>
        </p:txBody>
      </p:sp>
      <p:sp>
        <p:nvSpPr>
          <p:cNvPr id="5" name="文本框 4">
            <a:extLst>
              <a:ext uri="{FF2B5EF4-FFF2-40B4-BE49-F238E27FC236}">
                <a16:creationId xmlns:a16="http://schemas.microsoft.com/office/drawing/2014/main" id="{19EB2282-BBEC-4CE2-A836-F1CB62357871}"/>
              </a:ext>
            </a:extLst>
          </p:cNvPr>
          <p:cNvSpPr txBox="1"/>
          <p:nvPr/>
        </p:nvSpPr>
        <p:spPr>
          <a:xfrm>
            <a:off x="353961" y="5204574"/>
            <a:ext cx="9343969" cy="369332"/>
          </a:xfrm>
          <a:prstGeom prst="rect">
            <a:avLst/>
          </a:prstGeom>
          <a:noFill/>
        </p:spPr>
        <p:txBody>
          <a:bodyPr wrap="square" rtlCol="0">
            <a:spAutoFit/>
          </a:bodyPr>
          <a:lstStyle/>
          <a:p>
            <a:r>
              <a:rPr lang="en-US" altLang="zh-CN" dirty="0"/>
              <a:t>How do we mitigate risk?</a:t>
            </a:r>
            <a:endParaRPr lang="zh-CN" altLang="en-US" dirty="0"/>
          </a:p>
        </p:txBody>
      </p:sp>
      <p:sp>
        <p:nvSpPr>
          <p:cNvPr id="11" name="Slide Number Placeholder 5">
            <a:extLst>
              <a:ext uri="{FF2B5EF4-FFF2-40B4-BE49-F238E27FC236}">
                <a16:creationId xmlns:a16="http://schemas.microsoft.com/office/drawing/2014/main" id="{EA611221-2968-4122-B535-D0608D0D4687}"/>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13" name="箭头: V 形 12">
            <a:extLst>
              <a:ext uri="{FF2B5EF4-FFF2-40B4-BE49-F238E27FC236}">
                <a16:creationId xmlns:a16="http://schemas.microsoft.com/office/drawing/2014/main" id="{F5FE7692-EAEF-41A1-98AE-6DA92FD1475D}"/>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SCENARIO ANALYSIS</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5" name="箭头: 五边形 14">
            <a:extLst>
              <a:ext uri="{FF2B5EF4-FFF2-40B4-BE49-F238E27FC236}">
                <a16:creationId xmlns:a16="http://schemas.microsoft.com/office/drawing/2014/main" id="{23B8F8A4-700D-41FA-8AA2-F44DC6F1F808}"/>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0819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副标题 13">
            <a:extLst>
              <a:ext uri="{FF2B5EF4-FFF2-40B4-BE49-F238E27FC236}">
                <a16:creationId xmlns:a16="http://schemas.microsoft.com/office/drawing/2014/main" id="{20F70F5A-9512-42C5-879E-38FBAC28B53C}"/>
              </a:ext>
            </a:extLst>
          </p:cNvPr>
          <p:cNvSpPr>
            <a:spLocks noGrp="1"/>
          </p:cNvSpPr>
          <p:nvPr>
            <p:ph type="subTitle" idx="1"/>
          </p:nvPr>
        </p:nvSpPr>
        <p:spPr>
          <a:xfrm>
            <a:off x="293223" y="880368"/>
            <a:ext cx="9498996" cy="947269"/>
          </a:xfrm>
        </p:spPr>
        <p:txBody>
          <a:bodyPr>
            <a:normAutofit/>
          </a:bodyPr>
          <a:lstStyle/>
          <a:p>
            <a:pPr algn="just"/>
            <a:r>
              <a:rPr lang="en-US" altLang="zh-CN" sz="1200" b="1" dirty="0"/>
              <a:t>Global outlook</a:t>
            </a:r>
          </a:p>
          <a:p>
            <a:pPr marL="171450" indent="-171450" algn="just">
              <a:lnSpc>
                <a:spcPts val="800"/>
              </a:lnSpc>
              <a:buClr>
                <a:srgbClr val="009ED6"/>
              </a:buClr>
              <a:buSzPct val="70000"/>
              <a:buFont typeface="Wingdings" panose="05000000000000000000" pitchFamily="2" charset="2"/>
              <a:buChar char="l"/>
            </a:pPr>
            <a:r>
              <a:rPr lang="en-US" altLang="zh-CN" sz="1100" b="1" dirty="0"/>
              <a:t>Positive economy backdrop</a:t>
            </a:r>
            <a:r>
              <a:rPr lang="en-US" altLang="zh-CN" sz="1100" dirty="0"/>
              <a:t>: Synchronized growth across the globe with expected real GDP growth around 1.5%  and 4.5% in DM and EM respectively </a:t>
            </a:r>
            <a:r>
              <a:rPr lang="en-US" altLang="zh-CN" sz="1100" baseline="30000" dirty="0"/>
              <a:t>1</a:t>
            </a:r>
          </a:p>
          <a:p>
            <a:pPr marL="171450" indent="-171450" algn="just">
              <a:lnSpc>
                <a:spcPts val="800"/>
              </a:lnSpc>
              <a:buClr>
                <a:srgbClr val="009ED6"/>
              </a:buClr>
              <a:buSzPct val="70000"/>
              <a:buFont typeface="Wingdings" panose="05000000000000000000" pitchFamily="2" charset="2"/>
              <a:buChar char="l"/>
            </a:pPr>
            <a:r>
              <a:rPr lang="en-US" altLang="zh-CN" sz="1100" b="1" dirty="0"/>
              <a:t>Tightening monetary policy</a:t>
            </a:r>
            <a:r>
              <a:rPr lang="en-US" altLang="zh-CN" sz="1100" dirty="0"/>
              <a:t>:  global GDP expanding at the fastest pace in the past 6 years, central banks across the global will gradually withdraw fiscal stimulus </a:t>
            </a:r>
          </a:p>
          <a:p>
            <a:pPr marL="171450" indent="-171450" algn="just">
              <a:lnSpc>
                <a:spcPts val="800"/>
              </a:lnSpc>
              <a:buClr>
                <a:srgbClr val="009ED6"/>
              </a:buClr>
              <a:buSzPct val="70000"/>
              <a:buFont typeface="Wingdings" panose="05000000000000000000" pitchFamily="2" charset="2"/>
              <a:buChar char="l"/>
            </a:pPr>
            <a:r>
              <a:rPr lang="en-US" altLang="zh-CN" sz="1100" b="1" dirty="0"/>
              <a:t>Higher volatility: </a:t>
            </a:r>
            <a:r>
              <a:rPr lang="en-US" altLang="zh-CN" sz="1100" dirty="0"/>
              <a:t>change in monetary policy, rising inflation level, political flux and technological disruption</a:t>
            </a:r>
            <a:endParaRPr lang="zh-CN" altLang="en-US" sz="1100" dirty="0"/>
          </a:p>
        </p:txBody>
      </p:sp>
      <p:graphicFrame>
        <p:nvGraphicFramePr>
          <p:cNvPr id="32" name="图表 31">
            <a:extLst>
              <a:ext uri="{FF2B5EF4-FFF2-40B4-BE49-F238E27FC236}">
                <a16:creationId xmlns:a16="http://schemas.microsoft.com/office/drawing/2014/main" id="{2D394A7D-D1F8-4D6A-8589-B29F6A41A57B}"/>
              </a:ext>
            </a:extLst>
          </p:cNvPr>
          <p:cNvGraphicFramePr/>
          <p:nvPr>
            <p:extLst>
              <p:ext uri="{D42A27DB-BD31-4B8C-83A1-F6EECF244321}">
                <p14:modId xmlns:p14="http://schemas.microsoft.com/office/powerpoint/2010/main" val="47592379"/>
              </p:ext>
            </p:extLst>
          </p:nvPr>
        </p:nvGraphicFramePr>
        <p:xfrm>
          <a:off x="3566293" y="2331894"/>
          <a:ext cx="3089484" cy="2880580"/>
        </p:xfrm>
        <a:graphic>
          <a:graphicData uri="http://schemas.openxmlformats.org/drawingml/2006/chart">
            <c:chart xmlns:c="http://schemas.openxmlformats.org/drawingml/2006/chart" xmlns:r="http://schemas.openxmlformats.org/officeDocument/2006/relationships" r:id="rId2"/>
          </a:graphicData>
        </a:graphic>
      </p:graphicFrame>
      <p:sp>
        <p:nvSpPr>
          <p:cNvPr id="33" name="矩形 32">
            <a:extLst>
              <a:ext uri="{FF2B5EF4-FFF2-40B4-BE49-F238E27FC236}">
                <a16:creationId xmlns:a16="http://schemas.microsoft.com/office/drawing/2014/main" id="{A934F0E9-46A5-4F26-9FD2-CE1FBCE06E50}"/>
              </a:ext>
            </a:extLst>
          </p:cNvPr>
          <p:cNvSpPr/>
          <p:nvPr/>
        </p:nvSpPr>
        <p:spPr>
          <a:xfrm>
            <a:off x="293223" y="2064344"/>
            <a:ext cx="3206221" cy="3962865"/>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b="1" u="sng" dirty="0">
                <a:solidFill>
                  <a:schemeClr val="tx1"/>
                </a:solidFill>
                <a:latin typeface="Calibri" panose="020F0502020204030204" pitchFamily="34" charset="0"/>
                <a:cs typeface="Calibri" panose="020F0502020204030204" pitchFamily="34" charset="0"/>
              </a:rPr>
              <a:t>Bond market</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China weight in: </a:t>
            </a:r>
            <a:r>
              <a:rPr lang="en-US" altLang="zh-CN" sz="1050" dirty="0">
                <a:solidFill>
                  <a:prstClr val="black"/>
                </a:solidFill>
                <a:latin typeface="Calibri" panose="020F0502020204030204" pitchFamily="34" charset="0"/>
                <a:cs typeface="Calibri" panose="020F0502020204030204" pitchFamily="34" charset="0"/>
              </a:rPr>
              <a:t>financial market liberation and launch of Bond Connect. Ownership by foreign investors may increase significantly with the inflow boost currency and support lower yield</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Low external debt: </a:t>
            </a:r>
            <a:r>
              <a:rPr lang="en-US" altLang="zh-CN" sz="1050" dirty="0">
                <a:solidFill>
                  <a:prstClr val="black"/>
                </a:solidFill>
                <a:latin typeface="Calibri" panose="020F0502020204030204" pitchFamily="34" charset="0"/>
                <a:cs typeface="Calibri" panose="020F0502020204030204" pitchFamily="34" charset="0"/>
              </a:rPr>
              <a:t>improving current account position for the fragile 5 EM countries </a:t>
            </a:r>
            <a:r>
              <a:rPr lang="en-US" altLang="zh-CN" sz="1050" baseline="30000" dirty="0">
                <a:solidFill>
                  <a:prstClr val="black"/>
                </a:solidFill>
                <a:latin typeface="Calibri" panose="020F0502020204030204" pitchFamily="34" charset="0"/>
                <a:cs typeface="Calibri" panose="020F0502020204030204" pitchFamily="34" charset="0"/>
              </a:rPr>
              <a:t>2</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Continual investment: </a:t>
            </a:r>
            <a:r>
              <a:rPr lang="en-US" altLang="zh-CN" sz="1050" dirty="0">
                <a:solidFill>
                  <a:prstClr val="black"/>
                </a:solidFill>
                <a:latin typeface="Calibri" panose="020F0502020204030204" pitchFamily="34" charset="0"/>
                <a:cs typeface="Calibri" panose="020F0502020204030204" pitchFamily="34" charset="0"/>
              </a:rPr>
              <a:t>higher margin, proactive government initiative (China’s Belt and Road), and recovery in infrastructure investment in South Asia (India $106bn infrastructure investment program) may fuel further outperformance. </a:t>
            </a:r>
          </a:p>
          <a:p>
            <a:pPr algn="just">
              <a:buClr>
                <a:srgbClr val="009ED6"/>
              </a:buClr>
              <a:buSzPct val="70000"/>
            </a:pPr>
            <a:r>
              <a:rPr lang="en-US" altLang="zh-CN" sz="1050" b="1" u="sng" dirty="0">
                <a:solidFill>
                  <a:prstClr val="black"/>
                </a:solidFill>
                <a:latin typeface="Calibri" panose="020F0502020204030204" pitchFamily="34" charset="0"/>
                <a:cs typeface="Calibri" panose="020F0502020204030204" pitchFamily="34" charset="0"/>
              </a:rPr>
              <a:t>Equity market</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Brightening fundamentals: </a:t>
            </a:r>
            <a:r>
              <a:rPr lang="en-US" altLang="zh-CN" sz="1050" dirty="0">
                <a:solidFill>
                  <a:prstClr val="black"/>
                </a:solidFill>
                <a:latin typeface="Calibri" panose="020F0502020204030204" pitchFamily="34" charset="0"/>
                <a:cs typeface="Calibri" panose="020F0502020204030204" pitchFamily="34" charset="0"/>
              </a:rPr>
              <a:t>expected growth driven by long term structural improvement and cyclical uplift. Relative higher growth to DM stems from </a:t>
            </a:r>
          </a:p>
          <a:p>
            <a:pPr marL="685800" lvl="1" indent="-228600" algn="just">
              <a:buClr>
                <a:srgbClr val="009ED6"/>
              </a:buClr>
              <a:buSzPct val="70000"/>
              <a:buFont typeface="Wingdings" panose="05000000000000000000" pitchFamily="2" charset="2"/>
              <a:buChar char="p"/>
            </a:pPr>
            <a:r>
              <a:rPr lang="en-US" altLang="zh-CN" sz="1050" dirty="0">
                <a:solidFill>
                  <a:prstClr val="black"/>
                </a:solidFill>
                <a:latin typeface="Calibri" panose="020F0502020204030204" pitchFamily="34" charset="0"/>
                <a:cs typeface="Calibri" panose="020F0502020204030204" pitchFamily="34" charset="0"/>
              </a:rPr>
              <a:t>Better demographic picture (higher population growth and higher growth in labor quality)</a:t>
            </a:r>
          </a:p>
          <a:p>
            <a:pPr marL="685800" lvl="1" indent="-228600" algn="just">
              <a:buClr>
                <a:srgbClr val="009ED6"/>
              </a:buClr>
              <a:buSzPct val="70000"/>
              <a:buFont typeface="Wingdings" panose="05000000000000000000" pitchFamily="2" charset="2"/>
              <a:buChar char="p"/>
            </a:pPr>
            <a:r>
              <a:rPr lang="en-US" altLang="zh-CN" sz="1050" dirty="0">
                <a:solidFill>
                  <a:prstClr val="black"/>
                </a:solidFill>
                <a:latin typeface="Calibri" panose="020F0502020204030204" pitchFamily="34" charset="0"/>
                <a:cs typeface="Calibri" panose="020F0502020204030204" pitchFamily="34" charset="0"/>
              </a:rPr>
              <a:t>Higher TPF growth driven by a tech catch-up</a:t>
            </a:r>
          </a:p>
          <a:p>
            <a:pPr marL="171450" indent="-171450" algn="just">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Cheaper valuation: </a:t>
            </a:r>
            <a:r>
              <a:rPr lang="en-US" altLang="zh-CN" sz="1050" dirty="0">
                <a:solidFill>
                  <a:prstClr val="black"/>
                </a:solidFill>
                <a:latin typeface="Calibri" panose="020F0502020204030204" pitchFamily="34" charset="0"/>
                <a:cs typeface="Calibri" panose="020F0502020204030204" pitchFamily="34" charset="0"/>
              </a:rPr>
              <a:t>cyclically-adjusted P/E ratio is 16, 40% lower than that of US equity.</a:t>
            </a:r>
          </a:p>
          <a:p>
            <a:pPr algn="just"/>
            <a:endParaRPr lang="zh-CN" altLang="en-US" sz="1100" dirty="0">
              <a:solidFill>
                <a:schemeClr val="tx1"/>
              </a:solidFill>
            </a:endParaRPr>
          </a:p>
        </p:txBody>
      </p:sp>
      <p:sp>
        <p:nvSpPr>
          <p:cNvPr id="37" name="Slide Number Placeholder 5">
            <a:extLst>
              <a:ext uri="{FF2B5EF4-FFF2-40B4-BE49-F238E27FC236}">
                <a16:creationId xmlns:a16="http://schemas.microsoft.com/office/drawing/2014/main" id="{E1D50E8E-732A-4F49-83C4-108D7701BF1B}"/>
              </a:ext>
            </a:extLst>
          </p:cNvPr>
          <p:cNvSpPr>
            <a:spLocks noGrp="1"/>
          </p:cNvSpPr>
          <p:nvPr>
            <p:ph type="sldNum" sz="quarter" idx="12"/>
          </p:nvPr>
        </p:nvSpPr>
        <p:spPr>
          <a:xfrm>
            <a:off x="6608445" y="6228957"/>
            <a:ext cx="3089485" cy="731913"/>
          </a:xfrm>
        </p:spPr>
        <p:txBody>
          <a:bodyPr/>
          <a:lstStyle>
            <a:lvl1pPr>
              <a:defRPr sz="1600">
                <a:solidFill>
                  <a:srgbClr val="63666A"/>
                </a:solidFill>
                <a:latin typeface="Calibri" panose="020F0502020204030204" pitchFamily="34" charset="0"/>
                <a:cs typeface="Calibri" panose="020F0502020204030204" pitchFamily="34" charset="0"/>
              </a:defRPr>
            </a:lvl1pPr>
          </a:lstStyle>
          <a:p>
            <a:r>
              <a:rPr lang="en-US" altLang="zh-CN" dirty="0"/>
              <a:t>Plutus Asset Management</a:t>
            </a:r>
            <a:endParaRPr lang="zh-CN" altLang="en-US" dirty="0"/>
          </a:p>
        </p:txBody>
      </p:sp>
      <p:sp>
        <p:nvSpPr>
          <p:cNvPr id="38" name="箭头: V 形 37">
            <a:extLst>
              <a:ext uri="{FF2B5EF4-FFF2-40B4-BE49-F238E27FC236}">
                <a16:creationId xmlns:a16="http://schemas.microsoft.com/office/drawing/2014/main" id="{3D6FEA8D-5774-489D-AD18-4623AC05729A}"/>
              </a:ext>
            </a:extLst>
          </p:cNvPr>
          <p:cNvSpPr/>
          <p:nvPr/>
        </p:nvSpPr>
        <p:spPr>
          <a:xfrm>
            <a:off x="1703588" y="368858"/>
            <a:ext cx="7925466" cy="407987"/>
          </a:xfrm>
          <a:prstGeom prst="chevron">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Calibri" panose="020F0502020204030204" pitchFamily="34" charset="0"/>
                <a:cs typeface="Calibri" panose="020F0502020204030204" pitchFamily="34" charset="0"/>
              </a:rPr>
              <a:t>TACTICAL ALLOCATION BY ASSET CLASSES</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39" name="箭头: 五边形 38">
            <a:extLst>
              <a:ext uri="{FF2B5EF4-FFF2-40B4-BE49-F238E27FC236}">
                <a16:creationId xmlns:a16="http://schemas.microsoft.com/office/drawing/2014/main" id="{77E1BC0F-AEE8-4EDF-A5E5-2E5758CD994A}"/>
              </a:ext>
            </a:extLst>
          </p:cNvPr>
          <p:cNvSpPr/>
          <p:nvPr/>
        </p:nvSpPr>
        <p:spPr>
          <a:xfrm>
            <a:off x="293223" y="368858"/>
            <a:ext cx="1324640" cy="407987"/>
          </a:xfrm>
          <a:prstGeom prst="homePlate">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A3165479-0AEB-4070-913D-4A4F29C62556}"/>
              </a:ext>
            </a:extLst>
          </p:cNvPr>
          <p:cNvSpPr/>
          <p:nvPr/>
        </p:nvSpPr>
        <p:spPr>
          <a:xfrm>
            <a:off x="6385743" y="2129411"/>
            <a:ext cx="3206221" cy="1795320"/>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100" b="1" u="sng" dirty="0">
                <a:solidFill>
                  <a:srgbClr val="033669"/>
                </a:solidFill>
                <a:latin typeface="Calibri" panose="020F0502020204030204" pitchFamily="34" charset="0"/>
                <a:cs typeface="Calibri" panose="020F0502020204030204" pitchFamily="34" charset="0"/>
              </a:rPr>
              <a:t>Bond market</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Interest rate hike and wider spread: </a:t>
            </a:r>
            <a:r>
              <a:rPr lang="en-US" altLang="zh-CN" sz="1100" dirty="0">
                <a:solidFill>
                  <a:prstClr val="black"/>
                </a:solidFill>
                <a:latin typeface="Calibri" panose="020F0502020204030204" pitchFamily="34" charset="0"/>
                <a:cs typeface="Calibri" panose="020F0502020204030204" pitchFamily="34" charset="0"/>
              </a:rPr>
              <a:t>Fed delivers projected three rate increases in 2018, leading to a flattened yield curve and wider spread of corporate bonds</a:t>
            </a:r>
          </a:p>
          <a:p>
            <a:pPr lvl="0" algn="just">
              <a:buClr>
                <a:srgbClr val="009ED6"/>
              </a:buClr>
              <a:buSzPct val="70000"/>
            </a:pPr>
            <a:r>
              <a:rPr lang="en-US" altLang="zh-CN" sz="1100" b="1" u="sng" dirty="0">
                <a:solidFill>
                  <a:prstClr val="black"/>
                </a:solidFill>
                <a:latin typeface="Calibri" panose="020F0502020204030204" pitchFamily="34" charset="0"/>
                <a:cs typeface="Calibri" panose="020F0502020204030204" pitchFamily="34" charset="0"/>
              </a:rPr>
              <a:t>Equity market</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Tax reform: </a:t>
            </a:r>
            <a:r>
              <a:rPr lang="en-US" altLang="zh-CN" sz="1100" dirty="0">
                <a:solidFill>
                  <a:prstClr val="black"/>
                </a:solidFill>
                <a:latin typeface="Calibri" panose="020F0502020204030204" pitchFamily="34" charset="0"/>
                <a:cs typeface="Calibri" panose="020F0502020204030204" pitchFamily="34" charset="0"/>
              </a:rPr>
              <a:t>fiscal stimulus from tax cut strengthen corporate earing</a:t>
            </a:r>
          </a:p>
          <a:p>
            <a:pPr marL="171450" lvl="0" indent="-171450" algn="just">
              <a:buClr>
                <a:srgbClr val="009ED6"/>
              </a:buClr>
              <a:buSzPct val="70000"/>
              <a:buFont typeface="Wingdings" panose="05000000000000000000" pitchFamily="2" charset="2"/>
              <a:buChar char="l"/>
            </a:pPr>
            <a:r>
              <a:rPr lang="en-US" altLang="zh-CN" sz="1100" b="1" dirty="0">
                <a:solidFill>
                  <a:prstClr val="black"/>
                </a:solidFill>
                <a:latin typeface="Calibri" panose="020F0502020204030204" pitchFamily="34" charset="0"/>
                <a:cs typeface="Calibri" panose="020F0502020204030204" pitchFamily="34" charset="0"/>
              </a:rPr>
              <a:t>High valuation: </a:t>
            </a:r>
            <a:r>
              <a:rPr lang="en-US" altLang="zh-CN" sz="1100" dirty="0">
                <a:solidFill>
                  <a:prstClr val="black"/>
                </a:solidFill>
                <a:latin typeface="Calibri" panose="020F0502020204030204" pitchFamily="34" charset="0"/>
                <a:cs typeface="Calibri" panose="020F0502020204030204" pitchFamily="34" charset="0"/>
              </a:rPr>
              <a:t>headwinds from high valuation and Fed’s normalization subdue bond market returns</a:t>
            </a:r>
            <a:endParaRPr lang="zh-CN" altLang="en-US" sz="1100" dirty="0">
              <a:solidFill>
                <a:schemeClr val="tx1"/>
              </a:solidFill>
              <a:latin typeface="Calibri" panose="020F0502020204030204" pitchFamily="34" charset="0"/>
              <a:cs typeface="Calibri" panose="020F0502020204030204" pitchFamily="34" charset="0"/>
            </a:endParaRPr>
          </a:p>
        </p:txBody>
      </p:sp>
      <p:sp>
        <p:nvSpPr>
          <p:cNvPr id="46" name="矩形 45">
            <a:extLst>
              <a:ext uri="{FF2B5EF4-FFF2-40B4-BE49-F238E27FC236}">
                <a16:creationId xmlns:a16="http://schemas.microsoft.com/office/drawing/2014/main" id="{0EAD0C28-BD07-49BA-8B16-254801DB3AE3}"/>
              </a:ext>
            </a:extLst>
          </p:cNvPr>
          <p:cNvSpPr/>
          <p:nvPr/>
        </p:nvSpPr>
        <p:spPr>
          <a:xfrm>
            <a:off x="6433239" y="4185766"/>
            <a:ext cx="3206221" cy="2184658"/>
          </a:xfrm>
          <a:prstGeom prst="rect">
            <a:avLst/>
          </a:prstGeom>
          <a:no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normAutofit/>
          </a:bodyPr>
          <a:lstStyle/>
          <a:p>
            <a:pPr algn="just">
              <a:lnSpc>
                <a:spcPts val="1200"/>
              </a:lnSpc>
            </a:pPr>
            <a:r>
              <a:rPr lang="en-US" altLang="zh-CN" sz="1050" b="1" u="sng" dirty="0">
                <a:solidFill>
                  <a:schemeClr val="tx1"/>
                </a:solidFill>
                <a:latin typeface="Calibri" panose="020F0502020204030204" pitchFamily="34" charset="0"/>
                <a:cs typeface="Calibri" panose="020F0502020204030204" pitchFamily="34" charset="0"/>
              </a:rPr>
              <a:t>Bond market</a:t>
            </a:r>
          </a:p>
          <a:p>
            <a:pPr marL="171450" indent="-171450" algn="just">
              <a:lnSpc>
                <a:spcPts val="1200"/>
              </a:lnSpc>
              <a:buClr>
                <a:srgbClr val="009ED6"/>
              </a:buClr>
              <a:buSzPct val="70000"/>
              <a:buFont typeface="Wingdings" panose="05000000000000000000" pitchFamily="2" charset="2"/>
              <a:buChar char="l"/>
            </a:pPr>
            <a:r>
              <a:rPr lang="en-US" altLang="zh-CN" sz="1050" b="1" dirty="0">
                <a:solidFill>
                  <a:schemeClr val="tx1"/>
                </a:solidFill>
                <a:latin typeface="Calibri" panose="020F0502020204030204" pitchFamily="34" charset="0"/>
                <a:cs typeface="Calibri" panose="020F0502020204030204" pitchFamily="34" charset="0"/>
              </a:rPr>
              <a:t>End of QE in Sep.2018: </a:t>
            </a:r>
            <a:r>
              <a:rPr lang="en-US" altLang="zh-CN" sz="1050" dirty="0">
                <a:solidFill>
                  <a:schemeClr val="tx1"/>
                </a:solidFill>
                <a:latin typeface="Calibri" panose="020F0502020204030204" pitchFamily="34" charset="0"/>
                <a:cs typeface="Calibri" panose="020F0502020204030204" pitchFamily="34" charset="0"/>
              </a:rPr>
              <a:t>reduction in global net securities purchases will exert modest upward  pressure on Eurozone bond yields</a:t>
            </a:r>
          </a:p>
          <a:p>
            <a:pPr algn="just">
              <a:lnSpc>
                <a:spcPts val="1200"/>
              </a:lnSpc>
              <a:buClr>
                <a:srgbClr val="009ED6"/>
              </a:buClr>
              <a:buSzPct val="70000"/>
            </a:pPr>
            <a:r>
              <a:rPr lang="en-US" altLang="zh-CN" sz="1050" b="1" u="sng" dirty="0">
                <a:solidFill>
                  <a:schemeClr val="tx1"/>
                </a:solidFill>
                <a:latin typeface="Calibri" panose="020F0502020204030204" pitchFamily="34" charset="0"/>
                <a:cs typeface="Calibri" panose="020F0502020204030204" pitchFamily="34" charset="0"/>
              </a:rPr>
              <a:t>Equity market</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Government supports: </a:t>
            </a:r>
            <a:r>
              <a:rPr lang="en-US" altLang="zh-CN" sz="1050" dirty="0">
                <a:solidFill>
                  <a:prstClr val="black"/>
                </a:solidFill>
                <a:latin typeface="Calibri" panose="020F0502020204030204" pitchFamily="34" charset="0"/>
                <a:cs typeface="Calibri" panose="020F0502020204030204" pitchFamily="34" charset="0"/>
              </a:rPr>
              <a:t>expanded Investment Plan for Europe supports investment in transportation and energy networks</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Lead economies: </a:t>
            </a:r>
            <a:r>
              <a:rPr lang="en-US" altLang="zh-CN" sz="1050" dirty="0">
                <a:solidFill>
                  <a:prstClr val="black"/>
                </a:solidFill>
                <a:latin typeface="Calibri" panose="020F0502020204030204" pitchFamily="34" charset="0"/>
                <a:cs typeface="Calibri" panose="020F0502020204030204" pitchFamily="34" charset="0"/>
              </a:rPr>
              <a:t>continental GDP growth is driven by France and Germany</a:t>
            </a:r>
          </a:p>
          <a:p>
            <a:pPr marL="171450" lvl="0" indent="-171450" algn="just">
              <a:lnSpc>
                <a:spcPts val="1200"/>
              </a:lnSpc>
              <a:buClr>
                <a:srgbClr val="009ED6"/>
              </a:buClr>
              <a:buSzPct val="70000"/>
              <a:buFont typeface="Wingdings" panose="05000000000000000000" pitchFamily="2" charset="2"/>
              <a:buChar char="l"/>
            </a:pPr>
            <a:r>
              <a:rPr lang="en-US" altLang="zh-CN" sz="1050" b="1" dirty="0">
                <a:solidFill>
                  <a:prstClr val="black"/>
                </a:solidFill>
                <a:latin typeface="Calibri" panose="020F0502020204030204" pitchFamily="34" charset="0"/>
                <a:cs typeface="Calibri" panose="020F0502020204030204" pitchFamily="34" charset="0"/>
              </a:rPr>
              <a:t>EUR</a:t>
            </a:r>
            <a:r>
              <a:rPr lang="en-US" altLang="zh-CN" sz="1050" dirty="0">
                <a:solidFill>
                  <a:prstClr val="black"/>
                </a:solidFill>
                <a:latin typeface="Calibri" panose="020F0502020204030204" pitchFamily="34" charset="0"/>
                <a:cs typeface="Calibri" panose="020F0502020204030204" pitchFamily="34" charset="0"/>
              </a:rPr>
              <a:t> </a:t>
            </a:r>
            <a:r>
              <a:rPr lang="en-US" altLang="zh-CN" sz="1050" b="1" dirty="0">
                <a:solidFill>
                  <a:prstClr val="black"/>
                </a:solidFill>
                <a:latin typeface="Calibri" panose="020F0502020204030204" pitchFamily="34" charset="0"/>
                <a:cs typeface="Calibri" panose="020F0502020204030204" pitchFamily="34" charset="0"/>
              </a:rPr>
              <a:t>appreciation: </a:t>
            </a:r>
            <a:r>
              <a:rPr lang="en-US" altLang="zh-CN" sz="1050" dirty="0">
                <a:solidFill>
                  <a:prstClr val="black"/>
                </a:solidFill>
                <a:latin typeface="Calibri" panose="020F0502020204030204" pitchFamily="34" charset="0"/>
                <a:cs typeface="Calibri" panose="020F0502020204030204" pitchFamily="34" charset="0"/>
              </a:rPr>
              <a:t>Although an appreciating euro may affect exporters’ earning, currency strength has encouraged cash inflows</a:t>
            </a:r>
            <a:endParaRPr lang="en-US" altLang="zh-CN" sz="1100" dirty="0">
              <a:solidFill>
                <a:schemeClr val="tx1"/>
              </a:solidFill>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AA75095B-1A8E-4891-A53B-14A8EECB12DC}"/>
              </a:ext>
            </a:extLst>
          </p:cNvPr>
          <p:cNvSpPr txBox="1"/>
          <p:nvPr/>
        </p:nvSpPr>
        <p:spPr>
          <a:xfrm>
            <a:off x="293223" y="6394858"/>
            <a:ext cx="4067110" cy="338554"/>
          </a:xfrm>
          <a:prstGeom prst="rect">
            <a:avLst/>
          </a:prstGeom>
          <a:noFill/>
        </p:spPr>
        <p:txBody>
          <a:bodyPr wrap="square" rtlCol="0">
            <a:spAutoFit/>
          </a:bodyPr>
          <a:lstStyle/>
          <a:p>
            <a:pPr marL="228600" indent="-228600">
              <a:buAutoNum type="arabicPeriod"/>
            </a:pPr>
            <a:r>
              <a:rPr lang="en-US" altLang="zh-CN" sz="800" dirty="0"/>
              <a:t>JPM Long term capital market assumption</a:t>
            </a:r>
          </a:p>
          <a:p>
            <a:pPr marL="228600" indent="-228600">
              <a:buAutoNum type="arabicPeriod"/>
            </a:pPr>
            <a:r>
              <a:rPr lang="en-US" altLang="zh-CN" sz="800" dirty="0"/>
              <a:t>Based on the “fragile 5” of Brazil, India, Indonesia, South Africa and Turkey </a:t>
            </a:r>
            <a:endParaRPr lang="zh-CN" altLang="en-US" sz="800" dirty="0"/>
          </a:p>
        </p:txBody>
      </p:sp>
      <p:sp>
        <p:nvSpPr>
          <p:cNvPr id="3" name="矩形 2">
            <a:extLst>
              <a:ext uri="{FF2B5EF4-FFF2-40B4-BE49-F238E27FC236}">
                <a16:creationId xmlns:a16="http://schemas.microsoft.com/office/drawing/2014/main" id="{7ECFC46D-B6E1-45C6-A950-C572A793D1B3}"/>
              </a:ext>
            </a:extLst>
          </p:cNvPr>
          <p:cNvSpPr/>
          <p:nvPr/>
        </p:nvSpPr>
        <p:spPr>
          <a:xfrm>
            <a:off x="303629" y="1803995"/>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Emerging market </a:t>
            </a:r>
          </a:p>
        </p:txBody>
      </p:sp>
      <p:sp>
        <p:nvSpPr>
          <p:cNvPr id="12" name="矩形 11">
            <a:extLst>
              <a:ext uri="{FF2B5EF4-FFF2-40B4-BE49-F238E27FC236}">
                <a16:creationId xmlns:a16="http://schemas.microsoft.com/office/drawing/2014/main" id="{0B5EF703-AFD9-4682-A4BF-694BB52D8E30}"/>
              </a:ext>
            </a:extLst>
          </p:cNvPr>
          <p:cNvSpPr/>
          <p:nvPr/>
        </p:nvSpPr>
        <p:spPr>
          <a:xfrm>
            <a:off x="6396149" y="1809308"/>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U.S.</a:t>
            </a:r>
          </a:p>
        </p:txBody>
      </p:sp>
      <p:sp>
        <p:nvSpPr>
          <p:cNvPr id="13" name="矩形 12">
            <a:extLst>
              <a:ext uri="{FF2B5EF4-FFF2-40B4-BE49-F238E27FC236}">
                <a16:creationId xmlns:a16="http://schemas.microsoft.com/office/drawing/2014/main" id="{78EDCE10-00B1-4939-8463-01251A59AEE6}"/>
              </a:ext>
            </a:extLst>
          </p:cNvPr>
          <p:cNvSpPr/>
          <p:nvPr/>
        </p:nvSpPr>
        <p:spPr>
          <a:xfrm>
            <a:off x="6433239" y="3964688"/>
            <a:ext cx="3195815" cy="260350"/>
          </a:xfrm>
          <a:prstGeom prst="rect">
            <a:avLst/>
          </a:prstGeom>
          <a:solidFill>
            <a:srgbClr val="3A85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Calibri" panose="020F0502020204030204" pitchFamily="34" charset="0"/>
                <a:cs typeface="Calibri" panose="020F0502020204030204" pitchFamily="34" charset="0"/>
              </a:rPr>
              <a:t>Europe</a:t>
            </a:r>
          </a:p>
        </p:txBody>
      </p:sp>
    </p:spTree>
    <p:extLst>
      <p:ext uri="{BB962C8B-B14F-4D97-AF65-F5344CB8AC3E}">
        <p14:creationId xmlns:p14="http://schemas.microsoft.com/office/powerpoint/2010/main" val="199768352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1333</Words>
  <Application>Microsoft Office PowerPoint</Application>
  <PresentationFormat>A4 Paper (210x297 mm)</PresentationFormat>
  <Paragraphs>256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等线 Light</vt:lpstr>
      <vt:lpstr>Arial</vt:lpstr>
      <vt:lpstr>Calibri</vt:lpstr>
      <vt:lpstr>Wingdings</vt:lpstr>
      <vt:lpstr>自定义设计方案</vt:lpstr>
      <vt:lpstr>Investment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Ou</dc:creator>
  <cp:lastModifiedBy>Gary Ma</cp:lastModifiedBy>
  <cp:revision>272</cp:revision>
  <dcterms:created xsi:type="dcterms:W3CDTF">2018-02-09T13:18:57Z</dcterms:created>
  <dcterms:modified xsi:type="dcterms:W3CDTF">2018-02-10T13:58:45Z</dcterms:modified>
</cp:coreProperties>
</file>