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2"/>
  </p:notesMasterIdLst>
  <p:handoutMasterIdLst>
    <p:handoutMasterId r:id="rId13"/>
  </p:handoutMasterIdLst>
  <p:sldIdLst>
    <p:sldId id="283" r:id="rId3"/>
    <p:sldId id="257" r:id="rId4"/>
    <p:sldId id="278" r:id="rId5"/>
    <p:sldId id="280" r:id="rId6"/>
    <p:sldId id="279" r:id="rId7"/>
    <p:sldId id="284" r:id="rId8"/>
    <p:sldId id="281" r:id="rId9"/>
    <p:sldId id="282" r:id="rId10"/>
    <p:sldId id="277" r:id="rId11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CEC"/>
    <a:srgbClr val="3A85BF"/>
    <a:srgbClr val="009ED6"/>
    <a:srgbClr val="63666A"/>
    <a:srgbClr val="144E76"/>
    <a:srgbClr val="4472C4"/>
    <a:srgbClr val="033669"/>
    <a:srgbClr val="AAD5E8"/>
    <a:srgbClr val="0000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elessar\Documents\activities\jpchallenge\material\funds%20selecti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elessar\Documents\activities\jpchallenge\material\funds%20sel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Chat%20Files\WeChat%20Files\KarenOu0718\Files\funds%20selec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n\Desktop\funds%20selec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elessar\Documents\activities\jpchallenge\material\funds%20selec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3600" b="1">
                <a:solidFill>
                  <a:srgbClr val="000000"/>
                </a:solidFill>
                <a:latin typeface="Arial"/>
              </a:defRPr>
            </a:pPr>
            <a:r>
              <a:rPr lang="en-HK" sz="1100" dirty="0"/>
              <a:t>Projected Returns</a:t>
            </a:r>
          </a:p>
        </c:rich>
      </c:tx>
      <c:layout>
        <c:manualLayout>
          <c:xMode val="edge"/>
          <c:yMode val="edge"/>
          <c:x val="0.35982896443967022"/>
          <c:y val="7.1279237817283805E-2"/>
        </c:manualLayout>
      </c:layout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6FA8DC"/>
            </a:solidFill>
          </c:spPr>
          <c:invertIfNegative val="1"/>
          <c:cat>
            <c:strRef>
              <c:f>Selected!$A$27:$A$32</c:f>
              <c:strCache>
                <c:ptCount val="6"/>
                <c:pt idx="0">
                  <c:v>Topix</c:v>
                </c:pt>
                <c:pt idx="1">
                  <c:v>MSCI Golden Dragon Index</c:v>
                </c:pt>
                <c:pt idx="2">
                  <c:v>MSCI Asia Pacific ex-Japan Index</c:v>
                </c:pt>
                <c:pt idx="3">
                  <c:v>MSCI Emerging Market Index</c:v>
                </c:pt>
                <c:pt idx="4">
                  <c:v>S&amp;P 500 Index</c:v>
                </c:pt>
                <c:pt idx="5">
                  <c:v>MSCI Europe index</c:v>
                </c:pt>
              </c:strCache>
            </c:strRef>
          </c:cat>
          <c:val>
            <c:numRef>
              <c:f>Selected!$L$27:$L$32</c:f>
              <c:numCache>
                <c:formatCode>0%</c:formatCode>
                <c:ptCount val="6"/>
                <c:pt idx="0">
                  <c:v>0.08</c:v>
                </c:pt>
                <c:pt idx="1">
                  <c:v>0.06</c:v>
                </c:pt>
                <c:pt idx="2">
                  <c:v>5.5500000000000001E-2</c:v>
                </c:pt>
                <c:pt idx="3">
                  <c:v>0.12180000000000001</c:v>
                </c:pt>
                <c:pt idx="4">
                  <c:v>8.8999999999999996E-2</c:v>
                </c:pt>
                <c:pt idx="5">
                  <c:v>0.1157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CD5C-4AC0-93CA-6520EED2D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5061152"/>
        <c:axId val="2114876626"/>
      </c:barChart>
      <c:catAx>
        <c:axId val="545061152"/>
        <c:scaling>
          <c:orientation val="minMax"/>
        </c:scaling>
        <c:delete val="0"/>
        <c:axPos val="b"/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800" b="0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114876626"/>
        <c:crosses val="autoZero"/>
        <c:auto val="1"/>
        <c:lblAlgn val="ctr"/>
        <c:lblOffset val="100"/>
        <c:noMultiLvlLbl val="1"/>
      </c:catAx>
      <c:valAx>
        <c:axId val="211487662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numFmt formatCode="0%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sz="1000" b="0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545061152"/>
        <c:crosses val="autoZero"/>
        <c:crossBetween val="between"/>
      </c:valAx>
    </c:plotArea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B3-4A0F-A142-C1FBD15C322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B3-4A0F-A142-C1FBD15C32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B3-4A0F-A142-C1FBD15C322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B3-4A0F-A142-C1FBD15C3224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B3-4A0F-A142-C1FBD15C3224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B3-4A0F-A142-C1FBD15C3224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0B3-4A0F-A142-C1FBD15C3224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0B3-4A0F-A142-C1FBD15C3224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0B3-4A0F-A142-C1FBD15C3224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0B3-4A0F-A142-C1FBD15C3224}"/>
              </c:ext>
            </c:extLst>
          </c:dPt>
          <c:dLbls>
            <c:delete val="1"/>
          </c:dLbls>
          <c:cat>
            <c:strRef>
              <c:f>'our portfolio'!$A$2:$A$11</c:f>
              <c:strCache>
                <c:ptCount val="10"/>
                <c:pt idx="0">
                  <c:v>America Equity A</c:v>
                </c:pt>
                <c:pt idx="1">
                  <c:v>Aggregate Bond A</c:v>
                </c:pt>
                <c:pt idx="2">
                  <c:v>Global Government Bond A</c:v>
                </c:pt>
                <c:pt idx="3">
                  <c:v>Europe Dynamic A</c:v>
                </c:pt>
                <c:pt idx="4">
                  <c:v>Emerging Market Bonds ETF</c:v>
                </c:pt>
                <c:pt idx="5">
                  <c:v>MSCI Emerging Market ETF</c:v>
                </c:pt>
                <c:pt idx="6">
                  <c:v>Japan Equity A</c:v>
                </c:pt>
                <c:pt idx="7">
                  <c:v>Global High Yield Bond A</c:v>
                </c:pt>
                <c:pt idx="8">
                  <c:v>China A Shares ETF</c:v>
                </c:pt>
                <c:pt idx="9">
                  <c:v>Asia Pacific ex-Japan ETF</c:v>
                </c:pt>
              </c:strCache>
            </c:strRef>
          </c:cat>
          <c:val>
            <c:numRef>
              <c:f>'our portfolio'!$G$2:$G$11</c:f>
              <c:numCache>
                <c:formatCode>General</c:formatCode>
                <c:ptCount val="10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0.05</c:v>
                </c:pt>
                <c:pt idx="4">
                  <c:v>0.05</c:v>
                </c:pt>
                <c:pt idx="5">
                  <c:v>0.1</c:v>
                </c:pt>
                <c:pt idx="6">
                  <c:v>0.05</c:v>
                </c:pt>
                <c:pt idx="7">
                  <c:v>0.1</c:v>
                </c:pt>
                <c:pt idx="8">
                  <c:v>0.05</c:v>
                </c:pt>
                <c:pt idx="9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0B3-4A0F-A142-C1FBD15C322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b="1" dirty="0"/>
              <a:t>Strategic asset allocation</a:t>
            </a:r>
          </a:p>
        </c:rich>
      </c:tx>
      <c:layout>
        <c:manualLayout>
          <c:xMode val="edge"/>
          <c:yMode val="edge"/>
          <c:x val="0.16721497829411"/>
          <c:y val="4.961847961174484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Strategic asset allocation</c:v>
                </c:pt>
              </c:strCache>
            </c:strRef>
          </c:tx>
          <c:spPr>
            <a:ln w="63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D9-4F27-877C-7262F858585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D9-4F27-877C-7262F858585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D9-4F27-877C-7262F858585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D9-4F27-877C-7262F858585D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D9-4F27-877C-7262F858585D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D9-4F27-877C-7262F858585D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ED9-4F27-877C-7262F858585D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ED9-4F27-877C-7262F858585D}"/>
              </c:ext>
            </c:extLst>
          </c:dPt>
          <c:dLbls>
            <c:dLbl>
              <c:idx val="2"/>
              <c:layout>
                <c:manualLayout>
                  <c:x val="-2.774711134766579E-2"/>
                  <c:y val="-3.54448485482789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D9-4F27-877C-7262F858585D}"/>
                </c:ext>
              </c:extLst>
            </c:dLbl>
            <c:dLbl>
              <c:idx val="3"/>
              <c:layout>
                <c:manualLayout>
                  <c:x val="-0.19571179866605737"/>
                  <c:y val="1.99377273084068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9100293958890892"/>
                      <c:h val="6.62598881882484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ED9-4F27-877C-7262F858585D}"/>
                </c:ext>
              </c:extLst>
            </c:dLbl>
            <c:dLbl>
              <c:idx val="4"/>
              <c:layout>
                <c:manualLayout>
                  <c:x val="-2.388533534446605E-2"/>
                  <c:y val="-4.87366667538834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ED9-4F27-877C-7262F858585D}"/>
                </c:ext>
              </c:extLst>
            </c:dLbl>
            <c:dLbl>
              <c:idx val="7"/>
              <c:layout>
                <c:manualLayout>
                  <c:x val="2.7866224568543704E-2"/>
                  <c:y val="1.935407345386674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ED9-4F27-877C-7262F8585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US Equity</c:v>
                </c:pt>
                <c:pt idx="1">
                  <c:v>Europe Equity</c:v>
                </c:pt>
                <c:pt idx="2">
                  <c:v>EM Equities</c:v>
                </c:pt>
                <c:pt idx="3">
                  <c:v>APAC Equity</c:v>
                </c:pt>
                <c:pt idx="4">
                  <c:v>IG Bonds</c:v>
                </c:pt>
                <c:pt idx="5">
                  <c:v>HY Bonds</c:v>
                </c:pt>
                <c:pt idx="6">
                  <c:v>Government Bonds</c:v>
                </c:pt>
                <c:pt idx="7">
                  <c:v>EM Debt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0.23983879999999999</c:v>
                </c:pt>
                <c:pt idx="1">
                  <c:v>0.13901405</c:v>
                </c:pt>
                <c:pt idx="2">
                  <c:v>5.224293E-2</c:v>
                </c:pt>
                <c:pt idx="3">
                  <c:v>6.93E-2</c:v>
                </c:pt>
                <c:pt idx="4">
                  <c:v>0.18711207999999999</c:v>
                </c:pt>
                <c:pt idx="5">
                  <c:v>4.1502089999999998E-2</c:v>
                </c:pt>
                <c:pt idx="6">
                  <c:v>0.16291003000000001</c:v>
                </c:pt>
                <c:pt idx="7">
                  <c:v>0.10811699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ED9-4F27-877C-7262F8585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63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 algn="just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Passive Market Share in All Funds</a:t>
            </a:r>
            <a:r>
              <a:rPr lang="en-US" altLang="zh-CN" sz="11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in U.S., Europe and Japan </a:t>
            </a:r>
            <a:r>
              <a:rPr lang="en-US" altLang="zh-CN" sz="11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1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7.0729690131305187E-2"/>
          <c:y val="3.43984188793762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 algn="just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452527584428794E-2"/>
          <c:y val="0.19961059929717923"/>
          <c:w val="0.73223198180291948"/>
          <c:h val="0.51817158053267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9/30/2007</c:v>
                </c:pt>
              </c:strCache>
            </c:strRef>
          </c:tx>
          <c:spPr>
            <a:solidFill>
              <a:srgbClr val="009ED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U.S.</c:v>
                </c:pt>
                <c:pt idx="1">
                  <c:v>Europe</c:v>
                </c:pt>
                <c:pt idx="2">
                  <c:v>Japan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0.18</c:v>
                </c:pt>
                <c:pt idx="1">
                  <c:v>0.08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C-478A-81D5-4E4179E91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9/30/2017</c:v>
                </c:pt>
              </c:strCache>
            </c:strRef>
          </c:tx>
          <c:spPr>
            <a:solidFill>
              <a:srgbClr val="144E7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U.S.</c:v>
                </c:pt>
                <c:pt idx="1">
                  <c:v>Europe</c:v>
                </c:pt>
                <c:pt idx="2">
                  <c:v>Japan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0.36</c:v>
                </c:pt>
                <c:pt idx="1">
                  <c:v>0.17</c:v>
                </c:pt>
                <c:pt idx="2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C-478A-81D5-4E4179E91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3616288"/>
        <c:axId val="643608088"/>
      </c:barChart>
      <c:catAx>
        <c:axId val="6436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43608088"/>
        <c:crosses val="autoZero"/>
        <c:auto val="1"/>
        <c:lblAlgn val="ctr"/>
        <c:lblOffset val="100"/>
        <c:noMultiLvlLbl val="0"/>
      </c:catAx>
      <c:valAx>
        <c:axId val="643608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4361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850718683499444"/>
          <c:y val="0.19147524524103499"/>
          <c:w val="0.17625272798900554"/>
          <c:h val="0.247458493322298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sz="1400" b="1" dirty="0">
                <a:solidFill>
                  <a:schemeClr val="tx1"/>
                </a:solidFill>
              </a:rPr>
              <a:t>Sector allocation</a:t>
            </a:r>
          </a:p>
        </c:rich>
      </c:tx>
      <c:layout>
        <c:manualLayout>
          <c:xMode val="edge"/>
          <c:yMode val="edge"/>
          <c:x val="0.2976304503027084"/>
          <c:y val="3.14148539530233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Sector allocation</c:v>
                </c:pt>
              </c:strCache>
            </c:strRef>
          </c:tx>
          <c:spPr>
            <a:ln w="63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BC-443B-BD5C-A90134A7182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BC-443B-BD5C-A90134A7182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BC-443B-BD5C-A90134A7182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BC-443B-BD5C-A90134A71823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BC-443B-BD5C-A90134A71823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9BC-443B-BD5C-A90134A71823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9BC-443B-BD5C-A90134A71823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9BC-443B-BD5C-A90134A71823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9BC-443B-BD5C-A90134A71823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9BC-443B-BD5C-A90134A71823}"/>
              </c:ext>
            </c:extLst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0F3-4802-8B74-74272C410B79}"/>
              </c:ext>
            </c:extLst>
          </c:dPt>
          <c:dPt>
            <c:idx val="11"/>
            <c:bubble3D val="0"/>
            <c:spPr>
              <a:solidFill>
                <a:schemeClr val="accent5">
                  <a:lumMod val="8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0F3-4802-8B74-74272C410B79}"/>
              </c:ext>
            </c:extLst>
          </c:dPt>
          <c:dLbls>
            <c:dLbl>
              <c:idx val="0"/>
              <c:layout>
                <c:manualLayout>
                  <c:x val="-7.9220989445208095E-3"/>
                  <c:y val="2.645300599184879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BC-443B-BD5C-A90134A71823}"/>
                </c:ext>
              </c:extLst>
            </c:dLbl>
            <c:dLbl>
              <c:idx val="1"/>
              <c:layout>
                <c:manualLayout>
                  <c:x val="-3.96104947226033E-2"/>
                  <c:y val="2.20443452360288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rgbClr val="033669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2465899886502"/>
                      <c:h val="0.1081487061633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9BC-443B-BD5C-A90134A71823}"/>
                </c:ext>
              </c:extLst>
            </c:dLbl>
            <c:dLbl>
              <c:idx val="2"/>
              <c:layout>
                <c:manualLayout>
                  <c:x val="-2.3766296833562101E-2"/>
                  <c:y val="-8.0827695691100696E-1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BC-443B-BD5C-A90134A71823}"/>
                </c:ext>
              </c:extLst>
            </c:dLbl>
            <c:dLbl>
              <c:idx val="3"/>
              <c:layout>
                <c:manualLayout>
                  <c:x val="-2.3766296833562101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BC-443B-BD5C-A90134A71823}"/>
                </c:ext>
              </c:extLst>
            </c:dLbl>
            <c:dLbl>
              <c:idx val="4"/>
              <c:layout>
                <c:manualLayout>
                  <c:x val="4.3571544194863698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BC-443B-BD5C-A90134A71823}"/>
                </c:ext>
              </c:extLst>
            </c:dLbl>
            <c:dLbl>
              <c:idx val="5"/>
              <c:layout>
                <c:manualLayout>
                  <c:x val="3.2886691216856202E-2"/>
                  <c:y val="-4.8601323344604199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9BC-443B-BD5C-A90134A71823}"/>
                </c:ext>
              </c:extLst>
            </c:dLbl>
            <c:dLbl>
              <c:idx val="6"/>
              <c:layout>
                <c:manualLayout>
                  <c:x val="4.94672700353469E-2"/>
                  <c:y val="1.740968832665639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9BC-443B-BD5C-A90134A71823}"/>
                </c:ext>
              </c:extLst>
            </c:dLbl>
            <c:dLbl>
              <c:idx val="7"/>
              <c:layout>
                <c:manualLayout>
                  <c:x val="0"/>
                  <c:y val="2.204434523602890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467072606660601"/>
                      <c:h val="9.93310374993924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09BC-443B-BD5C-A90134A71823}"/>
                </c:ext>
              </c:extLst>
            </c:dLbl>
            <c:dLbl>
              <c:idx val="8"/>
              <c:layout>
                <c:manualLayout>
                  <c:x val="1.9805247361301698E-2"/>
                  <c:y val="2.6453005991848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9BC-443B-BD5C-A90134A71823}"/>
                </c:ext>
              </c:extLst>
            </c:dLbl>
            <c:dLbl>
              <c:idx val="9"/>
              <c:layout>
                <c:manualLayout>
                  <c:x val="-9.0773001788503798E-18"/>
                  <c:y val="8.8176686639495801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9BC-443B-BD5C-A90134A71823}"/>
                </c:ext>
              </c:extLst>
            </c:dLbl>
            <c:dLbl>
              <c:idx val="10"/>
              <c:layout>
                <c:manualLayout>
                  <c:x val="1.8154600357700701E-17"/>
                  <c:y val="-3.086184032382369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0F3-4802-8B74-74272C410B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033669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Sheet1!$A$2:$A$13</c:f>
              <c:strCache>
                <c:ptCount val="12"/>
                <c:pt idx="0">
                  <c:v>Treasury</c:v>
                </c:pt>
                <c:pt idx="1">
                  <c:v>Sovereign</c:v>
                </c:pt>
                <c:pt idx="2">
                  <c:v>Agency</c:v>
                </c:pt>
                <c:pt idx="3">
                  <c:v>Financial</c:v>
                </c:pt>
                <c:pt idx="4">
                  <c:v>IT</c:v>
                </c:pt>
                <c:pt idx="5">
                  <c:v>Industrial</c:v>
                </c:pt>
                <c:pt idx="6">
                  <c:v>Consumer discretionary</c:v>
                </c:pt>
                <c:pt idx="7">
                  <c:v>Energy&amp;Utility</c:v>
                </c:pt>
                <c:pt idx="8">
                  <c:v>Material</c:v>
                </c:pt>
                <c:pt idx="9">
                  <c:v>Healthcare</c:v>
                </c:pt>
                <c:pt idx="10">
                  <c:v>Consumer staple</c:v>
                </c:pt>
                <c:pt idx="11">
                  <c:v>Others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0.2034</c:v>
                </c:pt>
                <c:pt idx="1">
                  <c:v>7.5300000000000006E-2</c:v>
                </c:pt>
                <c:pt idx="2">
                  <c:v>4.9200000000000001E-2</c:v>
                </c:pt>
                <c:pt idx="3">
                  <c:v>0.14180000000000001</c:v>
                </c:pt>
                <c:pt idx="4">
                  <c:v>0.1119</c:v>
                </c:pt>
                <c:pt idx="5">
                  <c:v>9.06E-2</c:v>
                </c:pt>
                <c:pt idx="6">
                  <c:v>7.4399999999999994E-2</c:v>
                </c:pt>
                <c:pt idx="7">
                  <c:v>4.3999999999999997E-2</c:v>
                </c:pt>
                <c:pt idx="8">
                  <c:v>3.8699999999999998E-2</c:v>
                </c:pt>
                <c:pt idx="9">
                  <c:v>3.6299999999999999E-2</c:v>
                </c:pt>
                <c:pt idx="10">
                  <c:v>2.58E-2</c:v>
                </c:pt>
                <c:pt idx="11">
                  <c:v>0.1086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9BC-443B-BD5C-A90134A71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63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Narrowing</a:t>
            </a:r>
            <a:r>
              <a:rPr lang="en-US" sz="8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gap between Asia &amp; DM Top 5 </a:t>
            </a:r>
            <a:r>
              <a:rPr lang="en-US" sz="800" b="1" i="0" u="none" strike="noStrike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91890907278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77841989643"/>
          <c:y val="0.24624665352538699"/>
          <c:w val="0.842624044421736"/>
          <c:h val="0.50162251673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Asia 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Sheet1!$B$1:$C$1</c:f>
              <c:numCache>
                <c:formatCode>General</c:formatCode>
                <c:ptCount val="2"/>
                <c:pt idx="0">
                  <c:v>2013</c:v>
                </c:pt>
                <c:pt idx="1">
                  <c:v>2016</c:v>
                </c:pt>
              </c:numCache>
            </c:numRef>
          </c:cat>
          <c:val>
            <c:numRef>
              <c:f>Sheet1!$B$2:$C$2</c:f>
              <c:numCache>
                <c:formatCode>General</c:formatCode>
                <c:ptCount val="2"/>
                <c:pt idx="0">
                  <c:v>67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87-4933-9224-C5BD280EAD6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DM Top 5</c:v>
                </c:pt>
              </c:strCache>
            </c:strRef>
          </c:tx>
          <c:spPr>
            <a:solidFill>
              <a:srgbClr val="144E76"/>
            </a:solidFill>
            <a:ln>
              <a:noFill/>
            </a:ln>
            <a:effectLst/>
          </c:spPr>
          <c:invertIfNegative val="0"/>
          <c:cat>
            <c:numRef>
              <c:f>Sheet1!$B$1:$C$1</c:f>
              <c:numCache>
                <c:formatCode>General</c:formatCode>
                <c:ptCount val="2"/>
                <c:pt idx="0">
                  <c:v>2013</c:v>
                </c:pt>
                <c:pt idx="1">
                  <c:v>2016</c:v>
                </c:pt>
              </c:numCache>
            </c:numRef>
          </c:cat>
          <c:val>
            <c:numRef>
              <c:f>Sheet1!$B$3:$C$3</c:f>
              <c:numCache>
                <c:formatCode>General</c:formatCode>
                <c:ptCount val="2"/>
                <c:pt idx="0">
                  <c:v>81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87-4933-9224-C5BD280EA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0482864"/>
        <c:axId val="-1464812928"/>
      </c:barChart>
      <c:catAx>
        <c:axId val="-149048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-1464812928"/>
        <c:crosses val="autoZero"/>
        <c:auto val="1"/>
        <c:lblAlgn val="ctr"/>
        <c:lblOffset val="100"/>
        <c:noMultiLvlLbl val="0"/>
      </c:catAx>
      <c:valAx>
        <c:axId val="-1464812928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Innovation score</a:t>
                </a:r>
                <a:endParaRPr lang="zh-CN" altLang="en-US"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2.1669128829906899E-2"/>
              <c:y val="2.269738987740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04828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4419912248281"/>
          <c:y val="0.90140891005153001"/>
          <c:w val="0.70077820418038395"/>
          <c:h val="9.859106153397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sz="800" b="1" dirty="0">
                <a:latin typeface="Calibri" panose="020F0502020204030204" pitchFamily="34" charset="0"/>
                <a:cs typeface="Calibri" panose="020F0502020204030204" pitchFamily="34" charset="0"/>
              </a:rPr>
              <a:t>Consumption’s contribution</a:t>
            </a:r>
            <a:r>
              <a:rPr lang="en-US" altLang="zh-CN" sz="8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to China GDP growth </a:t>
            </a:r>
            <a:r>
              <a:rPr lang="en-US" altLang="zh-CN" sz="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endParaRPr lang="zh-CN" altLang="en-US" sz="8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9743996319280199"/>
          <c:y val="3.8748693032231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73520897089"/>
          <c:y val="0.16135774332810901"/>
          <c:w val="0.88384902309461499"/>
          <c:h val="0.668565131757824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4.8</c:v>
                </c:pt>
                <c:pt idx="1">
                  <c:v>5.9</c:v>
                </c:pt>
                <c:pt idx="2">
                  <c:v>4.3</c:v>
                </c:pt>
                <c:pt idx="3">
                  <c:v>3.6</c:v>
                </c:pt>
                <c:pt idx="4">
                  <c:v>3.6</c:v>
                </c:pt>
                <c:pt idx="5">
                  <c:v>4.0999999999999996</c:v>
                </c:pt>
                <c:pt idx="6">
                  <c:v>4.3</c:v>
                </c:pt>
                <c:pt idx="7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D-407E-8D63-E2D4958638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4.4000000000000004</c:v>
                </c:pt>
                <c:pt idx="2">
                  <c:v>3.4</c:v>
                </c:pt>
                <c:pt idx="3">
                  <c:v>4.3</c:v>
                </c:pt>
                <c:pt idx="4">
                  <c:v>3.4</c:v>
                </c:pt>
                <c:pt idx="5">
                  <c:v>2.9</c:v>
                </c:pt>
                <c:pt idx="6">
                  <c:v>2.8</c:v>
                </c:pt>
                <c:pt idx="7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CD-407E-8D63-E2D4958638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export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-1.3</c:v>
                </c:pt>
                <c:pt idx="1">
                  <c:v>-0.8</c:v>
                </c:pt>
                <c:pt idx="2">
                  <c:v>0.2</c:v>
                </c:pt>
                <c:pt idx="3">
                  <c:v>-0.1</c:v>
                </c:pt>
                <c:pt idx="4">
                  <c:v>0.3</c:v>
                </c:pt>
                <c:pt idx="5">
                  <c:v>-0.1</c:v>
                </c:pt>
                <c:pt idx="6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CD-407E-8D63-E2D495863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76998368"/>
        <c:axId val="-1376994192"/>
      </c:barChart>
      <c:catAx>
        <c:axId val="-13769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-1376994192"/>
        <c:crosses val="autoZero"/>
        <c:auto val="1"/>
        <c:lblAlgn val="ctr"/>
        <c:lblOffset val="100"/>
        <c:noMultiLvlLbl val="0"/>
      </c:catAx>
      <c:valAx>
        <c:axId val="-137699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-137699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670819981698"/>
          <c:y val="0.87972814541755795"/>
          <c:w val="0.58491547247000597"/>
          <c:h val="0.110918095109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 dirty="0"/>
              <a:t> </a:t>
            </a:r>
            <a:r>
              <a:rPr lang="en-US" altLang="zh-CN" sz="900" dirty="0"/>
              <a:t>of</a:t>
            </a:r>
            <a:r>
              <a:rPr lang="zh-CN" altLang="en-US" sz="900" dirty="0"/>
              <a:t> </a:t>
            </a:r>
            <a:r>
              <a:rPr lang="en-US" altLang="zh-CN" sz="900" dirty="0"/>
              <a:t>Healthcare</a:t>
            </a:r>
            <a:r>
              <a:rPr lang="zh-CN" altLang="en-US" sz="900" baseline="0" dirty="0"/>
              <a:t> </a:t>
            </a:r>
            <a:r>
              <a:rPr lang="en-US" altLang="zh-CN" sz="900" baseline="0" dirty="0"/>
              <a:t>share</a:t>
            </a:r>
            <a:r>
              <a:rPr lang="zh-CN" altLang="en-US" sz="900" baseline="0" dirty="0"/>
              <a:t> </a:t>
            </a:r>
            <a:r>
              <a:rPr lang="en-US" altLang="zh-CN" sz="900" baseline="0" dirty="0"/>
              <a:t>of</a:t>
            </a:r>
            <a:r>
              <a:rPr lang="zh-CN" altLang="en-US" sz="900" baseline="0" dirty="0"/>
              <a:t> </a:t>
            </a:r>
            <a:r>
              <a:rPr lang="en-US" altLang="zh-CN" sz="900" baseline="0" dirty="0"/>
              <a:t>household</a:t>
            </a:r>
            <a:r>
              <a:rPr lang="zh-CN" altLang="en-US" sz="900" baseline="0" dirty="0"/>
              <a:t> </a:t>
            </a:r>
            <a:r>
              <a:rPr lang="en-US" altLang="zh-CN" sz="900" baseline="0" dirty="0"/>
              <a:t>consumption</a:t>
            </a:r>
            <a:r>
              <a:rPr lang="en-US" sz="900" dirty="0"/>
              <a:t> </a:t>
            </a:r>
          </a:p>
        </c:rich>
      </c:tx>
      <c:layout>
        <c:manualLayout>
          <c:xMode val="edge"/>
          <c:yMode val="edge"/>
          <c:x val="0.15060044170280201"/>
          <c:y val="4.35993494427779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904226591409898E-2"/>
          <c:y val="0.19500142499762499"/>
          <c:w val="0.83805883233456302"/>
          <c:h val="0.61549195464798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%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Sheet1!$A$12:$A$18</c:f>
              <c:strCache>
                <c:ptCount val="7"/>
                <c:pt idx="0">
                  <c:v>&lt;25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65-74</c:v>
                </c:pt>
                <c:pt idx="6">
                  <c:v>&gt;75</c:v>
                </c:pt>
              </c:strCache>
            </c:strRef>
          </c:cat>
          <c:val>
            <c:numRef>
              <c:f>Sheet1!$B$12:$B$18</c:f>
              <c:numCache>
                <c:formatCode>General</c:formatCode>
                <c:ptCount val="7"/>
                <c:pt idx="0">
                  <c:v>3.6</c:v>
                </c:pt>
                <c:pt idx="1">
                  <c:v>5.6</c:v>
                </c:pt>
                <c:pt idx="2">
                  <c:v>6.2</c:v>
                </c:pt>
                <c:pt idx="3">
                  <c:v>7</c:v>
                </c:pt>
                <c:pt idx="4">
                  <c:v>9</c:v>
                </c:pt>
                <c:pt idx="5">
                  <c:v>11.8</c:v>
                </c:pt>
                <c:pt idx="6">
                  <c:v>15.7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0A-41CC-9C94-141347D2C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83304256"/>
        <c:axId val="-1383325072"/>
      </c:barChart>
      <c:catAx>
        <c:axId val="-138330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Age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4036460763968199"/>
              <c:y val="0.85504489570382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3325072"/>
        <c:crossesAt val="0"/>
        <c:auto val="1"/>
        <c:lblAlgn val="ctr"/>
        <c:lblOffset val="100"/>
        <c:noMultiLvlLbl val="0"/>
      </c:catAx>
      <c:valAx>
        <c:axId val="-1383325072"/>
        <c:scaling>
          <c:orientation val="minMax"/>
          <c:max val="1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%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5671124790116099E-2"/>
              <c:y val="5.751509455823469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33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05302552604401"/>
          <c:y val="1.47463111967077E-2"/>
          <c:w val="0.4603851939077"/>
          <c:h val="0.7378346094025479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36-440F-B0CB-6C52F7B3DA0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36-440F-B0CB-6C52F7B3DA0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36-440F-B0CB-6C52F7B3DA0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36-440F-B0CB-6C52F7B3DA09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36-440F-B0CB-6C52F7B3DA09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36-440F-B0CB-6C52F7B3DA09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A36-440F-B0CB-6C52F7B3DA09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A36-440F-B0CB-6C52F7B3DA09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A36-440F-B0CB-6C52F7B3DA09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A36-440F-B0CB-6C52F7B3DA09}"/>
              </c:ext>
            </c:extLst>
          </c:dPt>
          <c:dLbls>
            <c:dLbl>
              <c:idx val="8"/>
              <c:layout>
                <c:manualLayout>
                  <c:x val="1.1836346154766062E-2"/>
                  <c:y val="2.9351544418177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A36-440F-B0CB-6C52F7B3DA09}"/>
                </c:ext>
              </c:extLst>
            </c:dLbl>
            <c:dLbl>
              <c:idx val="9"/>
              <c:layout>
                <c:manualLayout>
                  <c:x val="1.6107791878536705E-2"/>
                  <c:y val="2.465529731126910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A36-440F-B0CB-6C52F7B3D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'our portfolio'!$A$2:$A$11</c:f>
              <c:strCache>
                <c:ptCount val="10"/>
                <c:pt idx="0">
                  <c:v>America Equity A</c:v>
                </c:pt>
                <c:pt idx="1">
                  <c:v>Aggregate Bond A</c:v>
                </c:pt>
                <c:pt idx="2">
                  <c:v>Global Government Bond A</c:v>
                </c:pt>
                <c:pt idx="3">
                  <c:v>Europe Dynamic A</c:v>
                </c:pt>
                <c:pt idx="4">
                  <c:v>Emerging Market Bonds ETF</c:v>
                </c:pt>
                <c:pt idx="5">
                  <c:v>MSCI Emerging Market ETF</c:v>
                </c:pt>
                <c:pt idx="6">
                  <c:v>Japan Equity A</c:v>
                </c:pt>
                <c:pt idx="7">
                  <c:v>Global High Yield Bond A</c:v>
                </c:pt>
                <c:pt idx="8">
                  <c:v>China A Shares ETF</c:v>
                </c:pt>
                <c:pt idx="9">
                  <c:v>Asia Pacific ex-Japan ETF</c:v>
                </c:pt>
              </c:strCache>
            </c:strRef>
          </c:cat>
          <c:val>
            <c:numRef>
              <c:f>'our portfolio'!$C$2:$C$11</c:f>
              <c:numCache>
                <c:formatCode>General</c:formatCode>
                <c:ptCount val="10"/>
                <c:pt idx="0">
                  <c:v>0.23983879999999999</c:v>
                </c:pt>
                <c:pt idx="1">
                  <c:v>0.18711207999999999</c:v>
                </c:pt>
                <c:pt idx="2">
                  <c:v>0.16291003000000001</c:v>
                </c:pt>
                <c:pt idx="3">
                  <c:v>0.13901405</c:v>
                </c:pt>
                <c:pt idx="4">
                  <c:v>0.10811699</c:v>
                </c:pt>
                <c:pt idx="5">
                  <c:v>5.224293E-2</c:v>
                </c:pt>
                <c:pt idx="6">
                  <c:v>4.1892180000000001E-2</c:v>
                </c:pt>
                <c:pt idx="7">
                  <c:v>4.1502089999999998E-2</c:v>
                </c:pt>
                <c:pt idx="8">
                  <c:v>1.7370839999999999E-2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A36-440F-B0CB-6C52F7B3DA0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5"/>
        <c:delete val="1"/>
      </c:legendEntry>
      <c:layout>
        <c:manualLayout>
          <c:xMode val="edge"/>
          <c:yMode val="edge"/>
          <c:x val="0.16945099521169499"/>
          <c:y val="0.75139916732210699"/>
          <c:w val="0.73942291593917298"/>
          <c:h val="0.186394663753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7389C-EE16-4559-9D8D-137F06C11B9B}" type="doc">
      <dgm:prSet loTypeId="urn:microsoft.com/office/officeart/2005/8/layout/chart3" loCatId="cycle" qsTypeId="urn:microsoft.com/office/officeart/2005/8/quickstyle/simple4" qsCatId="simple" csTypeId="urn:microsoft.com/office/officeart/2005/8/colors/accent1_2" csCatId="accent1" phldr="1"/>
      <dgm:spPr/>
    </dgm:pt>
    <dgm:pt modelId="{4BB7FAE7-B339-429B-A7C1-241B7F615C9E}">
      <dgm:prSet phldrT="[Text]"/>
      <dgm:spPr>
        <a:solidFill>
          <a:schemeClr val="tx1"/>
        </a:solidFill>
        <a:ln>
          <a:noFill/>
        </a:ln>
      </dgm:spPr>
      <dgm:t>
        <a:bodyPr/>
        <a:lstStyle/>
        <a:p>
          <a:endParaRPr lang="tr-TR" dirty="0">
            <a:latin typeface="Bebas Neue" pitchFamily="34" charset="0"/>
          </a:endParaRPr>
        </a:p>
      </dgm:t>
    </dgm:pt>
    <dgm:pt modelId="{0664B09F-C6A2-45F0-9529-6F850B31B319}" type="parTrans" cxnId="{98F409F2-4138-492A-9188-6B3756A5D098}">
      <dgm:prSet/>
      <dgm:spPr/>
      <dgm:t>
        <a:bodyPr/>
        <a:lstStyle/>
        <a:p>
          <a:endParaRPr lang="tr-TR"/>
        </a:p>
      </dgm:t>
    </dgm:pt>
    <dgm:pt modelId="{D8B1DD3B-8277-4896-842C-057790B992B1}" type="sibTrans" cxnId="{98F409F2-4138-492A-9188-6B3756A5D098}">
      <dgm:prSet/>
      <dgm:spPr/>
      <dgm:t>
        <a:bodyPr/>
        <a:lstStyle/>
        <a:p>
          <a:endParaRPr lang="tr-TR"/>
        </a:p>
      </dgm:t>
    </dgm:pt>
    <dgm:pt modelId="{6DDE4448-5ABB-4C8A-8E41-2A0B04735451}">
      <dgm:prSet phldrT="[Text]"/>
      <dgm:spPr>
        <a:solidFill>
          <a:srgbClr val="033669"/>
        </a:solidFill>
        <a:ln>
          <a:noFill/>
        </a:ln>
        <a:effectLst>
          <a:reflection blurRad="38100" stA="27000" endPos="28000" dir="5400000" sy="-100000" algn="bl" rotWithShape="0"/>
        </a:effectLst>
      </dgm:spPr>
      <dgm:t>
        <a:bodyPr/>
        <a:lstStyle/>
        <a:p>
          <a:endParaRPr lang="tr-TR" dirty="0">
            <a:latin typeface="Bebas Neue" pitchFamily="34" charset="0"/>
          </a:endParaRPr>
        </a:p>
      </dgm:t>
    </dgm:pt>
    <dgm:pt modelId="{83E445C0-F6D6-44B3-A562-CD30CAD50FD2}" type="sibTrans" cxnId="{E262AB1F-BFBE-4773-A7D9-5F62D655B08A}">
      <dgm:prSet/>
      <dgm:spPr/>
      <dgm:t>
        <a:bodyPr/>
        <a:lstStyle/>
        <a:p>
          <a:endParaRPr lang="tr-TR"/>
        </a:p>
      </dgm:t>
    </dgm:pt>
    <dgm:pt modelId="{FBA951F0-606F-420B-BF22-B6831D6104FA}" type="parTrans" cxnId="{E262AB1F-BFBE-4773-A7D9-5F62D655B08A}">
      <dgm:prSet/>
      <dgm:spPr/>
      <dgm:t>
        <a:bodyPr/>
        <a:lstStyle/>
        <a:p>
          <a:endParaRPr lang="tr-TR"/>
        </a:p>
      </dgm:t>
    </dgm:pt>
    <dgm:pt modelId="{7875780F-B637-417F-99EE-E7B86C37CE17}">
      <dgm:prSet phldrT="[Text]"/>
      <dgm:spPr>
        <a:solidFill>
          <a:srgbClr val="63666A"/>
        </a:solidFill>
        <a:ln>
          <a:noFill/>
        </a:ln>
      </dgm:spPr>
      <dgm:t>
        <a:bodyPr/>
        <a:lstStyle/>
        <a:p>
          <a:endParaRPr lang="tr-TR" dirty="0">
            <a:latin typeface="Bebas Neue" pitchFamily="34" charset="0"/>
          </a:endParaRPr>
        </a:p>
      </dgm:t>
    </dgm:pt>
    <dgm:pt modelId="{FE13C9D2-35C8-4D51-971F-525254C3756D}" type="sibTrans" cxnId="{92590450-4862-4D63-8280-A36C48F585EC}">
      <dgm:prSet/>
      <dgm:spPr/>
      <dgm:t>
        <a:bodyPr/>
        <a:lstStyle/>
        <a:p>
          <a:endParaRPr lang="tr-TR"/>
        </a:p>
      </dgm:t>
    </dgm:pt>
    <dgm:pt modelId="{B4D3E2B5-FE30-4B3F-BF22-72A1A1DDA518}" type="parTrans" cxnId="{92590450-4862-4D63-8280-A36C48F585EC}">
      <dgm:prSet/>
      <dgm:spPr/>
      <dgm:t>
        <a:bodyPr/>
        <a:lstStyle/>
        <a:p>
          <a:endParaRPr lang="tr-TR"/>
        </a:p>
      </dgm:t>
    </dgm:pt>
    <dgm:pt modelId="{642E41A8-DBF8-4439-BD2C-1F78786CAC9B}" type="pres">
      <dgm:prSet presAssocID="{4617389C-EE16-4559-9D8D-137F06C11B9B}" presName="compositeShape" presStyleCnt="0">
        <dgm:presLayoutVars>
          <dgm:chMax val="7"/>
          <dgm:dir/>
          <dgm:resizeHandles val="exact"/>
        </dgm:presLayoutVars>
      </dgm:prSet>
      <dgm:spPr/>
    </dgm:pt>
    <dgm:pt modelId="{964689BD-2B7A-490B-8E63-58DC4C3DB684}" type="pres">
      <dgm:prSet presAssocID="{4617389C-EE16-4559-9D8D-137F06C11B9B}" presName="wedge1" presStyleLbl="node1" presStyleIdx="0" presStyleCnt="3" custLinFactNeighborX="-3195" custLinFactNeighborY="1349"/>
      <dgm:spPr/>
    </dgm:pt>
    <dgm:pt modelId="{0E2EBDD7-79C4-4BD0-8068-2B7138E9BDB1}" type="pres">
      <dgm:prSet presAssocID="{4617389C-EE16-4559-9D8D-137F06C11B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26CC665-8C6B-4AC0-AABD-4B6E4F684245}" type="pres">
      <dgm:prSet presAssocID="{4617389C-EE16-4559-9D8D-137F06C11B9B}" presName="wedge2" presStyleLbl="node1" presStyleIdx="1" presStyleCnt="3" custLinFactNeighborX="-1018" custLinFactNeighborY="-508"/>
      <dgm:spPr/>
    </dgm:pt>
    <dgm:pt modelId="{CD534954-BE9E-465D-9D5B-287637B72C1F}" type="pres">
      <dgm:prSet presAssocID="{4617389C-EE16-4559-9D8D-137F06C11B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CCF251E-AD37-4BB5-AE8A-AEC6499FD8D3}" type="pres">
      <dgm:prSet presAssocID="{4617389C-EE16-4559-9D8D-137F06C11B9B}" presName="wedge3" presStyleLbl="node1" presStyleIdx="2" presStyleCnt="3"/>
      <dgm:spPr/>
    </dgm:pt>
    <dgm:pt modelId="{28EE5FD8-F91A-4F37-85E6-0576FCC3587B}" type="pres">
      <dgm:prSet presAssocID="{4617389C-EE16-4559-9D8D-137F06C11B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62AB1F-BFBE-4773-A7D9-5F62D655B08A}" srcId="{4617389C-EE16-4559-9D8D-137F06C11B9B}" destId="{6DDE4448-5ABB-4C8A-8E41-2A0B04735451}" srcOrd="1" destOrd="0" parTransId="{FBA951F0-606F-420B-BF22-B6831D6104FA}" sibTransId="{83E445C0-F6D6-44B3-A562-CD30CAD50FD2}"/>
    <dgm:cxn modelId="{BD08A620-0E7D-475F-A374-8B5C775CA839}" type="presOf" srcId="{4BB7FAE7-B339-429B-A7C1-241B7F615C9E}" destId="{28EE5FD8-F91A-4F37-85E6-0576FCC3587B}" srcOrd="1" destOrd="0" presId="urn:microsoft.com/office/officeart/2005/8/layout/chart3"/>
    <dgm:cxn modelId="{D3C58F31-72D1-483B-9614-6F34A2C0B09E}" type="presOf" srcId="{6DDE4448-5ABB-4C8A-8E41-2A0B04735451}" destId="{CD534954-BE9E-465D-9D5B-287637B72C1F}" srcOrd="1" destOrd="0" presId="urn:microsoft.com/office/officeart/2005/8/layout/chart3"/>
    <dgm:cxn modelId="{1E7B3640-ADC9-428C-88D9-016AFDEEF74A}" type="presOf" srcId="{7875780F-B637-417F-99EE-E7B86C37CE17}" destId="{964689BD-2B7A-490B-8E63-58DC4C3DB684}" srcOrd="0" destOrd="0" presId="urn:microsoft.com/office/officeart/2005/8/layout/chart3"/>
    <dgm:cxn modelId="{2E19D943-6A7D-4502-9885-CBC6A488265D}" type="presOf" srcId="{7875780F-B637-417F-99EE-E7B86C37CE17}" destId="{0E2EBDD7-79C4-4BD0-8068-2B7138E9BDB1}" srcOrd="1" destOrd="0" presId="urn:microsoft.com/office/officeart/2005/8/layout/chart3"/>
    <dgm:cxn modelId="{92590450-4862-4D63-8280-A36C48F585EC}" srcId="{4617389C-EE16-4559-9D8D-137F06C11B9B}" destId="{7875780F-B637-417F-99EE-E7B86C37CE17}" srcOrd="0" destOrd="0" parTransId="{B4D3E2B5-FE30-4B3F-BF22-72A1A1DDA518}" sibTransId="{FE13C9D2-35C8-4D51-971F-525254C3756D}"/>
    <dgm:cxn modelId="{47931680-7A77-4E99-98A6-9126131329C7}" type="presOf" srcId="{6DDE4448-5ABB-4C8A-8E41-2A0B04735451}" destId="{F26CC665-8C6B-4AC0-AABD-4B6E4F684245}" srcOrd="0" destOrd="0" presId="urn:microsoft.com/office/officeart/2005/8/layout/chart3"/>
    <dgm:cxn modelId="{957EAA84-96F2-428D-A8E0-8A9B65F58C6D}" type="presOf" srcId="{4BB7FAE7-B339-429B-A7C1-241B7F615C9E}" destId="{4CCF251E-AD37-4BB5-AE8A-AEC6499FD8D3}" srcOrd="0" destOrd="0" presId="urn:microsoft.com/office/officeart/2005/8/layout/chart3"/>
    <dgm:cxn modelId="{A1F695E9-8AFC-460F-A2E4-3EA21415577B}" type="presOf" srcId="{4617389C-EE16-4559-9D8D-137F06C11B9B}" destId="{642E41A8-DBF8-4439-BD2C-1F78786CAC9B}" srcOrd="0" destOrd="0" presId="urn:microsoft.com/office/officeart/2005/8/layout/chart3"/>
    <dgm:cxn modelId="{98F409F2-4138-492A-9188-6B3756A5D098}" srcId="{4617389C-EE16-4559-9D8D-137F06C11B9B}" destId="{4BB7FAE7-B339-429B-A7C1-241B7F615C9E}" srcOrd="2" destOrd="0" parTransId="{0664B09F-C6A2-45F0-9529-6F850B31B319}" sibTransId="{D8B1DD3B-8277-4896-842C-057790B992B1}"/>
    <dgm:cxn modelId="{B1B0C1D5-921A-4C29-9FF4-854A4847803D}" type="presParOf" srcId="{642E41A8-DBF8-4439-BD2C-1F78786CAC9B}" destId="{964689BD-2B7A-490B-8E63-58DC4C3DB684}" srcOrd="0" destOrd="0" presId="urn:microsoft.com/office/officeart/2005/8/layout/chart3"/>
    <dgm:cxn modelId="{B144D02D-5BD4-46B6-984E-F6BBAFA2CB1B}" type="presParOf" srcId="{642E41A8-DBF8-4439-BD2C-1F78786CAC9B}" destId="{0E2EBDD7-79C4-4BD0-8068-2B7138E9BDB1}" srcOrd="1" destOrd="0" presId="urn:microsoft.com/office/officeart/2005/8/layout/chart3"/>
    <dgm:cxn modelId="{E976E2E5-4211-4121-9C65-7A350E7B1729}" type="presParOf" srcId="{642E41A8-DBF8-4439-BD2C-1F78786CAC9B}" destId="{F26CC665-8C6B-4AC0-AABD-4B6E4F684245}" srcOrd="2" destOrd="0" presId="urn:microsoft.com/office/officeart/2005/8/layout/chart3"/>
    <dgm:cxn modelId="{2DCAE5DE-725A-45B0-B39B-899F3CAC6421}" type="presParOf" srcId="{642E41A8-DBF8-4439-BD2C-1F78786CAC9B}" destId="{CD534954-BE9E-465D-9D5B-287637B72C1F}" srcOrd="3" destOrd="0" presId="urn:microsoft.com/office/officeart/2005/8/layout/chart3"/>
    <dgm:cxn modelId="{111691A0-6F61-477E-AD6B-27307A6504BF}" type="presParOf" srcId="{642E41A8-DBF8-4439-BD2C-1F78786CAC9B}" destId="{4CCF251E-AD37-4BB5-AE8A-AEC6499FD8D3}" srcOrd="4" destOrd="0" presId="urn:microsoft.com/office/officeart/2005/8/layout/chart3"/>
    <dgm:cxn modelId="{A680F114-2FDF-452F-8C2E-44FA07852411}" type="presParOf" srcId="{642E41A8-DBF8-4439-BD2C-1F78786CAC9B}" destId="{28EE5FD8-F91A-4F37-85E6-0576FCC3587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689BD-2B7A-490B-8E63-58DC4C3DB684}">
      <dsp:nvSpPr>
        <dsp:cNvPr id="0" name=""/>
        <dsp:cNvSpPr/>
      </dsp:nvSpPr>
      <dsp:spPr>
        <a:xfrm>
          <a:off x="780202" y="256182"/>
          <a:ext cx="2729789" cy="2729789"/>
        </a:xfrm>
        <a:prstGeom prst="pie">
          <a:avLst>
            <a:gd name="adj1" fmla="val 16200000"/>
            <a:gd name="adj2" fmla="val 1800000"/>
          </a:avLst>
        </a:prstGeom>
        <a:solidFill>
          <a:srgbClr val="63666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500" kern="1200" dirty="0">
            <a:latin typeface="Bebas Neue" pitchFamily="34" charset="0"/>
          </a:endParaRPr>
        </a:p>
      </dsp:txBody>
      <dsp:txXfrm>
        <a:off x="2264362" y="759894"/>
        <a:ext cx="926178" cy="909929"/>
      </dsp:txXfrm>
    </dsp:sp>
    <dsp:sp modelId="{F26CC665-8C6B-4AC0-AABD-4B6E4F684245}">
      <dsp:nvSpPr>
        <dsp:cNvPr id="0" name=""/>
        <dsp:cNvSpPr/>
      </dsp:nvSpPr>
      <dsp:spPr>
        <a:xfrm>
          <a:off x="698915" y="286734"/>
          <a:ext cx="2729789" cy="2729789"/>
        </a:xfrm>
        <a:prstGeom prst="pie">
          <a:avLst>
            <a:gd name="adj1" fmla="val 1800000"/>
            <a:gd name="adj2" fmla="val 9000000"/>
          </a:avLst>
        </a:prstGeom>
        <a:solidFill>
          <a:srgbClr val="033669"/>
        </a:solidFill>
        <a:ln>
          <a:noFill/>
        </a:ln>
        <a:effectLst>
          <a:reflection blurRad="38100" stA="27000" endPos="28000" dir="5400000" sy="-100000" algn="bl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100" kern="1200" dirty="0">
            <a:latin typeface="Bebas Neue" pitchFamily="34" charset="0"/>
          </a:endParaRPr>
        </a:p>
      </dsp:txBody>
      <dsp:txXfrm>
        <a:off x="1446357" y="2009101"/>
        <a:ext cx="1234904" cy="844934"/>
      </dsp:txXfrm>
    </dsp:sp>
    <dsp:sp modelId="{4CCF251E-AD37-4BB5-AE8A-AEC6499FD8D3}">
      <dsp:nvSpPr>
        <dsp:cNvPr id="0" name=""/>
        <dsp:cNvSpPr/>
      </dsp:nvSpPr>
      <dsp:spPr>
        <a:xfrm>
          <a:off x="726704" y="300601"/>
          <a:ext cx="2729789" cy="2729789"/>
        </a:xfrm>
        <a:prstGeom prst="pie">
          <a:avLst>
            <a:gd name="adj1" fmla="val 9000000"/>
            <a:gd name="adj2" fmla="val 1620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500" kern="1200" dirty="0">
            <a:latin typeface="Bebas Neue" pitchFamily="34" charset="0"/>
          </a:endParaRPr>
        </a:p>
      </dsp:txBody>
      <dsp:txXfrm>
        <a:off x="1019182" y="836810"/>
        <a:ext cx="926178" cy="909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B0A0D51-46C5-4DA6-B96A-C199C99B38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C3B9DF-72B8-4AB9-8BA3-EFD40FCB17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BA051-002E-445A-B05F-844682BDA029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33B1C-53D7-400C-ACD4-2531A31473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92F52-9372-4F25-9C06-CC494929D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328D2-795D-4382-B296-2D05C1696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3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82F87-36BA-49C3-9E24-0F313DD1D947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0FB07-77CC-4C36-A8FF-1DD81ABDC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cash flow 图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profiling(max drawdown, AR...优化条件)</a:t>
            </a: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89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cash flow 图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profiling(max drawdown, AR...优化条件)</a:t>
            </a: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8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98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985C-CAA4-4EBF-B44A-CAAFE8193CAF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4638" y="626860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604AFF-D82F-41E9-B562-1C13D9EB8FC2}"/>
              </a:ext>
            </a:extLst>
          </p:cNvPr>
          <p:cNvSpPr/>
          <p:nvPr userDrawn="1"/>
        </p:nvSpPr>
        <p:spPr>
          <a:xfrm>
            <a:off x="285085" y="6373126"/>
            <a:ext cx="6937080" cy="65359"/>
          </a:xfrm>
          <a:prstGeom prst="rect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C6832B-3989-41AC-B91B-0BF4578051AA}"/>
              </a:ext>
            </a:extLst>
          </p:cNvPr>
          <p:cNvSpPr/>
          <p:nvPr userDrawn="1"/>
        </p:nvSpPr>
        <p:spPr>
          <a:xfrm>
            <a:off x="7299916" y="6373126"/>
            <a:ext cx="2320999" cy="65359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A9307D-4195-42C4-A0D9-EF506CCB6E20}"/>
              </a:ext>
            </a:extLst>
          </p:cNvPr>
          <p:cNvSpPr/>
          <p:nvPr userDrawn="1"/>
        </p:nvSpPr>
        <p:spPr>
          <a:xfrm>
            <a:off x="-886120" y="1702380"/>
            <a:ext cx="424206" cy="131976"/>
          </a:xfrm>
          <a:prstGeom prst="rect">
            <a:avLst/>
          </a:prstGeom>
          <a:solidFill>
            <a:srgbClr val="636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AD71C5-387A-4A84-9946-48AB4A846833}"/>
              </a:ext>
            </a:extLst>
          </p:cNvPr>
          <p:cNvSpPr txBox="1"/>
          <p:nvPr userDrawn="1"/>
        </p:nvSpPr>
        <p:spPr>
          <a:xfrm>
            <a:off x="-1918354" y="1630836"/>
            <a:ext cx="1032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99,102,106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0,158,214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</a:p>
          <a:p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90D97A-9F11-43D3-8CB4-E2C73F422755}"/>
              </a:ext>
            </a:extLst>
          </p:cNvPr>
          <p:cNvSpPr/>
          <p:nvPr userDrawn="1"/>
        </p:nvSpPr>
        <p:spPr>
          <a:xfrm>
            <a:off x="-886120" y="2052743"/>
            <a:ext cx="424206" cy="131976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B8894E-CEA6-4667-A566-508A25755BE0}"/>
              </a:ext>
            </a:extLst>
          </p:cNvPr>
          <p:cNvSpPr/>
          <p:nvPr userDrawn="1"/>
        </p:nvSpPr>
        <p:spPr>
          <a:xfrm>
            <a:off x="-886120" y="2434467"/>
            <a:ext cx="424206" cy="131976"/>
          </a:xfrm>
          <a:prstGeom prst="rect">
            <a:avLst/>
          </a:prstGeom>
          <a:solidFill>
            <a:srgbClr val="033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937DCF-17DD-48E3-9FA5-155572690E89}"/>
              </a:ext>
            </a:extLst>
          </p:cNvPr>
          <p:cNvSpPr/>
          <p:nvPr userDrawn="1"/>
        </p:nvSpPr>
        <p:spPr>
          <a:xfrm>
            <a:off x="-864586" y="2831166"/>
            <a:ext cx="402672" cy="131976"/>
          </a:xfrm>
          <a:prstGeom prst="rect">
            <a:avLst/>
          </a:prstGeom>
          <a:solidFill>
            <a:srgbClr val="144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541446-9A30-4DD8-825F-12A8855D6C42}"/>
              </a:ext>
            </a:extLst>
          </p:cNvPr>
          <p:cNvSpPr/>
          <p:nvPr userDrawn="1"/>
        </p:nvSpPr>
        <p:spPr>
          <a:xfrm>
            <a:off x="-864586" y="3185720"/>
            <a:ext cx="402672" cy="131976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A492D4-41D9-4E4F-9003-2F4CD292618B}"/>
              </a:ext>
            </a:extLst>
          </p:cNvPr>
          <p:cNvSpPr txBox="1"/>
          <p:nvPr userDrawn="1"/>
        </p:nvSpPr>
        <p:spPr>
          <a:xfrm>
            <a:off x="-1892309" y="2809630"/>
            <a:ext cx="103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20,78,118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58,133,191</a:t>
            </a:r>
          </a:p>
        </p:txBody>
      </p:sp>
    </p:spTree>
    <p:extLst>
      <p:ext uri="{BB962C8B-B14F-4D97-AF65-F5344CB8AC3E}">
        <p14:creationId xmlns:p14="http://schemas.microsoft.com/office/powerpoint/2010/main" val="38515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3413A-D2C8-4901-9E07-97AFF394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263844-D5B5-45A1-B3C4-CD50DBD45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E3422-7FA6-44E3-8BC4-BCE00C37F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D31B6-559A-425E-9C6F-4FCD4E50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C3888-B5AD-48DB-BA42-9E1A1A1C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0FFB1-EB52-4DBB-8328-3DEB8C86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3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2CB40-37B6-47B9-997D-E7131F78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BE078-CB4E-444D-A18A-160E6F894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07199-2C59-42D5-A0C7-D3F1D418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F981D-23AE-42F8-9EE3-197344A3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300B0-D9C8-4152-9632-59433F3C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9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4CEB61-CC5C-4CEE-98F6-4CE78EAFD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BCC30-608A-4E88-A681-AC80B74A3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43B9E-F014-4437-82D4-4FD0EADB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2D615-FEF8-4BE9-9BA9-30BFFEF0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3E96B-2BFA-4EF9-B8BB-D1DEF39C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7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 shot of a stage&#10;&#10;Description generated with high confidence">
            <a:extLst>
              <a:ext uri="{FF2B5EF4-FFF2-40B4-BE49-F238E27FC236}">
                <a16:creationId xmlns:a16="http://schemas.microsoft.com/office/drawing/2014/main" id="{DCF50E54-8109-4F62-841F-6A529CB48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 type="title">
  <p:cSld name="1_标题幻灯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31430" y="5948567"/>
            <a:ext cx="3089485" cy="7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J.P.Morgon Asset and Wealth</a:t>
            </a:r>
            <a:endParaRPr sz="97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Challenge (AWMC)</a:t>
            </a:r>
            <a:endParaRPr sz="97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</a:t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85085" y="6219662"/>
            <a:ext cx="6937080" cy="95693"/>
          </a:xfrm>
          <a:prstGeom prst="rect">
            <a:avLst/>
          </a:prstGeom>
          <a:solidFill>
            <a:srgbClr val="63666A"/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7299916" y="6219662"/>
            <a:ext cx="2320999" cy="95693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-886120" y="1702380"/>
            <a:ext cx="424206" cy="131976"/>
          </a:xfrm>
          <a:prstGeom prst="rect">
            <a:avLst/>
          </a:prstGeom>
          <a:solidFill>
            <a:srgbClr val="63666A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-1918354" y="1630836"/>
            <a:ext cx="10322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99,102,106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0,158,214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-886120" y="2052743"/>
            <a:ext cx="424206" cy="131976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1">
            <a:extLst>
              <a:ext uri="{FF2B5EF4-FFF2-40B4-BE49-F238E27FC236}">
                <a16:creationId xmlns:a16="http://schemas.microsoft.com/office/drawing/2014/main" id="{9AE60734-9487-4388-99BE-CE11FA32BF1E}"/>
              </a:ext>
            </a:extLst>
          </p:cNvPr>
          <p:cNvSpPr/>
          <p:nvPr userDrawn="1"/>
        </p:nvSpPr>
        <p:spPr>
          <a:xfrm>
            <a:off x="-886120" y="2495554"/>
            <a:ext cx="424206" cy="131976"/>
          </a:xfrm>
          <a:prstGeom prst="rect">
            <a:avLst/>
          </a:prstGeom>
          <a:solidFill>
            <a:srgbClr val="0336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91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75"/>
              <a:buFont typeface="Arial"/>
              <a:buNone/>
              <a:defRPr sz="48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77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标题和内容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99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节标题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75"/>
              <a:buFont typeface="Arial"/>
              <a:buNone/>
              <a:defRPr sz="48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888888"/>
              </a:buClr>
              <a:buSzPts val="1950"/>
              <a:buFont typeface="Arial"/>
              <a:buNone/>
              <a:defRPr sz="19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25"/>
              <a:buFont typeface="Arial"/>
              <a:buNone/>
              <a:defRPr sz="16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463"/>
              <a:buFont typeface="Arial"/>
              <a:buNone/>
              <a:defRPr sz="146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418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两栏内容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767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比较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82328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4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66959-B667-44BB-9A9C-2672D53CF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84E0CD-FE5B-4FA4-8742-7828B0315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3E773-3C55-4541-A43C-6741A27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BDF89-9998-4C5E-A5A7-83A4DF4A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55762-91E4-4FDD-A5B5-E47717AF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3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仅标题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90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493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内容与标题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3062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908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图片与标题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None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68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标题和竖排文字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385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竖排标题与文本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251052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917178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75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E7B36-B3B2-462B-BE8F-6F64118C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3D7AB-E36B-4B36-8C8C-CEAE34E2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A5555-1B06-4429-9310-B35ED215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F8173-84FF-41D7-AF68-B3BE27EC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A10D9-A5B2-44D4-910E-252859F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4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02849-6433-4348-9143-12089B61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9D24F-769F-41C7-9A4A-F429B928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13D4A-A4D5-48F3-810B-93D0DFA7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BD757-5131-4ADB-88DC-8C62558D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D235A-9CCB-429C-BFBC-A091E92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3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3C35-6B67-4BD4-A411-583110C1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3093A-E426-4EC4-8D92-A14AC481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BBCCD-7A12-43A9-BED2-AD250A8D3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C45E0-727F-4DD0-A05D-D136D4B6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5D611-0B2D-4B15-AF6C-8E329931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7AFD5-FDE1-45FA-BC7E-6E997EB3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59867-CE0A-4897-A400-7E2DF5B4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AD57B-C665-4982-A502-F9DDD5ADB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34E83-E22C-4DE5-B5EC-02A49A20A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0623D3-8C3A-4B42-9896-EA83E8A3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915BD-FEEF-461B-8D1C-82906C2FA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2FD0EA-B054-47D3-9A2F-880834BF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300949-E534-4795-B7F8-86EDBAE4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F1247-CC01-4841-80ED-73AAAFB9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B2E4-1B62-454C-A178-C6773F50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6EE161-2C04-4AD2-B9E5-03803E99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097BC1-86B7-445B-A56B-D72AB82F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48C458-4774-4D2F-91EB-A61C5EE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8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6ECCB7-00E2-44E8-B0C0-2226D356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2D32BD-FE32-4D12-A3A0-65EA9E28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A5DFB-451D-43FC-9E4A-C0C3BE72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5E475-4831-4C76-8CEA-8F23B505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EE1E4-F04A-41D5-A1C8-279C0F72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CCF1F-3893-4241-89AA-7CC51AB0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9113F-A80D-4FB0-81E3-58A80867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37BDF-AF8F-4CD1-8BF8-339E8381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CD822-C473-46FD-93B7-EEDF7E3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1D5FA4-6221-4798-9726-D2BF1D3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B8D9B-1C65-49BB-896E-3623F4B1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F362C-33D7-46C4-BEC2-927CD7CF4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54E7D-AEA9-4023-BFCC-1B617FD93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CF504-81D7-4013-8DB9-5D8E47EE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7" r:id="rId13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8753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1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2.xml"/><Relationship Id="rId9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568BE9-93BC-4E20-9A18-F115D6CE6B54}"/>
              </a:ext>
            </a:extLst>
          </p:cNvPr>
          <p:cNvSpPr/>
          <p:nvPr/>
        </p:nvSpPr>
        <p:spPr>
          <a:xfrm>
            <a:off x="0" y="3383917"/>
            <a:ext cx="9906000" cy="1869863"/>
          </a:xfrm>
          <a:prstGeom prst="rect">
            <a:avLst/>
          </a:prstGeom>
          <a:solidFill>
            <a:schemeClr val="tx1">
              <a:lumMod val="50000"/>
              <a:lumOff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7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53E85-919C-42ED-A05B-E039713AE97D}"/>
              </a:ext>
            </a:extLst>
          </p:cNvPr>
          <p:cNvSpPr txBox="1"/>
          <p:nvPr/>
        </p:nvSpPr>
        <p:spPr>
          <a:xfrm>
            <a:off x="802074" y="3654038"/>
            <a:ext cx="899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for Future </a:t>
            </a:r>
            <a:r>
              <a:rPr lang="en-HK" sz="2400" b="1" dirty="0">
                <a:solidFill>
                  <a:schemeClr val="bg1"/>
                </a:solidFill>
              </a:rPr>
              <a:t>—— an </a:t>
            </a:r>
            <a:r>
              <a:rPr lang="en-HK" sz="2400" b="1" dirty="0" err="1">
                <a:solidFill>
                  <a:schemeClr val="bg1"/>
                </a:solidFill>
              </a:rPr>
              <a:t>algo</a:t>
            </a:r>
            <a:r>
              <a:rPr lang="en-HK" sz="2400" b="1" dirty="0">
                <a:solidFill>
                  <a:schemeClr val="bg1"/>
                </a:solidFill>
              </a:rPr>
              <a:t> approach for portfolio allocation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3BA5BF4-2807-4893-95B1-277E71450F0E}"/>
              </a:ext>
            </a:extLst>
          </p:cNvPr>
          <p:cNvSpPr txBox="1">
            <a:spLocks/>
          </p:cNvSpPr>
          <p:nvPr/>
        </p:nvSpPr>
        <p:spPr>
          <a:xfrm>
            <a:off x="3775728" y="4121072"/>
            <a:ext cx="5514975" cy="407987"/>
          </a:xfrm>
          <a:prstGeom prst="rect">
            <a:avLst/>
          </a:prstGeom>
        </p:spPr>
        <p:txBody>
          <a:bodyPr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 by Plutus Asset Management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978EEE62-7950-4C16-9373-E190D0116E72}"/>
              </a:ext>
            </a:extLst>
          </p:cNvPr>
          <p:cNvSpPr txBox="1"/>
          <p:nvPr/>
        </p:nvSpPr>
        <p:spPr>
          <a:xfrm>
            <a:off x="3604279" y="4539796"/>
            <a:ext cx="568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Flora Chen | Shirley Lin | Karen </a:t>
            </a: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Gary Ma </a:t>
            </a:r>
          </a:p>
        </p:txBody>
      </p:sp>
    </p:spTree>
    <p:extLst>
      <p:ext uri="{BB962C8B-B14F-4D97-AF65-F5344CB8AC3E}">
        <p14:creationId xmlns:p14="http://schemas.microsoft.com/office/powerpoint/2010/main" val="23083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箭头: V 形 17">
            <a:extLst>
              <a:ext uri="{FF2B5EF4-FFF2-40B4-BE49-F238E27FC236}">
                <a16:creationId xmlns:a16="http://schemas.microsoft.com/office/drawing/2014/main" id="{0E3DF6B3-D5A7-4261-8916-ABE1885B833D}"/>
              </a:ext>
            </a:extLst>
          </p:cNvPr>
          <p:cNvSpPr/>
          <p:nvPr/>
        </p:nvSpPr>
        <p:spPr>
          <a:xfrm>
            <a:off x="1687311" y="3109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 PROFILING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FD561ACA-4949-46E7-B3B8-6391EF52E4D9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F5E444E-430D-4860-AFF3-7E49AF95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41" name="Shape 114">
            <a:extLst>
              <a:ext uri="{FF2B5EF4-FFF2-40B4-BE49-F238E27FC236}">
                <a16:creationId xmlns:a16="http://schemas.microsoft.com/office/drawing/2014/main" id="{7DE8EB48-C47D-4B9D-AE6B-891D86702F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9790" y="2286498"/>
            <a:ext cx="7429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73D9D9D9-166A-4B21-BB7E-643234725393}"/>
              </a:ext>
            </a:extLst>
          </p:cNvPr>
          <p:cNvSpPr txBox="1"/>
          <p:nvPr/>
        </p:nvSpPr>
        <p:spPr>
          <a:xfrm>
            <a:off x="3889562" y="3948903"/>
            <a:ext cx="1861889" cy="31546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All weather strategy</a:t>
            </a:r>
            <a:endParaRPr lang="tr-T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68803DCD-837F-4898-8D24-FDE30446FD13}"/>
              </a:ext>
            </a:extLst>
          </p:cNvPr>
          <p:cNvSpPr/>
          <p:nvPr/>
        </p:nvSpPr>
        <p:spPr>
          <a:xfrm>
            <a:off x="253501" y="3184109"/>
            <a:ext cx="9482807" cy="475453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58" tIns="49529" rIns="99058" bIns="49529" rtlCol="0" anchor="ctr"/>
          <a:lstStyle/>
          <a:p>
            <a:pPr algn="ctr"/>
            <a:endParaRPr lang="tr-TR" sz="1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id="{34FBCFCF-99FA-40AC-8D7A-2D06CC3709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10" y="3240929"/>
            <a:ext cx="8918151" cy="445965"/>
          </a:xfrm>
          <a:prstGeom prst="rect">
            <a:avLst/>
          </a:prstGeom>
        </p:spPr>
      </p:pic>
      <p:sp>
        <p:nvSpPr>
          <p:cNvPr id="53" name="TextBox 14">
            <a:extLst>
              <a:ext uri="{FF2B5EF4-FFF2-40B4-BE49-F238E27FC236}">
                <a16:creationId xmlns:a16="http://schemas.microsoft.com/office/drawing/2014/main" id="{2216A133-370A-4C98-85E2-282B4832FBA1}"/>
              </a:ext>
            </a:extLst>
          </p:cNvPr>
          <p:cNvSpPr txBox="1"/>
          <p:nvPr/>
        </p:nvSpPr>
        <p:spPr>
          <a:xfrm>
            <a:off x="8248207" y="3707584"/>
            <a:ext cx="1724468" cy="240770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algn="ctr"/>
            <a:endParaRPr lang="tr-TR" sz="1400" b="1" dirty="0">
              <a:solidFill>
                <a:srgbClr val="2782A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D76D60F0-CADA-4137-AF23-5DF0EF3E2A5B}"/>
              </a:ext>
            </a:extLst>
          </p:cNvPr>
          <p:cNvSpPr txBox="1"/>
          <p:nvPr/>
        </p:nvSpPr>
        <p:spPr>
          <a:xfrm>
            <a:off x="223939" y="3948903"/>
            <a:ext cx="1716191" cy="31546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Lee’s family goal</a:t>
            </a:r>
            <a:endParaRPr lang="tr-T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17">
            <a:extLst>
              <a:ext uri="{FF2B5EF4-FFF2-40B4-BE49-F238E27FC236}">
                <a16:creationId xmlns:a16="http://schemas.microsoft.com/office/drawing/2014/main" id="{F09783DE-8262-4FC0-8C61-C6D97503E133}"/>
              </a:ext>
            </a:extLst>
          </p:cNvPr>
          <p:cNvSpPr txBox="1"/>
          <p:nvPr/>
        </p:nvSpPr>
        <p:spPr>
          <a:xfrm>
            <a:off x="223939" y="4285003"/>
            <a:ext cx="2184243" cy="2131351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High net worth family 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with initial cash contribution of 100M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Slightly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high risk 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aversion expecting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stable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annual distribution to cover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living expenses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and provide for future generation’s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education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Calibri" panose="020F0502020204030204" pitchFamily="34" charset="0"/>
              <a:ea typeface="Open Sans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Open Sans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18">
            <a:extLst>
              <a:ext uri="{FF2B5EF4-FFF2-40B4-BE49-F238E27FC236}">
                <a16:creationId xmlns:a16="http://schemas.microsoft.com/office/drawing/2014/main" id="{6DDDC0A9-BB88-4E17-9284-3DC7B1A62A63}"/>
              </a:ext>
            </a:extLst>
          </p:cNvPr>
          <p:cNvSpPr txBox="1"/>
          <p:nvPr/>
        </p:nvSpPr>
        <p:spPr>
          <a:xfrm>
            <a:off x="2062542" y="2578082"/>
            <a:ext cx="1716191" cy="31546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Risk Exposure</a:t>
            </a:r>
            <a:endParaRPr lang="tr-T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08A6FD4A-5D65-4BC5-9D90-355CE8C549D0}"/>
              </a:ext>
            </a:extLst>
          </p:cNvPr>
          <p:cNvSpPr txBox="1"/>
          <p:nvPr/>
        </p:nvSpPr>
        <p:spPr>
          <a:xfrm>
            <a:off x="2686611" y="114634"/>
            <a:ext cx="2184243" cy="1023355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Currency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Liquidity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Sovereign Credit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Interest Rate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General Market Risk</a:t>
            </a:r>
            <a:endParaRPr lang="tr-TR" sz="1200" dirty="0">
              <a:latin typeface="Calibri" panose="020F0502020204030204" pitchFamily="34" charset="0"/>
              <a:ea typeface="Open Sans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506037D3-C992-459A-8046-A0CCCDCFCA72}"/>
              </a:ext>
            </a:extLst>
          </p:cNvPr>
          <p:cNvSpPr txBox="1"/>
          <p:nvPr/>
        </p:nvSpPr>
        <p:spPr>
          <a:xfrm>
            <a:off x="6154087" y="2578082"/>
            <a:ext cx="2166633" cy="31546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Tactic asset allocation</a:t>
            </a:r>
            <a:endParaRPr lang="tr-T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66C8709-6B66-4241-B48B-11A0BBAACBD5}"/>
              </a:ext>
            </a:extLst>
          </p:cNvPr>
          <p:cNvGrpSpPr/>
          <p:nvPr/>
        </p:nvGrpSpPr>
        <p:grpSpPr>
          <a:xfrm>
            <a:off x="7579437" y="3880751"/>
            <a:ext cx="791736" cy="699895"/>
            <a:chOff x="8863522" y="2450867"/>
            <a:chExt cx="791736" cy="699895"/>
          </a:xfrm>
          <a:solidFill>
            <a:srgbClr val="3A85BF"/>
          </a:solidFill>
        </p:grpSpPr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799BFF0D-6858-4DA7-AF11-D63DFD2D83F9}"/>
                </a:ext>
              </a:extLst>
            </p:cNvPr>
            <p:cNvSpPr/>
            <p:nvPr/>
          </p:nvSpPr>
          <p:spPr>
            <a:xfrm>
              <a:off x="8863522" y="2450867"/>
              <a:ext cx="791736" cy="6998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058" tIns="49529" rIns="99058" bIns="49529" rtlCol="0" anchor="ctr"/>
            <a:lstStyle/>
            <a:p>
              <a:pPr algn="ctr"/>
              <a:endParaRPr lang="tr-TR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2" name="Picture 25">
              <a:extLst>
                <a:ext uri="{FF2B5EF4-FFF2-40B4-BE49-F238E27FC236}">
                  <a16:creationId xmlns:a16="http://schemas.microsoft.com/office/drawing/2014/main" id="{3AFD681A-7599-42FD-8309-BFDA75CD9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10848" y="2592337"/>
              <a:ext cx="497082" cy="374274"/>
            </a:xfrm>
            <a:prstGeom prst="rect">
              <a:avLst/>
            </a:prstGeom>
            <a:grpFill/>
          </p:spPr>
        </p:pic>
      </p:grpSp>
      <p:sp>
        <p:nvSpPr>
          <p:cNvPr id="64" name="TextBox 3">
            <a:extLst>
              <a:ext uri="{FF2B5EF4-FFF2-40B4-BE49-F238E27FC236}">
                <a16:creationId xmlns:a16="http://schemas.microsoft.com/office/drawing/2014/main" id="{01723357-B6C4-47F7-8DED-5D4EA6312E9B}"/>
              </a:ext>
            </a:extLst>
          </p:cNvPr>
          <p:cNvSpPr txBox="1"/>
          <p:nvPr/>
        </p:nvSpPr>
        <p:spPr>
          <a:xfrm>
            <a:off x="261258" y="962204"/>
            <a:ext cx="8820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help to concentrate on building the life you wish through a goal-based investment strategy</a:t>
            </a:r>
          </a:p>
        </p:txBody>
      </p:sp>
      <p:sp>
        <p:nvSpPr>
          <p:cNvPr id="65" name="TextBox 31">
            <a:extLst>
              <a:ext uri="{FF2B5EF4-FFF2-40B4-BE49-F238E27FC236}">
                <a16:creationId xmlns:a16="http://schemas.microsoft.com/office/drawing/2014/main" id="{31FB3125-2668-4A3D-84C3-9BC4525AF45B}"/>
              </a:ext>
            </a:extLst>
          </p:cNvPr>
          <p:cNvSpPr txBox="1"/>
          <p:nvPr/>
        </p:nvSpPr>
        <p:spPr>
          <a:xfrm>
            <a:off x="3889562" y="4285003"/>
            <a:ext cx="2400402" cy="1946685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Global asset allocation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to safeguard family wealth against market uncertainties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Forward-looking 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investment vehicle based on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market consensus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and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black-</a:t>
            </a:r>
            <a:r>
              <a:rPr lang="en-US" sz="1200" b="1" dirty="0" err="1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litterman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probability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Algo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-based optimizing engine 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to minimize risk with target return</a:t>
            </a:r>
          </a:p>
        </p:txBody>
      </p:sp>
      <p:sp>
        <p:nvSpPr>
          <p:cNvPr id="66" name="TextBox 32">
            <a:extLst>
              <a:ext uri="{FF2B5EF4-FFF2-40B4-BE49-F238E27FC236}">
                <a16:creationId xmlns:a16="http://schemas.microsoft.com/office/drawing/2014/main" id="{61F684C2-016C-4EA5-B215-FB24D06118FC}"/>
              </a:ext>
            </a:extLst>
          </p:cNvPr>
          <p:cNvSpPr txBox="1"/>
          <p:nvPr/>
        </p:nvSpPr>
        <p:spPr>
          <a:xfrm>
            <a:off x="6154087" y="1544017"/>
            <a:ext cx="2400402" cy="1023355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Adjusted portfolio embedded with 2018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macro outlook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Scenario analysis with selected best performance investment strategies</a:t>
            </a:r>
          </a:p>
        </p:txBody>
      </p:sp>
      <p:sp>
        <p:nvSpPr>
          <p:cNvPr id="67" name="TextBox 33">
            <a:extLst>
              <a:ext uri="{FF2B5EF4-FFF2-40B4-BE49-F238E27FC236}">
                <a16:creationId xmlns:a16="http://schemas.microsoft.com/office/drawing/2014/main" id="{38B942D5-281A-417A-B4CA-DECAEBBDB1BC}"/>
              </a:ext>
            </a:extLst>
          </p:cNvPr>
          <p:cNvSpPr txBox="1"/>
          <p:nvPr/>
        </p:nvSpPr>
        <p:spPr>
          <a:xfrm>
            <a:off x="7579437" y="4285003"/>
            <a:ext cx="2326563" cy="176201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Longer investment horizon with capital accumulation needs in the early stage and more flexibilities in the later half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Dynamic investment strategy 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of 10 year optimized conservative plan plus 10 year slightly aggressive plan</a:t>
            </a:r>
            <a:endParaRPr lang="en-US" sz="1200" b="1" dirty="0">
              <a:latin typeface="Calibri" panose="020F0502020204030204" pitchFamily="34" charset="0"/>
              <a:ea typeface="Open Sans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3DA44216-0F84-4768-8F35-001A63AC1E08}"/>
              </a:ext>
            </a:extLst>
          </p:cNvPr>
          <p:cNvSpPr txBox="1"/>
          <p:nvPr/>
        </p:nvSpPr>
        <p:spPr>
          <a:xfrm>
            <a:off x="7579437" y="3948903"/>
            <a:ext cx="2326562" cy="31546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Dynamic future investing</a:t>
            </a:r>
            <a:endParaRPr lang="tr-TR" altLang="zh-C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587DB94-D693-44B5-833B-1457D85ED39A}"/>
              </a:ext>
            </a:extLst>
          </p:cNvPr>
          <p:cNvGrpSpPr/>
          <p:nvPr/>
        </p:nvGrpSpPr>
        <p:grpSpPr>
          <a:xfrm>
            <a:off x="4671280" y="2470822"/>
            <a:ext cx="791736" cy="699895"/>
            <a:chOff x="4671280" y="2470823"/>
            <a:chExt cx="791736" cy="699895"/>
          </a:xfrm>
          <a:solidFill>
            <a:srgbClr val="3A85BF"/>
          </a:solidFill>
        </p:grpSpPr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2F8E982C-AB22-461A-BA45-ADD5601414A6}"/>
                </a:ext>
              </a:extLst>
            </p:cNvPr>
            <p:cNvSpPr/>
            <p:nvPr/>
          </p:nvSpPr>
          <p:spPr>
            <a:xfrm>
              <a:off x="4671280" y="2470823"/>
              <a:ext cx="791736" cy="6998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058" tIns="49529" rIns="99058" bIns="49529" rtlCol="0" anchor="ctr"/>
            <a:lstStyle/>
            <a:p>
              <a:pPr algn="ctr"/>
              <a:endParaRPr lang="tr-TR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0" name="Picture 23">
              <a:extLst>
                <a:ext uri="{FF2B5EF4-FFF2-40B4-BE49-F238E27FC236}">
                  <a16:creationId xmlns:a16="http://schemas.microsoft.com/office/drawing/2014/main" id="{36860D07-0444-411A-A1A7-93779AD2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682" y="2562569"/>
              <a:ext cx="398931" cy="471463"/>
            </a:xfrm>
            <a:prstGeom prst="rect">
              <a:avLst/>
            </a:prstGeom>
            <a:grpFill/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B232A15-CB61-48F8-A4C8-85316B243183}"/>
              </a:ext>
            </a:extLst>
          </p:cNvPr>
          <p:cNvGrpSpPr/>
          <p:nvPr/>
        </p:nvGrpSpPr>
        <p:grpSpPr>
          <a:xfrm>
            <a:off x="6739984" y="3685732"/>
            <a:ext cx="791736" cy="699895"/>
            <a:chOff x="6739984" y="3704782"/>
            <a:chExt cx="791736" cy="699895"/>
          </a:xfrm>
          <a:solidFill>
            <a:srgbClr val="3A85BF"/>
          </a:solidFill>
        </p:grpSpPr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EF19FFBB-17CE-4F8A-AC67-E5D308DEBE22}"/>
                </a:ext>
              </a:extLst>
            </p:cNvPr>
            <p:cNvSpPr/>
            <p:nvPr/>
          </p:nvSpPr>
          <p:spPr>
            <a:xfrm>
              <a:off x="6739984" y="3704782"/>
              <a:ext cx="791736" cy="6998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058" tIns="49529" rIns="99058" bIns="49529" rtlCol="0" anchor="ctr"/>
            <a:lstStyle/>
            <a:p>
              <a:pPr algn="ctr"/>
              <a:endParaRPr lang="tr-TR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9" name="Picture 22">
              <a:extLst>
                <a:ext uri="{FF2B5EF4-FFF2-40B4-BE49-F238E27FC236}">
                  <a16:creationId xmlns:a16="http://schemas.microsoft.com/office/drawing/2014/main" id="{3D20A887-C21C-44D3-9F0C-3D5A7CAA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3883" y="3772002"/>
              <a:ext cx="483937" cy="509407"/>
            </a:xfrm>
            <a:prstGeom prst="rect">
              <a:avLst/>
            </a:prstGeom>
            <a:grpFill/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4DC341B-7333-4C11-B30C-703EA024A114}"/>
              </a:ext>
            </a:extLst>
          </p:cNvPr>
          <p:cNvGrpSpPr/>
          <p:nvPr/>
        </p:nvGrpSpPr>
        <p:grpSpPr>
          <a:xfrm>
            <a:off x="2579488" y="3685732"/>
            <a:ext cx="791736" cy="699895"/>
            <a:chOff x="2313778" y="4743184"/>
            <a:chExt cx="791736" cy="699895"/>
          </a:xfrm>
          <a:solidFill>
            <a:srgbClr val="3A85BF"/>
          </a:solidFill>
        </p:grpSpPr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3C76623B-16DA-4889-B5F2-018740E496C4}"/>
                </a:ext>
              </a:extLst>
            </p:cNvPr>
            <p:cNvSpPr/>
            <p:nvPr/>
          </p:nvSpPr>
          <p:spPr>
            <a:xfrm>
              <a:off x="2313778" y="4743184"/>
              <a:ext cx="791736" cy="6998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058" tIns="49529" rIns="99058" bIns="49529" rtlCol="0" anchor="ctr"/>
            <a:lstStyle/>
            <a:p>
              <a:pPr algn="ctr"/>
              <a:endParaRPr lang="tr-TR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3" name="Picture 26">
              <a:extLst>
                <a:ext uri="{FF2B5EF4-FFF2-40B4-BE49-F238E27FC236}">
                  <a16:creationId xmlns:a16="http://schemas.microsoft.com/office/drawing/2014/main" id="{C36D5702-7A34-4C86-ADF3-62A3CAE1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2089" y="4872295"/>
              <a:ext cx="408548" cy="441672"/>
            </a:xfrm>
            <a:prstGeom prst="rect">
              <a:avLst/>
            </a:prstGeom>
            <a:grpFill/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E7E9F93-EAEC-40A2-B4A1-D95BA9B6C025}"/>
              </a:ext>
            </a:extLst>
          </p:cNvPr>
          <p:cNvGrpSpPr/>
          <p:nvPr/>
        </p:nvGrpSpPr>
        <p:grpSpPr>
          <a:xfrm>
            <a:off x="472898" y="2470822"/>
            <a:ext cx="791736" cy="699895"/>
            <a:chOff x="1354223" y="2408229"/>
            <a:chExt cx="791736" cy="699895"/>
          </a:xfrm>
          <a:solidFill>
            <a:srgbClr val="3A85BF"/>
          </a:solidFill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A487E134-C6E3-4032-A2F0-3AFDCC648B4B}"/>
                </a:ext>
              </a:extLst>
            </p:cNvPr>
            <p:cNvSpPr/>
            <p:nvPr/>
          </p:nvSpPr>
          <p:spPr>
            <a:xfrm>
              <a:off x="1354223" y="2408229"/>
              <a:ext cx="791736" cy="6998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058" tIns="49529" rIns="99058" bIns="49529" rtlCol="0" anchor="ctr"/>
            <a:lstStyle/>
            <a:p>
              <a:pPr algn="ctr"/>
              <a:endParaRPr lang="tr-TR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1" name="Picture 24">
              <a:extLst>
                <a:ext uri="{FF2B5EF4-FFF2-40B4-BE49-F238E27FC236}">
                  <a16:creationId xmlns:a16="http://schemas.microsoft.com/office/drawing/2014/main" id="{5DF06844-2124-4DFB-81CB-27F46EFB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2344" y="2589238"/>
              <a:ext cx="424507" cy="42450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1745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4" grpId="0"/>
      <p:bldP spid="55" grpId="0"/>
      <p:bldP spid="56" grpId="0"/>
      <p:bldP spid="57" grpId="0"/>
      <p:bldP spid="58" grpId="0"/>
      <p:bldP spid="65" grpId="0"/>
      <p:bldP spid="66" grpId="0"/>
      <p:bldP spid="67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16">
            <a:extLst>
              <a:ext uri="{FF2B5EF4-FFF2-40B4-BE49-F238E27FC236}">
                <a16:creationId xmlns:a16="http://schemas.microsoft.com/office/drawing/2014/main" id="{747378FA-BF7A-485B-BE89-B0E8E7604561}"/>
              </a:ext>
            </a:extLst>
          </p:cNvPr>
          <p:cNvSpPr/>
          <p:nvPr/>
        </p:nvSpPr>
        <p:spPr>
          <a:xfrm>
            <a:off x="6144209" y="1015428"/>
            <a:ext cx="3584049" cy="356729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Implied Equilibrium Return and Weights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箭头: V 形 14">
            <a:extLst>
              <a:ext uri="{FF2B5EF4-FFF2-40B4-BE49-F238E27FC236}">
                <a16:creationId xmlns:a16="http://schemas.microsoft.com/office/drawing/2014/main" id="{48F713BE-DAE0-4273-BDA0-F63996A0E14D}"/>
              </a:ext>
            </a:extLst>
          </p:cNvPr>
          <p:cNvSpPr/>
          <p:nvPr/>
        </p:nvSpPr>
        <p:spPr>
          <a:xfrm>
            <a:off x="2727508" y="1798726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2A82D3F-F4C0-4E06-A804-FAAC8F1E4960}"/>
              </a:ext>
            </a:extLst>
          </p:cNvPr>
          <p:cNvGrpSpPr/>
          <p:nvPr/>
        </p:nvGrpSpPr>
        <p:grpSpPr>
          <a:xfrm>
            <a:off x="90773" y="6455460"/>
            <a:ext cx="6944699" cy="430887"/>
            <a:chOff x="69382" y="6043721"/>
            <a:chExt cx="6944699" cy="4308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12F561F-019D-437E-9BF8-4D36461CC7F8}"/>
                </a:ext>
              </a:extLst>
            </p:cNvPr>
            <p:cNvSpPr txBox="1"/>
            <p:nvPr/>
          </p:nvSpPr>
          <p:spPr>
            <a:xfrm>
              <a:off x="3660103" y="6112972"/>
              <a:ext cx="33539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2. Data Source: Bloomberg, Google</a:t>
              </a:r>
              <a:r>
                <a:rPr lang="zh-CN" alt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Finance API 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30C868-98A2-42B4-9DCB-CBA42C8075DE}"/>
                </a:ext>
              </a:extLst>
            </p:cNvPr>
            <p:cNvSpPr txBox="1"/>
            <p:nvPr/>
          </p:nvSpPr>
          <p:spPr>
            <a:xfrm>
              <a:off x="69382" y="6043721"/>
              <a:ext cx="36200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1. The process is different from original Black-</a:t>
              </a:r>
              <a:r>
                <a:rPr lang="en-HK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Litterman</a:t>
              </a:r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</a:p>
            <a:p>
              <a:pPr algn="ctr"/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   Model because there is no risk-free assets in this portfolio</a:t>
              </a:r>
            </a:p>
          </p:txBody>
        </p:sp>
      </p:grpSp>
      <p:sp>
        <p:nvSpPr>
          <p:cNvPr id="42" name="箭头: V 形 17">
            <a:extLst>
              <a:ext uri="{FF2B5EF4-FFF2-40B4-BE49-F238E27FC236}">
                <a16:creationId xmlns:a16="http://schemas.microsoft.com/office/drawing/2014/main" id="{48FC206C-33B2-4C74-8FDC-08CDC4A2F1E8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OPTIMIZED STRATEGIC PORTFOLIO with Black-</a:t>
            </a: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Litterman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using Python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箭头: 五边形 18">
            <a:extLst>
              <a:ext uri="{FF2B5EF4-FFF2-40B4-BE49-F238E27FC236}">
                <a16:creationId xmlns:a16="http://schemas.microsoft.com/office/drawing/2014/main" id="{63578326-E737-42B7-952F-99C2DCB85603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D7713A-339B-4300-A749-994037105AEA}"/>
              </a:ext>
            </a:extLst>
          </p:cNvPr>
          <p:cNvGrpSpPr/>
          <p:nvPr/>
        </p:nvGrpSpPr>
        <p:grpSpPr>
          <a:xfrm>
            <a:off x="3171864" y="1024516"/>
            <a:ext cx="2581903" cy="1628700"/>
            <a:chOff x="3660378" y="902596"/>
            <a:chExt cx="2581903" cy="16287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E949BA-48E0-448F-B601-803482C27443}"/>
                </a:ext>
              </a:extLst>
            </p:cNvPr>
            <p:cNvSpPr txBox="1"/>
            <p:nvPr/>
          </p:nvSpPr>
          <p:spPr>
            <a:xfrm>
              <a:off x="3662955" y="902596"/>
              <a:ext cx="2446309" cy="338554"/>
            </a:xfrm>
            <a:prstGeom prst="rect">
              <a:avLst/>
            </a:prstGeom>
            <a:solidFill>
              <a:srgbClr val="3A85B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Optimization</a:t>
              </a:r>
            </a:p>
          </p:txBody>
        </p:sp>
        <p:sp>
          <p:nvSpPr>
            <p:cNvPr id="44" name="矩形 32">
              <a:extLst>
                <a:ext uri="{FF2B5EF4-FFF2-40B4-BE49-F238E27FC236}">
                  <a16:creationId xmlns:a16="http://schemas.microsoft.com/office/drawing/2014/main" id="{6AF271FF-976A-4A2E-9B35-9CF2E9A5BE39}"/>
                </a:ext>
              </a:extLst>
            </p:cNvPr>
            <p:cNvSpPr/>
            <p:nvPr/>
          </p:nvSpPr>
          <p:spPr>
            <a:xfrm>
              <a:off x="3660378" y="1318133"/>
              <a:ext cx="2581903" cy="1213163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400" b="1" u="sng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Minimize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Systematic Risk:     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Beta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Risk: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Volatility</a:t>
              </a:r>
              <a:endParaRPr lang="en-US" altLang="zh-CN" sz="1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Max Loss:                 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drawdown</a:t>
              </a:r>
            </a:p>
            <a:p>
              <a:pPr algn="just">
                <a:buClr>
                  <a:srgbClr val="009ED6"/>
                </a:buClr>
                <a:buSzPct val="70000"/>
              </a:pPr>
              <a:r>
                <a:rPr lang="en-US" altLang="zh-CN" sz="14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Gains:                       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箭头: V 形 14">
            <a:extLst>
              <a:ext uri="{FF2B5EF4-FFF2-40B4-BE49-F238E27FC236}">
                <a16:creationId xmlns:a16="http://schemas.microsoft.com/office/drawing/2014/main" id="{2B52E964-2054-48A5-A9FF-66EC19C6E8EF}"/>
              </a:ext>
            </a:extLst>
          </p:cNvPr>
          <p:cNvSpPr/>
          <p:nvPr/>
        </p:nvSpPr>
        <p:spPr>
          <a:xfrm>
            <a:off x="5753767" y="1814053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4C0EC22-1501-4F30-B641-9A2FFAD7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48" y="5813170"/>
            <a:ext cx="2952344" cy="40553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14888A8-A7B0-4FB8-AC8F-1E98E6FD04A2}"/>
              </a:ext>
            </a:extLst>
          </p:cNvPr>
          <p:cNvSpPr txBox="1"/>
          <p:nvPr/>
        </p:nvSpPr>
        <p:spPr>
          <a:xfrm>
            <a:off x="6129839" y="5152316"/>
            <a:ext cx="3519561" cy="584775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the Equilibrium Return and Views with Confidence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0BC3A-38B8-4E13-BDE5-AD82409F9651}"/>
              </a:ext>
            </a:extLst>
          </p:cNvPr>
          <p:cNvGrpSpPr/>
          <p:nvPr/>
        </p:nvGrpSpPr>
        <p:grpSpPr>
          <a:xfrm>
            <a:off x="5989435" y="2931031"/>
            <a:ext cx="3713246" cy="1918779"/>
            <a:chOff x="5933866" y="2984429"/>
            <a:chExt cx="3713246" cy="1937238"/>
          </a:xfrm>
        </p:grpSpPr>
        <p:graphicFrame>
          <p:nvGraphicFramePr>
            <p:cNvPr id="59" name="Chart 58" title="图表">
              <a:extLst>
                <a:ext uri="{FF2B5EF4-FFF2-40B4-BE49-F238E27FC236}">
                  <a16:creationId xmlns:a16="http://schemas.microsoft.com/office/drawing/2014/main" id="{00000000-0008-0000-0200-000002000000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5933866" y="3257009"/>
            <a:ext cx="3584050" cy="16646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8" name="矩形 16">
              <a:extLst>
                <a:ext uri="{FF2B5EF4-FFF2-40B4-BE49-F238E27FC236}">
                  <a16:creationId xmlns:a16="http://schemas.microsoft.com/office/drawing/2014/main" id="{D2EB6B1C-F407-479C-842B-EF641C2BB0BA}"/>
                </a:ext>
              </a:extLst>
            </p:cNvPr>
            <p:cNvSpPr/>
            <p:nvPr/>
          </p:nvSpPr>
          <p:spPr>
            <a:xfrm>
              <a:off x="6088642" y="2984429"/>
              <a:ext cx="3558470" cy="356729"/>
            </a:xfrm>
            <a:prstGeom prst="rect">
              <a:avLst/>
            </a:prstGeom>
            <a:solidFill>
              <a:srgbClr val="3A8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Views from Analysing Macro Outlook</a:t>
              </a:r>
              <a:endPara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80E0EE8E-E5E2-417D-B9A7-3F0EB12B207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4247" y="1334421"/>
          <a:ext cx="2622490" cy="14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0CFED6F9-1854-41BC-8A3C-6BB8D1E62307}"/>
              </a:ext>
            </a:extLst>
          </p:cNvPr>
          <p:cNvSpPr txBox="1"/>
          <p:nvPr/>
        </p:nvSpPr>
        <p:spPr>
          <a:xfrm>
            <a:off x="293223" y="1024516"/>
            <a:ext cx="2456171" cy="338554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Capitalization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59745C-EE8B-4877-9117-E046C5904AAE}"/>
              </a:ext>
            </a:extLst>
          </p:cNvPr>
          <p:cNvGrpSpPr/>
          <p:nvPr/>
        </p:nvGrpSpPr>
        <p:grpSpPr>
          <a:xfrm>
            <a:off x="6578927" y="1373616"/>
            <a:ext cx="2581903" cy="1331740"/>
            <a:chOff x="6359471" y="1288272"/>
            <a:chExt cx="2581903" cy="1331740"/>
          </a:xfrm>
        </p:grpSpPr>
        <p:sp>
          <p:nvSpPr>
            <p:cNvPr id="89" name="矩形 32">
              <a:extLst>
                <a:ext uri="{FF2B5EF4-FFF2-40B4-BE49-F238E27FC236}">
                  <a16:creationId xmlns:a16="http://schemas.microsoft.com/office/drawing/2014/main" id="{D46DBE90-A0BE-404A-A924-C5E949BE553D}"/>
                </a:ext>
              </a:extLst>
            </p:cNvPr>
            <p:cNvSpPr/>
            <p:nvPr/>
          </p:nvSpPr>
          <p:spPr>
            <a:xfrm>
              <a:off x="6359471" y="1643792"/>
              <a:ext cx="2581903" cy="976220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Expected Return:      5.99%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Beta:                            0.51</a:t>
              </a:r>
              <a:endPara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Volatility:                    7.99%</a:t>
              </a:r>
              <a:endParaRPr lang="en-US" altLang="zh-CN" sz="1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Historical Max Loss: 12.00%</a:t>
              </a:r>
              <a:endParaRPr lang="en-US" altLang="zh-CN" sz="14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73EDC2-AC01-46E0-8BF8-8987BEE32C8E}"/>
                </a:ext>
              </a:extLst>
            </p:cNvPr>
            <p:cNvSpPr/>
            <p:nvPr/>
          </p:nvSpPr>
          <p:spPr>
            <a:xfrm>
              <a:off x="6364942" y="1288272"/>
              <a:ext cx="22381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Prior Portfolio Performance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CE9D128-C62A-49AE-BFC3-0B32770A96A2}"/>
              </a:ext>
            </a:extLst>
          </p:cNvPr>
          <p:cNvSpPr txBox="1"/>
          <p:nvPr/>
        </p:nvSpPr>
        <p:spPr>
          <a:xfrm>
            <a:off x="3171864" y="2925774"/>
            <a:ext cx="2469645" cy="338554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</a:p>
        </p:txBody>
      </p:sp>
      <p:sp>
        <p:nvSpPr>
          <p:cNvPr id="120" name="箭头: V 形 14">
            <a:extLst>
              <a:ext uri="{FF2B5EF4-FFF2-40B4-BE49-F238E27FC236}">
                <a16:creationId xmlns:a16="http://schemas.microsoft.com/office/drawing/2014/main" id="{A3747085-AD89-4491-B699-E038489835AB}"/>
              </a:ext>
            </a:extLst>
          </p:cNvPr>
          <p:cNvSpPr/>
          <p:nvPr/>
        </p:nvSpPr>
        <p:spPr>
          <a:xfrm rot="10800000">
            <a:off x="5759863" y="4282933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箭头: V 形 14">
            <a:extLst>
              <a:ext uri="{FF2B5EF4-FFF2-40B4-BE49-F238E27FC236}">
                <a16:creationId xmlns:a16="http://schemas.microsoft.com/office/drawing/2014/main" id="{3DEF9F99-8E10-4B02-AE3B-333EF03823D6}"/>
              </a:ext>
            </a:extLst>
          </p:cNvPr>
          <p:cNvSpPr/>
          <p:nvPr/>
        </p:nvSpPr>
        <p:spPr>
          <a:xfrm rot="5400000">
            <a:off x="7753255" y="4679173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FE4472-785F-4D5D-9A05-5178BF772659}"/>
              </a:ext>
            </a:extLst>
          </p:cNvPr>
          <p:cNvSpPr txBox="1"/>
          <p:nvPr/>
        </p:nvSpPr>
        <p:spPr>
          <a:xfrm>
            <a:off x="297587" y="2921042"/>
            <a:ext cx="2451808" cy="338554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Strategic Portfolio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BFEFB3EA-1F5B-48E7-B1A9-079BC1058507}"/>
              </a:ext>
            </a:extLst>
          </p:cNvPr>
          <p:cNvSpPr/>
          <p:nvPr/>
        </p:nvSpPr>
        <p:spPr>
          <a:xfrm rot="3992318">
            <a:off x="8876629" y="2107539"/>
            <a:ext cx="1013014" cy="438712"/>
          </a:xfrm>
          <a:prstGeom prst="curved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82690D-F027-4876-8960-61185EBA1536}"/>
              </a:ext>
            </a:extLst>
          </p:cNvPr>
          <p:cNvGrpSpPr/>
          <p:nvPr/>
        </p:nvGrpSpPr>
        <p:grpSpPr>
          <a:xfrm>
            <a:off x="348995" y="3229162"/>
            <a:ext cx="2631874" cy="1332997"/>
            <a:chOff x="6343329" y="1287015"/>
            <a:chExt cx="2631874" cy="1332997"/>
          </a:xfrm>
        </p:grpSpPr>
        <p:sp>
          <p:nvSpPr>
            <p:cNvPr id="125" name="矩形 32">
              <a:extLst>
                <a:ext uri="{FF2B5EF4-FFF2-40B4-BE49-F238E27FC236}">
                  <a16:creationId xmlns:a16="http://schemas.microsoft.com/office/drawing/2014/main" id="{23FE104A-CA8E-4168-865B-EC691917339B}"/>
                </a:ext>
              </a:extLst>
            </p:cNvPr>
            <p:cNvSpPr/>
            <p:nvPr/>
          </p:nvSpPr>
          <p:spPr>
            <a:xfrm>
              <a:off x="6359471" y="1643792"/>
              <a:ext cx="2581903" cy="976220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Expected Return:      6.00%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Beta:                            0.39</a:t>
              </a:r>
              <a:endPara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Volatility:                    6.84%</a:t>
              </a:r>
              <a:endParaRPr lang="en-US" altLang="zh-CN" sz="1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Historical Max Loss: 9.99%</a:t>
              </a:r>
              <a:endParaRPr lang="en-US" altLang="zh-CN" sz="14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7AE997C-F582-4D1F-B3D0-06F0AA5D6C55}"/>
                </a:ext>
              </a:extLst>
            </p:cNvPr>
            <p:cNvSpPr/>
            <p:nvPr/>
          </p:nvSpPr>
          <p:spPr>
            <a:xfrm>
              <a:off x="6343329" y="1287015"/>
              <a:ext cx="26318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Posterior Portfolio Performance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9179CA1-9838-440A-81D2-B3BEEEF1E089}"/>
              </a:ext>
            </a:extLst>
          </p:cNvPr>
          <p:cNvGrpSpPr/>
          <p:nvPr/>
        </p:nvGrpSpPr>
        <p:grpSpPr>
          <a:xfrm>
            <a:off x="317607" y="4461870"/>
            <a:ext cx="2449055" cy="1868917"/>
            <a:chOff x="3006157" y="2657893"/>
            <a:chExt cx="2249150" cy="2239161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7AC6324-5E22-40E6-AEC2-9628F127F1B7}"/>
                </a:ext>
              </a:extLst>
            </p:cNvPr>
            <p:cNvGrpSpPr/>
            <p:nvPr/>
          </p:nvGrpSpPr>
          <p:grpSpPr>
            <a:xfrm>
              <a:off x="3006157" y="2657893"/>
              <a:ext cx="2249150" cy="1682007"/>
              <a:chOff x="5982293" y="1243604"/>
              <a:chExt cx="2268506" cy="1827314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202AD791-62AD-4E70-93B2-359230437440}"/>
                  </a:ext>
                </a:extLst>
              </p:cNvPr>
              <p:cNvGrpSpPr/>
              <p:nvPr/>
            </p:nvGrpSpPr>
            <p:grpSpPr>
              <a:xfrm>
                <a:off x="5982294" y="1243604"/>
                <a:ext cx="2268505" cy="600907"/>
                <a:chOff x="5982294" y="1589723"/>
                <a:chExt cx="2268505" cy="600907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C569C664-9A30-44D0-9600-D3396670C094}"/>
                    </a:ext>
                  </a:extLst>
                </p:cNvPr>
                <p:cNvSpPr/>
                <p:nvPr/>
              </p:nvSpPr>
              <p:spPr>
                <a:xfrm>
                  <a:off x="5982294" y="1600444"/>
                  <a:ext cx="2268505" cy="56449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147" name="Picture 146" descr="A close up of a device&#10;&#10;Description generated with high confidence">
                  <a:extLst>
                    <a:ext uri="{FF2B5EF4-FFF2-40B4-BE49-F238E27FC236}">
                      <a16:creationId xmlns:a16="http://schemas.microsoft.com/office/drawing/2014/main" id="{9A46D9E0-3D42-4B76-83A6-038658C0C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4113" y="1638967"/>
                  <a:ext cx="390828" cy="462661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E748058F-914D-4880-9B48-27CD2054B728}"/>
                    </a:ext>
                  </a:extLst>
                </p:cNvPr>
                <p:cNvSpPr txBox="1"/>
                <p:nvPr/>
              </p:nvSpPr>
              <p:spPr>
                <a:xfrm>
                  <a:off x="6887294" y="1589723"/>
                  <a:ext cx="1184246" cy="600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HK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Low sensitivity on input data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2F095F5-7727-41C3-91D1-1F5E62322D1B}"/>
                  </a:ext>
                </a:extLst>
              </p:cNvPr>
              <p:cNvGrpSpPr/>
              <p:nvPr/>
            </p:nvGrpSpPr>
            <p:grpSpPr>
              <a:xfrm>
                <a:off x="5982293" y="1858934"/>
                <a:ext cx="2268505" cy="600324"/>
                <a:chOff x="5990653" y="1408560"/>
                <a:chExt cx="2268505" cy="483374"/>
              </a:xfrm>
            </p:grpSpPr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8DE6641E-D0D8-49EB-A598-C8ECC0F1BD66}"/>
                    </a:ext>
                  </a:extLst>
                </p:cNvPr>
                <p:cNvSpPr/>
                <p:nvPr/>
              </p:nvSpPr>
              <p:spPr>
                <a:xfrm>
                  <a:off x="5990653" y="1415749"/>
                  <a:ext cx="2268505" cy="449996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dirty="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F709AD2-27C7-4829-97AE-51112A2988EF}"/>
                    </a:ext>
                  </a:extLst>
                </p:cNvPr>
                <p:cNvSpPr txBox="1"/>
                <p:nvPr/>
              </p:nvSpPr>
              <p:spPr>
                <a:xfrm>
                  <a:off x="6147468" y="1408560"/>
                  <a:ext cx="1416721" cy="483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HK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forward looking views for prediction</a:t>
                  </a:r>
                </a:p>
              </p:txBody>
            </p:sp>
          </p:grpSp>
          <p:pic>
            <p:nvPicPr>
              <p:cNvPr id="139" name="Picture 13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038BEB6-426B-46E9-93FB-D32FE6AF2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5829" y="1917753"/>
                <a:ext cx="334188" cy="426206"/>
              </a:xfrm>
              <a:prstGeom prst="rect">
                <a:avLst/>
              </a:prstGeom>
            </p:spPr>
          </p:pic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494DBDFF-6BC1-4E0F-9982-FA5E06453110}"/>
                  </a:ext>
                </a:extLst>
              </p:cNvPr>
              <p:cNvGrpSpPr/>
              <p:nvPr/>
            </p:nvGrpSpPr>
            <p:grpSpPr>
              <a:xfrm>
                <a:off x="5995512" y="2470011"/>
                <a:ext cx="2255287" cy="600907"/>
                <a:chOff x="5995512" y="1113814"/>
                <a:chExt cx="2255287" cy="914720"/>
              </a:xfrm>
            </p:grpSpPr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EAB3D03F-DDC5-4CA7-BAC3-3BDF6FF0DFAD}"/>
                    </a:ext>
                  </a:extLst>
                </p:cNvPr>
                <p:cNvSpPr/>
                <p:nvPr/>
              </p:nvSpPr>
              <p:spPr>
                <a:xfrm>
                  <a:off x="5995512" y="1122989"/>
                  <a:ext cx="2255287" cy="863889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11D5BD4-6D84-4573-9817-F14A94BC8DB4}"/>
                    </a:ext>
                  </a:extLst>
                </p:cNvPr>
                <p:cNvSpPr txBox="1"/>
                <p:nvPr/>
              </p:nvSpPr>
              <p:spPr>
                <a:xfrm>
                  <a:off x="6458807" y="1113814"/>
                  <a:ext cx="1762201" cy="914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HK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Optimization &amp; data mining with python</a:t>
                  </a:r>
                </a:p>
              </p:txBody>
            </p:sp>
          </p:grpSp>
          <p:pic>
            <p:nvPicPr>
              <p:cNvPr id="141" name="Picture 140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700D071C-6E19-42E5-AB05-546F28A46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0125" y="2588761"/>
                <a:ext cx="292452" cy="360992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6E5A77C-F7D1-4169-A248-FBEED57D3AC0}"/>
                </a:ext>
              </a:extLst>
            </p:cNvPr>
            <p:cNvGrpSpPr/>
            <p:nvPr/>
          </p:nvGrpSpPr>
          <p:grpSpPr>
            <a:xfrm>
              <a:off x="3006157" y="4343930"/>
              <a:ext cx="2249149" cy="553124"/>
              <a:chOff x="3116796" y="4602591"/>
              <a:chExt cx="2224906" cy="553124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D1A3B357-0994-4555-91C8-D3AAE0395F11}"/>
                  </a:ext>
                </a:extLst>
              </p:cNvPr>
              <p:cNvSpPr/>
              <p:nvPr/>
            </p:nvSpPr>
            <p:spPr>
              <a:xfrm>
                <a:off x="3116796" y="4610334"/>
                <a:ext cx="2224906" cy="51443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5CC29A8-9C24-4603-BA7B-FAC4FAC187DB}"/>
                  </a:ext>
                </a:extLst>
              </p:cNvPr>
              <p:cNvSpPr txBox="1"/>
              <p:nvPr/>
            </p:nvSpPr>
            <p:spPr>
              <a:xfrm>
                <a:off x="3236275" y="4602591"/>
                <a:ext cx="1664274" cy="55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Build upon model, not simply following it (1)</a:t>
                </a:r>
              </a:p>
            </p:txBody>
          </p:sp>
          <p:pic>
            <p:nvPicPr>
              <p:cNvPr id="136" name="Picture 13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1C73B68-0478-4042-8539-F1606A10B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749899" y="4716499"/>
                <a:ext cx="325254" cy="351183"/>
              </a:xfrm>
              <a:prstGeom prst="rect">
                <a:avLst/>
              </a:prstGeom>
            </p:spPr>
          </p:pic>
        </p:grpSp>
      </p:grpSp>
      <p:graphicFrame>
        <p:nvGraphicFramePr>
          <p:cNvPr id="54" name="图表 53">
            <a:extLst>
              <a:ext uri="{FF2B5EF4-FFF2-40B4-BE49-F238E27FC236}">
                <a16:creationId xmlns:a16="http://schemas.microsoft.com/office/drawing/2014/main" id="{7AC4AE15-6887-46AF-9804-4D6B58B59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316243"/>
              </p:ext>
            </p:extLst>
          </p:nvPr>
        </p:nvGraphicFramePr>
        <p:xfrm>
          <a:off x="2875995" y="3316424"/>
          <a:ext cx="3190242" cy="286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A108904D-167F-43A3-8900-BA6B03C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1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0E817B-BACE-410D-9CBC-C8D7E891D687}"/>
              </a:ext>
            </a:extLst>
          </p:cNvPr>
          <p:cNvSpPr txBox="1"/>
          <p:nvPr/>
        </p:nvSpPr>
        <p:spPr>
          <a:xfrm>
            <a:off x="262473" y="805330"/>
            <a:ext cx="766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Lee’s family needs vs general rule of thumb</a:t>
            </a:r>
          </a:p>
        </p:txBody>
      </p:sp>
      <p:sp>
        <p:nvSpPr>
          <p:cNvPr id="10" name="矩形 41">
            <a:extLst>
              <a:ext uri="{FF2B5EF4-FFF2-40B4-BE49-F238E27FC236}">
                <a16:creationId xmlns:a16="http://schemas.microsoft.com/office/drawing/2014/main" id="{27864D64-95B3-4B97-B5FB-1126096EE3EB}"/>
              </a:ext>
            </a:extLst>
          </p:cNvPr>
          <p:cNvSpPr/>
          <p:nvPr/>
        </p:nvSpPr>
        <p:spPr>
          <a:xfrm>
            <a:off x="6947662" y="2054506"/>
            <a:ext cx="2618869" cy="358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矩形 45">
            <a:extLst>
              <a:ext uri="{FF2B5EF4-FFF2-40B4-BE49-F238E27FC236}">
                <a16:creationId xmlns:a16="http://schemas.microsoft.com/office/drawing/2014/main" id="{C2E0F747-0E90-42F0-9471-89FD62D8007B}"/>
              </a:ext>
            </a:extLst>
          </p:cNvPr>
          <p:cNvSpPr/>
          <p:nvPr/>
        </p:nvSpPr>
        <p:spPr>
          <a:xfrm>
            <a:off x="6959079" y="4053919"/>
            <a:ext cx="2618869" cy="44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0AB381-34EF-40F0-B51F-FFF4DEF2B41E}"/>
              </a:ext>
            </a:extLst>
          </p:cNvPr>
          <p:cNvGrpSpPr/>
          <p:nvPr/>
        </p:nvGrpSpPr>
        <p:grpSpPr>
          <a:xfrm>
            <a:off x="7059926" y="3492811"/>
            <a:ext cx="2864840" cy="2313674"/>
            <a:chOff x="6925647" y="3350552"/>
            <a:chExt cx="2864840" cy="2313674"/>
          </a:xfrm>
        </p:grpSpPr>
        <p:sp>
          <p:nvSpPr>
            <p:cNvPr id="15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AA869178-20B5-4B53-8641-4FE6712046D1}"/>
                </a:ext>
              </a:extLst>
            </p:cNvPr>
            <p:cNvSpPr/>
            <p:nvPr/>
          </p:nvSpPr>
          <p:spPr>
            <a:xfrm>
              <a:off x="6946926" y="3350552"/>
              <a:ext cx="28435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Performance Proven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" name="矩形 48">
              <a:extLst>
                <a:ext uri="{FF2B5EF4-FFF2-40B4-BE49-F238E27FC236}">
                  <a16:creationId xmlns:a16="http://schemas.microsoft.com/office/drawing/2014/main" id="{38E66FEF-C15B-4643-89DF-A36BAF23235E}"/>
                </a:ext>
              </a:extLst>
            </p:cNvPr>
            <p:cNvSpPr/>
            <p:nvPr/>
          </p:nvSpPr>
          <p:spPr>
            <a:xfrm>
              <a:off x="6925647" y="3632901"/>
              <a:ext cx="261886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Outperforming 60/40 traditional investment in scenario analysis(explained later)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Outstanding results in stress tests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000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95% confidence interval that our portfolio will generate a return between -11% and</a:t>
              </a:r>
              <a:r>
                <a:rPr lang="zh-CN" altLang="en-US" sz="1000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r>
                <a:rPr lang="en-US" altLang="zh-CN" sz="1000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32%</a:t>
              </a:r>
              <a:endParaRPr kumimoji="0" lang="en-US" altLang="zh-CN" sz="100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6E7FE6-4D86-4D8F-B063-570F917A4D48}"/>
              </a:ext>
            </a:extLst>
          </p:cNvPr>
          <p:cNvGrpSpPr/>
          <p:nvPr/>
        </p:nvGrpSpPr>
        <p:grpSpPr>
          <a:xfrm>
            <a:off x="-140057" y="1382456"/>
            <a:ext cx="2804091" cy="1664343"/>
            <a:chOff x="-80365" y="1590258"/>
            <a:chExt cx="3027286" cy="1664343"/>
          </a:xfrm>
        </p:grpSpPr>
        <p:sp>
          <p:nvSpPr>
            <p:cNvPr id="19" name="矩形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08416284-7379-40C6-A5B4-E7ECD98DC3F6}"/>
                </a:ext>
              </a:extLst>
            </p:cNvPr>
            <p:cNvSpPr/>
            <p:nvPr/>
          </p:nvSpPr>
          <p:spPr>
            <a:xfrm>
              <a:off x="-80365" y="1590258"/>
              <a:ext cx="28435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Customized Wealth Planning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" name="矩形 52">
              <a:extLst>
                <a:ext uri="{FF2B5EF4-FFF2-40B4-BE49-F238E27FC236}">
                  <a16:creationId xmlns:a16="http://schemas.microsoft.com/office/drawing/2014/main" id="{46C3FE4C-1D63-4FB6-BC07-72C10D4C75C2}"/>
                </a:ext>
              </a:extLst>
            </p:cNvPr>
            <p:cNvSpPr/>
            <p:nvPr/>
          </p:nvSpPr>
          <p:spPr>
            <a:xfrm>
              <a:off x="184814" y="1801126"/>
              <a:ext cx="2762107" cy="1453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Expected education expenses approximately 1 million (discounting 60k/year × 3 kids × 4Y)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Maximum drawdown requirement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Expected fixed cash dividend 1M/Y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Lower risk tolerance at early/mid career due to family needs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C22412-A4B4-4125-BA91-D34247873E14}"/>
              </a:ext>
            </a:extLst>
          </p:cNvPr>
          <p:cNvGrpSpPr/>
          <p:nvPr/>
        </p:nvGrpSpPr>
        <p:grpSpPr>
          <a:xfrm>
            <a:off x="-544521" y="3458313"/>
            <a:ext cx="3172587" cy="2432982"/>
            <a:chOff x="-432360" y="3699763"/>
            <a:chExt cx="3313702" cy="1677306"/>
          </a:xfrm>
        </p:grpSpPr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B51DC972-F0D7-4FCF-BDA5-130DB0B3860D}"/>
                </a:ext>
              </a:extLst>
            </p:cNvPr>
            <p:cNvSpPr/>
            <p:nvPr/>
          </p:nvSpPr>
          <p:spPr>
            <a:xfrm>
              <a:off x="262473" y="3899741"/>
              <a:ext cx="261886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60/40 being a general investment guideline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Fully diversified through multi-currency and multi-asset allocation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Macro explained: safer investments into larger portion of bonds 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" name="矩形 5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E7AB589B-1B92-41AB-A041-32BE59D73813}"/>
                </a:ext>
              </a:extLst>
            </p:cNvPr>
            <p:cNvSpPr/>
            <p:nvPr/>
          </p:nvSpPr>
          <p:spPr>
            <a:xfrm>
              <a:off x="-432360" y="3699763"/>
              <a:ext cx="28435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Optimized portfolio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5FDCD657-9E89-4EC3-9029-068F66D1CD30}"/>
              </a:ext>
            </a:extLst>
          </p:cNvPr>
          <p:cNvGrpSpPr/>
          <p:nvPr/>
        </p:nvGrpSpPr>
        <p:grpSpPr>
          <a:xfrm>
            <a:off x="4223060" y="2609583"/>
            <a:ext cx="78451" cy="14501"/>
            <a:chOff x="4932363" y="4100513"/>
            <a:chExt cx="58737" cy="9525"/>
          </a:xfrm>
          <a:solidFill>
            <a:schemeClr val="bg1"/>
          </a:solidFill>
        </p:grpSpPr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8168411F-5252-4C0B-9875-C8DE6133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  <a:cs typeface="Arial"/>
                <a:sym typeface="Arial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767460-7E94-46BB-98F0-A81E22509A8C}"/>
                </a:ext>
              </a:extLst>
            </p:cNvPr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  <a:cs typeface="Arial"/>
                <a:sym typeface="Arial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AC4505-5EE1-4646-AC2E-5926DD3A0ACB}"/>
              </a:ext>
            </a:extLst>
          </p:cNvPr>
          <p:cNvGrpSpPr/>
          <p:nvPr/>
        </p:nvGrpSpPr>
        <p:grpSpPr>
          <a:xfrm>
            <a:off x="7012534" y="1266596"/>
            <a:ext cx="2979192" cy="2188819"/>
            <a:chOff x="6878988" y="1517375"/>
            <a:chExt cx="2912234" cy="2188819"/>
          </a:xfrm>
        </p:grpSpPr>
        <p:sp>
          <p:nvSpPr>
            <p:cNvPr id="11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C17F448D-E22D-4E99-9C5F-0750494F188B}"/>
                </a:ext>
              </a:extLst>
            </p:cNvPr>
            <p:cNvSpPr/>
            <p:nvPr/>
          </p:nvSpPr>
          <p:spPr>
            <a:xfrm>
              <a:off x="6947661" y="1517375"/>
              <a:ext cx="28435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Dynamic All Weather Strategy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矩形 53">
              <a:extLst>
                <a:ext uri="{FF2B5EF4-FFF2-40B4-BE49-F238E27FC236}">
                  <a16:creationId xmlns:a16="http://schemas.microsoft.com/office/drawing/2014/main" id="{932C3613-DF6D-4AFC-8EF5-56601A973B5F}"/>
                </a:ext>
              </a:extLst>
            </p:cNvPr>
            <p:cNvSpPr/>
            <p:nvPr/>
          </p:nvSpPr>
          <p:spPr>
            <a:xfrm>
              <a:off x="6878988" y="1767202"/>
              <a:ext cx="2750066" cy="1938992"/>
            </a:xfrm>
            <a:prstGeom prst="rect">
              <a:avLst/>
            </a:prstGeom>
          </p:spPr>
          <p:txBody>
            <a:bodyPr wrap="square" lIns="45720" rIns="4572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Traditional investment vehicle 60% equity+ 40% bonds vs full risk diversification by exploring  alternative assets investment opportunities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E.g.  Larger portion into fintech and blockchain technology(fintech global ETF is growing rapidly, driving the upward trend in S&amp;P technology index); short-term risk hedging by holding VIX futures</a:t>
              </a:r>
            </a:p>
          </p:txBody>
        </p:sp>
      </p:grpSp>
      <p:sp>
        <p:nvSpPr>
          <p:cNvPr id="32" name="箭头: V 形 17">
            <a:extLst>
              <a:ext uri="{FF2B5EF4-FFF2-40B4-BE49-F238E27FC236}">
                <a16:creationId xmlns:a16="http://schemas.microsoft.com/office/drawing/2014/main" id="{7B57D14D-5E92-40A6-9864-BCABB1663560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defRPr/>
            </a:pPr>
            <a:r>
              <a:rPr lang="fr-FR" altLang="zh-CN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Plutus </a:t>
            </a:r>
            <a:r>
              <a:rPr lang="fr-FR" altLang="zh-CN" b="1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Optimizer</a:t>
            </a:r>
            <a:r>
              <a:rPr lang="fr-FR" altLang="zh-CN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fr-FR" altLang="zh-CN" b="1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Traditional</a:t>
            </a:r>
            <a:r>
              <a:rPr lang="fr-FR" altLang="zh-CN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60/40 allocation</a:t>
            </a:r>
          </a:p>
        </p:txBody>
      </p:sp>
      <p:sp>
        <p:nvSpPr>
          <p:cNvPr id="33" name="箭头: 五边形 18">
            <a:extLst>
              <a:ext uri="{FF2B5EF4-FFF2-40B4-BE49-F238E27FC236}">
                <a16:creationId xmlns:a16="http://schemas.microsoft.com/office/drawing/2014/main" id="{760583FD-D172-4601-86F7-A36376EC9B30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5A793FBF-F485-4D6A-9A29-450F0254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9A8CED7-4A76-49E5-ADED-BBE9A10895F0}"/>
              </a:ext>
            </a:extLst>
          </p:cNvPr>
          <p:cNvGrpSpPr/>
          <p:nvPr/>
        </p:nvGrpSpPr>
        <p:grpSpPr>
          <a:xfrm>
            <a:off x="2423574" y="1358405"/>
            <a:ext cx="4588018" cy="4207298"/>
            <a:chOff x="2807981" y="1549852"/>
            <a:chExt cx="4098385" cy="3758295"/>
          </a:xfrm>
        </p:grpSpPr>
        <p:grpSp>
          <p:nvGrpSpPr>
            <p:cNvPr id="42" name="Group 35">
              <a:extLst>
                <a:ext uri="{FF2B5EF4-FFF2-40B4-BE49-F238E27FC236}">
                  <a16:creationId xmlns:a16="http://schemas.microsoft.com/office/drawing/2014/main" id="{4936D2BE-6A33-495E-9959-CCF44A3C71C7}"/>
                </a:ext>
              </a:extLst>
            </p:cNvPr>
            <p:cNvGrpSpPr/>
            <p:nvPr/>
          </p:nvGrpSpPr>
          <p:grpSpPr>
            <a:xfrm>
              <a:off x="4223060" y="2609583"/>
              <a:ext cx="78451" cy="14501"/>
              <a:chOff x="4932363" y="4100513"/>
              <a:chExt cx="58737" cy="9525"/>
            </a:xfrm>
            <a:solidFill>
              <a:schemeClr val="bg1"/>
            </a:solidFill>
          </p:grpSpPr>
          <p:sp>
            <p:nvSpPr>
              <p:cNvPr id="80" name="Oval 33">
                <a:extLst>
                  <a:ext uri="{FF2B5EF4-FFF2-40B4-BE49-F238E27FC236}">
                    <a16:creationId xmlns:a16="http://schemas.microsoft.com/office/drawing/2014/main" id="{6F8637A4-804D-45D4-84E9-AB10E120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363" y="4103688"/>
                <a:ext cx="6350" cy="47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 panose="020B0503020204020204" charset="-122"/>
                  <a:cs typeface="Arial"/>
                  <a:sym typeface="Arial"/>
                </a:endParaRPr>
              </a:p>
            </p:txBody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4FAD22A2-DD6D-497D-AD8A-433D045A900D}"/>
                  </a:ext>
                </a:extLst>
              </p:cNvPr>
              <p:cNvSpPr/>
              <p:nvPr/>
            </p:nvSpPr>
            <p:spPr bwMode="auto">
              <a:xfrm>
                <a:off x="4943475" y="4100513"/>
                <a:ext cx="47625" cy="9525"/>
              </a:xfrm>
              <a:custGeom>
                <a:avLst/>
                <a:gdLst>
                  <a:gd name="T0" fmla="*/ 63 w 63"/>
                  <a:gd name="T1" fmla="*/ 6 h 13"/>
                  <a:gd name="T2" fmla="*/ 57 w 63"/>
                  <a:gd name="T3" fmla="*/ 13 h 13"/>
                  <a:gd name="T4" fmla="*/ 6 w 63"/>
                  <a:gd name="T5" fmla="*/ 13 h 13"/>
                  <a:gd name="T6" fmla="*/ 0 w 63"/>
                  <a:gd name="T7" fmla="*/ 6 h 13"/>
                  <a:gd name="T8" fmla="*/ 0 w 63"/>
                  <a:gd name="T9" fmla="*/ 6 h 13"/>
                  <a:gd name="T10" fmla="*/ 6 w 63"/>
                  <a:gd name="T11" fmla="*/ 0 h 13"/>
                  <a:gd name="T12" fmla="*/ 57 w 63"/>
                  <a:gd name="T13" fmla="*/ 0 h 13"/>
                  <a:gd name="T14" fmla="*/ 63 w 63"/>
                  <a:gd name="T1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3">
                    <a:moveTo>
                      <a:pt x="63" y="6"/>
                    </a:moveTo>
                    <a:cubicBezTo>
                      <a:pt x="63" y="10"/>
                      <a:pt x="60" y="13"/>
                      <a:pt x="5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3"/>
                      <a:pt x="6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 panose="020B0503020204020204" charset="-122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roup 52">
              <a:extLst>
                <a:ext uri="{FF2B5EF4-FFF2-40B4-BE49-F238E27FC236}">
                  <a16:creationId xmlns:a16="http://schemas.microsoft.com/office/drawing/2014/main" id="{34BD10E1-62E0-4B08-8C46-4D996E8354C8}"/>
                </a:ext>
              </a:extLst>
            </p:cNvPr>
            <p:cNvGrpSpPr/>
            <p:nvPr/>
          </p:nvGrpSpPr>
          <p:grpSpPr>
            <a:xfrm>
              <a:off x="2887054" y="1549852"/>
              <a:ext cx="4019312" cy="3758295"/>
              <a:chOff x="2981178" y="3623780"/>
              <a:chExt cx="4019312" cy="3758295"/>
            </a:xfrm>
          </p:grpSpPr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ECDFCE0A-A52A-4673-90DD-0900E8DF2352}"/>
                  </a:ext>
                </a:extLst>
              </p:cNvPr>
              <p:cNvGrpSpPr/>
              <p:nvPr/>
            </p:nvGrpSpPr>
            <p:grpSpPr>
              <a:xfrm>
                <a:off x="2981178" y="3623780"/>
                <a:ext cx="4019312" cy="1885865"/>
                <a:chOff x="2994766" y="3623780"/>
                <a:chExt cx="4019312" cy="1885865"/>
              </a:xfrm>
            </p:grpSpPr>
            <p:sp>
              <p:nvSpPr>
                <p:cNvPr id="78" name="Rectangle: Rounded Corners 57">
                  <a:extLst>
                    <a:ext uri="{FF2B5EF4-FFF2-40B4-BE49-F238E27FC236}">
                      <a16:creationId xmlns:a16="http://schemas.microsoft.com/office/drawing/2014/main" id="{00D14907-3C49-4444-A023-24B750D2CF15}"/>
                    </a:ext>
                  </a:extLst>
                </p:cNvPr>
                <p:cNvSpPr/>
                <p:nvPr/>
              </p:nvSpPr>
              <p:spPr>
                <a:xfrm>
                  <a:off x="2994766" y="3623780"/>
                  <a:ext cx="1999648" cy="1882644"/>
                </a:xfrm>
                <a:prstGeom prst="roundRect">
                  <a:avLst/>
                </a:prstGeom>
                <a:noFill/>
                <a:ln>
                  <a:solidFill>
                    <a:srgbClr val="009ED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79" name="Rectangle: Rounded Corners 60">
                  <a:extLst>
                    <a:ext uri="{FF2B5EF4-FFF2-40B4-BE49-F238E27FC236}">
                      <a16:creationId xmlns:a16="http://schemas.microsoft.com/office/drawing/2014/main" id="{699B9A48-DB2A-4704-AB18-C135D88BA4A7}"/>
                    </a:ext>
                  </a:extLst>
                </p:cNvPr>
                <p:cNvSpPr/>
                <p:nvPr/>
              </p:nvSpPr>
              <p:spPr>
                <a:xfrm>
                  <a:off x="5014430" y="3627001"/>
                  <a:ext cx="1999648" cy="1882644"/>
                </a:xfrm>
                <a:prstGeom prst="roundRect">
                  <a:avLst/>
                </a:prstGeom>
                <a:noFill/>
                <a:ln>
                  <a:solidFill>
                    <a:srgbClr val="009ED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</p:grpSp>
          <p:grpSp>
            <p:nvGrpSpPr>
              <p:cNvPr id="75" name="Group 62">
                <a:extLst>
                  <a:ext uri="{FF2B5EF4-FFF2-40B4-BE49-F238E27FC236}">
                    <a16:creationId xmlns:a16="http://schemas.microsoft.com/office/drawing/2014/main" id="{4208F76D-6064-4138-939E-6BA023C4AE49}"/>
                  </a:ext>
                </a:extLst>
              </p:cNvPr>
              <p:cNvGrpSpPr/>
              <p:nvPr/>
            </p:nvGrpSpPr>
            <p:grpSpPr>
              <a:xfrm>
                <a:off x="2981178" y="5496210"/>
                <a:ext cx="4019312" cy="1885865"/>
                <a:chOff x="2994766" y="3623780"/>
                <a:chExt cx="4019312" cy="1885865"/>
              </a:xfrm>
            </p:grpSpPr>
            <p:sp>
              <p:nvSpPr>
                <p:cNvPr id="76" name="Rectangle: Rounded Corners 63">
                  <a:extLst>
                    <a:ext uri="{FF2B5EF4-FFF2-40B4-BE49-F238E27FC236}">
                      <a16:creationId xmlns:a16="http://schemas.microsoft.com/office/drawing/2014/main" id="{6EB3F31D-64A3-430C-9879-FD6B4E3ADA88}"/>
                    </a:ext>
                  </a:extLst>
                </p:cNvPr>
                <p:cNvSpPr/>
                <p:nvPr/>
              </p:nvSpPr>
              <p:spPr>
                <a:xfrm>
                  <a:off x="2994766" y="3623780"/>
                  <a:ext cx="1999648" cy="1882644"/>
                </a:xfrm>
                <a:prstGeom prst="roundRect">
                  <a:avLst/>
                </a:prstGeom>
                <a:noFill/>
                <a:ln>
                  <a:solidFill>
                    <a:srgbClr val="009ED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77" name="Rectangle: Rounded Corners 64">
                  <a:extLst>
                    <a:ext uri="{FF2B5EF4-FFF2-40B4-BE49-F238E27FC236}">
                      <a16:creationId xmlns:a16="http://schemas.microsoft.com/office/drawing/2014/main" id="{E55FDD41-670E-4632-AD08-A0917ED93346}"/>
                    </a:ext>
                  </a:extLst>
                </p:cNvPr>
                <p:cNvSpPr/>
                <p:nvPr/>
              </p:nvSpPr>
              <p:spPr>
                <a:xfrm>
                  <a:off x="5014430" y="3627001"/>
                  <a:ext cx="1999648" cy="1882644"/>
                </a:xfrm>
                <a:prstGeom prst="roundRect">
                  <a:avLst/>
                </a:prstGeom>
                <a:noFill/>
                <a:ln>
                  <a:solidFill>
                    <a:srgbClr val="009ED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</p:grpSp>
        </p:grpSp>
        <p:pic>
          <p:nvPicPr>
            <p:cNvPr id="44" name="Picture 65">
              <a:extLst>
                <a:ext uri="{FF2B5EF4-FFF2-40B4-BE49-F238E27FC236}">
                  <a16:creationId xmlns:a16="http://schemas.microsoft.com/office/drawing/2014/main" id="{67A10CA7-A4B0-4605-B25C-31D50FACF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603" t="98" r="603" b="-98"/>
            <a:stretch/>
          </p:blipFill>
          <p:spPr>
            <a:xfrm>
              <a:off x="4980610" y="1706629"/>
              <a:ext cx="1846679" cy="157553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5" name="Picture 1">
              <a:extLst>
                <a:ext uri="{FF2B5EF4-FFF2-40B4-BE49-F238E27FC236}">
                  <a16:creationId xmlns:a16="http://schemas.microsoft.com/office/drawing/2014/main" id="{BF2C0FCD-3338-4769-BF3E-06DBB8233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7" t="9481" b="16811"/>
            <a:stretch/>
          </p:blipFill>
          <p:spPr>
            <a:xfrm>
              <a:off x="3098799" y="3749907"/>
              <a:ext cx="1689675" cy="1224054"/>
            </a:xfrm>
            <a:prstGeom prst="rect">
              <a:avLst/>
            </a:prstGeom>
          </p:spPr>
        </p:pic>
        <p:sp>
          <p:nvSpPr>
            <p:cNvPr id="46" name="TextBox 2">
              <a:extLst>
                <a:ext uri="{FF2B5EF4-FFF2-40B4-BE49-F238E27FC236}">
                  <a16:creationId xmlns:a16="http://schemas.microsoft.com/office/drawing/2014/main" id="{C77E3A43-F5E9-4A43-8079-337649F6886F}"/>
                </a:ext>
              </a:extLst>
            </p:cNvPr>
            <p:cNvSpPr txBox="1"/>
            <p:nvPr/>
          </p:nvSpPr>
          <p:spPr>
            <a:xfrm>
              <a:off x="2985507" y="4925364"/>
              <a:ext cx="1857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0.000    0.002    0.004    0.006    0.008   0.010    0.012     0.014   0.016</a:t>
              </a:r>
            </a:p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                                                             Variance</a:t>
              </a:r>
            </a:p>
          </p:txBody>
        </p:sp>
        <p:sp>
          <p:nvSpPr>
            <p:cNvPr id="47" name="TextBox 4">
              <a:extLst>
                <a:ext uri="{FF2B5EF4-FFF2-40B4-BE49-F238E27FC236}">
                  <a16:creationId xmlns:a16="http://schemas.microsoft.com/office/drawing/2014/main" id="{8FA6A3C6-F823-4D07-BFE8-330BE4214310}"/>
                </a:ext>
              </a:extLst>
            </p:cNvPr>
            <p:cNvSpPr txBox="1"/>
            <p:nvPr/>
          </p:nvSpPr>
          <p:spPr>
            <a:xfrm>
              <a:off x="3283672" y="3532379"/>
              <a:ext cx="13042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Posterior mean-variance frontier </a:t>
              </a:r>
            </a:p>
          </p:txBody>
        </p:sp>
        <p:sp>
          <p:nvSpPr>
            <p:cNvPr id="50" name="TextBox 5">
              <a:extLst>
                <a:ext uri="{FF2B5EF4-FFF2-40B4-BE49-F238E27FC236}">
                  <a16:creationId xmlns:a16="http://schemas.microsoft.com/office/drawing/2014/main" id="{FCDEDDE1-7F75-41B1-9ED3-3768BCF8485F}"/>
                </a:ext>
              </a:extLst>
            </p:cNvPr>
            <p:cNvSpPr txBox="1"/>
            <p:nvPr/>
          </p:nvSpPr>
          <p:spPr>
            <a:xfrm>
              <a:off x="2901231" y="3711140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0.10</a:t>
              </a:r>
            </a:p>
          </p:txBody>
        </p:sp>
        <p:sp>
          <p:nvSpPr>
            <p:cNvPr id="51" name="TextBox 35">
              <a:extLst>
                <a:ext uri="{FF2B5EF4-FFF2-40B4-BE49-F238E27FC236}">
                  <a16:creationId xmlns:a16="http://schemas.microsoft.com/office/drawing/2014/main" id="{21638BAF-9D74-4FE9-B255-DA25787BA764}"/>
                </a:ext>
              </a:extLst>
            </p:cNvPr>
            <p:cNvSpPr txBox="1"/>
            <p:nvPr/>
          </p:nvSpPr>
          <p:spPr>
            <a:xfrm>
              <a:off x="2898785" y="3987091"/>
              <a:ext cx="35803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0.08</a:t>
              </a:r>
            </a:p>
          </p:txBody>
        </p:sp>
        <p:sp>
          <p:nvSpPr>
            <p:cNvPr id="54" name="TextBox 36">
              <a:extLst>
                <a:ext uri="{FF2B5EF4-FFF2-40B4-BE49-F238E27FC236}">
                  <a16:creationId xmlns:a16="http://schemas.microsoft.com/office/drawing/2014/main" id="{7DFC3A64-6AF5-4A24-A610-ABC67D5CECF0}"/>
                </a:ext>
              </a:extLst>
            </p:cNvPr>
            <p:cNvSpPr txBox="1"/>
            <p:nvPr/>
          </p:nvSpPr>
          <p:spPr>
            <a:xfrm>
              <a:off x="2902494" y="4268105"/>
              <a:ext cx="34452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0.06</a:t>
              </a:r>
              <a:endParaRPr lang="en-US" sz="6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55" name="TextBox 37">
              <a:extLst>
                <a:ext uri="{FF2B5EF4-FFF2-40B4-BE49-F238E27FC236}">
                  <a16:creationId xmlns:a16="http://schemas.microsoft.com/office/drawing/2014/main" id="{993692BA-3ECE-4FDA-970C-72F03BFF8487}"/>
                </a:ext>
              </a:extLst>
            </p:cNvPr>
            <p:cNvSpPr txBox="1"/>
            <p:nvPr/>
          </p:nvSpPr>
          <p:spPr>
            <a:xfrm>
              <a:off x="2904837" y="4542207"/>
              <a:ext cx="30622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0.04</a:t>
              </a:r>
            </a:p>
          </p:txBody>
        </p:sp>
        <p:sp>
          <p:nvSpPr>
            <p:cNvPr id="56" name="TextBox 38">
              <a:extLst>
                <a:ext uri="{FF2B5EF4-FFF2-40B4-BE49-F238E27FC236}">
                  <a16:creationId xmlns:a16="http://schemas.microsoft.com/office/drawing/2014/main" id="{7CFDF066-B6DD-4372-A372-3461585A85A7}"/>
                </a:ext>
              </a:extLst>
            </p:cNvPr>
            <p:cNvSpPr txBox="1"/>
            <p:nvPr/>
          </p:nvSpPr>
          <p:spPr>
            <a:xfrm>
              <a:off x="2905388" y="4827722"/>
              <a:ext cx="299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0.02</a:t>
              </a:r>
            </a:p>
          </p:txBody>
        </p:sp>
        <p:sp>
          <p:nvSpPr>
            <p:cNvPr id="57" name="TextBox 6">
              <a:extLst>
                <a:ext uri="{FF2B5EF4-FFF2-40B4-BE49-F238E27FC236}">
                  <a16:creationId xmlns:a16="http://schemas.microsoft.com/office/drawing/2014/main" id="{32F5BBAE-F889-4CC2-9F4D-F060B8FC674E}"/>
                </a:ext>
              </a:extLst>
            </p:cNvPr>
            <p:cNvSpPr txBox="1"/>
            <p:nvPr/>
          </p:nvSpPr>
          <p:spPr>
            <a:xfrm>
              <a:off x="2807981" y="4315939"/>
              <a:ext cx="261610" cy="23818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50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Mean</a:t>
              </a:r>
            </a:p>
          </p:txBody>
        </p:sp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2E25D810-5EC1-4C8F-8325-F659DF9FA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3" t="11519" b="6411"/>
            <a:stretch/>
          </p:blipFill>
          <p:spPr>
            <a:xfrm>
              <a:off x="3117264" y="1796074"/>
              <a:ext cx="1679961" cy="1421986"/>
            </a:xfrm>
            <a:prstGeom prst="rect">
              <a:avLst/>
            </a:prstGeom>
          </p:spPr>
        </p:pic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1503CF29-BE92-4BEF-8E1E-0C86A01182B9}"/>
                </a:ext>
              </a:extLst>
            </p:cNvPr>
            <p:cNvSpPr txBox="1"/>
            <p:nvPr/>
          </p:nvSpPr>
          <p:spPr>
            <a:xfrm>
              <a:off x="2855655" y="2176562"/>
              <a:ext cx="261610" cy="55127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Cumulative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return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62" name="TextBox 17">
              <a:extLst>
                <a:ext uri="{FF2B5EF4-FFF2-40B4-BE49-F238E27FC236}">
                  <a16:creationId xmlns:a16="http://schemas.microsoft.com/office/drawing/2014/main" id="{416EC750-8829-43E6-B319-A1EB2335AA1B}"/>
                </a:ext>
              </a:extLst>
            </p:cNvPr>
            <p:cNvSpPr txBox="1"/>
            <p:nvPr/>
          </p:nvSpPr>
          <p:spPr>
            <a:xfrm>
              <a:off x="3326659" y="1641501"/>
              <a:ext cx="109476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Portfolio</a:t>
              </a:r>
              <a:r>
                <a:rPr lang="zh-CN" altLang="en-US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 </a:t>
              </a:r>
              <a:r>
                <a:rPr lang="en-US" altLang="zh-CN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Historical</a:t>
              </a:r>
              <a:r>
                <a:rPr lang="zh-CN" altLang="en-US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 </a:t>
              </a:r>
              <a:r>
                <a:rPr lang="en-US" altLang="zh-CN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Performance</a:t>
              </a:r>
              <a:r>
                <a:rPr lang="zh-CN" altLang="en-US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 </a:t>
              </a:r>
              <a:endParaRPr lang="en-US" sz="500" dirty="0">
                <a:latin typeface="Franklin Gothic Demi Cond" charset="0"/>
                <a:ea typeface="Franklin Gothic Demi Cond" charset="0"/>
                <a:cs typeface="Franklin Gothic Demi Cond" charset="0"/>
              </a:endParaRPr>
            </a:p>
          </p:txBody>
        </p:sp>
        <p:sp>
          <p:nvSpPr>
            <p:cNvPr id="67" name="TextBox 24">
              <a:extLst>
                <a:ext uri="{FF2B5EF4-FFF2-40B4-BE49-F238E27FC236}">
                  <a16:creationId xmlns:a16="http://schemas.microsoft.com/office/drawing/2014/main" id="{D262DE5C-4BC1-45AA-AADA-E79921168A5B}"/>
                </a:ext>
              </a:extLst>
            </p:cNvPr>
            <p:cNvSpPr txBox="1"/>
            <p:nvPr/>
          </p:nvSpPr>
          <p:spPr>
            <a:xfrm>
              <a:off x="3258464" y="1825944"/>
              <a:ext cx="584427" cy="2314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Black-</a:t>
              </a:r>
              <a:r>
                <a:rPr lang="en-US" altLang="zh-CN" sz="500" dirty="0" err="1">
                  <a:latin typeface="Franklin Gothic Demi Cond" charset="0"/>
                  <a:ea typeface="Franklin Gothic Demi Cond" charset="0"/>
                  <a:cs typeface="Franklin Gothic Demi Cond" charset="0"/>
                </a:rPr>
                <a:t>Litterman</a:t>
              </a:r>
              <a:endParaRPr lang="en-US" altLang="zh-CN" sz="500" dirty="0">
                <a:latin typeface="Franklin Gothic Demi Cond" charset="0"/>
                <a:ea typeface="Franklin Gothic Demi Cond" charset="0"/>
                <a:cs typeface="Franklin Gothic Demi Cond" charset="0"/>
              </a:endParaRPr>
            </a:p>
            <a:p>
              <a:r>
                <a:rPr lang="en-US" altLang="zh-CN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Benchmark</a:t>
              </a:r>
              <a:endParaRPr lang="en-US" sz="500" dirty="0">
                <a:latin typeface="Franklin Gothic Demi Cond" charset="0"/>
                <a:ea typeface="Franklin Gothic Demi Cond" charset="0"/>
                <a:cs typeface="Franklin Gothic Demi Cond" charset="0"/>
              </a:endParaRPr>
            </a:p>
          </p:txBody>
        </p:sp>
        <p:sp>
          <p:nvSpPr>
            <p:cNvPr id="68" name="TextBox 26">
              <a:extLst>
                <a:ext uri="{FF2B5EF4-FFF2-40B4-BE49-F238E27FC236}">
                  <a16:creationId xmlns:a16="http://schemas.microsoft.com/office/drawing/2014/main" id="{7C8D2E41-E359-460B-86F1-21EBFD1CA92F}"/>
                </a:ext>
              </a:extLst>
            </p:cNvPr>
            <p:cNvSpPr txBox="1"/>
            <p:nvPr/>
          </p:nvSpPr>
          <p:spPr>
            <a:xfrm>
              <a:off x="3057741" y="3156019"/>
              <a:ext cx="181203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2010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2011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2012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2013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2014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2015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2016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2017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2018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69" name="TextBox 46">
              <a:extLst>
                <a:ext uri="{FF2B5EF4-FFF2-40B4-BE49-F238E27FC236}">
                  <a16:creationId xmlns:a16="http://schemas.microsoft.com/office/drawing/2014/main" id="{67727886-ADBF-4D88-9A82-371D9F449E00}"/>
                </a:ext>
              </a:extLst>
            </p:cNvPr>
            <p:cNvSpPr txBox="1"/>
            <p:nvPr/>
          </p:nvSpPr>
          <p:spPr>
            <a:xfrm>
              <a:off x="2944954" y="1828008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1.8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70" name="TextBox 49">
              <a:extLst>
                <a:ext uri="{FF2B5EF4-FFF2-40B4-BE49-F238E27FC236}">
                  <a16:creationId xmlns:a16="http://schemas.microsoft.com/office/drawing/2014/main" id="{F149C550-4237-45F2-BB82-0A2AA2A413C3}"/>
                </a:ext>
              </a:extLst>
            </p:cNvPr>
            <p:cNvSpPr txBox="1"/>
            <p:nvPr/>
          </p:nvSpPr>
          <p:spPr>
            <a:xfrm>
              <a:off x="2939320" y="2105305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1.6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71" name="TextBox 50">
              <a:extLst>
                <a:ext uri="{FF2B5EF4-FFF2-40B4-BE49-F238E27FC236}">
                  <a16:creationId xmlns:a16="http://schemas.microsoft.com/office/drawing/2014/main" id="{07F955C1-BF42-4079-9F9F-DC2180C751AF}"/>
                </a:ext>
              </a:extLst>
            </p:cNvPr>
            <p:cNvSpPr txBox="1"/>
            <p:nvPr/>
          </p:nvSpPr>
          <p:spPr>
            <a:xfrm>
              <a:off x="2948220" y="2402659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1.4</a:t>
              </a:r>
            </a:p>
          </p:txBody>
        </p:sp>
        <p:sp>
          <p:nvSpPr>
            <p:cNvPr id="72" name="TextBox 53">
              <a:extLst>
                <a:ext uri="{FF2B5EF4-FFF2-40B4-BE49-F238E27FC236}">
                  <a16:creationId xmlns:a16="http://schemas.microsoft.com/office/drawing/2014/main" id="{A5AFEED7-419D-4D8D-92F2-F4FA57A4C83F}"/>
                </a:ext>
              </a:extLst>
            </p:cNvPr>
            <p:cNvSpPr txBox="1"/>
            <p:nvPr/>
          </p:nvSpPr>
          <p:spPr>
            <a:xfrm>
              <a:off x="2945324" y="2699805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1.2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73" name="TextBox 54">
              <a:extLst>
                <a:ext uri="{FF2B5EF4-FFF2-40B4-BE49-F238E27FC236}">
                  <a16:creationId xmlns:a16="http://schemas.microsoft.com/office/drawing/2014/main" id="{2B0F3D5C-F6B0-4CBD-9BFB-AD68BAC45BB3}"/>
                </a:ext>
              </a:extLst>
            </p:cNvPr>
            <p:cNvSpPr txBox="1"/>
            <p:nvPr/>
          </p:nvSpPr>
          <p:spPr>
            <a:xfrm>
              <a:off x="2939320" y="2958939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1.0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</p:grpSp>
      <p:grpSp>
        <p:nvGrpSpPr>
          <p:cNvPr id="82" name="Group 40">
            <a:extLst>
              <a:ext uri="{FF2B5EF4-FFF2-40B4-BE49-F238E27FC236}">
                <a16:creationId xmlns:a16="http://schemas.microsoft.com/office/drawing/2014/main" id="{87ED7361-AFB3-493F-9C9F-3F101175C588}"/>
              </a:ext>
            </a:extLst>
          </p:cNvPr>
          <p:cNvGrpSpPr/>
          <p:nvPr/>
        </p:nvGrpSpPr>
        <p:grpSpPr>
          <a:xfrm>
            <a:off x="4731687" y="3637869"/>
            <a:ext cx="3167967" cy="1796096"/>
            <a:chOff x="5011839" y="3595149"/>
            <a:chExt cx="2517311" cy="1510434"/>
          </a:xfrm>
        </p:grpSpPr>
        <p:grpSp>
          <p:nvGrpSpPr>
            <p:cNvPr id="83" name="Group 34">
              <a:extLst>
                <a:ext uri="{FF2B5EF4-FFF2-40B4-BE49-F238E27FC236}">
                  <a16:creationId xmlns:a16="http://schemas.microsoft.com/office/drawing/2014/main" id="{876CBCEF-8137-4F73-8AA7-EFD710B16E5B}"/>
                </a:ext>
              </a:extLst>
            </p:cNvPr>
            <p:cNvGrpSpPr/>
            <p:nvPr/>
          </p:nvGrpSpPr>
          <p:grpSpPr>
            <a:xfrm>
              <a:off x="5011839" y="3595149"/>
              <a:ext cx="1776159" cy="1378812"/>
              <a:chOff x="5011839" y="3595149"/>
              <a:chExt cx="1776159" cy="1378812"/>
            </a:xfrm>
          </p:grpSpPr>
          <p:grpSp>
            <p:nvGrpSpPr>
              <p:cNvPr id="85" name="Group 30">
                <a:extLst>
                  <a:ext uri="{FF2B5EF4-FFF2-40B4-BE49-F238E27FC236}">
                    <a16:creationId xmlns:a16="http://schemas.microsoft.com/office/drawing/2014/main" id="{8484BE25-8FE9-4E02-B336-974ED002BF09}"/>
                  </a:ext>
                </a:extLst>
              </p:cNvPr>
              <p:cNvGrpSpPr/>
              <p:nvPr/>
            </p:nvGrpSpPr>
            <p:grpSpPr>
              <a:xfrm>
                <a:off x="5236120" y="3595149"/>
                <a:ext cx="1551878" cy="1378812"/>
                <a:chOff x="5166971" y="3614368"/>
                <a:chExt cx="1551878" cy="1378812"/>
              </a:xfrm>
            </p:grpSpPr>
            <p:pic>
              <p:nvPicPr>
                <p:cNvPr id="87" name="Picture 7">
                  <a:extLst>
                    <a:ext uri="{FF2B5EF4-FFF2-40B4-BE49-F238E27FC236}">
                      <a16:creationId xmlns:a16="http://schemas.microsoft.com/office/drawing/2014/main" id="{990314AB-B561-4D15-9110-7ACEE12B5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962" t="9669" b="9971"/>
                <a:stretch/>
              </p:blipFill>
              <p:spPr>
                <a:xfrm>
                  <a:off x="5166971" y="3745990"/>
                  <a:ext cx="1551878" cy="1247190"/>
                </a:xfrm>
                <a:prstGeom prst="rect">
                  <a:avLst/>
                </a:prstGeom>
              </p:spPr>
            </p:pic>
            <p:sp>
              <p:nvSpPr>
                <p:cNvPr id="88" name="TextBox 29">
                  <a:extLst>
                    <a:ext uri="{FF2B5EF4-FFF2-40B4-BE49-F238E27FC236}">
                      <a16:creationId xmlns:a16="http://schemas.microsoft.com/office/drawing/2014/main" id="{16956396-24DA-46AE-BD51-E30A5683EA63}"/>
                    </a:ext>
                  </a:extLst>
                </p:cNvPr>
                <p:cNvSpPr txBox="1"/>
                <p:nvPr/>
              </p:nvSpPr>
              <p:spPr>
                <a:xfrm>
                  <a:off x="5317721" y="3614368"/>
                  <a:ext cx="11131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Empirical</a:t>
                  </a:r>
                  <a:r>
                    <a:rPr lang="zh-CN" altLang="en-US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 </a:t>
                  </a:r>
                  <a:r>
                    <a:rPr lang="en-US" altLang="zh-CN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Distribution</a:t>
                  </a:r>
                  <a:r>
                    <a:rPr lang="zh-CN" altLang="en-US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 </a:t>
                  </a:r>
                  <a:r>
                    <a:rPr lang="en-US" altLang="zh-CN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of</a:t>
                  </a:r>
                  <a:r>
                    <a:rPr lang="zh-CN" altLang="en-US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 </a:t>
                  </a:r>
                  <a:r>
                    <a:rPr lang="en-US" altLang="zh-CN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Annual</a:t>
                  </a:r>
                  <a:r>
                    <a:rPr lang="zh-CN" altLang="en-US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 </a:t>
                  </a:r>
                  <a:r>
                    <a:rPr lang="en-US" altLang="zh-CN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Return</a:t>
                  </a:r>
                  <a:endParaRPr lang="en-US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endParaRPr>
                </a:p>
              </p:txBody>
            </p:sp>
          </p:grpSp>
          <p:sp>
            <p:nvSpPr>
              <p:cNvPr id="86" name="TextBox 33">
                <a:extLst>
                  <a:ext uri="{FF2B5EF4-FFF2-40B4-BE49-F238E27FC236}">
                    <a16:creationId xmlns:a16="http://schemas.microsoft.com/office/drawing/2014/main" id="{EE7BEF73-7294-4042-9788-B9A3C5CC246F}"/>
                  </a:ext>
                </a:extLst>
              </p:cNvPr>
              <p:cNvSpPr txBox="1"/>
              <p:nvPr/>
            </p:nvSpPr>
            <p:spPr>
              <a:xfrm>
                <a:off x="5011839" y="3760032"/>
                <a:ext cx="346214" cy="106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rPr>
                  <a:t>4000</a:t>
                </a:r>
              </a:p>
              <a:p>
                <a:pPr algn="ctr"/>
                <a:endParaRPr lang="en-US" altLang="zh-CN" sz="6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7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r>
                  <a:rPr lang="en-US" altLang="zh-CN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rPr>
                  <a:t>3000</a:t>
                </a:r>
              </a:p>
              <a:p>
                <a:pPr algn="ctr"/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4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r>
                  <a:rPr lang="en-US" altLang="zh-CN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rPr>
                  <a:t>2000</a:t>
                </a:r>
              </a:p>
              <a:p>
                <a:pPr algn="ctr"/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4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4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r>
                  <a:rPr lang="en-US" altLang="zh-CN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rPr>
                  <a:t>1000</a:t>
                </a:r>
              </a:p>
              <a:p>
                <a:pPr algn="ctr"/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3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r>
                  <a:rPr lang="en-US" altLang="zh-CN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rPr>
                  <a:t>0</a:t>
                </a:r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</p:txBody>
          </p:sp>
        </p:grpSp>
        <p:sp>
          <p:nvSpPr>
            <p:cNvPr id="84" name="TextBox 39">
              <a:extLst>
                <a:ext uri="{FF2B5EF4-FFF2-40B4-BE49-F238E27FC236}">
                  <a16:creationId xmlns:a16="http://schemas.microsoft.com/office/drawing/2014/main" id="{7DAC05C2-4832-4540-8264-9C77FCCFE4A6}"/>
                </a:ext>
              </a:extLst>
            </p:cNvPr>
            <p:cNvSpPr txBox="1"/>
            <p:nvPr/>
          </p:nvSpPr>
          <p:spPr>
            <a:xfrm>
              <a:off x="5178484" y="4936306"/>
              <a:ext cx="235066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-0.4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-0.2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0.2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0.4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0.6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0.8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1.0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8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459BC27-C032-4A7D-9A63-ED0CA029CB1E}"/>
              </a:ext>
            </a:extLst>
          </p:cNvPr>
          <p:cNvCxnSpPr>
            <a:cxnSpLocks/>
          </p:cNvCxnSpPr>
          <p:nvPr/>
        </p:nvCxnSpPr>
        <p:spPr>
          <a:xfrm flipH="1" flipV="1">
            <a:off x="5957033" y="3579463"/>
            <a:ext cx="7426" cy="976942"/>
          </a:xfrm>
          <a:prstGeom prst="line">
            <a:avLst/>
          </a:prstGeom>
          <a:ln w="28575">
            <a:solidFill>
              <a:srgbClr val="009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hape 116"/>
          <p:cNvSpPr/>
          <p:nvPr/>
        </p:nvSpPr>
        <p:spPr>
          <a:xfrm>
            <a:off x="233477" y="317843"/>
            <a:ext cx="1324500" cy="408000"/>
          </a:xfrm>
          <a:prstGeom prst="homePlate">
            <a:avLst>
              <a:gd name="adj" fmla="val 50000"/>
            </a:avLst>
          </a:prstGeom>
          <a:solidFill>
            <a:srgbClr val="009E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745368" y="328095"/>
            <a:ext cx="7925400" cy="408000"/>
          </a:xfrm>
          <a:prstGeom prst="chevron">
            <a:avLst>
              <a:gd name="adj" fmla="val 50000"/>
            </a:avLst>
          </a:prstGeom>
          <a:solidFill>
            <a:srgbClr val="636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Plutus Optimizer vs Traditional 60/40 allocation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115">
            <a:extLst>
              <a:ext uri="{FF2B5EF4-FFF2-40B4-BE49-F238E27FC236}">
                <a16:creationId xmlns:a16="http://schemas.microsoft.com/office/drawing/2014/main" id="{CA903EB6-A64E-4F1A-B951-CAF1488FDCB9}"/>
              </a:ext>
            </a:extLst>
          </p:cNvPr>
          <p:cNvSpPr/>
          <p:nvPr/>
        </p:nvSpPr>
        <p:spPr>
          <a:xfrm>
            <a:off x="7134630" y="3391501"/>
            <a:ext cx="2331720" cy="23774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115">
            <a:extLst>
              <a:ext uri="{FF2B5EF4-FFF2-40B4-BE49-F238E27FC236}">
                <a16:creationId xmlns:a16="http://schemas.microsoft.com/office/drawing/2014/main" id="{DD96A508-1F71-4BB4-985C-19B1D6C326D8}"/>
              </a:ext>
            </a:extLst>
          </p:cNvPr>
          <p:cNvSpPr/>
          <p:nvPr/>
        </p:nvSpPr>
        <p:spPr>
          <a:xfrm>
            <a:off x="4859051" y="3393123"/>
            <a:ext cx="2331720" cy="241313"/>
          </a:xfrm>
          <a:prstGeom prst="chevron">
            <a:avLst>
              <a:gd name="adj" fmla="val 50000"/>
            </a:avLst>
          </a:prstGeom>
          <a:solidFill>
            <a:srgbClr val="009E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115">
            <a:extLst>
              <a:ext uri="{FF2B5EF4-FFF2-40B4-BE49-F238E27FC236}">
                <a16:creationId xmlns:a16="http://schemas.microsoft.com/office/drawing/2014/main" id="{CEFBF71E-D813-4DA9-8B35-285BEE6ED964}"/>
              </a:ext>
            </a:extLst>
          </p:cNvPr>
          <p:cNvSpPr/>
          <p:nvPr/>
        </p:nvSpPr>
        <p:spPr>
          <a:xfrm>
            <a:off x="307891" y="3364257"/>
            <a:ext cx="2331720" cy="271801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BDC064-42EF-4FC4-A222-653C85E45033}"/>
              </a:ext>
            </a:extLst>
          </p:cNvPr>
          <p:cNvSpPr txBox="1"/>
          <p:nvPr/>
        </p:nvSpPr>
        <p:spPr>
          <a:xfrm>
            <a:off x="931118" y="2872840"/>
            <a:ext cx="196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4472C4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2010</a:t>
            </a:r>
          </a:p>
        </p:txBody>
      </p:sp>
      <p:sp>
        <p:nvSpPr>
          <p:cNvPr id="47" name="Shape 115">
            <a:extLst>
              <a:ext uri="{FF2B5EF4-FFF2-40B4-BE49-F238E27FC236}">
                <a16:creationId xmlns:a16="http://schemas.microsoft.com/office/drawing/2014/main" id="{7EF91C19-6635-4E8B-B346-9AF7E022E036}"/>
              </a:ext>
            </a:extLst>
          </p:cNvPr>
          <p:cNvSpPr/>
          <p:nvPr/>
        </p:nvSpPr>
        <p:spPr>
          <a:xfrm>
            <a:off x="2583471" y="3364257"/>
            <a:ext cx="2331720" cy="271801"/>
          </a:xfrm>
          <a:prstGeom prst="chevron">
            <a:avLst>
              <a:gd name="adj" fmla="val 50000"/>
            </a:avLst>
          </a:prstGeom>
          <a:solidFill>
            <a:srgbClr val="636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0F105D6-1643-4AB0-BF51-FD66D131B488}"/>
              </a:ext>
            </a:extLst>
          </p:cNvPr>
          <p:cNvSpPr/>
          <p:nvPr/>
        </p:nvSpPr>
        <p:spPr>
          <a:xfrm>
            <a:off x="5900741" y="3471509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FADD6B5-1693-4075-B381-36104581BA31}"/>
              </a:ext>
            </a:extLst>
          </p:cNvPr>
          <p:cNvSpPr/>
          <p:nvPr/>
        </p:nvSpPr>
        <p:spPr>
          <a:xfrm>
            <a:off x="8163713" y="3453692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6C01E1-87DE-4716-9C90-BF8D37E6215B}"/>
              </a:ext>
            </a:extLst>
          </p:cNvPr>
          <p:cNvSpPr/>
          <p:nvPr/>
        </p:nvSpPr>
        <p:spPr>
          <a:xfrm>
            <a:off x="1332388" y="3447580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6CED98-869A-4B0A-B3A1-5249761B8D8A}"/>
              </a:ext>
            </a:extLst>
          </p:cNvPr>
          <p:cNvSpPr txBox="1"/>
          <p:nvPr/>
        </p:nvSpPr>
        <p:spPr>
          <a:xfrm>
            <a:off x="228422" y="6465946"/>
            <a:ext cx="4292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b="1" dirty="0">
                <a:solidFill>
                  <a:schemeClr val="accent1">
                    <a:lumMod val="75000"/>
                  </a:schemeClr>
                </a:solidFill>
              </a:rPr>
              <a:t>— benchmark </a:t>
            </a:r>
            <a:r>
              <a:rPr lang="en-HK" sz="1000" b="1" dirty="0">
                <a:solidFill>
                  <a:schemeClr val="accent2"/>
                </a:solidFill>
              </a:rPr>
              <a:t>— black </a:t>
            </a:r>
            <a:r>
              <a:rPr lang="en-HK" sz="1000" b="1" dirty="0" err="1">
                <a:solidFill>
                  <a:schemeClr val="accent2"/>
                </a:solidFill>
              </a:rPr>
              <a:t>litterman</a:t>
            </a:r>
            <a:endParaRPr lang="en-HK" sz="1000" b="1" dirty="0">
              <a:solidFill>
                <a:schemeClr val="accent2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68C81F0-9B8F-4D24-8752-4DB42541BD30}"/>
              </a:ext>
            </a:extLst>
          </p:cNvPr>
          <p:cNvCxnSpPr>
            <a:cxnSpLocks/>
            <a:stCxn id="80" idx="0"/>
            <a:endCxn id="95" idx="4"/>
          </p:cNvCxnSpPr>
          <p:nvPr/>
        </p:nvCxnSpPr>
        <p:spPr>
          <a:xfrm flipH="1" flipV="1">
            <a:off x="1382569" y="3547941"/>
            <a:ext cx="5546" cy="931623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74BB3E-388D-4E45-ADB5-7FBD5C568F51}"/>
              </a:ext>
            </a:extLst>
          </p:cNvPr>
          <p:cNvGrpSpPr/>
          <p:nvPr/>
        </p:nvGrpSpPr>
        <p:grpSpPr>
          <a:xfrm>
            <a:off x="628203" y="4479564"/>
            <a:ext cx="1487131" cy="1414870"/>
            <a:chOff x="613634" y="4974902"/>
            <a:chExt cx="1525148" cy="131252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9F4F78D-C8C0-429A-983D-ACEEA508649B}"/>
                </a:ext>
              </a:extLst>
            </p:cNvPr>
            <p:cNvSpPr/>
            <p:nvPr/>
          </p:nvSpPr>
          <p:spPr>
            <a:xfrm>
              <a:off x="613634" y="5015849"/>
              <a:ext cx="1491619" cy="1230629"/>
            </a:xfrm>
            <a:prstGeom prst="ellipse">
              <a:avLst/>
            </a:prstGeom>
            <a:noFill/>
            <a:ln w="762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80" name="Picture 79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74B75D1D-E2C8-4051-959A-276E70526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3" y="4974902"/>
              <a:ext cx="1491619" cy="13125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0BCD62-14E2-46A9-BD99-8E6E7CB4F63D}"/>
              </a:ext>
            </a:extLst>
          </p:cNvPr>
          <p:cNvCxnSpPr>
            <a:cxnSpLocks/>
            <a:stCxn id="86" idx="0"/>
            <a:endCxn id="47" idx="0"/>
          </p:cNvCxnSpPr>
          <p:nvPr/>
        </p:nvCxnSpPr>
        <p:spPr>
          <a:xfrm flipH="1">
            <a:off x="3681381" y="2509892"/>
            <a:ext cx="1893" cy="854365"/>
          </a:xfrm>
          <a:prstGeom prst="line">
            <a:avLst/>
          </a:prstGeom>
          <a:ln w="28575">
            <a:solidFill>
              <a:srgbClr val="63666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64589F7-BF36-49E3-9929-EF0A322F60C6}"/>
              </a:ext>
            </a:extLst>
          </p:cNvPr>
          <p:cNvGrpSpPr/>
          <p:nvPr/>
        </p:nvGrpSpPr>
        <p:grpSpPr>
          <a:xfrm>
            <a:off x="5228113" y="4579000"/>
            <a:ext cx="1549102" cy="1351559"/>
            <a:chOff x="4165676" y="4526497"/>
            <a:chExt cx="1918601" cy="1392354"/>
          </a:xfrm>
        </p:grpSpPr>
        <p:pic>
          <p:nvPicPr>
            <p:cNvPr id="133" name="Picture 132" descr="A close up of text on a white background&#10;&#10;Description generated with very high confidence">
              <a:extLst>
                <a:ext uri="{FF2B5EF4-FFF2-40B4-BE49-F238E27FC236}">
                  <a16:creationId xmlns:a16="http://schemas.microsoft.com/office/drawing/2014/main" id="{CEAEAE70-7748-47FE-810A-71A21C07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339" y="4526498"/>
              <a:ext cx="1852938" cy="129736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D0CA7C2-13FA-45A3-9449-F79B445BA126}"/>
                </a:ext>
              </a:extLst>
            </p:cNvPr>
            <p:cNvSpPr/>
            <p:nvPr/>
          </p:nvSpPr>
          <p:spPr>
            <a:xfrm>
              <a:off x="4165676" y="4526497"/>
              <a:ext cx="1823970" cy="1392354"/>
            </a:xfrm>
            <a:prstGeom prst="ellipse">
              <a:avLst/>
            </a:prstGeom>
            <a:noFill/>
            <a:ln w="76200">
              <a:solidFill>
                <a:srgbClr val="009E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BD4FD4AE-6C29-42F0-AE47-6EA550D5F5EC}"/>
              </a:ext>
            </a:extLst>
          </p:cNvPr>
          <p:cNvSpPr txBox="1"/>
          <p:nvPr/>
        </p:nvSpPr>
        <p:spPr>
          <a:xfrm>
            <a:off x="5527427" y="2935999"/>
            <a:ext cx="175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009ED6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1837B8-CF7E-446B-9674-706236B37A5E}"/>
              </a:ext>
            </a:extLst>
          </p:cNvPr>
          <p:cNvSpPr txBox="1"/>
          <p:nvPr/>
        </p:nvSpPr>
        <p:spPr>
          <a:xfrm>
            <a:off x="4832041" y="5995815"/>
            <a:ext cx="260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009ED6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China stock market turbulence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F259DF2-7B00-4470-8E01-99AEC905A974}"/>
              </a:ext>
            </a:extLst>
          </p:cNvPr>
          <p:cNvSpPr txBox="1"/>
          <p:nvPr/>
        </p:nvSpPr>
        <p:spPr>
          <a:xfrm>
            <a:off x="313362" y="5920425"/>
            <a:ext cx="301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4472C4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Europe Sovereign debt crisis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9AA6C59-CAD0-4DFC-88F5-DCDE30081747}"/>
              </a:ext>
            </a:extLst>
          </p:cNvPr>
          <p:cNvGrpSpPr/>
          <p:nvPr/>
        </p:nvGrpSpPr>
        <p:grpSpPr>
          <a:xfrm>
            <a:off x="7379112" y="1134506"/>
            <a:ext cx="1719121" cy="1333608"/>
            <a:chOff x="6679083" y="1106968"/>
            <a:chExt cx="2068278" cy="1208187"/>
          </a:xfrm>
        </p:grpSpPr>
        <p:pic>
          <p:nvPicPr>
            <p:cNvPr id="157" name="Picture 156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728DD691-D585-46F4-9272-025F040D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083" y="1110036"/>
              <a:ext cx="2068278" cy="12051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EE11785F-FF0A-453F-A06B-F36D890CB2E2}"/>
                </a:ext>
              </a:extLst>
            </p:cNvPr>
            <p:cNvSpPr/>
            <p:nvPr/>
          </p:nvSpPr>
          <p:spPr>
            <a:xfrm rot="10800000">
              <a:off x="6796984" y="1106968"/>
              <a:ext cx="1832479" cy="1188613"/>
            </a:xfrm>
            <a:prstGeom prst="flowChartConnector">
              <a:avLst/>
            </a:prstGeom>
            <a:noFill/>
            <a:ln w="762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rgbClr val="AFABAB"/>
                </a:solidFill>
              </a:endParaRPr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52A5693-6727-4FF5-A9BB-F6CE011B3B38}"/>
              </a:ext>
            </a:extLst>
          </p:cNvPr>
          <p:cNvCxnSpPr>
            <a:cxnSpLocks/>
            <a:stCxn id="158" idx="0"/>
            <a:endCxn id="50" idx="0"/>
          </p:cNvCxnSpPr>
          <p:nvPr/>
        </p:nvCxnSpPr>
        <p:spPr>
          <a:xfrm>
            <a:off x="8238674" y="2446508"/>
            <a:ext cx="2380" cy="944993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7DD04E4-4A26-44A9-AD45-64067FC7CAD9}"/>
              </a:ext>
            </a:extLst>
          </p:cNvPr>
          <p:cNvSpPr txBox="1"/>
          <p:nvPr/>
        </p:nvSpPr>
        <p:spPr>
          <a:xfrm>
            <a:off x="7053721" y="795580"/>
            <a:ext cx="21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AFABAB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Greece Financial Crisis 2.0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86F01D6-AB59-4AFC-B555-842E67F5F2BD}"/>
              </a:ext>
            </a:extLst>
          </p:cNvPr>
          <p:cNvSpPr txBox="1"/>
          <p:nvPr/>
        </p:nvSpPr>
        <p:spPr>
          <a:xfrm>
            <a:off x="7773008" y="3585202"/>
            <a:ext cx="145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AFABAB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2015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BADAEC2-E202-4F7B-ACD1-8C73FE74594D}"/>
              </a:ext>
            </a:extLst>
          </p:cNvPr>
          <p:cNvGrpSpPr/>
          <p:nvPr/>
        </p:nvGrpSpPr>
        <p:grpSpPr>
          <a:xfrm>
            <a:off x="2843520" y="1096750"/>
            <a:ext cx="1719121" cy="1483363"/>
            <a:chOff x="2177386" y="1001423"/>
            <a:chExt cx="2014883" cy="1358929"/>
          </a:xfrm>
        </p:grpSpPr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0762C8E4-8643-492B-9963-B74EAB5D623D}"/>
                </a:ext>
              </a:extLst>
            </p:cNvPr>
            <p:cNvSpPr/>
            <p:nvPr/>
          </p:nvSpPr>
          <p:spPr>
            <a:xfrm rot="10800000">
              <a:off x="2242413" y="1065046"/>
              <a:ext cx="1838400" cy="1230975"/>
            </a:xfrm>
            <a:prstGeom prst="flowChartConnector">
              <a:avLst/>
            </a:prstGeom>
            <a:noFill/>
            <a:ln w="76200">
              <a:solidFill>
                <a:srgbClr val="6366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rgbClr val="63666A"/>
                </a:solidFill>
              </a:endParaRPr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537B319D-740B-465B-BB83-24397A378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7386" y="1001423"/>
              <a:ext cx="2014883" cy="135892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63B2E99-C6F8-49B2-8CBD-CA56E18EFF35}"/>
              </a:ext>
            </a:extLst>
          </p:cNvPr>
          <p:cNvSpPr txBox="1"/>
          <p:nvPr/>
        </p:nvSpPr>
        <p:spPr>
          <a:xfrm>
            <a:off x="3293971" y="3579463"/>
            <a:ext cx="15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63666A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2F3A8A4-4515-4744-BDE0-BDA7E4B1887C}"/>
              </a:ext>
            </a:extLst>
          </p:cNvPr>
          <p:cNvSpPr txBox="1"/>
          <p:nvPr/>
        </p:nvSpPr>
        <p:spPr>
          <a:xfrm>
            <a:off x="2924581" y="763540"/>
            <a:ext cx="1907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63666A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Stock Market Fall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63361389-0986-4DA3-98D0-85937016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AC39E149-F710-4D26-93B2-4D2E37F0D97D}"/>
              </a:ext>
            </a:extLst>
          </p:cNvPr>
          <p:cNvSpPr txBox="1"/>
          <p:nvPr/>
        </p:nvSpPr>
        <p:spPr>
          <a:xfrm>
            <a:off x="123376" y="1110788"/>
            <a:ext cx="2529478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Causes: </a:t>
            </a:r>
            <a:r>
              <a:rPr lang="en-US" sz="1100" dirty="0"/>
              <a:t>private debts arising from a property bubble were transferred to sovereign debt due to banking system bailouts and government responses to slowing economies post-bubble.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Mitigation: </a:t>
            </a:r>
            <a:r>
              <a:rPr lang="en-US" altLang="zh-CN" sz="1100" dirty="0"/>
              <a:t>b</a:t>
            </a:r>
            <a:r>
              <a:rPr lang="en-US" sz="1100" dirty="0"/>
              <a:t>uy credit default swap in case of perceived risk of non-payment increased.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E8DA89FB-D727-4307-87D0-B87979DFE956}"/>
              </a:ext>
            </a:extLst>
          </p:cNvPr>
          <p:cNvSpPr txBox="1"/>
          <p:nvPr/>
        </p:nvSpPr>
        <p:spPr>
          <a:xfrm>
            <a:off x="2520353" y="4018753"/>
            <a:ext cx="2478024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Causes:</a:t>
            </a:r>
            <a:r>
              <a:rPr lang="en-US" sz="1100" dirty="0"/>
              <a:t> fears of contagion of the European sovereign debt crisis; concern over US economy growth slow down and US credit rating downgrade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Mitigation: </a:t>
            </a:r>
            <a:r>
              <a:rPr lang="en-US" sz="1100" dirty="0"/>
              <a:t>Buy VIX index in case of market selloff and increase exposure to safe asset including gold and foreign currency like Swiss franc</a:t>
            </a:r>
          </a:p>
        </p:txBody>
      </p:sp>
      <p:sp>
        <p:nvSpPr>
          <p:cNvPr id="52" name="Oval 94">
            <a:extLst>
              <a:ext uri="{FF2B5EF4-FFF2-40B4-BE49-F238E27FC236}">
                <a16:creationId xmlns:a16="http://schemas.microsoft.com/office/drawing/2014/main" id="{D522CFCA-0015-475E-828E-F140FB35491F}"/>
              </a:ext>
            </a:extLst>
          </p:cNvPr>
          <p:cNvSpPr/>
          <p:nvPr/>
        </p:nvSpPr>
        <p:spPr>
          <a:xfrm>
            <a:off x="3633082" y="3467776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TextBox 42">
            <a:extLst>
              <a:ext uri="{FF2B5EF4-FFF2-40B4-BE49-F238E27FC236}">
                <a16:creationId xmlns:a16="http://schemas.microsoft.com/office/drawing/2014/main" id="{6CAE7046-0476-469F-86FD-F71513A3C84F}"/>
              </a:ext>
            </a:extLst>
          </p:cNvPr>
          <p:cNvSpPr txBox="1"/>
          <p:nvPr/>
        </p:nvSpPr>
        <p:spPr>
          <a:xfrm>
            <a:off x="4656813" y="1635750"/>
            <a:ext cx="2529478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Causes: </a:t>
            </a:r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encouraged by falling borrowing costs as the central bank loosened monetary policy, more individuals invested in and inflated the stock market bubble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Mitigation:  </a:t>
            </a:r>
            <a:endParaRPr lang="zh-CN" alt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6A5BD3D2-90D4-4A1F-AD05-C1AA17F78106}"/>
              </a:ext>
            </a:extLst>
          </p:cNvPr>
          <p:cNvSpPr txBox="1"/>
          <p:nvPr/>
        </p:nvSpPr>
        <p:spPr>
          <a:xfrm>
            <a:off x="7059968" y="4013752"/>
            <a:ext cx="2476696" cy="1954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Causes: </a:t>
            </a:r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Greek’s rising government spending and reduced tax revenue forced the government to issue massive sovereign debt to support economic recovery in the aftermath of 2008 financial crisis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Mitigation: </a:t>
            </a:r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Buy credit default swap of European bond to transfer risk in case that governments with high debt-to-GDP ratio are likely to default 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7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85FF9D9-EE2F-4AAB-8440-461CF2EB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A84259B2-F35B-4E72-9C27-A6D4155C624B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OR PASSIVE INVESTING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7B3ABDF5-2D9B-4FE5-AC5A-C6461287DFDF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769A2A31-BB94-4081-B895-CAC22BDE25F0}"/>
              </a:ext>
            </a:extLst>
          </p:cNvPr>
          <p:cNvSpPr>
            <a:spLocks/>
          </p:cNvSpPr>
          <p:nvPr/>
        </p:nvSpPr>
        <p:spPr bwMode="auto">
          <a:xfrm>
            <a:off x="3743719" y="3284510"/>
            <a:ext cx="23537" cy="10461"/>
          </a:xfrm>
          <a:custGeom>
            <a:avLst/>
            <a:gdLst>
              <a:gd name="T0" fmla="*/ 15 w 18"/>
              <a:gd name="T1" fmla="*/ 8 h 8"/>
              <a:gd name="T2" fmla="*/ 18 w 18"/>
              <a:gd name="T3" fmla="*/ 0 h 8"/>
              <a:gd name="T4" fmla="*/ 0 w 18"/>
              <a:gd name="T5" fmla="*/ 0 h 8"/>
              <a:gd name="T6" fmla="*/ 4 w 18"/>
              <a:gd name="T7" fmla="*/ 8 h 8"/>
              <a:gd name="T8" fmla="*/ 15 w 18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8">
                <a:moveTo>
                  <a:pt x="15" y="8"/>
                </a:moveTo>
                <a:lnTo>
                  <a:pt x="18" y="0"/>
                </a:lnTo>
                <a:lnTo>
                  <a:pt x="0" y="0"/>
                </a:lnTo>
                <a:lnTo>
                  <a:pt x="4" y="8"/>
                </a:lnTo>
                <a:lnTo>
                  <a:pt x="1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C75D177-FFE7-4394-BA7E-9D18E23BA3A0}"/>
              </a:ext>
            </a:extLst>
          </p:cNvPr>
          <p:cNvGrpSpPr/>
          <p:nvPr/>
        </p:nvGrpSpPr>
        <p:grpSpPr>
          <a:xfrm>
            <a:off x="882672" y="3037108"/>
            <a:ext cx="3279056" cy="3191850"/>
            <a:chOff x="2198285" y="1324597"/>
            <a:chExt cx="4575000" cy="449575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D015C56-1A88-4BC0-A03C-FF297CE2DB86}"/>
                </a:ext>
              </a:extLst>
            </p:cNvPr>
            <p:cNvGrpSpPr/>
            <p:nvPr/>
          </p:nvGrpSpPr>
          <p:grpSpPr>
            <a:xfrm>
              <a:off x="2276261" y="1324597"/>
              <a:ext cx="4497024" cy="4495758"/>
              <a:chOff x="2276261" y="1324597"/>
              <a:chExt cx="4497024" cy="4495758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20D44A9B-C334-4828-89D1-36F3942B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142" y="4266433"/>
                <a:ext cx="1591372" cy="1544297"/>
              </a:xfrm>
              <a:custGeom>
                <a:avLst/>
                <a:gdLst>
                  <a:gd name="T0" fmla="*/ 0 w 336"/>
                  <a:gd name="T1" fmla="*/ 61 h 326"/>
                  <a:gd name="T2" fmla="*/ 0 w 336"/>
                  <a:gd name="T3" fmla="*/ 326 h 326"/>
                  <a:gd name="T4" fmla="*/ 336 w 336"/>
                  <a:gd name="T5" fmla="*/ 187 h 326"/>
                  <a:gd name="T6" fmla="*/ 148 w 336"/>
                  <a:gd name="T7" fmla="*/ 0 h 326"/>
                  <a:gd name="T8" fmla="*/ 0 w 336"/>
                  <a:gd name="T9" fmla="*/ 6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26">
                    <a:moveTo>
                      <a:pt x="0" y="61"/>
                    </a:moveTo>
                    <a:cubicBezTo>
                      <a:pt x="0" y="326"/>
                      <a:pt x="0" y="326"/>
                      <a:pt x="0" y="326"/>
                    </a:cubicBezTo>
                    <a:cubicBezTo>
                      <a:pt x="131" y="326"/>
                      <a:pt x="250" y="273"/>
                      <a:pt x="336" y="187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10" y="38"/>
                      <a:pt x="58" y="61"/>
                      <a:pt x="0" y="61"/>
                    </a:cubicBezTo>
                    <a:close/>
                  </a:path>
                </a:pathLst>
              </a:custGeom>
              <a:solidFill>
                <a:srgbClr val="B8DCEC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29964165-9CC9-4301-8D07-F46560825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065" y="3574980"/>
                <a:ext cx="1548220" cy="1586141"/>
              </a:xfrm>
              <a:custGeom>
                <a:avLst/>
                <a:gdLst>
                  <a:gd name="T0" fmla="*/ 62 w 327"/>
                  <a:gd name="T1" fmla="*/ 0 h 335"/>
                  <a:gd name="T2" fmla="*/ 0 w 327"/>
                  <a:gd name="T3" fmla="*/ 148 h 335"/>
                  <a:gd name="T4" fmla="*/ 188 w 327"/>
                  <a:gd name="T5" fmla="*/ 335 h 335"/>
                  <a:gd name="T6" fmla="*/ 327 w 327"/>
                  <a:gd name="T7" fmla="*/ 0 h 335"/>
                  <a:gd name="T8" fmla="*/ 62 w 327"/>
                  <a:gd name="T9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35">
                    <a:moveTo>
                      <a:pt x="62" y="0"/>
                    </a:moveTo>
                    <a:cubicBezTo>
                      <a:pt x="62" y="58"/>
                      <a:pt x="38" y="110"/>
                      <a:pt x="0" y="148"/>
                    </a:cubicBezTo>
                    <a:cubicBezTo>
                      <a:pt x="188" y="335"/>
                      <a:pt x="188" y="335"/>
                      <a:pt x="188" y="335"/>
                    </a:cubicBezTo>
                    <a:cubicBezTo>
                      <a:pt x="274" y="250"/>
                      <a:pt x="327" y="131"/>
                      <a:pt x="327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B8DCEC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dirty="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3A7A33FE-8F95-4A4A-972D-180AE2310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9772" y="4276058"/>
                <a:ext cx="1591372" cy="1544297"/>
              </a:xfrm>
              <a:custGeom>
                <a:avLst/>
                <a:gdLst>
                  <a:gd name="T0" fmla="*/ 188 w 336"/>
                  <a:gd name="T1" fmla="*/ 0 h 326"/>
                  <a:gd name="T2" fmla="*/ 0 w 336"/>
                  <a:gd name="T3" fmla="*/ 187 h 326"/>
                  <a:gd name="T4" fmla="*/ 336 w 336"/>
                  <a:gd name="T5" fmla="*/ 326 h 326"/>
                  <a:gd name="T6" fmla="*/ 336 w 336"/>
                  <a:gd name="T7" fmla="*/ 61 h 326"/>
                  <a:gd name="T8" fmla="*/ 188 w 336"/>
                  <a:gd name="T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26">
                    <a:moveTo>
                      <a:pt x="188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86" y="273"/>
                      <a:pt x="205" y="326"/>
                      <a:pt x="336" y="326"/>
                    </a:cubicBezTo>
                    <a:cubicBezTo>
                      <a:pt x="336" y="61"/>
                      <a:pt x="336" y="61"/>
                      <a:pt x="336" y="61"/>
                    </a:cubicBezTo>
                    <a:cubicBezTo>
                      <a:pt x="278" y="61"/>
                      <a:pt x="226" y="38"/>
                      <a:pt x="188" y="0"/>
                    </a:cubicBezTo>
                    <a:close/>
                  </a:path>
                </a:pathLst>
              </a:custGeom>
              <a:solidFill>
                <a:srgbClr val="B8DCEC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9A5F33-6F82-4825-B809-6493BA9C6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7922" y="1324597"/>
                <a:ext cx="1591372" cy="1549528"/>
              </a:xfrm>
              <a:custGeom>
                <a:avLst/>
                <a:gdLst>
                  <a:gd name="T0" fmla="*/ 336 w 336"/>
                  <a:gd name="T1" fmla="*/ 265 h 327"/>
                  <a:gd name="T2" fmla="*/ 336 w 336"/>
                  <a:gd name="T3" fmla="*/ 0 h 327"/>
                  <a:gd name="T4" fmla="*/ 0 w 336"/>
                  <a:gd name="T5" fmla="*/ 139 h 327"/>
                  <a:gd name="T6" fmla="*/ 188 w 336"/>
                  <a:gd name="T7" fmla="*/ 327 h 327"/>
                  <a:gd name="T8" fmla="*/ 336 w 336"/>
                  <a:gd name="T9" fmla="*/ 265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27">
                    <a:moveTo>
                      <a:pt x="336" y="265"/>
                    </a:moveTo>
                    <a:cubicBezTo>
                      <a:pt x="336" y="0"/>
                      <a:pt x="336" y="0"/>
                      <a:pt x="336" y="0"/>
                    </a:cubicBezTo>
                    <a:cubicBezTo>
                      <a:pt x="205" y="0"/>
                      <a:pt x="86" y="53"/>
                      <a:pt x="0" y="139"/>
                    </a:cubicBezTo>
                    <a:cubicBezTo>
                      <a:pt x="188" y="327"/>
                      <a:pt x="188" y="327"/>
                      <a:pt x="188" y="327"/>
                    </a:cubicBezTo>
                    <a:cubicBezTo>
                      <a:pt x="226" y="289"/>
                      <a:pt x="278" y="265"/>
                      <a:pt x="336" y="265"/>
                    </a:cubicBezTo>
                    <a:close/>
                  </a:path>
                </a:pathLst>
              </a:custGeom>
              <a:solidFill>
                <a:srgbClr val="008FD1">
                  <a:alpha val="73000"/>
                </a:srgb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7364F0D9-1E5D-43E2-A9C0-07EAFF647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065" y="1978907"/>
                <a:ext cx="1548220" cy="1591372"/>
              </a:xfrm>
              <a:custGeom>
                <a:avLst/>
                <a:gdLst>
                  <a:gd name="T0" fmla="*/ 62 w 327"/>
                  <a:gd name="T1" fmla="*/ 336 h 336"/>
                  <a:gd name="T2" fmla="*/ 327 w 327"/>
                  <a:gd name="T3" fmla="*/ 336 h 336"/>
                  <a:gd name="T4" fmla="*/ 188 w 327"/>
                  <a:gd name="T5" fmla="*/ 0 h 336"/>
                  <a:gd name="T6" fmla="*/ 0 w 327"/>
                  <a:gd name="T7" fmla="*/ 188 h 336"/>
                  <a:gd name="T8" fmla="*/ 62 w 327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36">
                    <a:moveTo>
                      <a:pt x="62" y="336"/>
                    </a:moveTo>
                    <a:cubicBezTo>
                      <a:pt x="327" y="336"/>
                      <a:pt x="327" y="336"/>
                      <a:pt x="327" y="336"/>
                    </a:cubicBezTo>
                    <a:cubicBezTo>
                      <a:pt x="327" y="205"/>
                      <a:pt x="274" y="86"/>
                      <a:pt x="188" y="0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38" y="226"/>
                      <a:pt x="62" y="278"/>
                      <a:pt x="62" y="336"/>
                    </a:cubicBezTo>
                    <a:close/>
                  </a:path>
                </a:pathLst>
              </a:custGeom>
              <a:solidFill>
                <a:srgbClr val="008FD1">
                  <a:alpha val="73000"/>
                </a:srgb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992AE14B-8991-42A8-A8E1-54E9F5FD6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027" y="1331887"/>
                <a:ext cx="1591372" cy="1549528"/>
              </a:xfrm>
              <a:custGeom>
                <a:avLst/>
                <a:gdLst>
                  <a:gd name="T0" fmla="*/ 148 w 336"/>
                  <a:gd name="T1" fmla="*/ 327 h 327"/>
                  <a:gd name="T2" fmla="*/ 336 w 336"/>
                  <a:gd name="T3" fmla="*/ 139 h 327"/>
                  <a:gd name="T4" fmla="*/ 0 w 336"/>
                  <a:gd name="T5" fmla="*/ 0 h 327"/>
                  <a:gd name="T6" fmla="*/ 0 w 336"/>
                  <a:gd name="T7" fmla="*/ 265 h 327"/>
                  <a:gd name="T8" fmla="*/ 148 w 336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27">
                    <a:moveTo>
                      <a:pt x="148" y="327"/>
                    </a:moveTo>
                    <a:cubicBezTo>
                      <a:pt x="336" y="139"/>
                      <a:pt x="336" y="139"/>
                      <a:pt x="336" y="139"/>
                    </a:cubicBezTo>
                    <a:cubicBezTo>
                      <a:pt x="250" y="53"/>
                      <a:pt x="131" y="0"/>
                      <a:pt x="0" y="0"/>
                    </a:cubicBezTo>
                    <a:cubicBezTo>
                      <a:pt x="0" y="265"/>
                      <a:pt x="0" y="265"/>
                      <a:pt x="0" y="265"/>
                    </a:cubicBezTo>
                    <a:cubicBezTo>
                      <a:pt x="58" y="265"/>
                      <a:pt x="110" y="289"/>
                      <a:pt x="148" y="327"/>
                    </a:cubicBezTo>
                    <a:close/>
                  </a:path>
                </a:pathLst>
              </a:custGeom>
              <a:solidFill>
                <a:srgbClr val="008FD1">
                  <a:alpha val="73000"/>
                </a:srgb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85A62B81-F052-4E18-8B7D-C63393C87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3463" y="1988532"/>
                <a:ext cx="1548220" cy="1591372"/>
              </a:xfrm>
              <a:custGeom>
                <a:avLst/>
                <a:gdLst>
                  <a:gd name="T0" fmla="*/ 327 w 327"/>
                  <a:gd name="T1" fmla="*/ 188 h 336"/>
                  <a:gd name="T2" fmla="*/ 139 w 327"/>
                  <a:gd name="T3" fmla="*/ 0 h 336"/>
                  <a:gd name="T4" fmla="*/ 0 w 327"/>
                  <a:gd name="T5" fmla="*/ 336 h 336"/>
                  <a:gd name="T6" fmla="*/ 266 w 327"/>
                  <a:gd name="T7" fmla="*/ 336 h 336"/>
                  <a:gd name="T8" fmla="*/ 327 w 327"/>
                  <a:gd name="T9" fmla="*/ 18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36">
                    <a:moveTo>
                      <a:pt x="327" y="188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54" y="86"/>
                      <a:pt x="0" y="205"/>
                      <a:pt x="0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278"/>
                      <a:pt x="289" y="226"/>
                      <a:pt x="327" y="188"/>
                    </a:cubicBezTo>
                    <a:close/>
                  </a:path>
                </a:pathLst>
              </a:custGeom>
              <a:solidFill>
                <a:srgbClr val="008FD1">
                  <a:alpha val="73000"/>
                </a:srgb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D355EC88-A466-415B-924B-D48D6F64A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6261" y="3579904"/>
                <a:ext cx="1548220" cy="1586141"/>
              </a:xfrm>
              <a:custGeom>
                <a:avLst/>
                <a:gdLst>
                  <a:gd name="T0" fmla="*/ 266 w 327"/>
                  <a:gd name="T1" fmla="*/ 0 h 335"/>
                  <a:gd name="T2" fmla="*/ 0 w 327"/>
                  <a:gd name="T3" fmla="*/ 0 h 335"/>
                  <a:gd name="T4" fmla="*/ 139 w 327"/>
                  <a:gd name="T5" fmla="*/ 335 h 335"/>
                  <a:gd name="T6" fmla="*/ 327 w 327"/>
                  <a:gd name="T7" fmla="*/ 148 h 335"/>
                  <a:gd name="T8" fmla="*/ 266 w 327"/>
                  <a:gd name="T9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35">
                    <a:moveTo>
                      <a:pt x="26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54" y="250"/>
                      <a:pt x="139" y="335"/>
                    </a:cubicBezTo>
                    <a:cubicBezTo>
                      <a:pt x="327" y="148"/>
                      <a:pt x="327" y="148"/>
                      <a:pt x="327" y="148"/>
                    </a:cubicBezTo>
                    <a:cubicBezTo>
                      <a:pt x="289" y="110"/>
                      <a:pt x="266" y="58"/>
                      <a:pt x="266" y="0"/>
                    </a:cubicBezTo>
                    <a:close/>
                  </a:path>
                </a:pathLst>
              </a:custGeom>
              <a:solidFill>
                <a:srgbClr val="B8DCEC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FBC4592-5260-4D8A-8567-0EE4E4A74B0A}"/>
                </a:ext>
              </a:extLst>
            </p:cNvPr>
            <p:cNvSpPr/>
            <p:nvPr/>
          </p:nvSpPr>
          <p:spPr>
            <a:xfrm>
              <a:off x="3576846" y="2611135"/>
              <a:ext cx="1912963" cy="1912963"/>
            </a:xfrm>
            <a:prstGeom prst="ellipse">
              <a:avLst/>
            </a:prstGeom>
            <a:solidFill>
              <a:srgbClr val="3A85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2ADCE62-905F-4C1F-92E5-A76ED6D6A038}"/>
                </a:ext>
              </a:extLst>
            </p:cNvPr>
            <p:cNvSpPr txBox="1"/>
            <p:nvPr/>
          </p:nvSpPr>
          <p:spPr>
            <a:xfrm>
              <a:off x="3740493" y="3072257"/>
              <a:ext cx="1824999" cy="33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Active investing</a:t>
              </a:r>
              <a:endParaRPr lang="zh-CN" alt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AC0096F-F992-4748-BC6D-687489C98B64}"/>
                </a:ext>
              </a:extLst>
            </p:cNvPr>
            <p:cNvSpPr txBox="1"/>
            <p:nvPr/>
          </p:nvSpPr>
          <p:spPr>
            <a:xfrm>
              <a:off x="3691318" y="3709421"/>
              <a:ext cx="1824999" cy="334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Passive investing</a:t>
              </a:r>
              <a:endParaRPr lang="zh-CN" alt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B200843-7360-4AFA-A91D-2324660F7305}"/>
                </a:ext>
              </a:extLst>
            </p:cNvPr>
            <p:cNvSpPr txBox="1"/>
            <p:nvPr/>
          </p:nvSpPr>
          <p:spPr>
            <a:xfrm>
              <a:off x="2198285" y="2618621"/>
              <a:ext cx="1706895" cy="81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Opportunities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 Beating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Market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F407665-F2A8-48BF-9F9F-70B43E9E3533}"/>
                </a:ext>
              </a:extLst>
            </p:cNvPr>
            <p:cNvSpPr txBox="1"/>
            <p:nvPr/>
          </p:nvSpPr>
          <p:spPr>
            <a:xfrm>
              <a:off x="3250948" y="1645766"/>
              <a:ext cx="1338626" cy="81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Possible Defensive Measures</a:t>
              </a:r>
              <a:endParaRPr lang="zh-CN" alt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C174CC9-2536-4EDB-BEC7-AA191845590A}"/>
                </a:ext>
              </a:extLst>
            </p:cNvPr>
            <p:cNvSpPr txBox="1"/>
            <p:nvPr/>
          </p:nvSpPr>
          <p:spPr>
            <a:xfrm>
              <a:off x="4450028" y="1672694"/>
              <a:ext cx="1534680" cy="81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 Guarantee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 Picking a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Winner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6109949-5F1C-4104-BEB1-52ADC80D57EE}"/>
                </a:ext>
              </a:extLst>
            </p:cNvPr>
            <p:cNvSpPr txBox="1"/>
            <p:nvPr/>
          </p:nvSpPr>
          <p:spPr>
            <a:xfrm>
              <a:off x="5645174" y="2772269"/>
              <a:ext cx="873920" cy="60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Higher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Fee</a:t>
              </a:r>
              <a:endParaRPr lang="zh-CN" alt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BF1AC723-ADB6-4C66-9DE2-FCFE8D2D1056}"/>
                </a:ext>
              </a:extLst>
            </p:cNvPr>
            <p:cNvSpPr txBox="1"/>
            <p:nvPr/>
          </p:nvSpPr>
          <p:spPr>
            <a:xfrm>
              <a:off x="3263689" y="4737092"/>
              <a:ext cx="1274338" cy="60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Lower</a:t>
              </a:r>
            </a:p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endParaRPr lang="zh-CN" altLang="en-US" sz="1050" dirty="0">
                <a:solidFill>
                  <a:srgbClr val="3A85B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5F9D09E-4115-40CC-A5A9-765BE7128636}"/>
                </a:ext>
              </a:extLst>
            </p:cNvPr>
            <p:cNvSpPr txBox="1"/>
            <p:nvPr/>
          </p:nvSpPr>
          <p:spPr>
            <a:xfrm>
              <a:off x="2357625" y="3629269"/>
              <a:ext cx="1382868" cy="104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More </a:t>
              </a:r>
            </a:p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diversified &amp; higher accessibility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857D23E-A229-487B-A7A8-4FB26B065184}"/>
                </a:ext>
              </a:extLst>
            </p:cNvPr>
            <p:cNvSpPr txBox="1"/>
            <p:nvPr/>
          </p:nvSpPr>
          <p:spPr>
            <a:xfrm>
              <a:off x="4538026" y="4752555"/>
              <a:ext cx="1142871" cy="60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Lack of </a:t>
              </a:r>
            </a:p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Flexibility</a:t>
              </a:r>
              <a:endParaRPr lang="zh-CN" altLang="en-US" sz="1050" dirty="0">
                <a:solidFill>
                  <a:srgbClr val="3A85B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E9425B5-FC6D-43A9-9B16-9E63C19F9A72}"/>
                </a:ext>
              </a:extLst>
            </p:cNvPr>
            <p:cNvSpPr txBox="1"/>
            <p:nvPr/>
          </p:nvSpPr>
          <p:spPr>
            <a:xfrm>
              <a:off x="5530987" y="3750085"/>
              <a:ext cx="988106" cy="81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</a:t>
              </a:r>
            </a:p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Market </a:t>
              </a:r>
            </a:p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Risk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ADDBE21-02BD-4B5B-BA3C-C0F48672C12C}"/>
                </a:ext>
              </a:extLst>
            </p:cNvPr>
            <p:cNvCxnSpPr>
              <a:cxnSpLocks/>
              <a:stCxn id="27" idx="0"/>
              <a:endCxn id="24" idx="0"/>
            </p:cNvCxnSpPr>
            <p:nvPr/>
          </p:nvCxnSpPr>
          <p:spPr>
            <a:xfrm flipV="1">
              <a:off x="3535669" y="3570279"/>
              <a:ext cx="1982942" cy="962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7710756E-7A0F-42A0-8E3A-A6D2CFF53474}"/>
              </a:ext>
            </a:extLst>
          </p:cNvPr>
          <p:cNvSpPr/>
          <p:nvPr/>
        </p:nvSpPr>
        <p:spPr>
          <a:xfrm>
            <a:off x="5563402" y="1030544"/>
            <a:ext cx="3574507" cy="251485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Actively investing in emerging market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3BA77B74-2485-45E9-9891-F7350128D604}"/>
              </a:ext>
            </a:extLst>
          </p:cNvPr>
          <p:cNvGraphicFramePr/>
          <p:nvPr>
            <p:extLst/>
          </p:nvPr>
        </p:nvGraphicFramePr>
        <p:xfrm>
          <a:off x="496420" y="926862"/>
          <a:ext cx="4646574" cy="2476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0FE310E-8082-4C21-BA39-280BA8302DC3}"/>
              </a:ext>
            </a:extLst>
          </p:cNvPr>
          <p:cNvSpPr txBox="1"/>
          <p:nvPr/>
        </p:nvSpPr>
        <p:spPr>
          <a:xfrm>
            <a:off x="244738" y="6413541"/>
            <a:ext cx="4512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1. Morningstar Direct.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of 30 Sep.2017, excluding money market funds and funds of funds in the U.S. and Europe,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excluding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money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funds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Japan</a:t>
            </a:r>
            <a:endParaRPr lang="zh-CN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790527-970C-4127-840B-4110FDF9C445}"/>
              </a:ext>
            </a:extLst>
          </p:cNvPr>
          <p:cNvSpPr txBox="1"/>
          <p:nvPr/>
        </p:nvSpPr>
        <p:spPr>
          <a:xfrm>
            <a:off x="5563400" y="1370210"/>
            <a:ext cx="3574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Emerging market is less developed with lower liquidity in terms of trading volume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Due to information asymmetry and market friction, there are greater arbitrage opportunities to explore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More established institutional investors in the developed markets compared to the larger portion of retail investors, such market inefficiency entails growth potential and more investment opportunities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Under this condition, active investment may have greater chance to capture possible wealth planning opportunities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995CAE8-2324-485D-8C96-27944D06A050}"/>
              </a:ext>
            </a:extLst>
          </p:cNvPr>
          <p:cNvSpPr txBox="1"/>
          <p:nvPr/>
        </p:nvSpPr>
        <p:spPr>
          <a:xfrm>
            <a:off x="5563402" y="4221108"/>
            <a:ext cx="3574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There are more passive investment vehicles in the developed market and these are usually well managed with lower management fee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Active strategies are less likely to outperform the market due to market efficiency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More established players already in the playing field with many investment strategies, e.g. </a:t>
            </a:r>
            <a:r>
              <a:rPr lang="en-US" altLang="zh-CN" sz="1200">
                <a:latin typeface="Calibri" panose="020F0502020204030204" pitchFamily="34" charset="0"/>
                <a:cs typeface="Calibri" panose="020F0502020204030204" pitchFamily="34" charset="0"/>
              </a:rPr>
              <a:t>smart beta.</a:t>
            </a: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940232A-C154-449E-A5CB-53DE9334F62D}"/>
              </a:ext>
            </a:extLst>
          </p:cNvPr>
          <p:cNvSpPr/>
          <p:nvPr/>
        </p:nvSpPr>
        <p:spPr>
          <a:xfrm>
            <a:off x="5563401" y="3814447"/>
            <a:ext cx="3574507" cy="251485"/>
          </a:xfrm>
          <a:prstGeom prst="rect">
            <a:avLst/>
          </a:prstGeom>
          <a:solidFill>
            <a:srgbClr val="B8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336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Passively investing in developed market</a:t>
            </a:r>
          </a:p>
        </p:txBody>
      </p:sp>
    </p:spTree>
    <p:extLst>
      <p:ext uri="{BB962C8B-B14F-4D97-AF65-F5344CB8AC3E}">
        <p14:creationId xmlns:p14="http://schemas.microsoft.com/office/powerpoint/2010/main" val="157058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05DC153-64C4-4D62-9B63-230E1C78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DB4195E6-CD70-4139-A9DB-E8F50EB5BBBE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TACTICAL ALLOCATION BY SECTOR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8FC67EFE-F55C-4A6E-B354-9814824241B9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756FED-1B2F-4E3A-B752-13503B72EE90}"/>
              </a:ext>
            </a:extLst>
          </p:cNvPr>
          <p:cNvSpPr txBox="1"/>
          <p:nvPr/>
        </p:nvSpPr>
        <p:spPr>
          <a:xfrm>
            <a:off x="293221" y="6446463"/>
            <a:ext cx="25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800" dirty="0"/>
              <a:t>CEIC. Data as of March 31,2017</a:t>
            </a:r>
          </a:p>
          <a:p>
            <a:pPr marL="228600" indent="-228600">
              <a:buAutoNum type="arabicPeriod"/>
            </a:pPr>
            <a:r>
              <a:rPr lang="en-US" altLang="zh-CN" sz="800" dirty="0"/>
              <a:t>JPM Long term capital market assumption</a:t>
            </a:r>
            <a:endParaRPr lang="zh-CN" altLang="en-US" sz="800" dirty="0"/>
          </a:p>
        </p:txBody>
      </p:sp>
      <p:sp>
        <p:nvSpPr>
          <p:cNvPr id="22" name="矩形 15">
            <a:extLst>
              <a:ext uri="{FF2B5EF4-FFF2-40B4-BE49-F238E27FC236}">
                <a16:creationId xmlns:a16="http://schemas.microsoft.com/office/drawing/2014/main" id="{9828637C-EB8D-4775-ADAF-22BB7D09D255}"/>
              </a:ext>
            </a:extLst>
          </p:cNvPr>
          <p:cNvSpPr/>
          <p:nvPr/>
        </p:nvSpPr>
        <p:spPr>
          <a:xfrm>
            <a:off x="306329" y="2831072"/>
            <a:ext cx="3206221" cy="77633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Rising middle-class in EM boosts demand in higher-quality consumable products. Consumption upgrade demand across food, beverages, household products and personal care</a:t>
            </a:r>
            <a:endParaRPr lang="zh-CN" altLang="en-US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16">
            <a:extLst>
              <a:ext uri="{FF2B5EF4-FFF2-40B4-BE49-F238E27FC236}">
                <a16:creationId xmlns:a16="http://schemas.microsoft.com/office/drawing/2014/main" id="{4691B1F1-29B8-4E22-B198-734E087BF2D6}"/>
              </a:ext>
            </a:extLst>
          </p:cNvPr>
          <p:cNvSpPr/>
          <p:nvPr/>
        </p:nvSpPr>
        <p:spPr>
          <a:xfrm>
            <a:off x="329844" y="4919945"/>
            <a:ext cx="3206221" cy="14314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Innovation will fuel Asia growth in following years. Contributing factors include: rise in tertiary educated worker, greater R&amp;D spending and pro-innovation policy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long term, the development in automation and artificial intelligence may fills labor force shortfalls, boosting supply side potential of developed markets with aging populations</a:t>
            </a:r>
            <a:endParaRPr lang="zh-CN" altLang="en-US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19">
            <a:extLst>
              <a:ext uri="{FF2B5EF4-FFF2-40B4-BE49-F238E27FC236}">
                <a16:creationId xmlns:a16="http://schemas.microsoft.com/office/drawing/2014/main" id="{9D6298EF-7FF8-4A96-8CF9-FF00A423FDFD}"/>
              </a:ext>
            </a:extLst>
          </p:cNvPr>
          <p:cNvSpPr/>
          <p:nvPr/>
        </p:nvSpPr>
        <p:spPr>
          <a:xfrm>
            <a:off x="6406555" y="1096297"/>
            <a:ext cx="3206221" cy="1294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interest rates boost bank net interest margins. Amid a positive macro-economic environment,  financials sector will benefit from greater client activity, higher loan demand, and good credit quality</a:t>
            </a:r>
          </a:p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Lower inﬂation and interest rates in Latin America and improved credit growth and consumption should support consumer discretionary and ﬁnancials</a:t>
            </a:r>
            <a:endParaRPr lang="zh-CN" altLang="en-US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0">
            <a:extLst>
              <a:ext uri="{FF2B5EF4-FFF2-40B4-BE49-F238E27FC236}">
                <a16:creationId xmlns:a16="http://schemas.microsoft.com/office/drawing/2014/main" id="{1A3DD6A9-344F-4B1F-A272-A549FF2EAF48}"/>
              </a:ext>
            </a:extLst>
          </p:cNvPr>
          <p:cNvSpPr/>
          <p:nvPr/>
        </p:nvSpPr>
        <p:spPr>
          <a:xfrm>
            <a:off x="6446314" y="3794444"/>
            <a:ext cx="3206221" cy="1262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rising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life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expectancy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historically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low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birth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rate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lead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to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aging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population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which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means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significant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demand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in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healthcare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treatment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Personalized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treatment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including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genetic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sequencing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immunotherapy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biosimilar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mark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area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of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potential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growth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9" name="图表 17">
            <a:extLst>
              <a:ext uri="{FF2B5EF4-FFF2-40B4-BE49-F238E27FC236}">
                <a16:creationId xmlns:a16="http://schemas.microsoft.com/office/drawing/2014/main" id="{AE37B442-A7B6-476B-B806-D03B943DD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00470"/>
              </p:ext>
            </p:extLst>
          </p:nvPr>
        </p:nvGraphicFramePr>
        <p:xfrm>
          <a:off x="3512550" y="2159040"/>
          <a:ext cx="3206221" cy="2880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3901" y="3864446"/>
          <a:ext cx="2708323" cy="1165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图表 3">
            <a:extLst>
              <a:ext uri="{FF2B5EF4-FFF2-40B4-BE49-F238E27FC236}">
                <a16:creationId xmlns:a16="http://schemas.microsoft.com/office/drawing/2014/main" id="{F1054E2C-51DC-4DBF-B6BC-B96572613DA4}"/>
              </a:ext>
            </a:extLst>
          </p:cNvPr>
          <p:cNvGraphicFramePr/>
          <p:nvPr>
            <p:extLst/>
          </p:nvPr>
        </p:nvGraphicFramePr>
        <p:xfrm>
          <a:off x="293221" y="1210041"/>
          <a:ext cx="3232438" cy="1655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矩形 14">
            <a:extLst>
              <a:ext uri="{FF2B5EF4-FFF2-40B4-BE49-F238E27FC236}">
                <a16:creationId xmlns:a16="http://schemas.microsoft.com/office/drawing/2014/main" id="{5A2FC005-D8B6-4C76-A372-55E8C5342D4D}"/>
              </a:ext>
            </a:extLst>
          </p:cNvPr>
          <p:cNvSpPr/>
          <p:nvPr/>
        </p:nvSpPr>
        <p:spPr>
          <a:xfrm>
            <a:off x="329844" y="3617597"/>
            <a:ext cx="3195815" cy="201514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</p:txBody>
      </p:sp>
      <p:sp>
        <p:nvSpPr>
          <p:cNvPr id="33" name="矩形 22">
            <a:extLst>
              <a:ext uri="{FF2B5EF4-FFF2-40B4-BE49-F238E27FC236}">
                <a16:creationId xmlns:a16="http://schemas.microsoft.com/office/drawing/2014/main" id="{60D65895-227E-4512-8C91-BEF3331F200E}"/>
              </a:ext>
            </a:extLst>
          </p:cNvPr>
          <p:cNvSpPr/>
          <p:nvPr/>
        </p:nvSpPr>
        <p:spPr>
          <a:xfrm>
            <a:off x="340250" y="916715"/>
            <a:ext cx="3195815" cy="201514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Consumer discretionary</a:t>
            </a:r>
          </a:p>
        </p:txBody>
      </p:sp>
      <p:sp>
        <p:nvSpPr>
          <p:cNvPr id="34" name="矩形 23">
            <a:extLst>
              <a:ext uri="{FF2B5EF4-FFF2-40B4-BE49-F238E27FC236}">
                <a16:creationId xmlns:a16="http://schemas.microsoft.com/office/drawing/2014/main" id="{A0BA5BB5-6452-40E1-81FB-24BDFDE08088}"/>
              </a:ext>
            </a:extLst>
          </p:cNvPr>
          <p:cNvSpPr/>
          <p:nvPr/>
        </p:nvSpPr>
        <p:spPr>
          <a:xfrm>
            <a:off x="6433238" y="915763"/>
            <a:ext cx="3195815" cy="201514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</a:p>
        </p:txBody>
      </p:sp>
      <p:sp>
        <p:nvSpPr>
          <p:cNvPr id="35" name="矩形 24">
            <a:extLst>
              <a:ext uri="{FF2B5EF4-FFF2-40B4-BE49-F238E27FC236}">
                <a16:creationId xmlns:a16="http://schemas.microsoft.com/office/drawing/2014/main" id="{4172FCBC-9FFC-4CF7-B6C0-FA467802D60B}"/>
              </a:ext>
            </a:extLst>
          </p:cNvPr>
          <p:cNvSpPr/>
          <p:nvPr/>
        </p:nvSpPr>
        <p:spPr>
          <a:xfrm>
            <a:off x="6433238" y="2398490"/>
            <a:ext cx="3195815" cy="201514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</a:p>
        </p:txBody>
      </p:sp>
      <p:graphicFrame>
        <p:nvGraphicFramePr>
          <p:cNvPr id="36" name="Chart 35"/>
          <p:cNvGraphicFramePr>
            <a:graphicFrameLocks/>
          </p:cNvGraphicFramePr>
          <p:nvPr>
            <p:extLst/>
          </p:nvPr>
        </p:nvGraphicFramePr>
        <p:xfrm>
          <a:off x="6433238" y="2600005"/>
          <a:ext cx="3320249" cy="132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矩形 24">
            <a:extLst>
              <a:ext uri="{FF2B5EF4-FFF2-40B4-BE49-F238E27FC236}">
                <a16:creationId xmlns:a16="http://schemas.microsoft.com/office/drawing/2014/main" id="{4172FCBC-9FFC-4CF7-B6C0-FA467802D60B}"/>
              </a:ext>
            </a:extLst>
          </p:cNvPr>
          <p:cNvSpPr/>
          <p:nvPr/>
        </p:nvSpPr>
        <p:spPr>
          <a:xfrm>
            <a:off x="6433238" y="5068192"/>
            <a:ext cx="3195815" cy="201514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Fintech</a:t>
            </a:r>
          </a:p>
        </p:txBody>
      </p:sp>
      <p:sp>
        <p:nvSpPr>
          <p:cNvPr id="38" name="矩形 19">
            <a:extLst>
              <a:ext uri="{FF2B5EF4-FFF2-40B4-BE49-F238E27FC236}">
                <a16:creationId xmlns:a16="http://schemas.microsoft.com/office/drawing/2014/main" id="{9D6298EF-7FF8-4A96-8CF9-FF00A423FDFD}"/>
              </a:ext>
            </a:extLst>
          </p:cNvPr>
          <p:cNvSpPr/>
          <p:nvPr/>
        </p:nvSpPr>
        <p:spPr>
          <a:xfrm>
            <a:off x="6406555" y="5302503"/>
            <a:ext cx="3206221" cy="113905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technology is expected to distort market further in the coming years, with </a:t>
            </a:r>
            <a:r>
              <a:rPr lang="en-US" altLang="zh-CN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likely to attract more investment in 2018. </a:t>
            </a:r>
          </a:p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technology already spread out to all financial service sector, peer-to-peer lending, crowd funding and robot advisory likely to weight in.</a:t>
            </a:r>
            <a:endParaRPr lang="zh-CN" altLang="en-US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3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" y="880368"/>
            <a:ext cx="9498996" cy="947269"/>
          </a:xfrm>
        </p:spPr>
        <p:txBody>
          <a:bodyPr>
            <a:normAutofit/>
          </a:bodyPr>
          <a:lstStyle/>
          <a:p>
            <a:pPr algn="just"/>
            <a:r>
              <a:rPr lang="en-US" altLang="zh-CN" sz="1200" b="1" dirty="0"/>
              <a:t>Global outlook</a:t>
            </a:r>
          </a:p>
          <a:p>
            <a:pPr marL="171450" indent="-171450" algn="just">
              <a:lnSpc>
                <a:spcPts val="8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/>
              <a:t>Positive economy backdrop</a:t>
            </a:r>
            <a:r>
              <a:rPr lang="en-US" altLang="zh-CN" sz="1100" dirty="0"/>
              <a:t>: Synchronized growth across the globe with expected real GDP growth around 1.5%  and 4.5% in DM and EM respectively </a:t>
            </a:r>
            <a:r>
              <a:rPr lang="en-US" altLang="zh-CN" sz="1100" baseline="30000" dirty="0"/>
              <a:t>1</a:t>
            </a:r>
          </a:p>
          <a:p>
            <a:pPr marL="171450" indent="-171450" algn="just">
              <a:lnSpc>
                <a:spcPts val="8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/>
              <a:t>Tightening monetary policy</a:t>
            </a:r>
            <a:r>
              <a:rPr lang="en-US" altLang="zh-CN" sz="1100" dirty="0"/>
              <a:t>:  global GDP expanding at the fastest pace in the past 6 years, central banks across the global will gradually withdraw fiscal stimulus </a:t>
            </a:r>
          </a:p>
          <a:p>
            <a:pPr marL="171450" indent="-171450" algn="just">
              <a:lnSpc>
                <a:spcPts val="8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/>
              <a:t>Higher volatility: </a:t>
            </a:r>
            <a:r>
              <a:rPr lang="en-US" altLang="zh-CN" sz="1100" dirty="0"/>
              <a:t>change in monetary policy, rising inflation level, political flux and technological disruption</a:t>
            </a:r>
            <a:endParaRPr lang="zh-CN" altLang="en-US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34F0E9-46A5-4F26-9FD2-CE1FBCE06E50}"/>
              </a:ext>
            </a:extLst>
          </p:cNvPr>
          <p:cNvSpPr/>
          <p:nvPr/>
        </p:nvSpPr>
        <p:spPr>
          <a:xfrm>
            <a:off x="265515" y="2064344"/>
            <a:ext cx="3206221" cy="3962865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1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 market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China weight in: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market liberation and launch of Bond Connect. Ownership by foreign investors may increase significantly with the inflow boost currency and support lower yield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external debt: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current account position for the fragile 5 EM countries </a:t>
            </a:r>
            <a:r>
              <a:rPr lang="en-US" altLang="zh-CN" sz="105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Continual investment: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margin, proactive government initiative (China’s Belt and Road), and recovery in infrastructure investment in South Asia (India $106bn infrastructure investment program) may fuel further outperformance. </a:t>
            </a:r>
          </a:p>
          <a:p>
            <a:pPr algn="just">
              <a:buClr>
                <a:srgbClr val="009ED6"/>
              </a:buClr>
              <a:buSzPct val="70000"/>
            </a:pPr>
            <a:r>
              <a:rPr lang="en-US" altLang="zh-CN" sz="105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Equity market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Brightening fundamentals: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growth driven by long term structural improvement and cyclical uplift. Relative higher growth to DM stems from </a:t>
            </a:r>
          </a:p>
          <a:p>
            <a:pPr marL="685800" lvl="1" indent="-22860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demographic picture (higher population growth and higher growth in labor quality)</a:t>
            </a:r>
          </a:p>
          <a:p>
            <a:pPr marL="685800" lvl="1" indent="-22860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TPF growth driven by a tech catch-up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Cheaper valuation: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cyclically-adjusted P/E ratio is 16, 40% lower than that of US equity.</a:t>
            </a:r>
          </a:p>
          <a:p>
            <a:pPr algn="just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1D50E8E-732A-4F49-83C4-108D7701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38" name="箭头: V 形 37">
            <a:extLst>
              <a:ext uri="{FF2B5EF4-FFF2-40B4-BE49-F238E27FC236}">
                <a16:creationId xmlns:a16="http://schemas.microsoft.com/office/drawing/2014/main" id="{3D6FEA8D-5774-489D-AD18-4623AC05729A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TACTICAL ALLOCATION BY ASSET CLASSES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77E1BC0F-AEE8-4EDF-A5E5-2E5758CD994A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3165479-0AEB-4070-913D-4A4F29C62556}"/>
              </a:ext>
            </a:extLst>
          </p:cNvPr>
          <p:cNvSpPr/>
          <p:nvPr/>
        </p:nvSpPr>
        <p:spPr>
          <a:xfrm>
            <a:off x="6385743" y="2129411"/>
            <a:ext cx="3206221" cy="1795320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100" b="1" u="sng" dirty="0">
                <a:solidFill>
                  <a:srgbClr val="0336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 market</a:t>
            </a:r>
          </a:p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Interest rate hike and wider spread: </a:t>
            </a:r>
            <a:r>
              <a:rPr lang="en-US" altLang="zh-CN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Fed delivers projected three rate increases in 2018, leading to a flattened yield curve and wider spread of corporate bonds</a:t>
            </a:r>
          </a:p>
          <a:p>
            <a:pPr lvl="0" algn="just">
              <a:buClr>
                <a:srgbClr val="009ED6"/>
              </a:buClr>
              <a:buSzPct val="70000"/>
            </a:pPr>
            <a:r>
              <a:rPr lang="en-US" altLang="zh-CN" sz="11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Equity market</a:t>
            </a:r>
          </a:p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Tax reform: </a:t>
            </a:r>
            <a:r>
              <a:rPr lang="en-US" altLang="zh-CN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fiscal stimulus from tax cut strengthen corporate earing</a:t>
            </a:r>
          </a:p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valuation: </a:t>
            </a:r>
            <a:r>
              <a:rPr lang="en-US" altLang="zh-CN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headwinds from high valuation and Fed’s normalization subdue bond market returns</a:t>
            </a:r>
            <a:endParaRPr lang="zh-CN" alt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EAD0C28-BD07-49BA-8B16-254801DB3AE3}"/>
              </a:ext>
            </a:extLst>
          </p:cNvPr>
          <p:cNvSpPr/>
          <p:nvPr/>
        </p:nvSpPr>
        <p:spPr>
          <a:xfrm>
            <a:off x="6433239" y="4185766"/>
            <a:ext cx="3206221" cy="21846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>
            <a:norm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5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 market</a:t>
            </a:r>
          </a:p>
          <a:p>
            <a:pPr marL="171450" indent="-171450" algn="just">
              <a:lnSpc>
                <a:spcPts val="12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of QE in Sep.2018: </a:t>
            </a:r>
            <a:r>
              <a:rPr lang="en-US" altLang="zh-CN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 in global net securities purchases will exert modest upward  pressure on Eurozone bond yields</a:t>
            </a:r>
          </a:p>
          <a:p>
            <a:pPr algn="just">
              <a:lnSpc>
                <a:spcPts val="1200"/>
              </a:lnSpc>
              <a:buClr>
                <a:srgbClr val="009ED6"/>
              </a:buClr>
              <a:buSzPct val="70000"/>
            </a:pPr>
            <a:r>
              <a:rPr lang="en-US" altLang="zh-CN" sz="105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Equity market</a:t>
            </a:r>
          </a:p>
          <a:p>
            <a:pPr marL="171450" lvl="0" indent="-171450" algn="just">
              <a:lnSpc>
                <a:spcPts val="12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Government supports: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expanded Investment Plan for Europe supports investment in transportation and energy networks</a:t>
            </a:r>
          </a:p>
          <a:p>
            <a:pPr marL="171450" lvl="0" indent="-171450" algn="just">
              <a:lnSpc>
                <a:spcPts val="12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 economies: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continental GDP growth is driven by France and Germany</a:t>
            </a:r>
          </a:p>
          <a:p>
            <a:pPr marL="171450" lvl="0" indent="-171450" algn="just">
              <a:lnSpc>
                <a:spcPts val="12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appreciation: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Although an appreciating euro may affect exporters’ earning, currency strength has encouraged cash inflows</a:t>
            </a:r>
            <a:endParaRPr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75095B-1A8E-4891-A53B-14A8EECB12DC}"/>
              </a:ext>
            </a:extLst>
          </p:cNvPr>
          <p:cNvSpPr txBox="1"/>
          <p:nvPr/>
        </p:nvSpPr>
        <p:spPr>
          <a:xfrm>
            <a:off x="293223" y="6394858"/>
            <a:ext cx="4067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800" dirty="0"/>
              <a:t>JPM Long term capital market assumption</a:t>
            </a:r>
          </a:p>
          <a:p>
            <a:pPr marL="228600" indent="-228600">
              <a:buAutoNum type="arabicPeriod"/>
            </a:pPr>
            <a:r>
              <a:rPr lang="en-US" altLang="zh-CN" sz="800" dirty="0"/>
              <a:t>Based on the “fragile 5” of Brazil, India, Indonesia, South Africa and Turkey </a:t>
            </a:r>
            <a:endParaRPr lang="zh-CN" altLang="en-US" sz="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CFC46D-B6E1-45C6-A950-C572A793D1B3}"/>
              </a:ext>
            </a:extLst>
          </p:cNvPr>
          <p:cNvSpPr/>
          <p:nvPr/>
        </p:nvSpPr>
        <p:spPr>
          <a:xfrm>
            <a:off x="275921" y="1803995"/>
            <a:ext cx="3195815" cy="260350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Emerging market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5EF703-AFD9-4682-A4BF-694BB52D8E30}"/>
              </a:ext>
            </a:extLst>
          </p:cNvPr>
          <p:cNvSpPr/>
          <p:nvPr/>
        </p:nvSpPr>
        <p:spPr>
          <a:xfrm>
            <a:off x="6396149" y="1809308"/>
            <a:ext cx="3195815" cy="260350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U.S.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EDCE10-00B1-4939-8463-01251A59AEE6}"/>
              </a:ext>
            </a:extLst>
          </p:cNvPr>
          <p:cNvSpPr/>
          <p:nvPr/>
        </p:nvSpPr>
        <p:spPr>
          <a:xfrm>
            <a:off x="6433239" y="3964688"/>
            <a:ext cx="3195815" cy="260350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Europe</a:t>
            </a:r>
          </a:p>
        </p:txBody>
      </p:sp>
      <p:grpSp>
        <p:nvGrpSpPr>
          <p:cNvPr id="15" name="Group 16">
            <a:extLst>
              <a:ext uri="{FF2B5EF4-FFF2-40B4-BE49-F238E27FC236}">
                <a16:creationId xmlns:a16="http://schemas.microsoft.com/office/drawing/2014/main" id="{01A4D15A-3554-4386-9AF1-E6CDCE788FED}"/>
              </a:ext>
            </a:extLst>
          </p:cNvPr>
          <p:cNvGrpSpPr/>
          <p:nvPr/>
        </p:nvGrpSpPr>
        <p:grpSpPr>
          <a:xfrm>
            <a:off x="2741411" y="1766896"/>
            <a:ext cx="4181020" cy="3077740"/>
            <a:chOff x="1877222" y="3074424"/>
            <a:chExt cx="4391319" cy="2940496"/>
          </a:xfrm>
        </p:grpSpPr>
        <p:graphicFrame>
          <p:nvGraphicFramePr>
            <p:cNvPr id="16" name="Chart 118">
              <a:extLst>
                <a:ext uri="{FF2B5EF4-FFF2-40B4-BE49-F238E27FC236}">
                  <a16:creationId xmlns:a16="http://schemas.microsoft.com/office/drawing/2014/main" id="{59F8F61B-985F-45C4-8CBD-96F0FF829AF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5352023"/>
                </p:ext>
              </p:extLst>
            </p:nvPr>
          </p:nvGraphicFramePr>
          <p:xfrm>
            <a:off x="1877222" y="3431223"/>
            <a:ext cx="4391319" cy="25836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A28FEAD5-9AEA-4EBF-B8F5-493211C5D411}"/>
                </a:ext>
              </a:extLst>
            </p:cNvPr>
            <p:cNvSpPr txBox="1"/>
            <p:nvPr/>
          </p:nvSpPr>
          <p:spPr>
            <a:xfrm>
              <a:off x="3078830" y="3074424"/>
              <a:ext cx="2551578" cy="30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Tactic Asset Allocation</a:t>
              </a: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68807"/>
              </p:ext>
            </p:extLst>
          </p:nvPr>
        </p:nvGraphicFramePr>
        <p:xfrm>
          <a:off x="3646943" y="4727148"/>
          <a:ext cx="2667916" cy="1600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558">
                <a:tc>
                  <a:txBody>
                    <a:bodyPr/>
                    <a:lstStyle/>
                    <a:p>
                      <a:r>
                        <a:rPr lang="en-US" sz="700" dirty="0"/>
                        <a:t>Asset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Strategic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Tactical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Europe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Overweight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7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Sovereign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Underweight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74"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Global High Yield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Underweight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58"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EM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Overweight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58"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EM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3437B35-9576-44F3-B83C-7C4CAA55513E}"/>
              </a:ext>
            </a:extLst>
          </p:cNvPr>
          <p:cNvSpPr/>
          <p:nvPr/>
        </p:nvSpPr>
        <p:spPr>
          <a:xfrm>
            <a:off x="625024" y="1003631"/>
            <a:ext cx="8724912" cy="48638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98AB918-D0D8-42B9-922E-61A0618352EB}"/>
              </a:ext>
            </a:extLst>
          </p:cNvPr>
          <p:cNvSpPr/>
          <p:nvPr/>
        </p:nvSpPr>
        <p:spPr>
          <a:xfrm>
            <a:off x="615363" y="1212112"/>
            <a:ext cx="8783818" cy="466807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3510 w 10000"/>
              <a:gd name="connsiteY0" fmla="*/ 380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510 w 10000"/>
              <a:gd name="connsiteY4" fmla="*/ 3801 h 10000"/>
              <a:gd name="connsiteX0" fmla="*/ 3510 w 10000"/>
              <a:gd name="connsiteY0" fmla="*/ 380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510 w 10000"/>
              <a:gd name="connsiteY4" fmla="*/ 3801 h 10000"/>
              <a:gd name="connsiteX0" fmla="*/ 3510 w 10000"/>
              <a:gd name="connsiteY0" fmla="*/ 4864 h 11063"/>
              <a:gd name="connsiteX1" fmla="*/ 8052 w 10000"/>
              <a:gd name="connsiteY1" fmla="*/ 562 h 11063"/>
              <a:gd name="connsiteX2" fmla="*/ 10000 w 10000"/>
              <a:gd name="connsiteY2" fmla="*/ 1063 h 11063"/>
              <a:gd name="connsiteX3" fmla="*/ 10000 w 10000"/>
              <a:gd name="connsiteY3" fmla="*/ 11063 h 11063"/>
              <a:gd name="connsiteX4" fmla="*/ 0 w 10000"/>
              <a:gd name="connsiteY4" fmla="*/ 11063 h 11063"/>
              <a:gd name="connsiteX5" fmla="*/ 3510 w 10000"/>
              <a:gd name="connsiteY5" fmla="*/ 4864 h 11063"/>
              <a:gd name="connsiteX0" fmla="*/ 3510 w 10014"/>
              <a:gd name="connsiteY0" fmla="*/ 5147 h 11346"/>
              <a:gd name="connsiteX1" fmla="*/ 8052 w 10014"/>
              <a:gd name="connsiteY1" fmla="*/ 845 h 11346"/>
              <a:gd name="connsiteX2" fmla="*/ 10014 w 10014"/>
              <a:gd name="connsiteY2" fmla="*/ 845 h 11346"/>
              <a:gd name="connsiteX3" fmla="*/ 10000 w 10014"/>
              <a:gd name="connsiteY3" fmla="*/ 11346 h 11346"/>
              <a:gd name="connsiteX4" fmla="*/ 0 w 10014"/>
              <a:gd name="connsiteY4" fmla="*/ 11346 h 11346"/>
              <a:gd name="connsiteX5" fmla="*/ 3510 w 10014"/>
              <a:gd name="connsiteY5" fmla="*/ 5147 h 11346"/>
              <a:gd name="connsiteX0" fmla="*/ 3510 w 10021"/>
              <a:gd name="connsiteY0" fmla="*/ 5904 h 12103"/>
              <a:gd name="connsiteX1" fmla="*/ 8052 w 10021"/>
              <a:gd name="connsiteY1" fmla="*/ 1602 h 12103"/>
              <a:gd name="connsiteX2" fmla="*/ 9807 w 10021"/>
              <a:gd name="connsiteY2" fmla="*/ 14 h 12103"/>
              <a:gd name="connsiteX3" fmla="*/ 10014 w 10021"/>
              <a:gd name="connsiteY3" fmla="*/ 1602 h 12103"/>
              <a:gd name="connsiteX4" fmla="*/ 10000 w 10021"/>
              <a:gd name="connsiteY4" fmla="*/ 12103 h 12103"/>
              <a:gd name="connsiteX5" fmla="*/ 0 w 10021"/>
              <a:gd name="connsiteY5" fmla="*/ 12103 h 12103"/>
              <a:gd name="connsiteX6" fmla="*/ 3510 w 10021"/>
              <a:gd name="connsiteY6" fmla="*/ 5904 h 12103"/>
              <a:gd name="connsiteX0" fmla="*/ 3510 w 10014"/>
              <a:gd name="connsiteY0" fmla="*/ 5904 h 12103"/>
              <a:gd name="connsiteX1" fmla="*/ 8052 w 10014"/>
              <a:gd name="connsiteY1" fmla="*/ 1602 h 12103"/>
              <a:gd name="connsiteX2" fmla="*/ 9807 w 10014"/>
              <a:gd name="connsiteY2" fmla="*/ 14 h 12103"/>
              <a:gd name="connsiteX3" fmla="*/ 10014 w 10014"/>
              <a:gd name="connsiteY3" fmla="*/ 1602 h 12103"/>
              <a:gd name="connsiteX4" fmla="*/ 10000 w 10014"/>
              <a:gd name="connsiteY4" fmla="*/ 12103 h 12103"/>
              <a:gd name="connsiteX5" fmla="*/ 0 w 10014"/>
              <a:gd name="connsiteY5" fmla="*/ 12103 h 12103"/>
              <a:gd name="connsiteX6" fmla="*/ 3510 w 10014"/>
              <a:gd name="connsiteY6" fmla="*/ 5904 h 12103"/>
              <a:gd name="connsiteX0" fmla="*/ 4095 w 10014"/>
              <a:gd name="connsiteY0" fmla="*/ 9120 h 12103"/>
              <a:gd name="connsiteX1" fmla="*/ 8052 w 10014"/>
              <a:gd name="connsiteY1" fmla="*/ 1602 h 12103"/>
              <a:gd name="connsiteX2" fmla="*/ 9807 w 10014"/>
              <a:gd name="connsiteY2" fmla="*/ 14 h 12103"/>
              <a:gd name="connsiteX3" fmla="*/ 10014 w 10014"/>
              <a:gd name="connsiteY3" fmla="*/ 1602 h 12103"/>
              <a:gd name="connsiteX4" fmla="*/ 10000 w 10014"/>
              <a:gd name="connsiteY4" fmla="*/ 12103 h 12103"/>
              <a:gd name="connsiteX5" fmla="*/ 0 w 10014"/>
              <a:gd name="connsiteY5" fmla="*/ 12103 h 12103"/>
              <a:gd name="connsiteX6" fmla="*/ 4095 w 10014"/>
              <a:gd name="connsiteY6" fmla="*/ 9120 h 12103"/>
              <a:gd name="connsiteX0" fmla="*/ 4000 w 10014"/>
              <a:gd name="connsiteY0" fmla="*/ 8535 h 12103"/>
              <a:gd name="connsiteX1" fmla="*/ 8052 w 10014"/>
              <a:gd name="connsiteY1" fmla="*/ 1602 h 12103"/>
              <a:gd name="connsiteX2" fmla="*/ 9807 w 10014"/>
              <a:gd name="connsiteY2" fmla="*/ 14 h 12103"/>
              <a:gd name="connsiteX3" fmla="*/ 10014 w 10014"/>
              <a:gd name="connsiteY3" fmla="*/ 1602 h 12103"/>
              <a:gd name="connsiteX4" fmla="*/ 10000 w 10014"/>
              <a:gd name="connsiteY4" fmla="*/ 12103 h 12103"/>
              <a:gd name="connsiteX5" fmla="*/ 0 w 10014"/>
              <a:gd name="connsiteY5" fmla="*/ 12103 h 12103"/>
              <a:gd name="connsiteX6" fmla="*/ 4000 w 10014"/>
              <a:gd name="connsiteY6" fmla="*/ 8535 h 12103"/>
              <a:gd name="connsiteX0" fmla="*/ 4000 w 10015"/>
              <a:gd name="connsiteY0" fmla="*/ 9275 h 12843"/>
              <a:gd name="connsiteX1" fmla="*/ 8052 w 10015"/>
              <a:gd name="connsiteY1" fmla="*/ 2342 h 12843"/>
              <a:gd name="connsiteX2" fmla="*/ 9879 w 10015"/>
              <a:gd name="connsiteY2" fmla="*/ 0 h 12843"/>
              <a:gd name="connsiteX3" fmla="*/ 10014 w 10015"/>
              <a:gd name="connsiteY3" fmla="*/ 2342 h 12843"/>
              <a:gd name="connsiteX4" fmla="*/ 10000 w 10015"/>
              <a:gd name="connsiteY4" fmla="*/ 12843 h 12843"/>
              <a:gd name="connsiteX5" fmla="*/ 0 w 10015"/>
              <a:gd name="connsiteY5" fmla="*/ 12843 h 12843"/>
              <a:gd name="connsiteX6" fmla="*/ 4000 w 10015"/>
              <a:gd name="connsiteY6" fmla="*/ 9275 h 12843"/>
              <a:gd name="connsiteX0" fmla="*/ 4000 w 10062"/>
              <a:gd name="connsiteY0" fmla="*/ 9277 h 12845"/>
              <a:gd name="connsiteX1" fmla="*/ 7994 w 10062"/>
              <a:gd name="connsiteY1" fmla="*/ 1945 h 12845"/>
              <a:gd name="connsiteX2" fmla="*/ 9879 w 10062"/>
              <a:gd name="connsiteY2" fmla="*/ 2 h 12845"/>
              <a:gd name="connsiteX3" fmla="*/ 10014 w 10062"/>
              <a:gd name="connsiteY3" fmla="*/ 2344 h 12845"/>
              <a:gd name="connsiteX4" fmla="*/ 10000 w 10062"/>
              <a:gd name="connsiteY4" fmla="*/ 12845 h 12845"/>
              <a:gd name="connsiteX5" fmla="*/ 0 w 10062"/>
              <a:gd name="connsiteY5" fmla="*/ 12845 h 12845"/>
              <a:gd name="connsiteX6" fmla="*/ 4000 w 10062"/>
              <a:gd name="connsiteY6" fmla="*/ 9277 h 12845"/>
              <a:gd name="connsiteX0" fmla="*/ 4000 w 10018"/>
              <a:gd name="connsiteY0" fmla="*/ 10215 h 13783"/>
              <a:gd name="connsiteX1" fmla="*/ 7994 w 10018"/>
              <a:gd name="connsiteY1" fmla="*/ 2883 h 13783"/>
              <a:gd name="connsiteX2" fmla="*/ 9793 w 10018"/>
              <a:gd name="connsiteY2" fmla="*/ 1 h 13783"/>
              <a:gd name="connsiteX3" fmla="*/ 10014 w 10018"/>
              <a:gd name="connsiteY3" fmla="*/ 3282 h 13783"/>
              <a:gd name="connsiteX4" fmla="*/ 10000 w 10018"/>
              <a:gd name="connsiteY4" fmla="*/ 13783 h 13783"/>
              <a:gd name="connsiteX5" fmla="*/ 0 w 10018"/>
              <a:gd name="connsiteY5" fmla="*/ 13783 h 13783"/>
              <a:gd name="connsiteX6" fmla="*/ 4000 w 10018"/>
              <a:gd name="connsiteY6" fmla="*/ 10215 h 13783"/>
              <a:gd name="connsiteX0" fmla="*/ 4000 w 10084"/>
              <a:gd name="connsiteY0" fmla="*/ 10216 h 13784"/>
              <a:gd name="connsiteX1" fmla="*/ 6945 w 10084"/>
              <a:gd name="connsiteY1" fmla="*/ 2795 h 13784"/>
              <a:gd name="connsiteX2" fmla="*/ 9793 w 10084"/>
              <a:gd name="connsiteY2" fmla="*/ 2 h 13784"/>
              <a:gd name="connsiteX3" fmla="*/ 10014 w 10084"/>
              <a:gd name="connsiteY3" fmla="*/ 3283 h 13784"/>
              <a:gd name="connsiteX4" fmla="*/ 10000 w 10084"/>
              <a:gd name="connsiteY4" fmla="*/ 13784 h 13784"/>
              <a:gd name="connsiteX5" fmla="*/ 0 w 10084"/>
              <a:gd name="connsiteY5" fmla="*/ 13784 h 13784"/>
              <a:gd name="connsiteX6" fmla="*/ 4000 w 10084"/>
              <a:gd name="connsiteY6" fmla="*/ 10216 h 13784"/>
              <a:gd name="connsiteX0" fmla="*/ 4000 w 10081"/>
              <a:gd name="connsiteY0" fmla="*/ 10438 h 14006"/>
              <a:gd name="connsiteX1" fmla="*/ 6945 w 10081"/>
              <a:gd name="connsiteY1" fmla="*/ 3017 h 14006"/>
              <a:gd name="connsiteX2" fmla="*/ 9793 w 10081"/>
              <a:gd name="connsiteY2" fmla="*/ 224 h 14006"/>
              <a:gd name="connsiteX3" fmla="*/ 10010 w 10081"/>
              <a:gd name="connsiteY3" fmla="*/ 544 h 14006"/>
              <a:gd name="connsiteX4" fmla="*/ 10014 w 10081"/>
              <a:gd name="connsiteY4" fmla="*/ 3505 h 14006"/>
              <a:gd name="connsiteX5" fmla="*/ 10000 w 10081"/>
              <a:gd name="connsiteY5" fmla="*/ 14006 h 14006"/>
              <a:gd name="connsiteX6" fmla="*/ 0 w 10081"/>
              <a:gd name="connsiteY6" fmla="*/ 14006 h 14006"/>
              <a:gd name="connsiteX7" fmla="*/ 4000 w 10081"/>
              <a:gd name="connsiteY7" fmla="*/ 10438 h 14006"/>
              <a:gd name="connsiteX0" fmla="*/ 4000 w 10050"/>
              <a:gd name="connsiteY0" fmla="*/ 10388 h 13956"/>
              <a:gd name="connsiteX1" fmla="*/ 6945 w 10050"/>
              <a:gd name="connsiteY1" fmla="*/ 2967 h 13956"/>
              <a:gd name="connsiteX2" fmla="*/ 9793 w 10050"/>
              <a:gd name="connsiteY2" fmla="*/ 174 h 13956"/>
              <a:gd name="connsiteX3" fmla="*/ 10010 w 10050"/>
              <a:gd name="connsiteY3" fmla="*/ 494 h 13956"/>
              <a:gd name="connsiteX4" fmla="*/ 10014 w 10050"/>
              <a:gd name="connsiteY4" fmla="*/ 3455 h 13956"/>
              <a:gd name="connsiteX5" fmla="*/ 10000 w 10050"/>
              <a:gd name="connsiteY5" fmla="*/ 13956 h 13956"/>
              <a:gd name="connsiteX6" fmla="*/ 0 w 10050"/>
              <a:gd name="connsiteY6" fmla="*/ 13956 h 13956"/>
              <a:gd name="connsiteX7" fmla="*/ 4000 w 10050"/>
              <a:gd name="connsiteY7" fmla="*/ 10388 h 13956"/>
              <a:gd name="connsiteX0" fmla="*/ 4000 w 10032"/>
              <a:gd name="connsiteY0" fmla="*/ 10401 h 13969"/>
              <a:gd name="connsiteX1" fmla="*/ 6945 w 10032"/>
              <a:gd name="connsiteY1" fmla="*/ 2980 h 13969"/>
              <a:gd name="connsiteX2" fmla="*/ 9793 w 10032"/>
              <a:gd name="connsiteY2" fmla="*/ 187 h 13969"/>
              <a:gd name="connsiteX3" fmla="*/ 9967 w 10032"/>
              <a:gd name="connsiteY3" fmla="*/ 462 h 13969"/>
              <a:gd name="connsiteX4" fmla="*/ 10014 w 10032"/>
              <a:gd name="connsiteY4" fmla="*/ 3468 h 13969"/>
              <a:gd name="connsiteX5" fmla="*/ 10000 w 10032"/>
              <a:gd name="connsiteY5" fmla="*/ 13969 h 13969"/>
              <a:gd name="connsiteX6" fmla="*/ 0 w 10032"/>
              <a:gd name="connsiteY6" fmla="*/ 13969 h 13969"/>
              <a:gd name="connsiteX7" fmla="*/ 4000 w 10032"/>
              <a:gd name="connsiteY7" fmla="*/ 10401 h 13969"/>
              <a:gd name="connsiteX0" fmla="*/ 4000 w 10014"/>
              <a:gd name="connsiteY0" fmla="*/ 10306 h 13874"/>
              <a:gd name="connsiteX1" fmla="*/ 6945 w 10014"/>
              <a:gd name="connsiteY1" fmla="*/ 2885 h 13874"/>
              <a:gd name="connsiteX2" fmla="*/ 9506 w 10014"/>
              <a:gd name="connsiteY2" fmla="*/ 226 h 13874"/>
              <a:gd name="connsiteX3" fmla="*/ 9967 w 10014"/>
              <a:gd name="connsiteY3" fmla="*/ 367 h 13874"/>
              <a:gd name="connsiteX4" fmla="*/ 10014 w 10014"/>
              <a:gd name="connsiteY4" fmla="*/ 3373 h 13874"/>
              <a:gd name="connsiteX5" fmla="*/ 10000 w 10014"/>
              <a:gd name="connsiteY5" fmla="*/ 13874 h 13874"/>
              <a:gd name="connsiteX6" fmla="*/ 0 w 10014"/>
              <a:gd name="connsiteY6" fmla="*/ 13874 h 13874"/>
              <a:gd name="connsiteX7" fmla="*/ 4000 w 10014"/>
              <a:gd name="connsiteY7" fmla="*/ 10306 h 13874"/>
              <a:gd name="connsiteX0" fmla="*/ 4000 w 10038"/>
              <a:gd name="connsiteY0" fmla="*/ 10389 h 13957"/>
              <a:gd name="connsiteX1" fmla="*/ 6945 w 10038"/>
              <a:gd name="connsiteY1" fmla="*/ 2968 h 13957"/>
              <a:gd name="connsiteX2" fmla="*/ 9506 w 10038"/>
              <a:gd name="connsiteY2" fmla="*/ 309 h 13957"/>
              <a:gd name="connsiteX3" fmla="*/ 10024 w 10038"/>
              <a:gd name="connsiteY3" fmla="*/ 271 h 13957"/>
              <a:gd name="connsiteX4" fmla="*/ 10014 w 10038"/>
              <a:gd name="connsiteY4" fmla="*/ 3456 h 13957"/>
              <a:gd name="connsiteX5" fmla="*/ 10000 w 10038"/>
              <a:gd name="connsiteY5" fmla="*/ 13957 h 13957"/>
              <a:gd name="connsiteX6" fmla="*/ 0 w 10038"/>
              <a:gd name="connsiteY6" fmla="*/ 13957 h 13957"/>
              <a:gd name="connsiteX7" fmla="*/ 4000 w 10038"/>
              <a:gd name="connsiteY7" fmla="*/ 10389 h 13957"/>
              <a:gd name="connsiteX0" fmla="*/ 4000 w 10038"/>
              <a:gd name="connsiteY0" fmla="*/ 10403 h 13971"/>
              <a:gd name="connsiteX1" fmla="*/ 7620 w 10038"/>
              <a:gd name="connsiteY1" fmla="*/ 3205 h 13971"/>
              <a:gd name="connsiteX2" fmla="*/ 9506 w 10038"/>
              <a:gd name="connsiteY2" fmla="*/ 323 h 13971"/>
              <a:gd name="connsiteX3" fmla="*/ 10024 w 10038"/>
              <a:gd name="connsiteY3" fmla="*/ 285 h 13971"/>
              <a:gd name="connsiteX4" fmla="*/ 10014 w 10038"/>
              <a:gd name="connsiteY4" fmla="*/ 3470 h 13971"/>
              <a:gd name="connsiteX5" fmla="*/ 10000 w 10038"/>
              <a:gd name="connsiteY5" fmla="*/ 13971 h 13971"/>
              <a:gd name="connsiteX6" fmla="*/ 0 w 10038"/>
              <a:gd name="connsiteY6" fmla="*/ 13971 h 13971"/>
              <a:gd name="connsiteX7" fmla="*/ 4000 w 10038"/>
              <a:gd name="connsiteY7" fmla="*/ 10403 h 13971"/>
              <a:gd name="connsiteX0" fmla="*/ 4000 w 10038"/>
              <a:gd name="connsiteY0" fmla="*/ 10403 h 13971"/>
              <a:gd name="connsiteX1" fmla="*/ 7620 w 10038"/>
              <a:gd name="connsiteY1" fmla="*/ 3205 h 13971"/>
              <a:gd name="connsiteX2" fmla="*/ 9506 w 10038"/>
              <a:gd name="connsiteY2" fmla="*/ 323 h 13971"/>
              <a:gd name="connsiteX3" fmla="*/ 10024 w 10038"/>
              <a:gd name="connsiteY3" fmla="*/ 285 h 13971"/>
              <a:gd name="connsiteX4" fmla="*/ 10014 w 10038"/>
              <a:gd name="connsiteY4" fmla="*/ 3470 h 13971"/>
              <a:gd name="connsiteX5" fmla="*/ 10000 w 10038"/>
              <a:gd name="connsiteY5" fmla="*/ 13971 h 13971"/>
              <a:gd name="connsiteX6" fmla="*/ 0 w 10038"/>
              <a:gd name="connsiteY6" fmla="*/ 13971 h 13971"/>
              <a:gd name="connsiteX7" fmla="*/ 4000 w 10038"/>
              <a:gd name="connsiteY7" fmla="*/ 10403 h 13971"/>
              <a:gd name="connsiteX0" fmla="*/ 4000 w 10038"/>
              <a:gd name="connsiteY0" fmla="*/ 10390 h 13958"/>
              <a:gd name="connsiteX1" fmla="*/ 7534 w 10038"/>
              <a:gd name="connsiteY1" fmla="*/ 2969 h 13958"/>
              <a:gd name="connsiteX2" fmla="*/ 9506 w 10038"/>
              <a:gd name="connsiteY2" fmla="*/ 310 h 13958"/>
              <a:gd name="connsiteX3" fmla="*/ 10024 w 10038"/>
              <a:gd name="connsiteY3" fmla="*/ 272 h 13958"/>
              <a:gd name="connsiteX4" fmla="*/ 10014 w 10038"/>
              <a:gd name="connsiteY4" fmla="*/ 3457 h 13958"/>
              <a:gd name="connsiteX5" fmla="*/ 10000 w 10038"/>
              <a:gd name="connsiteY5" fmla="*/ 13958 h 13958"/>
              <a:gd name="connsiteX6" fmla="*/ 0 w 10038"/>
              <a:gd name="connsiteY6" fmla="*/ 13958 h 13958"/>
              <a:gd name="connsiteX7" fmla="*/ 4000 w 10038"/>
              <a:gd name="connsiteY7" fmla="*/ 10390 h 13958"/>
              <a:gd name="connsiteX0" fmla="*/ 4000 w 10038"/>
              <a:gd name="connsiteY0" fmla="*/ 10390 h 13958"/>
              <a:gd name="connsiteX1" fmla="*/ 7534 w 10038"/>
              <a:gd name="connsiteY1" fmla="*/ 2969 h 13958"/>
              <a:gd name="connsiteX2" fmla="*/ 9506 w 10038"/>
              <a:gd name="connsiteY2" fmla="*/ 310 h 13958"/>
              <a:gd name="connsiteX3" fmla="*/ 10024 w 10038"/>
              <a:gd name="connsiteY3" fmla="*/ 272 h 13958"/>
              <a:gd name="connsiteX4" fmla="*/ 10014 w 10038"/>
              <a:gd name="connsiteY4" fmla="*/ 3457 h 13958"/>
              <a:gd name="connsiteX5" fmla="*/ 10000 w 10038"/>
              <a:gd name="connsiteY5" fmla="*/ 13958 h 13958"/>
              <a:gd name="connsiteX6" fmla="*/ 0 w 10038"/>
              <a:gd name="connsiteY6" fmla="*/ 13958 h 13958"/>
              <a:gd name="connsiteX7" fmla="*/ 4000 w 10038"/>
              <a:gd name="connsiteY7" fmla="*/ 10390 h 13958"/>
              <a:gd name="connsiteX0" fmla="*/ 4000 w 10038"/>
              <a:gd name="connsiteY0" fmla="*/ 10390 h 13958"/>
              <a:gd name="connsiteX1" fmla="*/ 7635 w 10038"/>
              <a:gd name="connsiteY1" fmla="*/ 2969 h 13958"/>
              <a:gd name="connsiteX2" fmla="*/ 9506 w 10038"/>
              <a:gd name="connsiteY2" fmla="*/ 310 h 13958"/>
              <a:gd name="connsiteX3" fmla="*/ 10024 w 10038"/>
              <a:gd name="connsiteY3" fmla="*/ 272 h 13958"/>
              <a:gd name="connsiteX4" fmla="*/ 10014 w 10038"/>
              <a:gd name="connsiteY4" fmla="*/ 3457 h 13958"/>
              <a:gd name="connsiteX5" fmla="*/ 10000 w 10038"/>
              <a:gd name="connsiteY5" fmla="*/ 13958 h 13958"/>
              <a:gd name="connsiteX6" fmla="*/ 0 w 10038"/>
              <a:gd name="connsiteY6" fmla="*/ 13958 h 13958"/>
              <a:gd name="connsiteX7" fmla="*/ 4000 w 10038"/>
              <a:gd name="connsiteY7" fmla="*/ 10390 h 13958"/>
              <a:gd name="connsiteX0" fmla="*/ 4000 w 10038"/>
              <a:gd name="connsiteY0" fmla="*/ 10390 h 13958"/>
              <a:gd name="connsiteX1" fmla="*/ 7635 w 10038"/>
              <a:gd name="connsiteY1" fmla="*/ 2969 h 13958"/>
              <a:gd name="connsiteX2" fmla="*/ 9506 w 10038"/>
              <a:gd name="connsiteY2" fmla="*/ 310 h 13958"/>
              <a:gd name="connsiteX3" fmla="*/ 10024 w 10038"/>
              <a:gd name="connsiteY3" fmla="*/ 272 h 13958"/>
              <a:gd name="connsiteX4" fmla="*/ 10014 w 10038"/>
              <a:gd name="connsiteY4" fmla="*/ 3457 h 13958"/>
              <a:gd name="connsiteX5" fmla="*/ 10000 w 10038"/>
              <a:gd name="connsiteY5" fmla="*/ 13958 h 13958"/>
              <a:gd name="connsiteX6" fmla="*/ 0 w 10038"/>
              <a:gd name="connsiteY6" fmla="*/ 13958 h 13958"/>
              <a:gd name="connsiteX7" fmla="*/ 4000 w 10038"/>
              <a:gd name="connsiteY7" fmla="*/ 10390 h 1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38" h="13958">
                <a:moveTo>
                  <a:pt x="4000" y="10390"/>
                </a:moveTo>
                <a:cubicBezTo>
                  <a:pt x="5442" y="8856"/>
                  <a:pt x="6941" y="5971"/>
                  <a:pt x="7635" y="2969"/>
                </a:cubicBezTo>
                <a:cubicBezTo>
                  <a:pt x="8165" y="1553"/>
                  <a:pt x="9108" y="760"/>
                  <a:pt x="9506" y="310"/>
                </a:cubicBezTo>
                <a:cubicBezTo>
                  <a:pt x="9904" y="-140"/>
                  <a:pt x="9886" y="-52"/>
                  <a:pt x="10024" y="272"/>
                </a:cubicBezTo>
                <a:cubicBezTo>
                  <a:pt x="10061" y="819"/>
                  <a:pt x="10018" y="1213"/>
                  <a:pt x="10014" y="3457"/>
                </a:cubicBezTo>
                <a:cubicBezTo>
                  <a:pt x="10009" y="6957"/>
                  <a:pt x="10005" y="10458"/>
                  <a:pt x="10000" y="13958"/>
                </a:cubicBezTo>
                <a:lnTo>
                  <a:pt x="0" y="13958"/>
                </a:lnTo>
                <a:lnTo>
                  <a:pt x="4000" y="10390"/>
                </a:lnTo>
                <a:close/>
              </a:path>
            </a:pathLst>
          </a:cu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4B2B3-7C68-435C-BFD3-6C89C1FD5586}"/>
              </a:ext>
            </a:extLst>
          </p:cNvPr>
          <p:cNvSpPr/>
          <p:nvPr/>
        </p:nvSpPr>
        <p:spPr>
          <a:xfrm>
            <a:off x="651273" y="4040848"/>
            <a:ext cx="8712714" cy="1852031"/>
          </a:xfrm>
          <a:custGeom>
            <a:avLst/>
            <a:gdLst>
              <a:gd name="connsiteX0" fmla="*/ 0 w 9335831"/>
              <a:gd name="connsiteY0" fmla="*/ 0 h 1338467"/>
              <a:gd name="connsiteX1" fmla="*/ 9335831 w 9335831"/>
              <a:gd name="connsiteY1" fmla="*/ 0 h 1338467"/>
              <a:gd name="connsiteX2" fmla="*/ 9335831 w 9335831"/>
              <a:gd name="connsiteY2" fmla="*/ 1338467 h 1338467"/>
              <a:gd name="connsiteX3" fmla="*/ 0 w 9335831"/>
              <a:gd name="connsiteY3" fmla="*/ 1338467 h 1338467"/>
              <a:gd name="connsiteX4" fmla="*/ 0 w 9335831"/>
              <a:gd name="connsiteY4" fmla="*/ 0 h 1338467"/>
              <a:gd name="connsiteX0" fmla="*/ 3683000 w 9335831"/>
              <a:gd name="connsiteY0" fmla="*/ 546100 h 1338467"/>
              <a:gd name="connsiteX1" fmla="*/ 9335831 w 9335831"/>
              <a:gd name="connsiteY1" fmla="*/ 0 h 1338467"/>
              <a:gd name="connsiteX2" fmla="*/ 9335831 w 9335831"/>
              <a:gd name="connsiteY2" fmla="*/ 1338467 h 1338467"/>
              <a:gd name="connsiteX3" fmla="*/ 0 w 9335831"/>
              <a:gd name="connsiteY3" fmla="*/ 1338467 h 1338467"/>
              <a:gd name="connsiteX4" fmla="*/ 3683000 w 9335831"/>
              <a:gd name="connsiteY4" fmla="*/ 546100 h 1338467"/>
              <a:gd name="connsiteX0" fmla="*/ 3683000 w 9335831"/>
              <a:gd name="connsiteY0" fmla="*/ 546100 h 1338467"/>
              <a:gd name="connsiteX1" fmla="*/ 9335831 w 9335831"/>
              <a:gd name="connsiteY1" fmla="*/ 0 h 1338467"/>
              <a:gd name="connsiteX2" fmla="*/ 9335831 w 9335831"/>
              <a:gd name="connsiteY2" fmla="*/ 1338467 h 1338467"/>
              <a:gd name="connsiteX3" fmla="*/ 0 w 9335831"/>
              <a:gd name="connsiteY3" fmla="*/ 1338467 h 1338467"/>
              <a:gd name="connsiteX4" fmla="*/ 3683000 w 9335831"/>
              <a:gd name="connsiteY4" fmla="*/ 546100 h 1338467"/>
              <a:gd name="connsiteX0" fmla="*/ 3683000 w 9335831"/>
              <a:gd name="connsiteY0" fmla="*/ 634913 h 1427280"/>
              <a:gd name="connsiteX1" fmla="*/ 6933077 w 9335831"/>
              <a:gd name="connsiteY1" fmla="*/ 152313 h 1427280"/>
              <a:gd name="connsiteX2" fmla="*/ 9335831 w 9335831"/>
              <a:gd name="connsiteY2" fmla="*/ 88813 h 1427280"/>
              <a:gd name="connsiteX3" fmla="*/ 9335831 w 9335831"/>
              <a:gd name="connsiteY3" fmla="*/ 1427280 h 1427280"/>
              <a:gd name="connsiteX4" fmla="*/ 0 w 9335831"/>
              <a:gd name="connsiteY4" fmla="*/ 1427280 h 1427280"/>
              <a:gd name="connsiteX5" fmla="*/ 3683000 w 9335831"/>
              <a:gd name="connsiteY5" fmla="*/ 634913 h 1427280"/>
              <a:gd name="connsiteX0" fmla="*/ 3683000 w 9335831"/>
              <a:gd name="connsiteY0" fmla="*/ 619782 h 1412149"/>
              <a:gd name="connsiteX1" fmla="*/ 6933077 w 9335831"/>
              <a:gd name="connsiteY1" fmla="*/ 137182 h 1412149"/>
              <a:gd name="connsiteX2" fmla="*/ 9335831 w 9335831"/>
              <a:gd name="connsiteY2" fmla="*/ 73682 h 1412149"/>
              <a:gd name="connsiteX3" fmla="*/ 9335831 w 9335831"/>
              <a:gd name="connsiteY3" fmla="*/ 1412149 h 1412149"/>
              <a:gd name="connsiteX4" fmla="*/ 0 w 9335831"/>
              <a:gd name="connsiteY4" fmla="*/ 1412149 h 1412149"/>
              <a:gd name="connsiteX5" fmla="*/ 3683000 w 9335831"/>
              <a:gd name="connsiteY5" fmla="*/ 619782 h 1412149"/>
              <a:gd name="connsiteX0" fmla="*/ 3683000 w 9335831"/>
              <a:gd name="connsiteY0" fmla="*/ 705753 h 1498120"/>
              <a:gd name="connsiteX1" fmla="*/ 6933077 w 9335831"/>
              <a:gd name="connsiteY1" fmla="*/ 223153 h 1498120"/>
              <a:gd name="connsiteX2" fmla="*/ 9335831 w 9335831"/>
              <a:gd name="connsiteY2" fmla="*/ 58053 h 1498120"/>
              <a:gd name="connsiteX3" fmla="*/ 9335831 w 9335831"/>
              <a:gd name="connsiteY3" fmla="*/ 1498120 h 1498120"/>
              <a:gd name="connsiteX4" fmla="*/ 0 w 9335831"/>
              <a:gd name="connsiteY4" fmla="*/ 1498120 h 1498120"/>
              <a:gd name="connsiteX5" fmla="*/ 3683000 w 9335831"/>
              <a:gd name="connsiteY5" fmla="*/ 705753 h 1498120"/>
              <a:gd name="connsiteX0" fmla="*/ 3683000 w 9335831"/>
              <a:gd name="connsiteY0" fmla="*/ 659698 h 1452065"/>
              <a:gd name="connsiteX1" fmla="*/ 6933077 w 9335831"/>
              <a:gd name="connsiteY1" fmla="*/ 177098 h 1452065"/>
              <a:gd name="connsiteX2" fmla="*/ 9335831 w 9335831"/>
              <a:gd name="connsiteY2" fmla="*/ 11998 h 1452065"/>
              <a:gd name="connsiteX3" fmla="*/ 9335831 w 9335831"/>
              <a:gd name="connsiteY3" fmla="*/ 1452065 h 1452065"/>
              <a:gd name="connsiteX4" fmla="*/ 0 w 9335831"/>
              <a:gd name="connsiteY4" fmla="*/ 1452065 h 1452065"/>
              <a:gd name="connsiteX5" fmla="*/ 3683000 w 9335831"/>
              <a:gd name="connsiteY5" fmla="*/ 659698 h 1452065"/>
              <a:gd name="connsiteX0" fmla="*/ 3632200 w 9335831"/>
              <a:gd name="connsiteY0" fmla="*/ 431098 h 1452065"/>
              <a:gd name="connsiteX1" fmla="*/ 6933077 w 9335831"/>
              <a:gd name="connsiteY1" fmla="*/ 177098 h 1452065"/>
              <a:gd name="connsiteX2" fmla="*/ 9335831 w 9335831"/>
              <a:gd name="connsiteY2" fmla="*/ 11998 h 1452065"/>
              <a:gd name="connsiteX3" fmla="*/ 9335831 w 9335831"/>
              <a:gd name="connsiteY3" fmla="*/ 1452065 h 1452065"/>
              <a:gd name="connsiteX4" fmla="*/ 0 w 9335831"/>
              <a:gd name="connsiteY4" fmla="*/ 1452065 h 1452065"/>
              <a:gd name="connsiteX5" fmla="*/ 3632200 w 9335831"/>
              <a:gd name="connsiteY5" fmla="*/ 431098 h 1452065"/>
              <a:gd name="connsiteX0" fmla="*/ 3632200 w 9335831"/>
              <a:gd name="connsiteY0" fmla="*/ 437808 h 1458775"/>
              <a:gd name="connsiteX1" fmla="*/ 6933077 w 9335831"/>
              <a:gd name="connsiteY1" fmla="*/ 183808 h 1458775"/>
              <a:gd name="connsiteX2" fmla="*/ 9335831 w 9335831"/>
              <a:gd name="connsiteY2" fmla="*/ 18708 h 1458775"/>
              <a:gd name="connsiteX3" fmla="*/ 9335831 w 9335831"/>
              <a:gd name="connsiteY3" fmla="*/ 1458775 h 1458775"/>
              <a:gd name="connsiteX4" fmla="*/ 0 w 9335831"/>
              <a:gd name="connsiteY4" fmla="*/ 1458775 h 1458775"/>
              <a:gd name="connsiteX5" fmla="*/ 3632200 w 9335831"/>
              <a:gd name="connsiteY5" fmla="*/ 437808 h 1458775"/>
              <a:gd name="connsiteX0" fmla="*/ 3632200 w 9335831"/>
              <a:gd name="connsiteY0" fmla="*/ 643259 h 1664226"/>
              <a:gd name="connsiteX1" fmla="*/ 6933077 w 9335831"/>
              <a:gd name="connsiteY1" fmla="*/ 389259 h 1664226"/>
              <a:gd name="connsiteX2" fmla="*/ 9335831 w 9335831"/>
              <a:gd name="connsiteY2" fmla="*/ 8259 h 1664226"/>
              <a:gd name="connsiteX3" fmla="*/ 9335831 w 9335831"/>
              <a:gd name="connsiteY3" fmla="*/ 1664226 h 1664226"/>
              <a:gd name="connsiteX4" fmla="*/ 0 w 9335831"/>
              <a:gd name="connsiteY4" fmla="*/ 1664226 h 1664226"/>
              <a:gd name="connsiteX5" fmla="*/ 3632200 w 9335831"/>
              <a:gd name="connsiteY5" fmla="*/ 643259 h 1664226"/>
              <a:gd name="connsiteX0" fmla="*/ 3632200 w 9335831"/>
              <a:gd name="connsiteY0" fmla="*/ 649281 h 1670248"/>
              <a:gd name="connsiteX1" fmla="*/ 7054332 w 9335831"/>
              <a:gd name="connsiteY1" fmla="*/ 233514 h 1670248"/>
              <a:gd name="connsiteX2" fmla="*/ 9335831 w 9335831"/>
              <a:gd name="connsiteY2" fmla="*/ 14281 h 1670248"/>
              <a:gd name="connsiteX3" fmla="*/ 9335831 w 9335831"/>
              <a:gd name="connsiteY3" fmla="*/ 1670248 h 1670248"/>
              <a:gd name="connsiteX4" fmla="*/ 0 w 9335831"/>
              <a:gd name="connsiteY4" fmla="*/ 1670248 h 1670248"/>
              <a:gd name="connsiteX5" fmla="*/ 3632200 w 9335831"/>
              <a:gd name="connsiteY5" fmla="*/ 649281 h 167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5831" h="1670248">
                <a:moveTo>
                  <a:pt x="3632200" y="649281"/>
                </a:moveTo>
                <a:cubicBezTo>
                  <a:pt x="4798296" y="457953"/>
                  <a:pt x="6112193" y="324531"/>
                  <a:pt x="7054332" y="233514"/>
                </a:cubicBezTo>
                <a:cubicBezTo>
                  <a:pt x="8072671" y="117097"/>
                  <a:pt x="8945956" y="-50047"/>
                  <a:pt x="9335831" y="14281"/>
                </a:cubicBezTo>
                <a:lnTo>
                  <a:pt x="9335831" y="1670248"/>
                </a:lnTo>
                <a:lnTo>
                  <a:pt x="0" y="1670248"/>
                </a:lnTo>
                <a:lnTo>
                  <a:pt x="3632200" y="649281"/>
                </a:lnTo>
                <a:close/>
              </a:path>
            </a:pathLst>
          </a:cu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0D28FF-D4DC-4333-9E24-376058C971EE}"/>
              </a:ext>
            </a:extLst>
          </p:cNvPr>
          <p:cNvCxnSpPr>
            <a:cxnSpLocks/>
          </p:cNvCxnSpPr>
          <p:nvPr/>
        </p:nvCxnSpPr>
        <p:spPr>
          <a:xfrm>
            <a:off x="657327" y="5867506"/>
            <a:ext cx="9055120" cy="0"/>
          </a:xfrm>
          <a:prstGeom prst="straightConnector1">
            <a:avLst/>
          </a:prstGeom>
          <a:ln w="57150">
            <a:solidFill>
              <a:srgbClr val="6366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C31FB8-6983-4294-9A51-A6B49A30B85F}"/>
              </a:ext>
            </a:extLst>
          </p:cNvPr>
          <p:cNvCxnSpPr>
            <a:cxnSpLocks/>
            <a:stCxn id="8" idx="4"/>
          </p:cNvCxnSpPr>
          <p:nvPr/>
        </p:nvCxnSpPr>
        <p:spPr>
          <a:xfrm flipV="1">
            <a:off x="651273" y="1199424"/>
            <a:ext cx="7997" cy="4693455"/>
          </a:xfrm>
          <a:prstGeom prst="straightConnector1">
            <a:avLst/>
          </a:prstGeom>
          <a:ln w="57150">
            <a:solidFill>
              <a:srgbClr val="6366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10917E-3A9C-4736-9EDC-6A3BD34D0DD4}"/>
              </a:ext>
            </a:extLst>
          </p:cNvPr>
          <p:cNvSpPr txBox="1"/>
          <p:nvPr/>
        </p:nvSpPr>
        <p:spPr>
          <a:xfrm>
            <a:off x="745690" y="1156718"/>
            <a:ext cx="191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AUM($Million)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1ED418-BBFE-4443-A512-91F161CDA5DD}"/>
              </a:ext>
            </a:extLst>
          </p:cNvPr>
          <p:cNvSpPr txBox="1"/>
          <p:nvPr/>
        </p:nvSpPr>
        <p:spPr>
          <a:xfrm>
            <a:off x="7526963" y="5898318"/>
            <a:ext cx="217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Investment horizon(years)</a:t>
            </a:r>
          </a:p>
        </p:txBody>
      </p:sp>
      <p:sp>
        <p:nvSpPr>
          <p:cNvPr id="55" name="AutoShape 71">
            <a:extLst>
              <a:ext uri="{FF2B5EF4-FFF2-40B4-BE49-F238E27FC236}">
                <a16:creationId xmlns:a16="http://schemas.microsoft.com/office/drawing/2014/main" id="{B667BBCD-B94F-4B8C-A11A-B8E817E4A82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940745" y="3794138"/>
            <a:ext cx="2060639" cy="226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196C58-8E7C-4812-9D56-AE6F15C1A3F1}"/>
              </a:ext>
            </a:extLst>
          </p:cNvPr>
          <p:cNvGrpSpPr/>
          <p:nvPr/>
        </p:nvGrpSpPr>
        <p:grpSpPr>
          <a:xfrm>
            <a:off x="6766254" y="2792136"/>
            <a:ext cx="3833427" cy="1189637"/>
            <a:chOff x="784353" y="2697833"/>
            <a:chExt cx="3786056" cy="52066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8E16FB-0BEA-4673-AB7B-856337BEDACB}"/>
                </a:ext>
              </a:extLst>
            </p:cNvPr>
            <p:cNvSpPr txBox="1"/>
            <p:nvPr/>
          </p:nvSpPr>
          <p:spPr>
            <a:xfrm>
              <a:off x="784353" y="2697833"/>
              <a:ext cx="2939061" cy="35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Later Stage (Aggressive)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C3762D-05C4-46E2-A3B9-F2CEB3534A6A}"/>
                </a:ext>
              </a:extLst>
            </p:cNvPr>
            <p:cNvSpPr txBox="1"/>
            <p:nvPr/>
          </p:nvSpPr>
          <p:spPr>
            <a:xfrm>
              <a:off x="793939" y="2949089"/>
              <a:ext cx="3776470" cy="26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</a:t>
              </a: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Less stable cash return demand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Legacy planning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Travel the world(retirement plan)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sp>
        <p:nvSpPr>
          <p:cNvPr id="57" name="Freeform 13">
            <a:extLst>
              <a:ext uri="{FF2B5EF4-FFF2-40B4-BE49-F238E27FC236}">
                <a16:creationId xmlns:a16="http://schemas.microsoft.com/office/drawing/2014/main" id="{DF2D1E70-E772-4A27-B946-C48D6A863928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805810" y="4721405"/>
            <a:ext cx="727683" cy="742687"/>
          </a:xfrm>
          <a:custGeom>
            <a:avLst/>
            <a:gdLst>
              <a:gd name="T0" fmla="*/ 247 w 256"/>
              <a:gd name="T1" fmla="*/ 45 h 182"/>
              <a:gd name="T2" fmla="*/ 230 w 256"/>
              <a:gd name="T3" fmla="*/ 35 h 182"/>
              <a:gd name="T4" fmla="*/ 212 w 256"/>
              <a:gd name="T5" fmla="*/ 48 h 182"/>
              <a:gd name="T6" fmla="*/ 220 w 256"/>
              <a:gd name="T7" fmla="*/ 61 h 182"/>
              <a:gd name="T8" fmla="*/ 120 w 256"/>
              <a:gd name="T9" fmla="*/ 16 h 182"/>
              <a:gd name="T10" fmla="*/ 40 w 256"/>
              <a:gd name="T11" fmla="*/ 1 h 182"/>
              <a:gd name="T12" fmla="*/ 26 w 256"/>
              <a:gd name="T13" fmla="*/ 66 h 182"/>
              <a:gd name="T14" fmla="*/ 0 w 256"/>
              <a:gd name="T15" fmla="*/ 79 h 182"/>
              <a:gd name="T16" fmla="*/ 31 w 256"/>
              <a:gd name="T17" fmla="*/ 120 h 182"/>
              <a:gd name="T18" fmla="*/ 50 w 256"/>
              <a:gd name="T19" fmla="*/ 174 h 182"/>
              <a:gd name="T20" fmla="*/ 83 w 256"/>
              <a:gd name="T21" fmla="*/ 182 h 182"/>
              <a:gd name="T22" fmla="*/ 95 w 256"/>
              <a:gd name="T23" fmla="*/ 160 h 182"/>
              <a:gd name="T24" fmla="*/ 149 w 256"/>
              <a:gd name="T25" fmla="*/ 159 h 182"/>
              <a:gd name="T26" fmla="*/ 151 w 256"/>
              <a:gd name="T27" fmla="*/ 182 h 182"/>
              <a:gd name="T28" fmla="*/ 184 w 256"/>
              <a:gd name="T29" fmla="*/ 178 h 182"/>
              <a:gd name="T30" fmla="*/ 217 w 256"/>
              <a:gd name="T31" fmla="*/ 89 h 182"/>
              <a:gd name="T32" fmla="*/ 224 w 256"/>
              <a:gd name="T33" fmla="*/ 69 h 182"/>
              <a:gd name="T34" fmla="*/ 255 w 256"/>
              <a:gd name="T35" fmla="*/ 50 h 182"/>
              <a:gd name="T36" fmla="*/ 62 w 256"/>
              <a:gd name="T37" fmla="*/ 67 h 182"/>
              <a:gd name="T38" fmla="*/ 62 w 256"/>
              <a:gd name="T39" fmla="*/ 51 h 182"/>
              <a:gd name="T40" fmla="*/ 62 w 256"/>
              <a:gd name="T41" fmla="*/ 67 h 182"/>
              <a:gd name="T42" fmla="*/ 138 w 256"/>
              <a:gd name="T43" fmla="*/ 72 h 182"/>
              <a:gd name="T44" fmla="*/ 120 w 256"/>
              <a:gd name="T45" fmla="*/ 73 h 182"/>
              <a:gd name="T46" fmla="*/ 148 w 256"/>
              <a:gd name="T47" fmla="*/ 102 h 182"/>
              <a:gd name="T48" fmla="*/ 134 w 256"/>
              <a:gd name="T49" fmla="*/ 123 h 182"/>
              <a:gd name="T50" fmla="*/ 122 w 256"/>
              <a:gd name="T51" fmla="*/ 123 h 182"/>
              <a:gd name="T52" fmla="*/ 106 w 256"/>
              <a:gd name="T53" fmla="*/ 106 h 182"/>
              <a:gd name="T54" fmla="*/ 118 w 256"/>
              <a:gd name="T55" fmla="*/ 102 h 182"/>
              <a:gd name="T56" fmla="*/ 136 w 256"/>
              <a:gd name="T57" fmla="*/ 101 h 182"/>
              <a:gd name="T58" fmla="*/ 108 w 256"/>
              <a:gd name="T59" fmla="*/ 71 h 182"/>
              <a:gd name="T60" fmla="*/ 122 w 256"/>
              <a:gd name="T61" fmla="*/ 51 h 182"/>
              <a:gd name="T62" fmla="*/ 134 w 256"/>
              <a:gd name="T63" fmla="*/ 51 h 182"/>
              <a:gd name="T64" fmla="*/ 150 w 256"/>
              <a:gd name="T65" fmla="*/ 68 h 182"/>
              <a:gd name="T66" fmla="*/ 220 w 256"/>
              <a:gd name="T67" fmla="*/ 44 h 182"/>
              <a:gd name="T68" fmla="*/ 221 w 256"/>
              <a:gd name="T69" fmla="*/ 40 h 182"/>
              <a:gd name="T70" fmla="*/ 228 w 256"/>
              <a:gd name="T71" fmla="*/ 5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6" h="182">
                <a:moveTo>
                  <a:pt x="254" y="44"/>
                </a:moveTo>
                <a:cubicBezTo>
                  <a:pt x="251" y="42"/>
                  <a:pt x="248" y="43"/>
                  <a:pt x="247" y="45"/>
                </a:cubicBezTo>
                <a:cubicBezTo>
                  <a:pt x="244" y="49"/>
                  <a:pt x="241" y="50"/>
                  <a:pt x="238" y="51"/>
                </a:cubicBezTo>
                <a:cubicBezTo>
                  <a:pt x="238" y="45"/>
                  <a:pt x="235" y="40"/>
                  <a:pt x="230" y="35"/>
                </a:cubicBezTo>
                <a:cubicBezTo>
                  <a:pt x="226" y="30"/>
                  <a:pt x="219" y="29"/>
                  <a:pt x="214" y="32"/>
                </a:cubicBezTo>
                <a:cubicBezTo>
                  <a:pt x="211" y="35"/>
                  <a:pt x="208" y="41"/>
                  <a:pt x="212" y="48"/>
                </a:cubicBezTo>
                <a:cubicBezTo>
                  <a:pt x="214" y="53"/>
                  <a:pt x="218" y="57"/>
                  <a:pt x="224" y="59"/>
                </a:cubicBezTo>
                <a:cubicBezTo>
                  <a:pt x="223" y="60"/>
                  <a:pt x="221" y="60"/>
                  <a:pt x="220" y="61"/>
                </a:cubicBezTo>
                <a:cubicBezTo>
                  <a:pt x="217" y="62"/>
                  <a:pt x="214" y="63"/>
                  <a:pt x="211" y="64"/>
                </a:cubicBezTo>
                <a:cubicBezTo>
                  <a:pt x="198" y="36"/>
                  <a:pt x="162" y="16"/>
                  <a:pt x="120" y="16"/>
                </a:cubicBezTo>
                <a:cubicBezTo>
                  <a:pt x="111" y="16"/>
                  <a:pt x="104" y="16"/>
                  <a:pt x="96" y="17"/>
                </a:cubicBezTo>
                <a:cubicBezTo>
                  <a:pt x="84" y="9"/>
                  <a:pt x="62" y="0"/>
                  <a:pt x="40" y="1"/>
                </a:cubicBezTo>
                <a:cubicBezTo>
                  <a:pt x="41" y="10"/>
                  <a:pt x="47" y="22"/>
                  <a:pt x="54" y="31"/>
                </a:cubicBezTo>
                <a:cubicBezTo>
                  <a:pt x="40" y="40"/>
                  <a:pt x="30" y="52"/>
                  <a:pt x="26" y="66"/>
                </a:cubicBezTo>
                <a:cubicBezTo>
                  <a:pt x="20" y="68"/>
                  <a:pt x="15" y="69"/>
                  <a:pt x="8" y="70"/>
                </a:cubicBezTo>
                <a:cubicBezTo>
                  <a:pt x="3" y="70"/>
                  <a:pt x="0" y="74"/>
                  <a:pt x="0" y="79"/>
                </a:cubicBezTo>
                <a:cubicBezTo>
                  <a:pt x="1" y="91"/>
                  <a:pt x="5" y="112"/>
                  <a:pt x="19" y="118"/>
                </a:cubicBezTo>
                <a:cubicBezTo>
                  <a:pt x="22" y="119"/>
                  <a:pt x="26" y="120"/>
                  <a:pt x="31" y="120"/>
                </a:cubicBezTo>
                <a:cubicBezTo>
                  <a:pt x="37" y="130"/>
                  <a:pt x="46" y="139"/>
                  <a:pt x="57" y="146"/>
                </a:cubicBezTo>
                <a:cubicBezTo>
                  <a:pt x="55" y="155"/>
                  <a:pt x="53" y="164"/>
                  <a:pt x="50" y="174"/>
                </a:cubicBezTo>
                <a:cubicBezTo>
                  <a:pt x="49" y="178"/>
                  <a:pt x="52" y="182"/>
                  <a:pt x="56" y="182"/>
                </a:cubicBezTo>
                <a:cubicBezTo>
                  <a:pt x="83" y="182"/>
                  <a:pt x="83" y="182"/>
                  <a:pt x="83" y="182"/>
                </a:cubicBezTo>
                <a:cubicBezTo>
                  <a:pt x="86" y="182"/>
                  <a:pt x="88" y="180"/>
                  <a:pt x="89" y="178"/>
                </a:cubicBezTo>
                <a:cubicBezTo>
                  <a:pt x="91" y="172"/>
                  <a:pt x="93" y="166"/>
                  <a:pt x="95" y="160"/>
                </a:cubicBezTo>
                <a:cubicBezTo>
                  <a:pt x="103" y="162"/>
                  <a:pt x="111" y="163"/>
                  <a:pt x="120" y="163"/>
                </a:cubicBezTo>
                <a:cubicBezTo>
                  <a:pt x="130" y="163"/>
                  <a:pt x="140" y="162"/>
                  <a:pt x="149" y="159"/>
                </a:cubicBezTo>
                <a:cubicBezTo>
                  <a:pt x="147" y="164"/>
                  <a:pt x="146" y="169"/>
                  <a:pt x="145" y="174"/>
                </a:cubicBezTo>
                <a:cubicBezTo>
                  <a:pt x="144" y="178"/>
                  <a:pt x="147" y="182"/>
                  <a:pt x="151" y="182"/>
                </a:cubicBezTo>
                <a:cubicBezTo>
                  <a:pt x="178" y="182"/>
                  <a:pt x="178" y="182"/>
                  <a:pt x="178" y="182"/>
                </a:cubicBezTo>
                <a:cubicBezTo>
                  <a:pt x="180" y="182"/>
                  <a:pt x="183" y="180"/>
                  <a:pt x="184" y="178"/>
                </a:cubicBezTo>
                <a:cubicBezTo>
                  <a:pt x="189" y="165"/>
                  <a:pt x="192" y="151"/>
                  <a:pt x="194" y="137"/>
                </a:cubicBezTo>
                <a:cubicBezTo>
                  <a:pt x="208" y="124"/>
                  <a:pt x="217" y="108"/>
                  <a:pt x="217" y="89"/>
                </a:cubicBezTo>
                <a:cubicBezTo>
                  <a:pt x="217" y="84"/>
                  <a:pt x="217" y="78"/>
                  <a:pt x="215" y="73"/>
                </a:cubicBezTo>
                <a:cubicBezTo>
                  <a:pt x="218" y="72"/>
                  <a:pt x="221" y="71"/>
                  <a:pt x="224" y="69"/>
                </a:cubicBezTo>
                <a:cubicBezTo>
                  <a:pt x="230" y="67"/>
                  <a:pt x="233" y="64"/>
                  <a:pt x="235" y="61"/>
                </a:cubicBezTo>
                <a:cubicBezTo>
                  <a:pt x="243" y="61"/>
                  <a:pt x="251" y="57"/>
                  <a:pt x="255" y="50"/>
                </a:cubicBezTo>
                <a:cubicBezTo>
                  <a:pt x="256" y="48"/>
                  <a:pt x="256" y="45"/>
                  <a:pt x="254" y="44"/>
                </a:cubicBezTo>
                <a:close/>
                <a:moveTo>
                  <a:pt x="62" y="67"/>
                </a:moveTo>
                <a:cubicBezTo>
                  <a:pt x="58" y="67"/>
                  <a:pt x="54" y="63"/>
                  <a:pt x="54" y="59"/>
                </a:cubicBezTo>
                <a:cubicBezTo>
                  <a:pt x="54" y="54"/>
                  <a:pt x="58" y="51"/>
                  <a:pt x="62" y="51"/>
                </a:cubicBezTo>
                <a:cubicBezTo>
                  <a:pt x="67" y="51"/>
                  <a:pt x="70" y="54"/>
                  <a:pt x="70" y="59"/>
                </a:cubicBezTo>
                <a:cubicBezTo>
                  <a:pt x="70" y="63"/>
                  <a:pt x="67" y="67"/>
                  <a:pt x="62" y="67"/>
                </a:cubicBezTo>
                <a:close/>
                <a:moveTo>
                  <a:pt x="146" y="76"/>
                </a:moveTo>
                <a:cubicBezTo>
                  <a:pt x="143" y="77"/>
                  <a:pt x="139" y="75"/>
                  <a:pt x="138" y="72"/>
                </a:cubicBezTo>
                <a:cubicBezTo>
                  <a:pt x="137" y="69"/>
                  <a:pt x="134" y="66"/>
                  <a:pt x="128" y="66"/>
                </a:cubicBezTo>
                <a:cubicBezTo>
                  <a:pt x="123" y="66"/>
                  <a:pt x="121" y="70"/>
                  <a:pt x="120" y="73"/>
                </a:cubicBezTo>
                <a:cubicBezTo>
                  <a:pt x="120" y="76"/>
                  <a:pt x="123" y="79"/>
                  <a:pt x="129" y="80"/>
                </a:cubicBezTo>
                <a:cubicBezTo>
                  <a:pt x="144" y="84"/>
                  <a:pt x="149" y="94"/>
                  <a:pt x="148" y="102"/>
                </a:cubicBezTo>
                <a:cubicBezTo>
                  <a:pt x="148" y="110"/>
                  <a:pt x="142" y="117"/>
                  <a:pt x="134" y="119"/>
                </a:cubicBezTo>
                <a:cubicBezTo>
                  <a:pt x="134" y="123"/>
                  <a:pt x="134" y="123"/>
                  <a:pt x="134" y="123"/>
                </a:cubicBezTo>
                <a:cubicBezTo>
                  <a:pt x="134" y="126"/>
                  <a:pt x="132" y="129"/>
                  <a:pt x="128" y="129"/>
                </a:cubicBezTo>
                <a:cubicBezTo>
                  <a:pt x="124" y="129"/>
                  <a:pt x="122" y="126"/>
                  <a:pt x="122" y="123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13" y="117"/>
                  <a:pt x="108" y="111"/>
                  <a:pt x="106" y="106"/>
                </a:cubicBezTo>
                <a:cubicBezTo>
                  <a:pt x="105" y="102"/>
                  <a:pt x="107" y="99"/>
                  <a:pt x="110" y="98"/>
                </a:cubicBezTo>
                <a:cubicBezTo>
                  <a:pt x="113" y="97"/>
                  <a:pt x="117" y="98"/>
                  <a:pt x="118" y="102"/>
                </a:cubicBezTo>
                <a:cubicBezTo>
                  <a:pt x="119" y="104"/>
                  <a:pt x="122" y="107"/>
                  <a:pt x="128" y="107"/>
                </a:cubicBezTo>
                <a:cubicBezTo>
                  <a:pt x="133" y="107"/>
                  <a:pt x="135" y="104"/>
                  <a:pt x="136" y="101"/>
                </a:cubicBezTo>
                <a:cubicBezTo>
                  <a:pt x="136" y="97"/>
                  <a:pt x="133" y="94"/>
                  <a:pt x="127" y="93"/>
                </a:cubicBezTo>
                <a:cubicBezTo>
                  <a:pt x="112" y="90"/>
                  <a:pt x="107" y="80"/>
                  <a:pt x="108" y="71"/>
                </a:cubicBezTo>
                <a:cubicBezTo>
                  <a:pt x="108" y="63"/>
                  <a:pt x="114" y="57"/>
                  <a:pt x="122" y="55"/>
                </a:cubicBezTo>
                <a:cubicBezTo>
                  <a:pt x="122" y="51"/>
                  <a:pt x="122" y="51"/>
                  <a:pt x="122" y="51"/>
                </a:cubicBezTo>
                <a:cubicBezTo>
                  <a:pt x="122" y="47"/>
                  <a:pt x="124" y="44"/>
                  <a:pt x="128" y="44"/>
                </a:cubicBezTo>
                <a:cubicBezTo>
                  <a:pt x="132" y="44"/>
                  <a:pt x="134" y="47"/>
                  <a:pt x="134" y="51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43" y="56"/>
                  <a:pt x="148" y="62"/>
                  <a:pt x="150" y="68"/>
                </a:cubicBezTo>
                <a:cubicBezTo>
                  <a:pt x="151" y="71"/>
                  <a:pt x="149" y="75"/>
                  <a:pt x="146" y="76"/>
                </a:cubicBezTo>
                <a:close/>
                <a:moveTo>
                  <a:pt x="220" y="44"/>
                </a:moveTo>
                <a:cubicBezTo>
                  <a:pt x="219" y="42"/>
                  <a:pt x="219" y="40"/>
                  <a:pt x="220" y="40"/>
                </a:cubicBezTo>
                <a:cubicBezTo>
                  <a:pt x="220" y="40"/>
                  <a:pt x="220" y="40"/>
                  <a:pt x="221" y="40"/>
                </a:cubicBezTo>
                <a:cubicBezTo>
                  <a:pt x="221" y="40"/>
                  <a:pt x="222" y="40"/>
                  <a:pt x="224" y="41"/>
                </a:cubicBezTo>
                <a:cubicBezTo>
                  <a:pt x="227" y="44"/>
                  <a:pt x="228" y="48"/>
                  <a:pt x="228" y="50"/>
                </a:cubicBezTo>
                <a:cubicBezTo>
                  <a:pt x="225" y="49"/>
                  <a:pt x="222" y="47"/>
                  <a:pt x="220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2844F42-A808-4674-BCB5-69BEA7282BF2}"/>
              </a:ext>
            </a:extLst>
          </p:cNvPr>
          <p:cNvSpPr txBox="1"/>
          <p:nvPr/>
        </p:nvSpPr>
        <p:spPr>
          <a:xfrm>
            <a:off x="2072587" y="5912162"/>
            <a:ext cx="582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10 Years(Estimate)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AAC5C0-9CEE-42FD-96D2-3673CA51D679}"/>
              </a:ext>
            </a:extLst>
          </p:cNvPr>
          <p:cNvGrpSpPr/>
          <p:nvPr/>
        </p:nvGrpSpPr>
        <p:grpSpPr>
          <a:xfrm>
            <a:off x="6776827" y="4390922"/>
            <a:ext cx="2909791" cy="1088375"/>
            <a:chOff x="6672766" y="4773612"/>
            <a:chExt cx="2962288" cy="791853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08AB3AC-BCD2-465A-AAE1-C1212266051E}"/>
                </a:ext>
              </a:extLst>
            </p:cNvPr>
            <p:cNvSpPr txBox="1"/>
            <p:nvPr/>
          </p:nvSpPr>
          <p:spPr>
            <a:xfrm>
              <a:off x="6672766" y="4773612"/>
              <a:ext cx="2962288" cy="62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Early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Stage (Conservative)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B92B17-2CCB-4363-A1D3-BB0A51405C83}"/>
                </a:ext>
              </a:extLst>
            </p:cNvPr>
            <p:cNvSpPr txBox="1"/>
            <p:nvPr/>
          </p:nvSpPr>
          <p:spPr>
            <a:xfrm>
              <a:off x="6686708" y="5117616"/>
              <a:ext cx="1939527" cy="44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</a:t>
              </a: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Stable Annual CF Stream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Mid Career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Special Education Savings</a:t>
              </a:r>
            </a:p>
          </p:txBody>
        </p:sp>
      </p:grpSp>
      <p:sp>
        <p:nvSpPr>
          <p:cNvPr id="69" name="Freeform 73">
            <a:extLst>
              <a:ext uri="{FF2B5EF4-FFF2-40B4-BE49-F238E27FC236}">
                <a16:creationId xmlns:a16="http://schemas.microsoft.com/office/drawing/2014/main" id="{1085F9A2-ED6B-4A05-A940-6F3EF3BEF899}"/>
              </a:ext>
            </a:extLst>
          </p:cNvPr>
          <p:cNvSpPr>
            <a:spLocks noEditPoints="1"/>
          </p:cNvSpPr>
          <p:nvPr/>
        </p:nvSpPr>
        <p:spPr bwMode="auto">
          <a:xfrm>
            <a:off x="8410463" y="1681507"/>
            <a:ext cx="712272" cy="872176"/>
          </a:xfrm>
          <a:custGeom>
            <a:avLst/>
            <a:gdLst>
              <a:gd name="T0" fmla="*/ 147 w 243"/>
              <a:gd name="T1" fmla="*/ 256 h 269"/>
              <a:gd name="T2" fmla="*/ 138 w 243"/>
              <a:gd name="T3" fmla="*/ 261 h 269"/>
              <a:gd name="T4" fmla="*/ 126 w 243"/>
              <a:gd name="T5" fmla="*/ 269 h 269"/>
              <a:gd name="T6" fmla="*/ 105 w 243"/>
              <a:gd name="T7" fmla="*/ 262 h 269"/>
              <a:gd name="T8" fmla="*/ 96 w 243"/>
              <a:gd name="T9" fmla="*/ 256 h 269"/>
              <a:gd name="T10" fmla="*/ 90 w 243"/>
              <a:gd name="T11" fmla="*/ 252 h 269"/>
              <a:gd name="T12" fmla="*/ 147 w 243"/>
              <a:gd name="T13" fmla="*/ 243 h 269"/>
              <a:gd name="T14" fmla="*/ 54 w 243"/>
              <a:gd name="T15" fmla="*/ 180 h 269"/>
              <a:gd name="T16" fmla="*/ 36 w 243"/>
              <a:gd name="T17" fmla="*/ 208 h 269"/>
              <a:gd name="T18" fmla="*/ 45 w 243"/>
              <a:gd name="T19" fmla="*/ 208 h 269"/>
              <a:gd name="T20" fmla="*/ 63 w 243"/>
              <a:gd name="T21" fmla="*/ 180 h 269"/>
              <a:gd name="T22" fmla="*/ 38 w 243"/>
              <a:gd name="T23" fmla="*/ 122 h 269"/>
              <a:gd name="T24" fmla="*/ 6 w 243"/>
              <a:gd name="T25" fmla="*/ 115 h 269"/>
              <a:gd name="T26" fmla="*/ 6 w 243"/>
              <a:gd name="T27" fmla="*/ 128 h 269"/>
              <a:gd name="T28" fmla="*/ 38 w 243"/>
              <a:gd name="T29" fmla="*/ 122 h 269"/>
              <a:gd name="T30" fmla="*/ 128 w 243"/>
              <a:gd name="T31" fmla="*/ 32 h 269"/>
              <a:gd name="T32" fmla="*/ 122 w 243"/>
              <a:gd name="T33" fmla="*/ 0 h 269"/>
              <a:gd name="T34" fmla="*/ 115 w 243"/>
              <a:gd name="T35" fmla="*/ 32 h 269"/>
              <a:gd name="T36" fmla="*/ 185 w 243"/>
              <a:gd name="T37" fmla="*/ 65 h 269"/>
              <a:gd name="T38" fmla="*/ 208 w 243"/>
              <a:gd name="T39" fmla="*/ 45 h 269"/>
              <a:gd name="T40" fmla="*/ 199 w 243"/>
              <a:gd name="T41" fmla="*/ 36 h 269"/>
              <a:gd name="T42" fmla="*/ 180 w 243"/>
              <a:gd name="T43" fmla="*/ 63 h 269"/>
              <a:gd name="T44" fmla="*/ 54 w 243"/>
              <a:gd name="T45" fmla="*/ 63 h 269"/>
              <a:gd name="T46" fmla="*/ 63 w 243"/>
              <a:gd name="T47" fmla="*/ 63 h 269"/>
              <a:gd name="T48" fmla="*/ 45 w 243"/>
              <a:gd name="T49" fmla="*/ 36 h 269"/>
              <a:gd name="T50" fmla="*/ 36 w 243"/>
              <a:gd name="T51" fmla="*/ 45 h 269"/>
              <a:gd name="T52" fmla="*/ 237 w 243"/>
              <a:gd name="T53" fmla="*/ 115 h 269"/>
              <a:gd name="T54" fmla="*/ 205 w 243"/>
              <a:gd name="T55" fmla="*/ 122 h 269"/>
              <a:gd name="T56" fmla="*/ 237 w 243"/>
              <a:gd name="T57" fmla="*/ 128 h 269"/>
              <a:gd name="T58" fmla="*/ 237 w 243"/>
              <a:gd name="T59" fmla="*/ 115 h 269"/>
              <a:gd name="T60" fmla="*/ 180 w 243"/>
              <a:gd name="T61" fmla="*/ 180 h 269"/>
              <a:gd name="T62" fmla="*/ 199 w 243"/>
              <a:gd name="T63" fmla="*/ 208 h 269"/>
              <a:gd name="T64" fmla="*/ 208 w 243"/>
              <a:gd name="T65" fmla="*/ 208 h 269"/>
              <a:gd name="T66" fmla="*/ 189 w 243"/>
              <a:gd name="T67" fmla="*/ 180 h 269"/>
              <a:gd name="T68" fmla="*/ 96 w 243"/>
              <a:gd name="T69" fmla="*/ 227 h 269"/>
              <a:gd name="T70" fmla="*/ 96 w 243"/>
              <a:gd name="T71" fmla="*/ 240 h 269"/>
              <a:gd name="T72" fmla="*/ 154 w 243"/>
              <a:gd name="T73" fmla="*/ 234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47 w 243"/>
              <a:gd name="T85" fmla="*/ 108 h 269"/>
              <a:gd name="T86" fmla="*/ 127 w 243"/>
              <a:gd name="T87" fmla="*/ 85 h 269"/>
              <a:gd name="T88" fmla="*/ 117 w 243"/>
              <a:gd name="T89" fmla="*/ 85 h 269"/>
              <a:gd name="T90" fmla="*/ 99 w 243"/>
              <a:gd name="T91" fmla="*/ 112 h 269"/>
              <a:gd name="T92" fmla="*/ 135 w 243"/>
              <a:gd name="T93" fmla="*/ 151 h 269"/>
              <a:gd name="T94" fmla="*/ 105 w 243"/>
              <a:gd name="T95" fmla="*/ 153 h 269"/>
              <a:gd name="T96" fmla="*/ 96 w 243"/>
              <a:gd name="T97" fmla="*/ 156 h 269"/>
              <a:gd name="T98" fmla="*/ 117 w 243"/>
              <a:gd name="T99" fmla="*/ 179 h 269"/>
              <a:gd name="T100" fmla="*/ 127 w 243"/>
              <a:gd name="T101" fmla="*/ 179 h 269"/>
              <a:gd name="T102" fmla="*/ 145 w 243"/>
              <a:gd name="T103" fmla="*/ 152 h 269"/>
              <a:gd name="T104" fmla="*/ 108 w 243"/>
              <a:gd name="T105" fmla="*/ 113 h 269"/>
              <a:gd name="T106" fmla="*/ 138 w 243"/>
              <a:gd name="T107" fmla="*/ 112 h 269"/>
              <a:gd name="T108" fmla="*/ 147 w 243"/>
              <a:gd name="T109" fmla="*/ 10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3" h="269">
                <a:moveTo>
                  <a:pt x="153" y="252"/>
                </a:moveTo>
                <a:cubicBezTo>
                  <a:pt x="152" y="254"/>
                  <a:pt x="150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43" y="256"/>
                  <a:pt x="140" y="258"/>
                  <a:pt x="138" y="261"/>
                </a:cubicBezTo>
                <a:cubicBezTo>
                  <a:pt x="138" y="262"/>
                  <a:pt x="138" y="262"/>
                  <a:pt x="138" y="262"/>
                </a:cubicBezTo>
                <a:cubicBezTo>
                  <a:pt x="136" y="266"/>
                  <a:pt x="131" y="269"/>
                  <a:pt x="126" y="269"/>
                </a:cubicBezTo>
                <a:cubicBezTo>
                  <a:pt x="117" y="269"/>
                  <a:pt x="117" y="269"/>
                  <a:pt x="117" y="269"/>
                </a:cubicBezTo>
                <a:cubicBezTo>
                  <a:pt x="112" y="269"/>
                  <a:pt x="107" y="266"/>
                  <a:pt x="105" y="262"/>
                </a:cubicBezTo>
                <a:cubicBezTo>
                  <a:pt x="105" y="261"/>
                  <a:pt x="105" y="261"/>
                  <a:pt x="105" y="261"/>
                </a:cubicBezTo>
                <a:cubicBezTo>
                  <a:pt x="103" y="258"/>
                  <a:pt x="100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93" y="256"/>
                  <a:pt x="91" y="254"/>
                  <a:pt x="90" y="252"/>
                </a:cubicBezTo>
                <a:cubicBezTo>
                  <a:pt x="89" y="247"/>
                  <a:pt x="92" y="243"/>
                  <a:pt x="96" y="243"/>
                </a:cubicBezTo>
                <a:cubicBezTo>
                  <a:pt x="147" y="243"/>
                  <a:pt x="147" y="243"/>
                  <a:pt x="147" y="243"/>
                </a:cubicBezTo>
                <a:cubicBezTo>
                  <a:pt x="151" y="243"/>
                  <a:pt x="155" y="247"/>
                  <a:pt x="153" y="25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147" y="227"/>
                </a:moveTo>
                <a:cubicBezTo>
                  <a:pt x="96" y="227"/>
                  <a:pt x="96" y="227"/>
                  <a:pt x="96" y="227"/>
                </a:cubicBezTo>
                <a:cubicBezTo>
                  <a:pt x="92" y="227"/>
                  <a:pt x="90" y="230"/>
                  <a:pt x="90" y="234"/>
                </a:cubicBezTo>
                <a:cubicBezTo>
                  <a:pt x="90" y="237"/>
                  <a:pt x="92" y="240"/>
                  <a:pt x="96" y="240"/>
                </a:cubicBezTo>
                <a:cubicBezTo>
                  <a:pt x="147" y="240"/>
                  <a:pt x="147" y="240"/>
                  <a:pt x="147" y="240"/>
                </a:cubicBezTo>
                <a:cubicBezTo>
                  <a:pt x="151" y="240"/>
                  <a:pt x="154" y="237"/>
                  <a:pt x="154" y="234"/>
                </a:cubicBezTo>
                <a:cubicBezTo>
                  <a:pt x="154" y="230"/>
                  <a:pt x="151" y="227"/>
                  <a:pt x="147" y="227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47" y="108"/>
                </a:moveTo>
                <a:cubicBezTo>
                  <a:pt x="145" y="102"/>
                  <a:pt x="138" y="94"/>
                  <a:pt x="127" y="93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7" y="82"/>
                  <a:pt x="124" y="80"/>
                  <a:pt x="122" y="80"/>
                </a:cubicBezTo>
                <a:cubicBezTo>
                  <a:pt x="119" y="80"/>
                  <a:pt x="117" y="82"/>
                  <a:pt x="117" y="85"/>
                </a:cubicBezTo>
                <a:cubicBezTo>
                  <a:pt x="117" y="93"/>
                  <a:pt x="117" y="93"/>
                  <a:pt x="117" y="93"/>
                </a:cubicBezTo>
                <a:cubicBezTo>
                  <a:pt x="107" y="95"/>
                  <a:pt x="100" y="103"/>
                  <a:pt x="99" y="112"/>
                </a:cubicBezTo>
                <a:cubicBezTo>
                  <a:pt x="98" y="121"/>
                  <a:pt x="103" y="133"/>
                  <a:pt x="121" y="137"/>
                </a:cubicBezTo>
                <a:cubicBezTo>
                  <a:pt x="130" y="139"/>
                  <a:pt x="136" y="144"/>
                  <a:pt x="135" y="151"/>
                </a:cubicBezTo>
                <a:cubicBezTo>
                  <a:pt x="135" y="157"/>
                  <a:pt x="130" y="162"/>
                  <a:pt x="122" y="162"/>
                </a:cubicBezTo>
                <a:cubicBezTo>
                  <a:pt x="112" y="162"/>
                  <a:pt x="107" y="157"/>
                  <a:pt x="105" y="153"/>
                </a:cubicBezTo>
                <a:cubicBezTo>
                  <a:pt x="105" y="150"/>
                  <a:pt x="102" y="149"/>
                  <a:pt x="99" y="150"/>
                </a:cubicBezTo>
                <a:cubicBezTo>
                  <a:pt x="97" y="151"/>
                  <a:pt x="95" y="153"/>
                  <a:pt x="96" y="156"/>
                </a:cubicBezTo>
                <a:cubicBezTo>
                  <a:pt x="98" y="162"/>
                  <a:pt x="105" y="170"/>
                  <a:pt x="117" y="171"/>
                </a:cubicBezTo>
                <a:cubicBezTo>
                  <a:pt x="117" y="179"/>
                  <a:pt x="117" y="179"/>
                  <a:pt x="117" y="179"/>
                </a:cubicBezTo>
                <a:cubicBezTo>
                  <a:pt x="117" y="182"/>
                  <a:pt x="119" y="184"/>
                  <a:pt x="122" y="184"/>
                </a:cubicBezTo>
                <a:cubicBezTo>
                  <a:pt x="124" y="184"/>
                  <a:pt x="127" y="182"/>
                  <a:pt x="127" y="179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36" y="169"/>
                  <a:pt x="144" y="162"/>
                  <a:pt x="145" y="152"/>
                </a:cubicBezTo>
                <a:cubicBezTo>
                  <a:pt x="146" y="143"/>
                  <a:pt x="141" y="131"/>
                  <a:pt x="123" y="127"/>
                </a:cubicBezTo>
                <a:cubicBezTo>
                  <a:pt x="113" y="125"/>
                  <a:pt x="107" y="120"/>
                  <a:pt x="108" y="113"/>
                </a:cubicBezTo>
                <a:cubicBezTo>
                  <a:pt x="109" y="108"/>
                  <a:pt x="113" y="102"/>
                  <a:pt x="122" y="102"/>
                </a:cubicBezTo>
                <a:cubicBezTo>
                  <a:pt x="131" y="102"/>
                  <a:pt x="137" y="107"/>
                  <a:pt x="138" y="112"/>
                </a:cubicBezTo>
                <a:cubicBezTo>
                  <a:pt x="139" y="114"/>
                  <a:pt x="142" y="115"/>
                  <a:pt x="144" y="115"/>
                </a:cubicBezTo>
                <a:cubicBezTo>
                  <a:pt x="147" y="114"/>
                  <a:pt x="148" y="111"/>
                  <a:pt x="147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D61105-596E-4E4C-B4C0-1F537B952D6B}"/>
              </a:ext>
            </a:extLst>
          </p:cNvPr>
          <p:cNvGrpSpPr/>
          <p:nvPr/>
        </p:nvGrpSpPr>
        <p:grpSpPr>
          <a:xfrm>
            <a:off x="186656" y="1270548"/>
            <a:ext cx="4323913" cy="3249749"/>
            <a:chOff x="-115901" y="1541512"/>
            <a:chExt cx="4712946" cy="3083211"/>
          </a:xfrm>
        </p:grpSpPr>
        <p:graphicFrame>
          <p:nvGraphicFramePr>
            <p:cNvPr id="71" name="Diagram 70">
              <a:extLst>
                <a:ext uri="{FF2B5EF4-FFF2-40B4-BE49-F238E27FC236}">
                  <a16:creationId xmlns:a16="http://schemas.microsoft.com/office/drawing/2014/main" id="{AF79CA33-596C-4AB0-A7FB-B30AB76E09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9644823"/>
                </p:ext>
              </p:extLst>
            </p:nvPr>
          </p:nvGraphicFramePr>
          <p:xfrm>
            <a:off x="-115901" y="1541512"/>
            <a:ext cx="4712946" cy="30832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3AD8EBC-37F2-499B-8936-5613591B6888}"/>
                </a:ext>
              </a:extLst>
            </p:cNvPr>
            <p:cNvSpPr txBox="1"/>
            <p:nvPr/>
          </p:nvSpPr>
          <p:spPr>
            <a:xfrm>
              <a:off x="2130716" y="2262414"/>
              <a:ext cx="1073277" cy="1039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Retirement target 300m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4F6D263-67BE-43FE-A183-8DFA0D5E4253}"/>
                </a:ext>
              </a:extLst>
            </p:cNvPr>
            <p:cNvSpPr txBox="1"/>
            <p:nvPr/>
          </p:nvSpPr>
          <p:spPr>
            <a:xfrm>
              <a:off x="1356889" y="2330579"/>
              <a:ext cx="984726" cy="1169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Annual return 8% volatility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10%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3FFE985-5FA8-48BE-95A6-4A0C023A4AEB}"/>
                </a:ext>
              </a:extLst>
            </p:cNvPr>
            <p:cNvSpPr txBox="1"/>
            <p:nvPr/>
          </p:nvSpPr>
          <p:spPr>
            <a:xfrm>
              <a:off x="1620890" y="3419817"/>
              <a:ext cx="1777518" cy="705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US Equity 40%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DM Equity 20%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EM Debt 14%</a:t>
              </a:r>
            </a:p>
          </p:txBody>
        </p:sp>
      </p:grp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59322224-A281-498F-910C-42A1D6955EFA}"/>
              </a:ext>
            </a:extLst>
          </p:cNvPr>
          <p:cNvCxnSpPr>
            <a:cxnSpLocks/>
          </p:cNvCxnSpPr>
          <p:nvPr/>
        </p:nvCxnSpPr>
        <p:spPr>
          <a:xfrm>
            <a:off x="4037895" y="2665508"/>
            <a:ext cx="2045042" cy="752248"/>
          </a:xfrm>
          <a:prstGeom prst="bentConnector3">
            <a:avLst/>
          </a:prstGeom>
          <a:ln w="38100">
            <a:solidFill>
              <a:srgbClr val="009E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90F486F8-C244-4AE3-8175-771B2E9590B7}"/>
              </a:ext>
            </a:extLst>
          </p:cNvPr>
          <p:cNvSpPr txBox="1"/>
          <p:nvPr/>
        </p:nvSpPr>
        <p:spPr>
          <a:xfrm>
            <a:off x="3852850" y="2117595"/>
            <a:ext cx="135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Cash Flow and risk analysis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252DB42-6443-48B8-8217-CCE860707532}"/>
              </a:ext>
            </a:extLst>
          </p:cNvPr>
          <p:cNvSpPr txBox="1"/>
          <p:nvPr/>
        </p:nvSpPr>
        <p:spPr>
          <a:xfrm>
            <a:off x="5048553" y="2850976"/>
            <a:ext cx="1400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Dynamic wealth plan overview</a:t>
            </a: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8BCC3EC2-554D-40A7-BE70-4E8859E4571B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b="1" dirty="0">
                <a:latin typeface="Calibri"/>
                <a:ea typeface="Calibri"/>
                <a:cs typeface="Calibri"/>
                <a:sym typeface="Calibri"/>
              </a:rPr>
              <a:t>LONGER INVESTMENT HORIZON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2F02C804-B703-4F60-A80A-D84B036E4337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3C12D9A7-EF31-4E88-BC6D-82109E5A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29089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1762</Words>
  <Application>Microsoft Office PowerPoint</Application>
  <PresentationFormat>A4 Paper (210x297 mm)</PresentationFormat>
  <Paragraphs>279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Bebas Neue</vt:lpstr>
      <vt:lpstr>等线</vt:lpstr>
      <vt:lpstr>等线 Light</vt:lpstr>
      <vt:lpstr>微软雅黑</vt:lpstr>
      <vt:lpstr>Microsoft YaHei UI</vt:lpstr>
      <vt:lpstr>Microsoft YaHei UI Light</vt:lpstr>
      <vt:lpstr>Open Sans</vt:lpstr>
      <vt:lpstr>宋体</vt:lpstr>
      <vt:lpstr>Arial</vt:lpstr>
      <vt:lpstr>Calibri</vt:lpstr>
      <vt:lpstr>Franklin Gothic Demi Cond</vt:lpstr>
      <vt:lpstr>Franklin Gothic Medium Cond</vt:lpstr>
      <vt:lpstr>Wingdings</vt:lpstr>
      <vt:lpstr>自定义设计方案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Ou</dc:creator>
  <cp:lastModifiedBy>Gary Ma</cp:lastModifiedBy>
  <cp:revision>449</cp:revision>
  <dcterms:created xsi:type="dcterms:W3CDTF">2018-02-09T13:18:57Z</dcterms:created>
  <dcterms:modified xsi:type="dcterms:W3CDTF">2018-02-11T15:10:58Z</dcterms:modified>
</cp:coreProperties>
</file>