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74" r:id="rId4"/>
    <p:sldId id="275" r:id="rId5"/>
    <p:sldId id="273" r:id="rId6"/>
    <p:sldId id="267" r:id="rId7"/>
    <p:sldId id="262" r:id="rId8"/>
    <p:sldId id="268" r:id="rId9"/>
    <p:sldId id="276" r:id="rId10"/>
    <p:sldId id="266" r:id="rId11"/>
    <p:sldId id="277" r:id="rId12"/>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66A"/>
    <a:srgbClr val="AFABAB"/>
    <a:srgbClr val="009ED6"/>
    <a:srgbClr val="4472C4"/>
    <a:srgbClr val="144E76"/>
    <a:srgbClr val="033669"/>
    <a:srgbClr val="3A85BF"/>
    <a:srgbClr val="8FAADC"/>
    <a:srgbClr val="B8DCEC"/>
    <a:srgbClr val="AAD5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75" autoAdjust="0"/>
    <p:restoredTop sz="94660"/>
  </p:normalViewPr>
  <p:slideViewPr>
    <p:cSldViewPr snapToGrid="0">
      <p:cViewPr>
        <p:scale>
          <a:sx n="73" d="100"/>
          <a:sy n="73" d="100"/>
        </p:scale>
        <p:origin x="936" y="162"/>
      </p:cViewPr>
      <p:guideLst/>
    </p:cSldViewPr>
  </p:slideViewPr>
  <p:notesTextViewPr>
    <p:cViewPr>
      <p:scale>
        <a:sx n="1" d="1"/>
        <a:sy n="1" d="1"/>
      </p:scale>
      <p:origin x="0" y="0"/>
    </p:cViewPr>
  </p:notesText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VBOXSVR\elessar\Documents\activities\jpchallenge\material\funds%20selectio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VBOXSVR\elessar\Documents\activities\jpchallenge\material\funds%20selection.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VBOXSVR\elessar\Documents\activities\jpchallenge\material\funds%20selection.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D:\WeChat%20Files\WeChat%20Files\KarenOu0718\Files\funds%20selection.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3600" b="1">
                <a:solidFill>
                  <a:srgbClr val="000000"/>
                </a:solidFill>
                <a:latin typeface="Arial"/>
              </a:defRPr>
            </a:pPr>
            <a:r>
              <a:rPr lang="en-HK" sz="1100" dirty="0"/>
              <a:t>Projected Returns</a:t>
            </a:r>
          </a:p>
        </c:rich>
      </c:tx>
      <c:layout>
        <c:manualLayout>
          <c:xMode val="edge"/>
          <c:yMode val="edge"/>
          <c:x val="0.35982896443967022"/>
          <c:y val="7.1279237817283805E-2"/>
        </c:manualLayout>
      </c:layout>
      <c:overlay val="0"/>
    </c:title>
    <c:autoTitleDeleted val="0"/>
    <c:plotArea>
      <c:layout/>
      <c:barChart>
        <c:barDir val="col"/>
        <c:grouping val="clustered"/>
        <c:varyColors val="1"/>
        <c:ser>
          <c:idx val="0"/>
          <c:order val="0"/>
          <c:spPr>
            <a:solidFill>
              <a:srgbClr val="6FA8DC"/>
            </a:solidFill>
          </c:spPr>
          <c:invertIfNegative val="1"/>
          <c:cat>
            <c:strRef>
              <c:f>Selected!$A$27:$A$32</c:f>
              <c:strCache>
                <c:ptCount val="6"/>
                <c:pt idx="0">
                  <c:v>Topix</c:v>
                </c:pt>
                <c:pt idx="1">
                  <c:v>MSCI Golden Dragon Index</c:v>
                </c:pt>
                <c:pt idx="2">
                  <c:v>MSCI Asia Pacific ex-Japan Index</c:v>
                </c:pt>
                <c:pt idx="3">
                  <c:v>MSCI Emerging Market Index</c:v>
                </c:pt>
                <c:pt idx="4">
                  <c:v>S&amp;P 500 Index</c:v>
                </c:pt>
                <c:pt idx="5">
                  <c:v>MSCI Europe index</c:v>
                </c:pt>
              </c:strCache>
            </c:strRef>
          </c:cat>
          <c:val>
            <c:numRef>
              <c:f>Selected!$L$27:$L$32</c:f>
              <c:numCache>
                <c:formatCode>0%</c:formatCode>
                <c:ptCount val="6"/>
                <c:pt idx="0">
                  <c:v>0.08</c:v>
                </c:pt>
                <c:pt idx="1">
                  <c:v>0.06</c:v>
                </c:pt>
                <c:pt idx="2">
                  <c:v>5.5500000000000001E-2</c:v>
                </c:pt>
                <c:pt idx="3">
                  <c:v>0.12180000000000001</c:v>
                </c:pt>
                <c:pt idx="4">
                  <c:v>8.8999999999999996E-2</c:v>
                </c:pt>
                <c:pt idx="5">
                  <c:v>0.1157</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CD5C-4AC0-93CA-6520EED2D4FA}"/>
            </c:ext>
          </c:extLst>
        </c:ser>
        <c:dLbls>
          <c:showLegendKey val="0"/>
          <c:showVal val="0"/>
          <c:showCatName val="0"/>
          <c:showSerName val="0"/>
          <c:showPercent val="0"/>
          <c:showBubbleSize val="0"/>
        </c:dLbls>
        <c:gapWidth val="150"/>
        <c:axId val="545061152"/>
        <c:axId val="2114876626"/>
      </c:barChart>
      <c:catAx>
        <c:axId val="545061152"/>
        <c:scaling>
          <c:orientation val="minMax"/>
        </c:scaling>
        <c:delete val="0"/>
        <c:axPos val="b"/>
        <c:numFmt formatCode="General" sourceLinked="1"/>
        <c:majorTickMark val="cross"/>
        <c:minorTickMark val="cross"/>
        <c:tickLblPos val="nextTo"/>
        <c:txPr>
          <a:bodyPr/>
          <a:lstStyle/>
          <a:p>
            <a:pPr lvl="0">
              <a:defRPr sz="800" b="0">
                <a:solidFill>
                  <a:srgbClr val="000000"/>
                </a:solidFill>
                <a:latin typeface="Arial"/>
              </a:defRPr>
            </a:pPr>
            <a:endParaRPr lang="en-US"/>
          </a:p>
        </c:txPr>
        <c:crossAx val="2114876626"/>
        <c:crosses val="autoZero"/>
        <c:auto val="1"/>
        <c:lblAlgn val="ctr"/>
        <c:lblOffset val="100"/>
        <c:noMultiLvlLbl val="1"/>
      </c:catAx>
      <c:valAx>
        <c:axId val="2114876626"/>
        <c:scaling>
          <c:orientation val="minMax"/>
        </c:scaling>
        <c:delete val="0"/>
        <c:axPos val="l"/>
        <c:majorGridlines>
          <c:spPr>
            <a:ln>
              <a:solidFill>
                <a:srgbClr val="B7B7B7"/>
              </a:solidFill>
            </a:ln>
          </c:spPr>
        </c:majorGridlines>
        <c:numFmt formatCode="0%" sourceLinked="1"/>
        <c:majorTickMark val="cross"/>
        <c:minorTickMark val="cross"/>
        <c:tickLblPos val="nextTo"/>
        <c:spPr>
          <a:ln w="47625">
            <a:noFill/>
          </a:ln>
        </c:spPr>
        <c:txPr>
          <a:bodyPr/>
          <a:lstStyle/>
          <a:p>
            <a:pPr lvl="0">
              <a:defRPr sz="1000" b="0">
                <a:solidFill>
                  <a:srgbClr val="000000"/>
                </a:solidFill>
                <a:latin typeface="Arial"/>
              </a:defRPr>
            </a:pPr>
            <a:endParaRPr lang="en-US"/>
          </a:p>
        </c:txPr>
        <c:crossAx val="545061152"/>
        <c:crosses val="autoZero"/>
        <c:crossBetween val="between"/>
      </c:valAx>
    </c:plotArea>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0B3-4A0F-A142-C1FBD15C3224}"/>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70B3-4A0F-A142-C1FBD15C3224}"/>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70B3-4A0F-A142-C1FBD15C3224}"/>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70B3-4A0F-A142-C1FBD15C3224}"/>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70B3-4A0F-A142-C1FBD15C3224}"/>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70B3-4A0F-A142-C1FBD15C3224}"/>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70B3-4A0F-A142-C1FBD15C3224}"/>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70B3-4A0F-A142-C1FBD15C3224}"/>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70B3-4A0F-A142-C1FBD15C3224}"/>
              </c:ext>
            </c:extLst>
          </c:dPt>
          <c:dPt>
            <c:idx val="9"/>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13-70B3-4A0F-A142-C1FBD15C3224}"/>
              </c:ext>
            </c:extLst>
          </c:dPt>
          <c:dLbls>
            <c:delete val="1"/>
          </c:dLbls>
          <c:cat>
            <c:strRef>
              <c:f>'our portfolio'!$A$2:$A$11</c:f>
              <c:strCache>
                <c:ptCount val="10"/>
                <c:pt idx="0">
                  <c:v>America Equity A</c:v>
                </c:pt>
                <c:pt idx="1">
                  <c:v>Aggregate Bond A</c:v>
                </c:pt>
                <c:pt idx="2">
                  <c:v>Global Government Bond A</c:v>
                </c:pt>
                <c:pt idx="3">
                  <c:v>Europe Dynamic A</c:v>
                </c:pt>
                <c:pt idx="4">
                  <c:v>Emerging Market Bonds ETF</c:v>
                </c:pt>
                <c:pt idx="5">
                  <c:v>MSCI Emerging Market ETF</c:v>
                </c:pt>
                <c:pt idx="6">
                  <c:v>Japan Equity A</c:v>
                </c:pt>
                <c:pt idx="7">
                  <c:v>Global High Yield Bond A</c:v>
                </c:pt>
                <c:pt idx="8">
                  <c:v>China A Shares ETF</c:v>
                </c:pt>
                <c:pt idx="9">
                  <c:v>Asia Pacific ex-Japan ETF</c:v>
                </c:pt>
              </c:strCache>
            </c:strRef>
          </c:cat>
          <c:val>
            <c:numRef>
              <c:f>'our portfolio'!$G$2:$G$11</c:f>
              <c:numCache>
                <c:formatCode>General</c:formatCode>
                <c:ptCount val="10"/>
                <c:pt idx="0">
                  <c:v>0.15</c:v>
                </c:pt>
                <c:pt idx="1">
                  <c:v>0.15</c:v>
                </c:pt>
                <c:pt idx="2">
                  <c:v>0.15</c:v>
                </c:pt>
                <c:pt idx="3">
                  <c:v>0.05</c:v>
                </c:pt>
                <c:pt idx="4">
                  <c:v>0.05</c:v>
                </c:pt>
                <c:pt idx="5">
                  <c:v>0.1</c:v>
                </c:pt>
                <c:pt idx="6">
                  <c:v>0.05</c:v>
                </c:pt>
                <c:pt idx="7">
                  <c:v>0.1</c:v>
                </c:pt>
                <c:pt idx="8">
                  <c:v>0.05</c:v>
                </c:pt>
                <c:pt idx="9">
                  <c:v>0.15</c:v>
                </c:pt>
              </c:numCache>
            </c:numRef>
          </c:val>
          <c:extLst>
            <c:ext xmlns:c16="http://schemas.microsoft.com/office/drawing/2014/chart" uri="{C3380CC4-5D6E-409C-BE32-E72D297353CC}">
              <c16:uniqueId val="{00000014-70B3-4A0F-A142-C1FBD15C3224}"/>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05302552604356"/>
          <c:y val="1.4746311196707664E-2"/>
          <c:w val="0.46038519390769994"/>
          <c:h val="0.73783460940254808"/>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470-4104-8075-44961AFEE73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470-4104-8075-44961AFEE73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70-4104-8075-44961AFEE73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470-4104-8075-44961AFEE73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470-4104-8075-44961AFEE73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470-4104-8075-44961AFEE73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470-4104-8075-44961AFEE73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470-4104-8075-44961AFEE73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470-4104-8075-44961AFEE73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470-4104-8075-44961AFEE73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'our portfolio'!$A$2:$A$11</c:f>
              <c:strCache>
                <c:ptCount val="10"/>
                <c:pt idx="0">
                  <c:v>America Equity A</c:v>
                </c:pt>
                <c:pt idx="1">
                  <c:v>Aggregate Bond A</c:v>
                </c:pt>
                <c:pt idx="2">
                  <c:v>Global Government Bond A</c:v>
                </c:pt>
                <c:pt idx="3">
                  <c:v>Europe Dynamic A</c:v>
                </c:pt>
                <c:pt idx="4">
                  <c:v>Emerging Market Bonds ETF</c:v>
                </c:pt>
                <c:pt idx="5">
                  <c:v>MSCI Emerging Market ETF</c:v>
                </c:pt>
                <c:pt idx="6">
                  <c:v>Japan Equity A</c:v>
                </c:pt>
                <c:pt idx="7">
                  <c:v>Global High Yield Bond A</c:v>
                </c:pt>
                <c:pt idx="8">
                  <c:v>China A Shares ETF</c:v>
                </c:pt>
                <c:pt idx="9">
                  <c:v>Asia Pacific ex-Japan ETF</c:v>
                </c:pt>
              </c:strCache>
            </c:strRef>
          </c:cat>
          <c:val>
            <c:numRef>
              <c:f>'our portfolio'!$C$2:$C$11</c:f>
              <c:numCache>
                <c:formatCode>General</c:formatCode>
                <c:ptCount val="10"/>
                <c:pt idx="0">
                  <c:v>0.23983879999999999</c:v>
                </c:pt>
                <c:pt idx="1">
                  <c:v>0.18711207999999999</c:v>
                </c:pt>
                <c:pt idx="2">
                  <c:v>0.16291003000000001</c:v>
                </c:pt>
                <c:pt idx="3">
                  <c:v>0.13901405</c:v>
                </c:pt>
                <c:pt idx="4">
                  <c:v>0.10811699</c:v>
                </c:pt>
                <c:pt idx="5">
                  <c:v>5.224293E-2</c:v>
                </c:pt>
                <c:pt idx="6">
                  <c:v>4.1892180000000001E-2</c:v>
                </c:pt>
                <c:pt idx="7">
                  <c:v>4.1502089999999998E-2</c:v>
                </c:pt>
                <c:pt idx="8">
                  <c:v>1.7370839999999999E-2</c:v>
                </c:pt>
                <c:pt idx="9">
                  <c:v>0.01</c:v>
                </c:pt>
              </c:numCache>
            </c:numRef>
          </c:val>
          <c:extLst>
            <c:ext xmlns:c16="http://schemas.microsoft.com/office/drawing/2014/chart" uri="{C3380CC4-5D6E-409C-BE32-E72D297353CC}">
              <c16:uniqueId val="{00000014-6470-4104-8075-44961AFEE73D}"/>
            </c:ext>
          </c:extLst>
        </c:ser>
        <c:dLbls>
          <c:showLegendKey val="0"/>
          <c:showVal val="0"/>
          <c:showCatName val="0"/>
          <c:showSerName val="0"/>
          <c:showPercent val="1"/>
          <c:showBubbleSize val="0"/>
          <c:showLeaderLines val="0"/>
        </c:dLbls>
        <c:firstSliceAng val="0"/>
      </c:pieChart>
      <c:spPr>
        <a:noFill/>
        <a:ln>
          <a:noFill/>
        </a:ln>
        <a:effectLst/>
      </c:spPr>
    </c:plotArea>
    <c:legend>
      <c:legendPos val="t"/>
      <c:legendEntry>
        <c:idx val="5"/>
        <c:delete val="1"/>
      </c:legendEntry>
      <c:layout>
        <c:manualLayout>
          <c:xMode val="edge"/>
          <c:yMode val="edge"/>
          <c:x val="0.14818827782723143"/>
          <c:y val="0.77749270850132712"/>
          <c:w val="0.83511241155561688"/>
          <c:h val="0.22135267892531374"/>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lgn="just">
              <a:defRPr sz="1862" b="0" i="0" u="none" strike="noStrike" kern="1200" spc="0" baseline="0">
                <a:solidFill>
                  <a:schemeClr val="tx1">
                    <a:lumMod val="65000"/>
                    <a:lumOff val="35000"/>
                  </a:schemeClr>
                </a:solidFill>
                <a:latin typeface="+mn-lt"/>
                <a:ea typeface="+mn-ea"/>
                <a:cs typeface="+mn-cs"/>
              </a:defRPr>
            </a:pPr>
            <a:r>
              <a:rPr lang="en-US" altLang="zh-CN" sz="1100" b="1" dirty="0">
                <a:latin typeface="Calibri" panose="020F0502020204030204" pitchFamily="34" charset="0"/>
                <a:cs typeface="Calibri" panose="020F0502020204030204" pitchFamily="34" charset="0"/>
              </a:rPr>
              <a:t>Passive Market Share in All Funds</a:t>
            </a:r>
            <a:r>
              <a:rPr lang="en-US" altLang="zh-CN" sz="1100" b="1" baseline="0" dirty="0">
                <a:latin typeface="Calibri" panose="020F0502020204030204" pitchFamily="34" charset="0"/>
                <a:cs typeface="Calibri" panose="020F0502020204030204" pitchFamily="34" charset="0"/>
              </a:rPr>
              <a:t> in U.S., Europe and Japan </a:t>
            </a:r>
            <a:r>
              <a:rPr lang="en-US" altLang="zh-CN" sz="1100" b="1" baseline="30000" dirty="0">
                <a:latin typeface="Calibri" panose="020F0502020204030204" pitchFamily="34" charset="0"/>
                <a:cs typeface="Calibri" panose="020F0502020204030204" pitchFamily="34" charset="0"/>
              </a:rPr>
              <a:t>1</a:t>
            </a:r>
            <a:endParaRPr lang="zh-CN" altLang="en-US" sz="1100" b="1" baseline="30000" dirty="0">
              <a:latin typeface="Calibri" panose="020F0502020204030204" pitchFamily="34" charset="0"/>
              <a:cs typeface="Calibri" panose="020F0502020204030204" pitchFamily="34" charset="0"/>
            </a:endParaRPr>
          </a:p>
        </c:rich>
      </c:tx>
      <c:layout>
        <c:manualLayout>
          <c:xMode val="edge"/>
          <c:yMode val="edge"/>
          <c:x val="7.0729690131305187E-2"/>
          <c:y val="3.4398418879376239E-2"/>
        </c:manualLayout>
      </c:layout>
      <c:overlay val="0"/>
      <c:spPr>
        <a:noFill/>
        <a:ln>
          <a:noFill/>
        </a:ln>
        <a:effectLst/>
      </c:spPr>
      <c:txPr>
        <a:bodyPr rot="0" spcFirstLastPara="1" vertOverflow="ellipsis" vert="horz" wrap="square" anchor="t" anchorCtr="0"/>
        <a:lstStyle/>
        <a:p>
          <a:pPr algn="just">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452527584428794E-2"/>
          <c:y val="0.19961059929717923"/>
          <c:w val="0.73223198180291948"/>
          <c:h val="0.51817158053267842"/>
        </c:manualLayout>
      </c:layout>
      <c:barChart>
        <c:barDir val="col"/>
        <c:grouping val="clustered"/>
        <c:varyColors val="0"/>
        <c:ser>
          <c:idx val="0"/>
          <c:order val="0"/>
          <c:tx>
            <c:strRef>
              <c:f>Sheet1!$B$1</c:f>
              <c:strCache>
                <c:ptCount val="1"/>
                <c:pt idx="0">
                  <c:v>9/30/2007</c:v>
                </c:pt>
              </c:strCache>
            </c:strRef>
          </c:tx>
          <c:spPr>
            <a:solidFill>
              <a:srgbClr val="009ED6"/>
            </a:solidFill>
            <a:ln>
              <a:noFill/>
            </a:ln>
            <a:effectLst/>
          </c:spPr>
          <c:invertIfNegative val="0"/>
          <c:cat>
            <c:strRef>
              <c:f>Sheet1!$A$2:$A$4</c:f>
              <c:strCache>
                <c:ptCount val="3"/>
                <c:pt idx="0">
                  <c:v>U.S.</c:v>
                </c:pt>
                <c:pt idx="1">
                  <c:v>Europe</c:v>
                </c:pt>
                <c:pt idx="2">
                  <c:v>Japan</c:v>
                </c:pt>
              </c:strCache>
            </c:strRef>
          </c:cat>
          <c:val>
            <c:numRef>
              <c:f>Sheet1!$B$2:$B$4</c:f>
              <c:numCache>
                <c:formatCode>0%</c:formatCode>
                <c:ptCount val="3"/>
                <c:pt idx="0">
                  <c:v>0.18</c:v>
                </c:pt>
                <c:pt idx="1">
                  <c:v>0.08</c:v>
                </c:pt>
                <c:pt idx="2">
                  <c:v>0.18</c:v>
                </c:pt>
              </c:numCache>
            </c:numRef>
          </c:val>
          <c:extLst>
            <c:ext xmlns:c16="http://schemas.microsoft.com/office/drawing/2014/chart" uri="{C3380CC4-5D6E-409C-BE32-E72D297353CC}">
              <c16:uniqueId val="{00000000-9CFC-478A-81D5-4E4179E9119C}"/>
            </c:ext>
          </c:extLst>
        </c:ser>
        <c:ser>
          <c:idx val="1"/>
          <c:order val="1"/>
          <c:tx>
            <c:strRef>
              <c:f>Sheet1!$C$1</c:f>
              <c:strCache>
                <c:ptCount val="1"/>
                <c:pt idx="0">
                  <c:v>9/30/2017</c:v>
                </c:pt>
              </c:strCache>
            </c:strRef>
          </c:tx>
          <c:spPr>
            <a:solidFill>
              <a:srgbClr val="144E76"/>
            </a:solidFill>
            <a:ln>
              <a:noFill/>
            </a:ln>
            <a:effectLst/>
          </c:spPr>
          <c:invertIfNegative val="0"/>
          <c:cat>
            <c:strRef>
              <c:f>Sheet1!$A$2:$A$4</c:f>
              <c:strCache>
                <c:ptCount val="3"/>
                <c:pt idx="0">
                  <c:v>U.S.</c:v>
                </c:pt>
                <c:pt idx="1">
                  <c:v>Europe</c:v>
                </c:pt>
                <c:pt idx="2">
                  <c:v>Japan</c:v>
                </c:pt>
              </c:strCache>
            </c:strRef>
          </c:cat>
          <c:val>
            <c:numRef>
              <c:f>Sheet1!$C$2:$C$4</c:f>
              <c:numCache>
                <c:formatCode>0%</c:formatCode>
                <c:ptCount val="3"/>
                <c:pt idx="0">
                  <c:v>0.36</c:v>
                </c:pt>
                <c:pt idx="1">
                  <c:v>0.17</c:v>
                </c:pt>
                <c:pt idx="2">
                  <c:v>0.42</c:v>
                </c:pt>
              </c:numCache>
            </c:numRef>
          </c:val>
          <c:extLst>
            <c:ext xmlns:c16="http://schemas.microsoft.com/office/drawing/2014/chart" uri="{C3380CC4-5D6E-409C-BE32-E72D297353CC}">
              <c16:uniqueId val="{00000001-9CFC-478A-81D5-4E4179E9119C}"/>
            </c:ext>
          </c:extLst>
        </c:ser>
        <c:dLbls>
          <c:showLegendKey val="0"/>
          <c:showVal val="0"/>
          <c:showCatName val="0"/>
          <c:showSerName val="0"/>
          <c:showPercent val="0"/>
          <c:showBubbleSize val="0"/>
        </c:dLbls>
        <c:gapWidth val="219"/>
        <c:overlap val="-27"/>
        <c:axId val="643616288"/>
        <c:axId val="643608088"/>
      </c:barChart>
      <c:catAx>
        <c:axId val="64361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3608088"/>
        <c:crosses val="autoZero"/>
        <c:auto val="1"/>
        <c:lblAlgn val="ctr"/>
        <c:lblOffset val="100"/>
        <c:noMultiLvlLbl val="0"/>
      </c:catAx>
      <c:valAx>
        <c:axId val="6436080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3616288"/>
        <c:crosses val="autoZero"/>
        <c:crossBetween val="between"/>
      </c:valAx>
      <c:spPr>
        <a:noFill/>
        <a:ln>
          <a:noFill/>
        </a:ln>
        <a:effectLst/>
      </c:spPr>
    </c:plotArea>
    <c:legend>
      <c:legendPos val="b"/>
      <c:layout>
        <c:manualLayout>
          <c:xMode val="edge"/>
          <c:yMode val="edge"/>
          <c:x val="0.79850718683499444"/>
          <c:y val="0.19147524524103499"/>
          <c:w val="0.17625272798900554"/>
          <c:h val="0.2474584933222980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sz="1400" dirty="0"/>
              <a:t>Sector allocation</a:t>
            </a:r>
          </a:p>
        </c:rich>
      </c:tx>
      <c:layout>
        <c:manualLayout>
          <c:xMode val="edge"/>
          <c:yMode val="edge"/>
          <c:x val="0.2580199555801051"/>
          <c:y val="3.1414853953023347E-2"/>
        </c:manualLayout>
      </c:layout>
      <c:overlay val="0"/>
      <c:spPr>
        <a:noFill/>
        <a:ln>
          <a:noFill/>
        </a:ln>
        <a:effectLst/>
      </c:spPr>
      <c:txPr>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pieChart>
        <c:varyColors val="1"/>
        <c:ser>
          <c:idx val="0"/>
          <c:order val="0"/>
          <c:tx>
            <c:strRef>
              <c:f>Sheet1!$B$1</c:f>
              <c:strCache>
                <c:ptCount val="1"/>
                <c:pt idx="0">
                  <c:v>Sector allocation</c:v>
                </c:pt>
              </c:strCache>
            </c:strRef>
          </c:tx>
          <c:spPr>
            <a:ln w="6350">
              <a:solidFill>
                <a:schemeClr val="bg1"/>
              </a:solidFill>
            </a:ln>
          </c:spPr>
          <c:dPt>
            <c:idx val="0"/>
            <c:bubble3D val="0"/>
            <c:spPr>
              <a:solidFill>
                <a:schemeClr val="accent1"/>
              </a:solidFill>
              <a:ln w="6350">
                <a:solidFill>
                  <a:schemeClr val="bg1"/>
                </a:solidFill>
              </a:ln>
              <a:effectLst/>
            </c:spPr>
            <c:extLst>
              <c:ext xmlns:c16="http://schemas.microsoft.com/office/drawing/2014/chart" uri="{C3380CC4-5D6E-409C-BE32-E72D297353CC}">
                <c16:uniqueId val="{00000001-09BC-443B-BD5C-A90134A71823}"/>
              </c:ext>
            </c:extLst>
          </c:dPt>
          <c:dPt>
            <c:idx val="1"/>
            <c:bubble3D val="0"/>
            <c:spPr>
              <a:solidFill>
                <a:schemeClr val="accent3"/>
              </a:solidFill>
              <a:ln w="6350">
                <a:solidFill>
                  <a:schemeClr val="bg1"/>
                </a:solidFill>
              </a:ln>
              <a:effectLst/>
            </c:spPr>
            <c:extLst>
              <c:ext xmlns:c16="http://schemas.microsoft.com/office/drawing/2014/chart" uri="{C3380CC4-5D6E-409C-BE32-E72D297353CC}">
                <c16:uniqueId val="{00000003-09BC-443B-BD5C-A90134A71823}"/>
              </c:ext>
            </c:extLst>
          </c:dPt>
          <c:dPt>
            <c:idx val="2"/>
            <c:bubble3D val="0"/>
            <c:spPr>
              <a:solidFill>
                <a:schemeClr val="accent5"/>
              </a:solidFill>
              <a:ln w="6350">
                <a:solidFill>
                  <a:schemeClr val="bg1"/>
                </a:solidFill>
              </a:ln>
              <a:effectLst/>
            </c:spPr>
            <c:extLst>
              <c:ext xmlns:c16="http://schemas.microsoft.com/office/drawing/2014/chart" uri="{C3380CC4-5D6E-409C-BE32-E72D297353CC}">
                <c16:uniqueId val="{00000005-09BC-443B-BD5C-A90134A71823}"/>
              </c:ext>
            </c:extLst>
          </c:dPt>
          <c:dPt>
            <c:idx val="3"/>
            <c:bubble3D val="0"/>
            <c:spPr>
              <a:solidFill>
                <a:schemeClr val="accent1">
                  <a:lumMod val="60000"/>
                </a:schemeClr>
              </a:solidFill>
              <a:ln w="6350">
                <a:solidFill>
                  <a:schemeClr val="bg1"/>
                </a:solidFill>
              </a:ln>
              <a:effectLst/>
            </c:spPr>
            <c:extLst>
              <c:ext xmlns:c16="http://schemas.microsoft.com/office/drawing/2014/chart" uri="{C3380CC4-5D6E-409C-BE32-E72D297353CC}">
                <c16:uniqueId val="{00000007-09BC-443B-BD5C-A90134A71823}"/>
              </c:ext>
            </c:extLst>
          </c:dPt>
          <c:dPt>
            <c:idx val="4"/>
            <c:bubble3D val="0"/>
            <c:spPr>
              <a:solidFill>
                <a:schemeClr val="accent3">
                  <a:lumMod val="60000"/>
                </a:schemeClr>
              </a:solidFill>
              <a:ln w="6350">
                <a:solidFill>
                  <a:schemeClr val="bg1"/>
                </a:solidFill>
              </a:ln>
              <a:effectLst/>
            </c:spPr>
            <c:extLst>
              <c:ext xmlns:c16="http://schemas.microsoft.com/office/drawing/2014/chart" uri="{C3380CC4-5D6E-409C-BE32-E72D297353CC}">
                <c16:uniqueId val="{00000009-09BC-443B-BD5C-A90134A71823}"/>
              </c:ext>
            </c:extLst>
          </c:dPt>
          <c:dPt>
            <c:idx val="5"/>
            <c:bubble3D val="0"/>
            <c:spPr>
              <a:solidFill>
                <a:schemeClr val="accent5">
                  <a:lumMod val="60000"/>
                </a:schemeClr>
              </a:solidFill>
              <a:ln w="6350">
                <a:solidFill>
                  <a:schemeClr val="bg1"/>
                </a:solidFill>
              </a:ln>
              <a:effectLst/>
            </c:spPr>
            <c:extLst>
              <c:ext xmlns:c16="http://schemas.microsoft.com/office/drawing/2014/chart" uri="{C3380CC4-5D6E-409C-BE32-E72D297353CC}">
                <c16:uniqueId val="{0000000B-09BC-443B-BD5C-A90134A71823}"/>
              </c:ext>
            </c:extLst>
          </c:dPt>
          <c:dPt>
            <c:idx val="6"/>
            <c:bubble3D val="0"/>
            <c:spPr>
              <a:solidFill>
                <a:schemeClr val="accent1">
                  <a:lumMod val="80000"/>
                  <a:lumOff val="20000"/>
                </a:schemeClr>
              </a:solidFill>
              <a:ln w="6350">
                <a:solidFill>
                  <a:schemeClr val="bg1"/>
                </a:solidFill>
              </a:ln>
              <a:effectLst/>
            </c:spPr>
            <c:extLst>
              <c:ext xmlns:c16="http://schemas.microsoft.com/office/drawing/2014/chart" uri="{C3380CC4-5D6E-409C-BE32-E72D297353CC}">
                <c16:uniqueId val="{0000000D-09BC-443B-BD5C-A90134A71823}"/>
              </c:ext>
            </c:extLst>
          </c:dPt>
          <c:dPt>
            <c:idx val="7"/>
            <c:bubble3D val="0"/>
            <c:spPr>
              <a:solidFill>
                <a:schemeClr val="accent3">
                  <a:lumMod val="80000"/>
                  <a:lumOff val="20000"/>
                </a:schemeClr>
              </a:solidFill>
              <a:ln w="6350">
                <a:solidFill>
                  <a:schemeClr val="bg1"/>
                </a:solidFill>
              </a:ln>
              <a:effectLst/>
            </c:spPr>
            <c:extLst>
              <c:ext xmlns:c16="http://schemas.microsoft.com/office/drawing/2014/chart" uri="{C3380CC4-5D6E-409C-BE32-E72D297353CC}">
                <c16:uniqueId val="{0000000F-09BC-443B-BD5C-A90134A71823}"/>
              </c:ext>
            </c:extLst>
          </c:dPt>
          <c:dPt>
            <c:idx val="8"/>
            <c:bubble3D val="0"/>
            <c:spPr>
              <a:solidFill>
                <a:schemeClr val="accent5">
                  <a:lumMod val="80000"/>
                  <a:lumOff val="20000"/>
                </a:schemeClr>
              </a:solidFill>
              <a:ln w="6350">
                <a:solidFill>
                  <a:schemeClr val="bg1"/>
                </a:solidFill>
              </a:ln>
              <a:effectLst/>
            </c:spPr>
            <c:extLst>
              <c:ext xmlns:c16="http://schemas.microsoft.com/office/drawing/2014/chart" uri="{C3380CC4-5D6E-409C-BE32-E72D297353CC}">
                <c16:uniqueId val="{00000011-09BC-443B-BD5C-A90134A71823}"/>
              </c:ext>
            </c:extLst>
          </c:dPt>
          <c:dPt>
            <c:idx val="9"/>
            <c:bubble3D val="0"/>
            <c:spPr>
              <a:solidFill>
                <a:schemeClr val="accent1">
                  <a:lumMod val="80000"/>
                </a:schemeClr>
              </a:solidFill>
              <a:ln w="6350">
                <a:solidFill>
                  <a:schemeClr val="bg1"/>
                </a:solidFill>
              </a:ln>
              <a:effectLst/>
            </c:spPr>
            <c:extLst>
              <c:ext xmlns:c16="http://schemas.microsoft.com/office/drawing/2014/chart" uri="{C3380CC4-5D6E-409C-BE32-E72D297353CC}">
                <c16:uniqueId val="{00000013-09BC-443B-BD5C-A90134A71823}"/>
              </c:ext>
            </c:extLst>
          </c:dPt>
          <c:dPt>
            <c:idx val="10"/>
            <c:bubble3D val="0"/>
            <c:spPr>
              <a:solidFill>
                <a:schemeClr val="accent3">
                  <a:lumMod val="80000"/>
                </a:schemeClr>
              </a:solidFill>
              <a:ln w="6350">
                <a:solidFill>
                  <a:schemeClr val="bg1"/>
                </a:solidFill>
              </a:ln>
              <a:effectLst/>
            </c:spPr>
            <c:extLst>
              <c:ext xmlns:c16="http://schemas.microsoft.com/office/drawing/2014/chart" uri="{C3380CC4-5D6E-409C-BE32-E72D297353CC}">
                <c16:uniqueId val="{00000015-80F3-4802-8B74-74272C410B79}"/>
              </c:ext>
            </c:extLst>
          </c:dPt>
          <c:dPt>
            <c:idx val="11"/>
            <c:bubble3D val="0"/>
            <c:spPr>
              <a:solidFill>
                <a:schemeClr val="accent5">
                  <a:lumMod val="80000"/>
                </a:schemeClr>
              </a:solidFill>
              <a:ln w="6350">
                <a:solidFill>
                  <a:schemeClr val="bg1"/>
                </a:solidFill>
              </a:ln>
              <a:effectLst/>
            </c:spPr>
            <c:extLst>
              <c:ext xmlns:c16="http://schemas.microsoft.com/office/drawing/2014/chart" uri="{C3380CC4-5D6E-409C-BE32-E72D297353CC}">
                <c16:uniqueId val="{00000017-80F3-4802-8B74-74272C410B79}"/>
              </c:ext>
            </c:extLst>
          </c:dPt>
          <c:dLbls>
            <c:dLbl>
              <c:idx val="0"/>
              <c:layout>
                <c:manualLayout>
                  <c:x val="-7.9220989445208129E-3"/>
                  <c:y val="2.645300599184882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09BC-443B-BD5C-A90134A71823}"/>
                </c:ext>
              </c:extLst>
            </c:dLbl>
            <c:dLbl>
              <c:idx val="1"/>
              <c:layout>
                <c:manualLayout>
                  <c:x val="-3.9610494722603341E-2"/>
                  <c:y val="2.2044345236028773E-2"/>
                </c:manualLayout>
              </c:layout>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rgbClr val="033669"/>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18246589988650189"/>
                      <c:h val="0.10814870616334209"/>
                    </c:manualLayout>
                  </c15:layout>
                </c:ext>
                <c:ext xmlns:c16="http://schemas.microsoft.com/office/drawing/2014/chart" uri="{C3380CC4-5D6E-409C-BE32-E72D297353CC}">
                  <c16:uniqueId val="{00000003-09BC-443B-BD5C-A90134A71823}"/>
                </c:ext>
              </c:extLst>
            </c:dLbl>
            <c:dLbl>
              <c:idx val="2"/>
              <c:layout>
                <c:manualLayout>
                  <c:x val="-2.3766296833562149E-2"/>
                  <c:y val="-8.0827695691100277E-17"/>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09BC-443B-BD5C-A90134A71823}"/>
                </c:ext>
              </c:extLst>
            </c:dLbl>
            <c:dLbl>
              <c:idx val="3"/>
              <c:layout>
                <c:manualLayout>
                  <c:x val="-2.3766296833562149E-2"/>
                  <c:y val="0"/>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09BC-443B-BD5C-A90134A71823}"/>
                </c:ext>
              </c:extLst>
            </c:dLbl>
            <c:dLbl>
              <c:idx val="4"/>
              <c:layout>
                <c:manualLayout>
                  <c:x val="4.3571544194863671E-2"/>
                  <c:y val="0"/>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09BC-443B-BD5C-A90134A71823}"/>
                </c:ext>
              </c:extLst>
            </c:dLbl>
            <c:dLbl>
              <c:idx val="5"/>
              <c:layout>
                <c:manualLayout>
                  <c:x val="3.2886691216856251E-2"/>
                  <c:y val="-4.860132334460420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09BC-443B-BD5C-A90134A71823}"/>
                </c:ext>
              </c:extLst>
            </c:dLbl>
            <c:dLbl>
              <c:idx val="6"/>
              <c:layout>
                <c:manualLayout>
                  <c:x val="4.9467270035346907E-2"/>
                  <c:y val="1.7409688326656438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09BC-443B-BD5C-A90134A71823}"/>
                </c:ext>
              </c:extLst>
            </c:dLbl>
            <c:dLbl>
              <c:idx val="7"/>
              <c:layout>
                <c:manualLayout>
                  <c:x val="0"/>
                  <c:y val="2.2044345236028856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2467072606660615"/>
                      <c:h val="9.9331037499392469E-2"/>
                    </c:manualLayout>
                  </c15:layout>
                </c:ext>
                <c:ext xmlns:c16="http://schemas.microsoft.com/office/drawing/2014/chart" uri="{C3380CC4-5D6E-409C-BE32-E72D297353CC}">
                  <c16:uniqueId val="{0000000F-09BC-443B-BD5C-A90134A71823}"/>
                </c:ext>
              </c:extLst>
            </c:dLbl>
            <c:dLbl>
              <c:idx val="8"/>
              <c:layout>
                <c:manualLayout>
                  <c:x val="1.9805247361301671E-2"/>
                  <c:y val="2.645300599184886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1-09BC-443B-BD5C-A90134A71823}"/>
                </c:ext>
              </c:extLst>
            </c:dLbl>
            <c:dLbl>
              <c:idx val="9"/>
              <c:layout>
                <c:manualLayout>
                  <c:x val="-9.0773001788503367E-18"/>
                  <c:y val="8.8176686639495801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3-09BC-443B-BD5C-A90134A71823}"/>
                </c:ext>
              </c:extLst>
            </c:dLbl>
            <c:dLbl>
              <c:idx val="10"/>
              <c:layout>
                <c:manualLayout>
                  <c:x val="1.8154600357700673E-17"/>
                  <c:y val="-3.086184032382369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5-80F3-4802-8B74-74272C410B7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33669"/>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Sheet1!$A$2:$A$13</c:f>
              <c:strCache>
                <c:ptCount val="12"/>
                <c:pt idx="0">
                  <c:v>Treasury</c:v>
                </c:pt>
                <c:pt idx="1">
                  <c:v>Sovereign</c:v>
                </c:pt>
                <c:pt idx="2">
                  <c:v>Agency</c:v>
                </c:pt>
                <c:pt idx="3">
                  <c:v>Financial</c:v>
                </c:pt>
                <c:pt idx="4">
                  <c:v>IT</c:v>
                </c:pt>
                <c:pt idx="5">
                  <c:v>Industrial</c:v>
                </c:pt>
                <c:pt idx="6">
                  <c:v>Consumer discretionary</c:v>
                </c:pt>
                <c:pt idx="7">
                  <c:v>Energy&amp;Utility</c:v>
                </c:pt>
                <c:pt idx="8">
                  <c:v>Material</c:v>
                </c:pt>
                <c:pt idx="9">
                  <c:v>Healthcare</c:v>
                </c:pt>
                <c:pt idx="10">
                  <c:v>Consumer staple</c:v>
                </c:pt>
                <c:pt idx="11">
                  <c:v>Others</c:v>
                </c:pt>
              </c:strCache>
            </c:strRef>
          </c:cat>
          <c:val>
            <c:numRef>
              <c:f>Sheet1!$B$2:$B$13</c:f>
              <c:numCache>
                <c:formatCode>0.00%</c:formatCode>
                <c:ptCount val="12"/>
                <c:pt idx="0">
                  <c:v>0.2034</c:v>
                </c:pt>
                <c:pt idx="1">
                  <c:v>7.5300000000000006E-2</c:v>
                </c:pt>
                <c:pt idx="2">
                  <c:v>4.9200000000000001E-2</c:v>
                </c:pt>
                <c:pt idx="3">
                  <c:v>0.14180000000000001</c:v>
                </c:pt>
                <c:pt idx="4">
                  <c:v>0.1119</c:v>
                </c:pt>
                <c:pt idx="5">
                  <c:v>9.06E-2</c:v>
                </c:pt>
                <c:pt idx="6">
                  <c:v>7.4399999999999994E-2</c:v>
                </c:pt>
                <c:pt idx="7">
                  <c:v>4.3999999999999997E-2</c:v>
                </c:pt>
                <c:pt idx="8">
                  <c:v>3.8699999999999998E-2</c:v>
                </c:pt>
                <c:pt idx="9">
                  <c:v>3.6299999999999999E-2</c:v>
                </c:pt>
                <c:pt idx="10">
                  <c:v>2.58E-2</c:v>
                </c:pt>
                <c:pt idx="11">
                  <c:v>0.1086</c:v>
                </c:pt>
              </c:numCache>
            </c:numRef>
          </c:val>
          <c:extLst>
            <c:ext xmlns:c16="http://schemas.microsoft.com/office/drawing/2014/chart" uri="{C3380CC4-5D6E-409C-BE32-E72D297353CC}">
              <c16:uniqueId val="{00000012-09BC-443B-BD5C-A90134A71823}"/>
            </c:ext>
          </c:extLst>
        </c:ser>
        <c:dLbls>
          <c:showLegendKey val="0"/>
          <c:showVal val="0"/>
          <c:showCatName val="0"/>
          <c:showSerName val="0"/>
          <c:showPercent val="0"/>
          <c:showBubbleSize val="0"/>
          <c:showLeaderLines val="1"/>
        </c:dLbls>
        <c:firstSliceAng val="0"/>
      </c:pieChart>
      <c:spPr>
        <a:noFill/>
        <a:ln w="63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800" b="1" dirty="0">
                <a:latin typeface="Calibri" panose="020F0502020204030204" pitchFamily="34" charset="0"/>
                <a:cs typeface="Calibri" panose="020F0502020204030204" pitchFamily="34" charset="0"/>
              </a:rPr>
              <a:t>Narrowing</a:t>
            </a:r>
            <a:r>
              <a:rPr lang="en-US" sz="800" b="1" baseline="0" dirty="0">
                <a:latin typeface="Calibri" panose="020F0502020204030204" pitchFamily="34" charset="0"/>
                <a:cs typeface="Calibri" panose="020F0502020204030204" pitchFamily="34" charset="0"/>
              </a:rPr>
              <a:t> gap between Asia &amp; DM Top 5 </a:t>
            </a:r>
            <a:r>
              <a:rPr lang="en-US" sz="800" b="1" i="0" u="none" strike="noStrike" baseline="30000" dirty="0">
                <a:effectLst/>
                <a:latin typeface="Calibri" panose="020F0502020204030204" pitchFamily="34" charset="0"/>
                <a:cs typeface="Calibri" panose="020F0502020204030204" pitchFamily="34" charset="0"/>
              </a:rPr>
              <a:t>2</a:t>
            </a:r>
            <a:endParaRPr lang="en-US" sz="800" b="1" dirty="0">
              <a:latin typeface="Calibri" panose="020F0502020204030204" pitchFamily="34" charset="0"/>
              <a:cs typeface="Calibri" panose="020F0502020204030204" pitchFamily="34" charset="0"/>
            </a:endParaRPr>
          </a:p>
        </c:rich>
      </c:tx>
      <c:layout>
        <c:manualLayout>
          <c:xMode val="edge"/>
          <c:yMode val="edge"/>
          <c:x val="0.19189090727839986"/>
          <c:y val="0"/>
        </c:manualLayout>
      </c:layout>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0677841989642983"/>
          <c:y val="0.24624665352538677"/>
          <c:w val="0.84262404442173644"/>
          <c:h val="0.50162251673711"/>
        </c:manualLayout>
      </c:layout>
      <c:barChart>
        <c:barDir val="col"/>
        <c:grouping val="clustered"/>
        <c:varyColors val="0"/>
        <c:ser>
          <c:idx val="0"/>
          <c:order val="0"/>
          <c:tx>
            <c:strRef>
              <c:f>Sheet1!$A$2</c:f>
              <c:strCache>
                <c:ptCount val="1"/>
                <c:pt idx="0">
                  <c:v>Asia average</c:v>
                </c:pt>
              </c:strCache>
            </c:strRef>
          </c:tx>
          <c:spPr>
            <a:solidFill>
              <a:schemeClr val="accent1"/>
            </a:solidFill>
            <a:ln>
              <a:noFill/>
            </a:ln>
            <a:effectLst/>
          </c:spPr>
          <c:invertIfNegative val="0"/>
          <c:cat>
            <c:numRef>
              <c:f>Sheet1!$B$1:$C$1</c:f>
              <c:numCache>
                <c:formatCode>General</c:formatCode>
                <c:ptCount val="2"/>
                <c:pt idx="0">
                  <c:v>2013</c:v>
                </c:pt>
                <c:pt idx="1">
                  <c:v>2016</c:v>
                </c:pt>
              </c:numCache>
            </c:numRef>
          </c:cat>
          <c:val>
            <c:numRef>
              <c:f>Sheet1!$B$2:$C$2</c:f>
              <c:numCache>
                <c:formatCode>General</c:formatCode>
                <c:ptCount val="2"/>
                <c:pt idx="0">
                  <c:v>67</c:v>
                </c:pt>
                <c:pt idx="1">
                  <c:v>78</c:v>
                </c:pt>
              </c:numCache>
            </c:numRef>
          </c:val>
          <c:extLst>
            <c:ext xmlns:c16="http://schemas.microsoft.com/office/drawing/2014/chart" uri="{C3380CC4-5D6E-409C-BE32-E72D297353CC}">
              <c16:uniqueId val="{00000000-2E87-4933-9224-C5BD280EAD63}"/>
            </c:ext>
          </c:extLst>
        </c:ser>
        <c:ser>
          <c:idx val="1"/>
          <c:order val="1"/>
          <c:tx>
            <c:strRef>
              <c:f>Sheet1!$A$3</c:f>
              <c:strCache>
                <c:ptCount val="1"/>
                <c:pt idx="0">
                  <c:v>DM Top 5</c:v>
                </c:pt>
              </c:strCache>
            </c:strRef>
          </c:tx>
          <c:spPr>
            <a:solidFill>
              <a:srgbClr val="144E76"/>
            </a:solidFill>
            <a:ln>
              <a:noFill/>
            </a:ln>
            <a:effectLst/>
          </c:spPr>
          <c:invertIfNegative val="0"/>
          <c:cat>
            <c:numRef>
              <c:f>Sheet1!$B$1:$C$1</c:f>
              <c:numCache>
                <c:formatCode>General</c:formatCode>
                <c:ptCount val="2"/>
                <c:pt idx="0">
                  <c:v>2013</c:v>
                </c:pt>
                <c:pt idx="1">
                  <c:v>2016</c:v>
                </c:pt>
              </c:numCache>
            </c:numRef>
          </c:cat>
          <c:val>
            <c:numRef>
              <c:f>Sheet1!$B$3:$C$3</c:f>
              <c:numCache>
                <c:formatCode>General</c:formatCode>
                <c:ptCount val="2"/>
                <c:pt idx="0">
                  <c:v>81</c:v>
                </c:pt>
                <c:pt idx="1">
                  <c:v>85</c:v>
                </c:pt>
              </c:numCache>
            </c:numRef>
          </c:val>
          <c:extLst>
            <c:ext xmlns:c16="http://schemas.microsoft.com/office/drawing/2014/chart" uri="{C3380CC4-5D6E-409C-BE32-E72D297353CC}">
              <c16:uniqueId val="{00000001-2E87-4933-9224-C5BD280EAD63}"/>
            </c:ext>
          </c:extLst>
        </c:ser>
        <c:dLbls>
          <c:showLegendKey val="0"/>
          <c:showVal val="0"/>
          <c:showCatName val="0"/>
          <c:showSerName val="0"/>
          <c:showPercent val="0"/>
          <c:showBubbleSize val="0"/>
        </c:dLbls>
        <c:gapWidth val="219"/>
        <c:overlap val="-27"/>
        <c:axId val="1164898368"/>
        <c:axId val="1156015632"/>
      </c:barChart>
      <c:catAx>
        <c:axId val="116489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156015632"/>
        <c:crosses val="autoZero"/>
        <c:auto val="1"/>
        <c:lblAlgn val="ctr"/>
        <c:lblOffset val="100"/>
        <c:noMultiLvlLbl val="0"/>
      </c:catAx>
      <c:valAx>
        <c:axId val="1156015632"/>
        <c:scaling>
          <c:orientation val="minMax"/>
          <c:max val="90"/>
          <c:min val="6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r>
                  <a:rPr lang="en-US" altLang="zh-CN" sz="700" dirty="0">
                    <a:latin typeface="Calibri" panose="020F0502020204030204" pitchFamily="34" charset="0"/>
                    <a:cs typeface="Calibri" panose="020F0502020204030204" pitchFamily="34" charset="0"/>
                  </a:rPr>
                  <a:t>Innovation score</a:t>
                </a:r>
                <a:endParaRPr lang="zh-CN" altLang="en-US" sz="700" dirty="0">
                  <a:latin typeface="Calibri" panose="020F0502020204030204" pitchFamily="34" charset="0"/>
                  <a:cs typeface="Calibri" panose="020F0502020204030204" pitchFamily="34" charset="0"/>
                </a:endParaRPr>
              </a:p>
            </c:rich>
          </c:tx>
          <c:layout>
            <c:manualLayout>
              <c:xMode val="edge"/>
              <c:yMode val="edge"/>
              <c:x val="2.1669128829906917E-2"/>
              <c:y val="2.2697389877406972E-2"/>
            </c:manualLayout>
          </c:layout>
          <c:overlay val="0"/>
          <c:spPr>
            <a:noFill/>
            <a:ln>
              <a:noFill/>
            </a:ln>
            <a:effectLst/>
          </c:spPr>
          <c:txPr>
            <a:bodyPr rot="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64898368"/>
        <c:crosses val="autoZero"/>
        <c:crossBetween val="between"/>
        <c:majorUnit val="10"/>
      </c:valAx>
      <c:spPr>
        <a:noFill/>
        <a:ln>
          <a:noFill/>
        </a:ln>
        <a:effectLst/>
      </c:spPr>
    </c:plotArea>
    <c:legend>
      <c:legendPos val="b"/>
      <c:layout>
        <c:manualLayout>
          <c:xMode val="edge"/>
          <c:yMode val="edge"/>
          <c:x val="0.15441991224828058"/>
          <c:y val="0.90140891005152957"/>
          <c:w val="0.70077820418038417"/>
          <c:h val="9.85910615339749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sz="800" b="1" dirty="0">
                <a:latin typeface="Calibri" panose="020F0502020204030204" pitchFamily="34" charset="0"/>
                <a:cs typeface="Calibri" panose="020F0502020204030204" pitchFamily="34" charset="0"/>
              </a:rPr>
              <a:t>Consumption’s contribution</a:t>
            </a:r>
            <a:r>
              <a:rPr lang="en-US" altLang="zh-CN" sz="800" b="1" baseline="0" dirty="0">
                <a:latin typeface="Calibri" panose="020F0502020204030204" pitchFamily="34" charset="0"/>
                <a:cs typeface="Calibri" panose="020F0502020204030204" pitchFamily="34" charset="0"/>
              </a:rPr>
              <a:t> to China GDP growth </a:t>
            </a:r>
            <a:r>
              <a:rPr lang="en-US" altLang="zh-CN" sz="800" b="1" baseline="30000" dirty="0">
                <a:latin typeface="Calibri" panose="020F0502020204030204" pitchFamily="34" charset="0"/>
                <a:cs typeface="Calibri" panose="020F0502020204030204" pitchFamily="34" charset="0"/>
              </a:rPr>
              <a:t>1 </a:t>
            </a:r>
            <a:endParaRPr lang="zh-CN" altLang="en-US" sz="800" b="1" baseline="30000" dirty="0">
              <a:latin typeface="Calibri" panose="020F0502020204030204" pitchFamily="34" charset="0"/>
              <a:cs typeface="Calibri" panose="020F0502020204030204" pitchFamily="34" charset="0"/>
            </a:endParaRPr>
          </a:p>
        </c:rich>
      </c:tx>
      <c:layout>
        <c:manualLayout>
          <c:xMode val="edge"/>
          <c:yMode val="edge"/>
          <c:x val="0.19743996319280235"/>
          <c:y val="3.8748693032231531E-2"/>
        </c:manualLayout>
      </c:layout>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078735208970891"/>
          <c:y val="0.16135774332810915"/>
          <c:w val="0.88384902309461488"/>
          <c:h val="0.66856513175782473"/>
        </c:manualLayout>
      </c:layout>
      <c:barChart>
        <c:barDir val="col"/>
        <c:grouping val="stacked"/>
        <c:varyColors val="0"/>
        <c:ser>
          <c:idx val="0"/>
          <c:order val="0"/>
          <c:tx>
            <c:strRef>
              <c:f>Sheet1!$B$1</c:f>
              <c:strCache>
                <c:ptCount val="1"/>
                <c:pt idx="0">
                  <c:v>Consumption</c:v>
                </c:pt>
              </c:strCache>
            </c:strRef>
          </c:tx>
          <c:spPr>
            <a:solidFill>
              <a:srgbClr val="4472C4"/>
            </a:solidFill>
            <a:ln>
              <a:noFill/>
            </a:ln>
            <a:effectLst/>
          </c:spPr>
          <c:invertIfNegative val="0"/>
          <c:cat>
            <c:strRef>
              <c:f>Sheet1!$A$2:$A$9</c:f>
              <c:strCache>
                <c:ptCount val="8"/>
                <c:pt idx="0">
                  <c:v>10</c:v>
                </c:pt>
                <c:pt idx="1">
                  <c:v>11</c:v>
                </c:pt>
                <c:pt idx="2">
                  <c:v>12</c:v>
                </c:pt>
                <c:pt idx="3">
                  <c:v>13</c:v>
                </c:pt>
                <c:pt idx="4">
                  <c:v>14</c:v>
                </c:pt>
                <c:pt idx="5">
                  <c:v>15</c:v>
                </c:pt>
                <c:pt idx="6">
                  <c:v>16</c:v>
                </c:pt>
                <c:pt idx="7">
                  <c:v>17</c:v>
                </c:pt>
              </c:strCache>
            </c:strRef>
          </c:cat>
          <c:val>
            <c:numRef>
              <c:f>Sheet1!$B$2:$B$9</c:f>
              <c:numCache>
                <c:formatCode>General</c:formatCode>
                <c:ptCount val="8"/>
                <c:pt idx="0">
                  <c:v>4.8</c:v>
                </c:pt>
                <c:pt idx="1">
                  <c:v>5.9</c:v>
                </c:pt>
                <c:pt idx="2">
                  <c:v>4.3</c:v>
                </c:pt>
                <c:pt idx="3">
                  <c:v>3.6</c:v>
                </c:pt>
                <c:pt idx="4">
                  <c:v>3.6</c:v>
                </c:pt>
                <c:pt idx="5">
                  <c:v>4.0999999999999996</c:v>
                </c:pt>
                <c:pt idx="6">
                  <c:v>4.3</c:v>
                </c:pt>
                <c:pt idx="7">
                  <c:v>5.3</c:v>
                </c:pt>
              </c:numCache>
            </c:numRef>
          </c:val>
          <c:extLst>
            <c:ext xmlns:c16="http://schemas.microsoft.com/office/drawing/2014/chart" uri="{C3380CC4-5D6E-409C-BE32-E72D297353CC}">
              <c16:uniqueId val="{00000000-E9CD-407E-8D63-E2D495863815}"/>
            </c:ext>
          </c:extLst>
        </c:ser>
        <c:ser>
          <c:idx val="1"/>
          <c:order val="1"/>
          <c:tx>
            <c:strRef>
              <c:f>Sheet1!$C$1</c:f>
              <c:strCache>
                <c:ptCount val="1"/>
                <c:pt idx="0">
                  <c:v>Investment</c:v>
                </c:pt>
              </c:strCache>
            </c:strRef>
          </c:tx>
          <c:spPr>
            <a:solidFill>
              <a:schemeClr val="accent2"/>
            </a:solidFill>
            <a:ln>
              <a:noFill/>
            </a:ln>
            <a:effectLst/>
          </c:spPr>
          <c:invertIfNegative val="0"/>
          <c:cat>
            <c:strRef>
              <c:f>Sheet1!$A$2:$A$9</c:f>
              <c:strCache>
                <c:ptCount val="8"/>
                <c:pt idx="0">
                  <c:v>10</c:v>
                </c:pt>
                <c:pt idx="1">
                  <c:v>11</c:v>
                </c:pt>
                <c:pt idx="2">
                  <c:v>12</c:v>
                </c:pt>
                <c:pt idx="3">
                  <c:v>13</c:v>
                </c:pt>
                <c:pt idx="4">
                  <c:v>14</c:v>
                </c:pt>
                <c:pt idx="5">
                  <c:v>15</c:v>
                </c:pt>
                <c:pt idx="6">
                  <c:v>16</c:v>
                </c:pt>
                <c:pt idx="7">
                  <c:v>17</c:v>
                </c:pt>
              </c:strCache>
            </c:strRef>
          </c:cat>
          <c:val>
            <c:numRef>
              <c:f>Sheet1!$C$2:$C$9</c:f>
              <c:numCache>
                <c:formatCode>General</c:formatCode>
                <c:ptCount val="8"/>
                <c:pt idx="0">
                  <c:v>1</c:v>
                </c:pt>
                <c:pt idx="1">
                  <c:v>4.4000000000000004</c:v>
                </c:pt>
                <c:pt idx="2">
                  <c:v>3.4</c:v>
                </c:pt>
                <c:pt idx="3">
                  <c:v>4.3</c:v>
                </c:pt>
                <c:pt idx="4">
                  <c:v>3.4</c:v>
                </c:pt>
                <c:pt idx="5">
                  <c:v>2.9</c:v>
                </c:pt>
                <c:pt idx="6">
                  <c:v>2.8</c:v>
                </c:pt>
                <c:pt idx="7">
                  <c:v>1.3</c:v>
                </c:pt>
              </c:numCache>
            </c:numRef>
          </c:val>
          <c:extLst>
            <c:ext xmlns:c16="http://schemas.microsoft.com/office/drawing/2014/chart" uri="{C3380CC4-5D6E-409C-BE32-E72D297353CC}">
              <c16:uniqueId val="{00000001-E9CD-407E-8D63-E2D495863815}"/>
            </c:ext>
          </c:extLst>
        </c:ser>
        <c:ser>
          <c:idx val="2"/>
          <c:order val="2"/>
          <c:tx>
            <c:strRef>
              <c:f>Sheet1!$D$1</c:f>
              <c:strCache>
                <c:ptCount val="1"/>
                <c:pt idx="0">
                  <c:v>Net export</c:v>
                </c:pt>
              </c:strCache>
            </c:strRef>
          </c:tx>
          <c:spPr>
            <a:solidFill>
              <a:schemeClr val="accent3"/>
            </a:solidFill>
            <a:ln>
              <a:noFill/>
            </a:ln>
            <a:effectLst/>
          </c:spPr>
          <c:invertIfNegative val="0"/>
          <c:cat>
            <c:strRef>
              <c:f>Sheet1!$A$2:$A$9</c:f>
              <c:strCache>
                <c:ptCount val="8"/>
                <c:pt idx="0">
                  <c:v>10</c:v>
                </c:pt>
                <c:pt idx="1">
                  <c:v>11</c:v>
                </c:pt>
                <c:pt idx="2">
                  <c:v>12</c:v>
                </c:pt>
                <c:pt idx="3">
                  <c:v>13</c:v>
                </c:pt>
                <c:pt idx="4">
                  <c:v>14</c:v>
                </c:pt>
                <c:pt idx="5">
                  <c:v>15</c:v>
                </c:pt>
                <c:pt idx="6">
                  <c:v>16</c:v>
                </c:pt>
                <c:pt idx="7">
                  <c:v>17</c:v>
                </c:pt>
              </c:strCache>
            </c:strRef>
          </c:cat>
          <c:val>
            <c:numRef>
              <c:f>Sheet1!$D$2:$D$9</c:f>
              <c:numCache>
                <c:formatCode>General</c:formatCode>
                <c:ptCount val="8"/>
                <c:pt idx="0">
                  <c:v>-1.3</c:v>
                </c:pt>
                <c:pt idx="1">
                  <c:v>-0.8</c:v>
                </c:pt>
                <c:pt idx="2">
                  <c:v>0.2</c:v>
                </c:pt>
                <c:pt idx="3">
                  <c:v>-0.1</c:v>
                </c:pt>
                <c:pt idx="4">
                  <c:v>0.3</c:v>
                </c:pt>
                <c:pt idx="5">
                  <c:v>-0.1</c:v>
                </c:pt>
                <c:pt idx="6">
                  <c:v>-0.5</c:v>
                </c:pt>
              </c:numCache>
            </c:numRef>
          </c:val>
          <c:extLst>
            <c:ext xmlns:c16="http://schemas.microsoft.com/office/drawing/2014/chart" uri="{C3380CC4-5D6E-409C-BE32-E72D297353CC}">
              <c16:uniqueId val="{00000002-E9CD-407E-8D63-E2D495863815}"/>
            </c:ext>
          </c:extLst>
        </c:ser>
        <c:dLbls>
          <c:showLegendKey val="0"/>
          <c:showVal val="0"/>
          <c:showCatName val="0"/>
          <c:showSerName val="0"/>
          <c:showPercent val="0"/>
          <c:showBubbleSize val="0"/>
        </c:dLbls>
        <c:gapWidth val="150"/>
        <c:overlap val="100"/>
        <c:axId val="641569984"/>
        <c:axId val="641577200"/>
      </c:barChart>
      <c:catAx>
        <c:axId val="64156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1577200"/>
        <c:crosses val="autoZero"/>
        <c:auto val="1"/>
        <c:lblAlgn val="ctr"/>
        <c:lblOffset val="100"/>
        <c:noMultiLvlLbl val="0"/>
      </c:catAx>
      <c:valAx>
        <c:axId val="64157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1569984"/>
        <c:crosses val="autoZero"/>
        <c:crossBetween val="between"/>
      </c:valAx>
      <c:spPr>
        <a:noFill/>
        <a:ln>
          <a:noFill/>
        </a:ln>
        <a:effectLst/>
      </c:spPr>
    </c:plotArea>
    <c:legend>
      <c:legendPos val="b"/>
      <c:layout>
        <c:manualLayout>
          <c:xMode val="edge"/>
          <c:yMode val="edge"/>
          <c:x val="0.23267081998169803"/>
          <c:y val="0.87972814541755784"/>
          <c:w val="0.58491547247000564"/>
          <c:h val="0.11091809510923893"/>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b="1" dirty="0"/>
              <a:t>Tactic asset allocation</a:t>
            </a:r>
          </a:p>
        </c:rich>
      </c:tx>
      <c:layout>
        <c:manualLayout>
          <c:xMode val="edge"/>
          <c:yMode val="edge"/>
          <c:x val="0.16721497829411"/>
          <c:y val="4.9618479611744848E-3"/>
        </c:manualLayout>
      </c:layout>
      <c:overlay val="0"/>
      <c:spPr>
        <a:noFill/>
        <a:ln>
          <a:noFill/>
        </a:ln>
        <a:effectLst/>
      </c:spPr>
      <c:txPr>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pieChart>
        <c:varyColors val="1"/>
        <c:ser>
          <c:idx val="0"/>
          <c:order val="0"/>
          <c:tx>
            <c:strRef>
              <c:f>Sheet1!$B$1</c:f>
              <c:strCache>
                <c:ptCount val="1"/>
                <c:pt idx="0">
                  <c:v>Strategic asset allocation</c:v>
                </c:pt>
              </c:strCache>
            </c:strRef>
          </c:tx>
          <c:spPr>
            <a:ln w="6350">
              <a:solidFill>
                <a:schemeClr val="bg1"/>
              </a:solidFill>
            </a:ln>
          </c:spPr>
          <c:dPt>
            <c:idx val="0"/>
            <c:bubble3D val="0"/>
            <c:spPr>
              <a:solidFill>
                <a:schemeClr val="accent1"/>
              </a:solidFill>
              <a:ln w="6350">
                <a:solidFill>
                  <a:schemeClr val="bg1"/>
                </a:solidFill>
              </a:ln>
              <a:effectLst/>
            </c:spPr>
            <c:extLst>
              <c:ext xmlns:c16="http://schemas.microsoft.com/office/drawing/2014/chart" uri="{C3380CC4-5D6E-409C-BE32-E72D297353CC}">
                <c16:uniqueId val="{00000001-789E-435F-A093-15E8C88621B8}"/>
              </c:ext>
            </c:extLst>
          </c:dPt>
          <c:dPt>
            <c:idx val="1"/>
            <c:bubble3D val="0"/>
            <c:spPr>
              <a:solidFill>
                <a:schemeClr val="accent3"/>
              </a:solidFill>
              <a:ln w="6350">
                <a:solidFill>
                  <a:schemeClr val="bg1"/>
                </a:solidFill>
              </a:ln>
              <a:effectLst/>
            </c:spPr>
            <c:extLst>
              <c:ext xmlns:c16="http://schemas.microsoft.com/office/drawing/2014/chart" uri="{C3380CC4-5D6E-409C-BE32-E72D297353CC}">
                <c16:uniqueId val="{00000003-789E-435F-A093-15E8C88621B8}"/>
              </c:ext>
            </c:extLst>
          </c:dPt>
          <c:dPt>
            <c:idx val="2"/>
            <c:bubble3D val="0"/>
            <c:spPr>
              <a:solidFill>
                <a:schemeClr val="accent5"/>
              </a:solidFill>
              <a:ln w="6350">
                <a:solidFill>
                  <a:schemeClr val="bg1"/>
                </a:solidFill>
              </a:ln>
              <a:effectLst/>
            </c:spPr>
            <c:extLst>
              <c:ext xmlns:c16="http://schemas.microsoft.com/office/drawing/2014/chart" uri="{C3380CC4-5D6E-409C-BE32-E72D297353CC}">
                <c16:uniqueId val="{00000005-789E-435F-A093-15E8C88621B8}"/>
              </c:ext>
            </c:extLst>
          </c:dPt>
          <c:dPt>
            <c:idx val="3"/>
            <c:bubble3D val="0"/>
            <c:spPr>
              <a:solidFill>
                <a:schemeClr val="accent1">
                  <a:lumMod val="60000"/>
                </a:schemeClr>
              </a:solidFill>
              <a:ln w="6350">
                <a:solidFill>
                  <a:schemeClr val="bg1"/>
                </a:solidFill>
              </a:ln>
              <a:effectLst/>
            </c:spPr>
            <c:extLst>
              <c:ext xmlns:c16="http://schemas.microsoft.com/office/drawing/2014/chart" uri="{C3380CC4-5D6E-409C-BE32-E72D297353CC}">
                <c16:uniqueId val="{00000007-789E-435F-A093-15E8C88621B8}"/>
              </c:ext>
            </c:extLst>
          </c:dPt>
          <c:dPt>
            <c:idx val="4"/>
            <c:bubble3D val="0"/>
            <c:spPr>
              <a:solidFill>
                <a:schemeClr val="accent3">
                  <a:lumMod val="60000"/>
                </a:schemeClr>
              </a:solidFill>
              <a:ln w="6350">
                <a:solidFill>
                  <a:schemeClr val="bg1"/>
                </a:solidFill>
              </a:ln>
              <a:effectLst/>
            </c:spPr>
            <c:extLst>
              <c:ext xmlns:c16="http://schemas.microsoft.com/office/drawing/2014/chart" uri="{C3380CC4-5D6E-409C-BE32-E72D297353CC}">
                <c16:uniqueId val="{00000009-789E-435F-A093-15E8C88621B8}"/>
              </c:ext>
            </c:extLst>
          </c:dPt>
          <c:dPt>
            <c:idx val="5"/>
            <c:bubble3D val="0"/>
            <c:spPr>
              <a:solidFill>
                <a:schemeClr val="accent5">
                  <a:lumMod val="60000"/>
                </a:schemeClr>
              </a:solidFill>
              <a:ln w="6350">
                <a:solidFill>
                  <a:schemeClr val="bg1"/>
                </a:solidFill>
              </a:ln>
              <a:effectLst/>
            </c:spPr>
            <c:extLst>
              <c:ext xmlns:c16="http://schemas.microsoft.com/office/drawing/2014/chart" uri="{C3380CC4-5D6E-409C-BE32-E72D297353CC}">
                <c16:uniqueId val="{0000000B-789E-435F-A093-15E8C88621B8}"/>
              </c:ext>
            </c:extLst>
          </c:dPt>
          <c:dPt>
            <c:idx val="6"/>
            <c:bubble3D val="0"/>
            <c:spPr>
              <a:solidFill>
                <a:schemeClr val="accent1">
                  <a:lumMod val="80000"/>
                  <a:lumOff val="20000"/>
                </a:schemeClr>
              </a:solidFill>
              <a:ln w="6350">
                <a:solidFill>
                  <a:schemeClr val="bg1"/>
                </a:solidFill>
              </a:ln>
              <a:effectLst/>
            </c:spPr>
            <c:extLst>
              <c:ext xmlns:c16="http://schemas.microsoft.com/office/drawing/2014/chart" uri="{C3380CC4-5D6E-409C-BE32-E72D297353CC}">
                <c16:uniqueId val="{0000000D-789E-435F-A093-15E8C88621B8}"/>
              </c:ext>
            </c:extLst>
          </c:dPt>
          <c:dPt>
            <c:idx val="7"/>
            <c:bubble3D val="0"/>
            <c:spPr>
              <a:solidFill>
                <a:schemeClr val="accent3">
                  <a:lumMod val="80000"/>
                  <a:lumOff val="20000"/>
                </a:schemeClr>
              </a:solidFill>
              <a:ln w="6350">
                <a:solidFill>
                  <a:schemeClr val="bg1"/>
                </a:solidFill>
              </a:ln>
              <a:effectLst/>
            </c:spPr>
            <c:extLst>
              <c:ext xmlns:c16="http://schemas.microsoft.com/office/drawing/2014/chart" uri="{C3380CC4-5D6E-409C-BE32-E72D297353CC}">
                <c16:uniqueId val="{0000000F-789E-435F-A093-15E8C88621B8}"/>
              </c:ext>
            </c:extLst>
          </c:dPt>
          <c:dPt>
            <c:idx val="8"/>
            <c:bubble3D val="0"/>
            <c:spPr>
              <a:solidFill>
                <a:schemeClr val="accent5">
                  <a:lumMod val="80000"/>
                  <a:lumOff val="20000"/>
                </a:schemeClr>
              </a:solidFill>
              <a:ln w="6350">
                <a:solidFill>
                  <a:schemeClr val="bg1"/>
                </a:solidFill>
              </a:ln>
              <a:effectLst/>
            </c:spPr>
            <c:extLst>
              <c:ext xmlns:c16="http://schemas.microsoft.com/office/drawing/2014/chart" uri="{C3380CC4-5D6E-409C-BE32-E72D297353CC}">
                <c16:uniqueId val="{00000011-789E-435F-A093-15E8C88621B8}"/>
              </c:ext>
            </c:extLst>
          </c:dPt>
          <c:dLbls>
            <c:dLbl>
              <c:idx val="1"/>
              <c:layout>
                <c:manualLayout>
                  <c:x val="-2.3766296833562003E-2"/>
                  <c:y val="-1.6165539138220055E-1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789E-435F-A093-15E8C88621B8}"/>
                </c:ext>
              </c:extLst>
            </c:dLbl>
            <c:dLbl>
              <c:idx val="2"/>
              <c:layout>
                <c:manualLayout>
                  <c:x val="6.8536235330226861E-2"/>
                  <c:y val="-4.860132334460420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789E-435F-A093-15E8C88621B8}"/>
                </c:ext>
              </c:extLst>
            </c:dLbl>
            <c:dLbl>
              <c:idx val="3"/>
              <c:layout>
                <c:manualLayout>
                  <c:x val="2.5701088248835085E-2"/>
                  <c:y val="-4.63455612629931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789E-435F-A093-15E8C88621B8}"/>
                </c:ext>
              </c:extLst>
            </c:dLbl>
            <c:dLbl>
              <c:idx val="7"/>
              <c:layout>
                <c:manualLayout>
                  <c:x val="0"/>
                  <c:y val="3.707644901039454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789E-435F-A093-15E8C88621B8}"/>
                </c:ext>
              </c:extLst>
            </c:dLbl>
            <c:dLbl>
              <c:idx val="8"/>
              <c:layout>
                <c:manualLayout>
                  <c:x val="-7.2618401430802693E-17"/>
                  <c:y val="1.3226502995924412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1-789E-435F-A093-15E8C88621B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33669"/>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US Bond</c:v>
                </c:pt>
                <c:pt idx="1">
                  <c:v>US Equity</c:v>
                </c:pt>
                <c:pt idx="2">
                  <c:v>Europe Equity</c:v>
                </c:pt>
                <c:pt idx="3">
                  <c:v>Japan Equity</c:v>
                </c:pt>
                <c:pt idx="4">
                  <c:v>Asia Ex Japan Equity</c:v>
                </c:pt>
                <c:pt idx="5">
                  <c:v>EM Equity</c:v>
                </c:pt>
                <c:pt idx="6">
                  <c:v>EM Bond</c:v>
                </c:pt>
                <c:pt idx="7">
                  <c:v>Global Aggregate Bond</c:v>
                </c:pt>
                <c:pt idx="8">
                  <c:v>HY Bond</c:v>
                </c:pt>
              </c:strCache>
            </c:strRef>
          </c:cat>
          <c:val>
            <c:numRef>
              <c:f>Sheet1!$B$2:$B$10</c:f>
              <c:numCache>
                <c:formatCode>0.00%</c:formatCode>
                <c:ptCount val="9"/>
                <c:pt idx="0">
                  <c:v>0.1837212</c:v>
                </c:pt>
                <c:pt idx="1">
                  <c:v>0.3211</c:v>
                </c:pt>
                <c:pt idx="2">
                  <c:v>5.7299999999999997E-2</c:v>
                </c:pt>
                <c:pt idx="3">
                  <c:v>6.2849550000000004E-2</c:v>
                </c:pt>
                <c:pt idx="4">
                  <c:v>0.1207</c:v>
                </c:pt>
                <c:pt idx="5">
                  <c:v>0.01</c:v>
                </c:pt>
                <c:pt idx="6">
                  <c:v>6.2135000000000003E-2</c:v>
                </c:pt>
                <c:pt idx="7">
                  <c:v>0.17220882000000001</c:v>
                </c:pt>
                <c:pt idx="8">
                  <c:v>0.01</c:v>
                </c:pt>
              </c:numCache>
            </c:numRef>
          </c:val>
          <c:extLst>
            <c:ext xmlns:c16="http://schemas.microsoft.com/office/drawing/2014/chart" uri="{C3380CC4-5D6E-409C-BE32-E72D297353CC}">
              <c16:uniqueId val="{00000014-789E-435F-A093-15E8C88621B8}"/>
            </c:ext>
          </c:extLst>
        </c:ser>
        <c:dLbls>
          <c:showLegendKey val="0"/>
          <c:showVal val="0"/>
          <c:showCatName val="0"/>
          <c:showSerName val="0"/>
          <c:showPercent val="0"/>
          <c:showBubbleSize val="0"/>
          <c:showLeaderLines val="1"/>
        </c:dLbls>
        <c:firstSliceAng val="0"/>
      </c:pieChart>
      <c:spPr>
        <a:noFill/>
        <a:ln w="63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17389C-EE16-4559-9D8D-137F06C11B9B}" type="doc">
      <dgm:prSet loTypeId="urn:microsoft.com/office/officeart/2005/8/layout/chart3" loCatId="cycle" qsTypeId="urn:microsoft.com/office/officeart/2005/8/quickstyle/simple4" qsCatId="simple" csTypeId="urn:microsoft.com/office/officeart/2005/8/colors/accent1_2" csCatId="accent1" phldr="1"/>
      <dgm:spPr/>
    </dgm:pt>
    <dgm:pt modelId="{4BB7FAE7-B339-429B-A7C1-241B7F615C9E}">
      <dgm:prSet phldrT="[Text]"/>
      <dgm:spPr>
        <a:solidFill>
          <a:schemeClr val="tx1"/>
        </a:solidFill>
        <a:ln>
          <a:noFill/>
        </a:ln>
      </dgm:spPr>
      <dgm:t>
        <a:bodyPr/>
        <a:lstStyle/>
        <a:p>
          <a:endParaRPr lang="tr-TR" dirty="0">
            <a:latin typeface="Bebas Neue" pitchFamily="34" charset="0"/>
          </a:endParaRPr>
        </a:p>
      </dgm:t>
    </dgm:pt>
    <dgm:pt modelId="{0664B09F-C6A2-45F0-9529-6F850B31B319}" type="parTrans" cxnId="{98F409F2-4138-492A-9188-6B3756A5D098}">
      <dgm:prSet/>
      <dgm:spPr/>
      <dgm:t>
        <a:bodyPr/>
        <a:lstStyle/>
        <a:p>
          <a:endParaRPr lang="tr-TR"/>
        </a:p>
      </dgm:t>
    </dgm:pt>
    <dgm:pt modelId="{D8B1DD3B-8277-4896-842C-057790B992B1}" type="sibTrans" cxnId="{98F409F2-4138-492A-9188-6B3756A5D098}">
      <dgm:prSet/>
      <dgm:spPr/>
      <dgm:t>
        <a:bodyPr/>
        <a:lstStyle/>
        <a:p>
          <a:endParaRPr lang="tr-TR"/>
        </a:p>
      </dgm:t>
    </dgm:pt>
    <dgm:pt modelId="{6DDE4448-5ABB-4C8A-8E41-2A0B04735451}">
      <dgm:prSet phldrT="[Text]"/>
      <dgm:spPr>
        <a:solidFill>
          <a:srgbClr val="033669"/>
        </a:solidFill>
        <a:ln>
          <a:noFill/>
        </a:ln>
        <a:effectLst>
          <a:reflection blurRad="38100" stA="27000" endPos="28000" dir="5400000" sy="-100000" algn="bl" rotWithShape="0"/>
        </a:effectLst>
      </dgm:spPr>
      <dgm:t>
        <a:bodyPr/>
        <a:lstStyle/>
        <a:p>
          <a:endParaRPr lang="tr-TR" dirty="0">
            <a:latin typeface="Bebas Neue" pitchFamily="34" charset="0"/>
          </a:endParaRPr>
        </a:p>
      </dgm:t>
    </dgm:pt>
    <dgm:pt modelId="{83E445C0-F6D6-44B3-A562-CD30CAD50FD2}" type="sibTrans" cxnId="{E262AB1F-BFBE-4773-A7D9-5F62D655B08A}">
      <dgm:prSet/>
      <dgm:spPr/>
      <dgm:t>
        <a:bodyPr/>
        <a:lstStyle/>
        <a:p>
          <a:endParaRPr lang="tr-TR"/>
        </a:p>
      </dgm:t>
    </dgm:pt>
    <dgm:pt modelId="{FBA951F0-606F-420B-BF22-B6831D6104FA}" type="parTrans" cxnId="{E262AB1F-BFBE-4773-A7D9-5F62D655B08A}">
      <dgm:prSet/>
      <dgm:spPr/>
      <dgm:t>
        <a:bodyPr/>
        <a:lstStyle/>
        <a:p>
          <a:endParaRPr lang="tr-TR"/>
        </a:p>
      </dgm:t>
    </dgm:pt>
    <dgm:pt modelId="{7875780F-B637-417F-99EE-E7B86C37CE17}">
      <dgm:prSet phldrT="[Text]"/>
      <dgm:spPr>
        <a:solidFill>
          <a:srgbClr val="63666A"/>
        </a:solidFill>
        <a:ln>
          <a:noFill/>
        </a:ln>
      </dgm:spPr>
      <dgm:t>
        <a:bodyPr/>
        <a:lstStyle/>
        <a:p>
          <a:endParaRPr lang="tr-TR" dirty="0">
            <a:latin typeface="Bebas Neue" pitchFamily="34" charset="0"/>
          </a:endParaRPr>
        </a:p>
      </dgm:t>
    </dgm:pt>
    <dgm:pt modelId="{FE13C9D2-35C8-4D51-971F-525254C3756D}" type="sibTrans" cxnId="{92590450-4862-4D63-8280-A36C48F585EC}">
      <dgm:prSet/>
      <dgm:spPr/>
      <dgm:t>
        <a:bodyPr/>
        <a:lstStyle/>
        <a:p>
          <a:endParaRPr lang="tr-TR"/>
        </a:p>
      </dgm:t>
    </dgm:pt>
    <dgm:pt modelId="{B4D3E2B5-FE30-4B3F-BF22-72A1A1DDA518}" type="parTrans" cxnId="{92590450-4862-4D63-8280-A36C48F585EC}">
      <dgm:prSet/>
      <dgm:spPr/>
      <dgm:t>
        <a:bodyPr/>
        <a:lstStyle/>
        <a:p>
          <a:endParaRPr lang="tr-TR"/>
        </a:p>
      </dgm:t>
    </dgm:pt>
    <dgm:pt modelId="{642E41A8-DBF8-4439-BD2C-1F78786CAC9B}" type="pres">
      <dgm:prSet presAssocID="{4617389C-EE16-4559-9D8D-137F06C11B9B}" presName="compositeShape" presStyleCnt="0">
        <dgm:presLayoutVars>
          <dgm:chMax val="7"/>
          <dgm:dir/>
          <dgm:resizeHandles val="exact"/>
        </dgm:presLayoutVars>
      </dgm:prSet>
      <dgm:spPr/>
    </dgm:pt>
    <dgm:pt modelId="{964689BD-2B7A-490B-8E63-58DC4C3DB684}" type="pres">
      <dgm:prSet presAssocID="{4617389C-EE16-4559-9D8D-137F06C11B9B}" presName="wedge1" presStyleLbl="node1" presStyleIdx="0" presStyleCnt="3" custLinFactNeighborX="-1746" custLinFactNeighborY="390"/>
      <dgm:spPr/>
    </dgm:pt>
    <dgm:pt modelId="{0E2EBDD7-79C4-4BD0-8068-2B7138E9BDB1}" type="pres">
      <dgm:prSet presAssocID="{4617389C-EE16-4559-9D8D-137F06C11B9B}" presName="wedge1Tx" presStyleLbl="node1" presStyleIdx="0" presStyleCnt="3">
        <dgm:presLayoutVars>
          <dgm:chMax val="0"/>
          <dgm:chPref val="0"/>
          <dgm:bulletEnabled val="1"/>
        </dgm:presLayoutVars>
      </dgm:prSet>
      <dgm:spPr/>
    </dgm:pt>
    <dgm:pt modelId="{F26CC665-8C6B-4AC0-AABD-4B6E4F684245}" type="pres">
      <dgm:prSet presAssocID="{4617389C-EE16-4559-9D8D-137F06C11B9B}" presName="wedge2" presStyleLbl="node1" presStyleIdx="1" presStyleCnt="3" custLinFactNeighborX="1900" custLinFactNeighborY="-1301"/>
      <dgm:spPr/>
    </dgm:pt>
    <dgm:pt modelId="{CD534954-BE9E-465D-9D5B-287637B72C1F}" type="pres">
      <dgm:prSet presAssocID="{4617389C-EE16-4559-9D8D-137F06C11B9B}" presName="wedge2Tx" presStyleLbl="node1" presStyleIdx="1" presStyleCnt="3">
        <dgm:presLayoutVars>
          <dgm:chMax val="0"/>
          <dgm:chPref val="0"/>
          <dgm:bulletEnabled val="1"/>
        </dgm:presLayoutVars>
      </dgm:prSet>
      <dgm:spPr/>
    </dgm:pt>
    <dgm:pt modelId="{4CCF251E-AD37-4BB5-AE8A-AEC6499FD8D3}" type="pres">
      <dgm:prSet presAssocID="{4617389C-EE16-4559-9D8D-137F06C11B9B}" presName="wedge3" presStyleLbl="node1" presStyleIdx="2" presStyleCnt="3" custLinFactNeighborX="1900" custLinFactNeighborY="-1301"/>
      <dgm:spPr/>
    </dgm:pt>
    <dgm:pt modelId="{28EE5FD8-F91A-4F37-85E6-0576FCC3587B}" type="pres">
      <dgm:prSet presAssocID="{4617389C-EE16-4559-9D8D-137F06C11B9B}" presName="wedge3Tx" presStyleLbl="node1" presStyleIdx="2" presStyleCnt="3">
        <dgm:presLayoutVars>
          <dgm:chMax val="0"/>
          <dgm:chPref val="0"/>
          <dgm:bulletEnabled val="1"/>
        </dgm:presLayoutVars>
      </dgm:prSet>
      <dgm:spPr/>
    </dgm:pt>
  </dgm:ptLst>
  <dgm:cxnLst>
    <dgm:cxn modelId="{E262AB1F-BFBE-4773-A7D9-5F62D655B08A}" srcId="{4617389C-EE16-4559-9D8D-137F06C11B9B}" destId="{6DDE4448-5ABB-4C8A-8E41-2A0B04735451}" srcOrd="1" destOrd="0" parTransId="{FBA951F0-606F-420B-BF22-B6831D6104FA}" sibTransId="{83E445C0-F6D6-44B3-A562-CD30CAD50FD2}"/>
    <dgm:cxn modelId="{BD08A620-0E7D-475F-A374-8B5C775CA839}" type="presOf" srcId="{4BB7FAE7-B339-429B-A7C1-241B7F615C9E}" destId="{28EE5FD8-F91A-4F37-85E6-0576FCC3587B}" srcOrd="1" destOrd="0" presId="urn:microsoft.com/office/officeart/2005/8/layout/chart3"/>
    <dgm:cxn modelId="{D3C58F31-72D1-483B-9614-6F34A2C0B09E}" type="presOf" srcId="{6DDE4448-5ABB-4C8A-8E41-2A0B04735451}" destId="{CD534954-BE9E-465D-9D5B-287637B72C1F}" srcOrd="1" destOrd="0" presId="urn:microsoft.com/office/officeart/2005/8/layout/chart3"/>
    <dgm:cxn modelId="{1E7B3640-ADC9-428C-88D9-016AFDEEF74A}" type="presOf" srcId="{7875780F-B637-417F-99EE-E7B86C37CE17}" destId="{964689BD-2B7A-490B-8E63-58DC4C3DB684}" srcOrd="0" destOrd="0" presId="urn:microsoft.com/office/officeart/2005/8/layout/chart3"/>
    <dgm:cxn modelId="{2E19D943-6A7D-4502-9885-CBC6A488265D}" type="presOf" srcId="{7875780F-B637-417F-99EE-E7B86C37CE17}" destId="{0E2EBDD7-79C4-4BD0-8068-2B7138E9BDB1}" srcOrd="1" destOrd="0" presId="urn:microsoft.com/office/officeart/2005/8/layout/chart3"/>
    <dgm:cxn modelId="{92590450-4862-4D63-8280-A36C48F585EC}" srcId="{4617389C-EE16-4559-9D8D-137F06C11B9B}" destId="{7875780F-B637-417F-99EE-E7B86C37CE17}" srcOrd="0" destOrd="0" parTransId="{B4D3E2B5-FE30-4B3F-BF22-72A1A1DDA518}" sibTransId="{FE13C9D2-35C8-4D51-971F-525254C3756D}"/>
    <dgm:cxn modelId="{47931680-7A77-4E99-98A6-9126131329C7}" type="presOf" srcId="{6DDE4448-5ABB-4C8A-8E41-2A0B04735451}" destId="{F26CC665-8C6B-4AC0-AABD-4B6E4F684245}" srcOrd="0" destOrd="0" presId="urn:microsoft.com/office/officeart/2005/8/layout/chart3"/>
    <dgm:cxn modelId="{957EAA84-96F2-428D-A8E0-8A9B65F58C6D}" type="presOf" srcId="{4BB7FAE7-B339-429B-A7C1-241B7F615C9E}" destId="{4CCF251E-AD37-4BB5-AE8A-AEC6499FD8D3}" srcOrd="0" destOrd="0" presId="urn:microsoft.com/office/officeart/2005/8/layout/chart3"/>
    <dgm:cxn modelId="{A1F695E9-8AFC-460F-A2E4-3EA21415577B}" type="presOf" srcId="{4617389C-EE16-4559-9D8D-137F06C11B9B}" destId="{642E41A8-DBF8-4439-BD2C-1F78786CAC9B}" srcOrd="0" destOrd="0" presId="urn:microsoft.com/office/officeart/2005/8/layout/chart3"/>
    <dgm:cxn modelId="{98F409F2-4138-492A-9188-6B3756A5D098}" srcId="{4617389C-EE16-4559-9D8D-137F06C11B9B}" destId="{4BB7FAE7-B339-429B-A7C1-241B7F615C9E}" srcOrd="2" destOrd="0" parTransId="{0664B09F-C6A2-45F0-9529-6F850B31B319}" sibTransId="{D8B1DD3B-8277-4896-842C-057790B992B1}"/>
    <dgm:cxn modelId="{B1B0C1D5-921A-4C29-9FF4-854A4847803D}" type="presParOf" srcId="{642E41A8-DBF8-4439-BD2C-1F78786CAC9B}" destId="{964689BD-2B7A-490B-8E63-58DC4C3DB684}" srcOrd="0" destOrd="0" presId="urn:microsoft.com/office/officeart/2005/8/layout/chart3"/>
    <dgm:cxn modelId="{B144D02D-5BD4-46B6-984E-F6BBAFA2CB1B}" type="presParOf" srcId="{642E41A8-DBF8-4439-BD2C-1F78786CAC9B}" destId="{0E2EBDD7-79C4-4BD0-8068-2B7138E9BDB1}" srcOrd="1" destOrd="0" presId="urn:microsoft.com/office/officeart/2005/8/layout/chart3"/>
    <dgm:cxn modelId="{E976E2E5-4211-4121-9C65-7A350E7B1729}" type="presParOf" srcId="{642E41A8-DBF8-4439-BD2C-1F78786CAC9B}" destId="{F26CC665-8C6B-4AC0-AABD-4B6E4F684245}" srcOrd="2" destOrd="0" presId="urn:microsoft.com/office/officeart/2005/8/layout/chart3"/>
    <dgm:cxn modelId="{2DCAE5DE-725A-45B0-B39B-899F3CAC6421}" type="presParOf" srcId="{642E41A8-DBF8-4439-BD2C-1F78786CAC9B}" destId="{CD534954-BE9E-465D-9D5B-287637B72C1F}" srcOrd="3" destOrd="0" presId="urn:microsoft.com/office/officeart/2005/8/layout/chart3"/>
    <dgm:cxn modelId="{111691A0-6F61-477E-AD6B-27307A6504BF}" type="presParOf" srcId="{642E41A8-DBF8-4439-BD2C-1F78786CAC9B}" destId="{4CCF251E-AD37-4BB5-AE8A-AEC6499FD8D3}" srcOrd="4" destOrd="0" presId="urn:microsoft.com/office/officeart/2005/8/layout/chart3"/>
    <dgm:cxn modelId="{A680F114-2FDF-452F-8C2E-44FA07852411}" type="presParOf" srcId="{642E41A8-DBF8-4439-BD2C-1F78786CAC9B}" destId="{28EE5FD8-F91A-4F37-85E6-0576FCC3587B}"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689BD-2B7A-490B-8E63-58DC4C3DB684}">
      <dsp:nvSpPr>
        <dsp:cNvPr id="0" name=""/>
        <dsp:cNvSpPr/>
      </dsp:nvSpPr>
      <dsp:spPr>
        <a:xfrm>
          <a:off x="1083056" y="218217"/>
          <a:ext cx="2589897" cy="2589897"/>
        </a:xfrm>
        <a:prstGeom prst="pie">
          <a:avLst>
            <a:gd name="adj1" fmla="val 16200000"/>
            <a:gd name="adj2" fmla="val 1800000"/>
          </a:avLst>
        </a:prstGeom>
        <a:solidFill>
          <a:srgbClr val="63666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endParaRPr lang="tr-TR" sz="5200" kern="1200" dirty="0">
            <a:latin typeface="Bebas Neue" pitchFamily="34" charset="0"/>
          </a:endParaRPr>
        </a:p>
      </dsp:txBody>
      <dsp:txXfrm>
        <a:off x="2491158" y="696115"/>
        <a:ext cx="878715" cy="863299"/>
      </dsp:txXfrm>
    </dsp:sp>
    <dsp:sp modelId="{F26CC665-8C6B-4AC0-AABD-4B6E4F684245}">
      <dsp:nvSpPr>
        <dsp:cNvPr id="0" name=""/>
        <dsp:cNvSpPr/>
      </dsp:nvSpPr>
      <dsp:spPr>
        <a:xfrm>
          <a:off x="1043980" y="251502"/>
          <a:ext cx="2589897" cy="2589897"/>
        </a:xfrm>
        <a:prstGeom prst="pie">
          <a:avLst>
            <a:gd name="adj1" fmla="val 1800000"/>
            <a:gd name="adj2" fmla="val 9000000"/>
          </a:avLst>
        </a:prstGeom>
        <a:solidFill>
          <a:srgbClr val="033669"/>
        </a:solidFill>
        <a:ln>
          <a:noFill/>
        </a:ln>
        <a:effectLst>
          <a:reflection blurRad="38100" stA="27000" endPos="28000" dir="5400000" sy="-100000" algn="bl"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endParaRPr lang="tr-TR" sz="4800" kern="1200" dirty="0">
            <a:latin typeface="Bebas Neue" pitchFamily="34" charset="0"/>
          </a:endParaRPr>
        </a:p>
      </dsp:txBody>
      <dsp:txXfrm>
        <a:off x="1753119" y="1885604"/>
        <a:ext cx="1171620" cy="801634"/>
      </dsp:txXfrm>
    </dsp:sp>
    <dsp:sp modelId="{4CCF251E-AD37-4BB5-AE8A-AEC6499FD8D3}">
      <dsp:nvSpPr>
        <dsp:cNvPr id="0" name=""/>
        <dsp:cNvSpPr/>
      </dsp:nvSpPr>
      <dsp:spPr>
        <a:xfrm>
          <a:off x="1043980" y="251502"/>
          <a:ext cx="2589897" cy="2589897"/>
        </a:xfrm>
        <a:prstGeom prst="pie">
          <a:avLst>
            <a:gd name="adj1" fmla="val 9000000"/>
            <a:gd name="adj2" fmla="val 1620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endParaRPr lang="tr-TR" sz="5200" kern="1200" dirty="0">
            <a:latin typeface="Bebas Neue" pitchFamily="34" charset="0"/>
          </a:endParaRPr>
        </a:p>
      </dsp:txBody>
      <dsp:txXfrm>
        <a:off x="1321469" y="760232"/>
        <a:ext cx="878715" cy="863299"/>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B0A0D51-46C5-4DA6-B96A-C199C99B38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AC3B9DF-72B8-4AB9-8BA3-EFD40FCB17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4BA051-002E-445A-B05F-844682BDA029}" type="datetimeFigureOut">
              <a:rPr lang="zh-CN" altLang="en-US" smtClean="0"/>
              <a:t>2018/2/10</a:t>
            </a:fld>
            <a:endParaRPr lang="zh-CN" altLang="en-US"/>
          </a:p>
        </p:txBody>
      </p:sp>
      <p:sp>
        <p:nvSpPr>
          <p:cNvPr id="4" name="页脚占位符 3">
            <a:extLst>
              <a:ext uri="{FF2B5EF4-FFF2-40B4-BE49-F238E27FC236}">
                <a16:creationId xmlns:a16="http://schemas.microsoft.com/office/drawing/2014/main" id="{55833B1C-53D7-400C-ACD4-2531A31473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0392F52-9372-4F25-9C06-CC494929D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2328D2-795D-4382-B296-2D05C1696801}" type="slidenum">
              <a:rPr lang="zh-CN" altLang="en-US" smtClean="0"/>
              <a:t>‹#›</a:t>
            </a:fld>
            <a:endParaRPr lang="zh-CN" altLang="en-US"/>
          </a:p>
        </p:txBody>
      </p:sp>
    </p:spTree>
    <p:extLst>
      <p:ext uri="{BB962C8B-B14F-4D97-AF65-F5344CB8AC3E}">
        <p14:creationId xmlns:p14="http://schemas.microsoft.com/office/powerpoint/2010/main" val="997035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82F87-36BA-49C3-9E24-0F313DD1D947}" type="datetimeFigureOut">
              <a:rPr lang="zh-CN" altLang="en-US" smtClean="0"/>
              <a:t>2018/2/10</a:t>
            </a:fld>
            <a:endParaRPr lang="zh-CN" altLang="en-US"/>
          </a:p>
        </p:txBody>
      </p:sp>
      <p:sp>
        <p:nvSpPr>
          <p:cNvPr id="4"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0FB07-77CC-4C36-A8FF-1DD81ABDCC95}" type="slidenum">
              <a:rPr lang="zh-CN" altLang="en-US" smtClean="0"/>
              <a:t>‹#›</a:t>
            </a:fld>
            <a:endParaRPr lang="zh-CN" altLang="en-US"/>
          </a:p>
        </p:txBody>
      </p:sp>
    </p:spTree>
    <p:extLst>
      <p:ext uri="{BB962C8B-B14F-4D97-AF65-F5344CB8AC3E}">
        <p14:creationId xmlns:p14="http://schemas.microsoft.com/office/powerpoint/2010/main" val="188154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a:t>cash flow 图</a:t>
            </a:r>
            <a:endParaRPr/>
          </a:p>
          <a:p>
            <a:pPr marL="0" lvl="0" indent="0" rtl="0">
              <a:spcBef>
                <a:spcPts val="0"/>
              </a:spcBef>
              <a:spcAft>
                <a:spcPts val="0"/>
              </a:spcAft>
              <a:buNone/>
            </a:pPr>
            <a:r>
              <a:rPr lang="en-US"/>
              <a:t>risk profiling(max drawdown, AR...优化条件)</a:t>
            </a:r>
            <a:endParaRPr/>
          </a:p>
        </p:txBody>
      </p:sp>
      <p:sp>
        <p:nvSpPr>
          <p:cNvPr id="111" name="Shape 11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3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0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atin typeface="Calibri" panose="020F0502020204030204" pitchFamily="34" charset="0"/>
                <a:cs typeface="Calibri" panose="020F0502020204030204" pitchFamily="34"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C364985C-CAA4-4EBF-B44A-CAAFE8193CAF}" type="datetimeFigureOut">
              <a:rPr lang="zh-CN" altLang="en-US" smtClean="0"/>
              <a:t>2018/2/10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624638" y="626860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7" name="矩形 6">
            <a:extLst>
              <a:ext uri="{FF2B5EF4-FFF2-40B4-BE49-F238E27FC236}">
                <a16:creationId xmlns:a16="http://schemas.microsoft.com/office/drawing/2014/main" id="{23604AFF-D82F-41E9-B562-1C13D9EB8FC2}"/>
              </a:ext>
            </a:extLst>
          </p:cNvPr>
          <p:cNvSpPr/>
          <p:nvPr userDrawn="1"/>
        </p:nvSpPr>
        <p:spPr>
          <a:xfrm>
            <a:off x="285085" y="6373126"/>
            <a:ext cx="6937080" cy="65359"/>
          </a:xfrm>
          <a:prstGeom prst="rect">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dirty="0"/>
          </a:p>
        </p:txBody>
      </p:sp>
      <p:sp>
        <p:nvSpPr>
          <p:cNvPr id="8" name="矩形 7">
            <a:extLst>
              <a:ext uri="{FF2B5EF4-FFF2-40B4-BE49-F238E27FC236}">
                <a16:creationId xmlns:a16="http://schemas.microsoft.com/office/drawing/2014/main" id="{9AC6832B-3989-41AC-B91B-0BF4578051AA}"/>
              </a:ext>
            </a:extLst>
          </p:cNvPr>
          <p:cNvSpPr/>
          <p:nvPr userDrawn="1"/>
        </p:nvSpPr>
        <p:spPr>
          <a:xfrm>
            <a:off x="7299916" y="6373126"/>
            <a:ext cx="2320999" cy="65359"/>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dirty="0"/>
          </a:p>
        </p:txBody>
      </p:sp>
      <p:sp>
        <p:nvSpPr>
          <p:cNvPr id="10" name="矩形 9">
            <a:extLst>
              <a:ext uri="{FF2B5EF4-FFF2-40B4-BE49-F238E27FC236}">
                <a16:creationId xmlns:a16="http://schemas.microsoft.com/office/drawing/2014/main" id="{5BA9307D-4195-42C4-A0D9-EF506CCB6E20}"/>
              </a:ext>
            </a:extLst>
          </p:cNvPr>
          <p:cNvSpPr/>
          <p:nvPr userDrawn="1"/>
        </p:nvSpPr>
        <p:spPr>
          <a:xfrm>
            <a:off x="-886120" y="1702380"/>
            <a:ext cx="424206" cy="131976"/>
          </a:xfrm>
          <a:prstGeom prst="rect">
            <a:avLst/>
          </a:prstGeom>
          <a:solidFill>
            <a:srgbClr val="6366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0AD71C5-387A-4A84-9946-48AB4A846833}"/>
              </a:ext>
            </a:extLst>
          </p:cNvPr>
          <p:cNvSpPr txBox="1"/>
          <p:nvPr userDrawn="1"/>
        </p:nvSpPr>
        <p:spPr>
          <a:xfrm>
            <a:off x="-1918354" y="1630836"/>
            <a:ext cx="1032234" cy="1200329"/>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99,102,106</a:t>
            </a:r>
          </a:p>
          <a:p>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0,158,214</a:t>
            </a:r>
          </a:p>
          <a:p>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54</a:t>
            </a:r>
            <a:r>
              <a:rPr lang="zh-CN" altLang="en-US"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105</a:t>
            </a:r>
          </a:p>
          <a:p>
            <a:endParaRPr lang="zh-CN" altLang="en-US" sz="1200" dirty="0">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C590D97A-9F11-43D3-8CB4-E2C73F422755}"/>
              </a:ext>
            </a:extLst>
          </p:cNvPr>
          <p:cNvSpPr/>
          <p:nvPr userDrawn="1"/>
        </p:nvSpPr>
        <p:spPr>
          <a:xfrm>
            <a:off x="-886120" y="2052743"/>
            <a:ext cx="424206" cy="131976"/>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FB8894E-CEA6-4667-A566-508A25755BE0}"/>
              </a:ext>
            </a:extLst>
          </p:cNvPr>
          <p:cNvSpPr/>
          <p:nvPr userDrawn="1"/>
        </p:nvSpPr>
        <p:spPr>
          <a:xfrm>
            <a:off x="-886120" y="2434467"/>
            <a:ext cx="424206" cy="131976"/>
          </a:xfrm>
          <a:prstGeom prst="rect">
            <a:avLst/>
          </a:prstGeom>
          <a:solidFill>
            <a:srgbClr val="033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5937DCF-17DD-48E3-9FA5-155572690E89}"/>
              </a:ext>
            </a:extLst>
          </p:cNvPr>
          <p:cNvSpPr/>
          <p:nvPr userDrawn="1"/>
        </p:nvSpPr>
        <p:spPr>
          <a:xfrm>
            <a:off x="-864586" y="2831166"/>
            <a:ext cx="402672" cy="131976"/>
          </a:xfrm>
          <a:prstGeom prst="rect">
            <a:avLst/>
          </a:prstGeom>
          <a:solidFill>
            <a:srgbClr val="144E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C541446-9A30-4DD8-825F-12A8855D6C42}"/>
              </a:ext>
            </a:extLst>
          </p:cNvPr>
          <p:cNvSpPr/>
          <p:nvPr userDrawn="1"/>
        </p:nvSpPr>
        <p:spPr>
          <a:xfrm>
            <a:off x="-864586" y="3185720"/>
            <a:ext cx="402672" cy="131976"/>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AA492D4-41D9-4E4F-9003-2F4CD292618B}"/>
              </a:ext>
            </a:extLst>
          </p:cNvPr>
          <p:cNvSpPr txBox="1"/>
          <p:nvPr userDrawn="1"/>
        </p:nvSpPr>
        <p:spPr>
          <a:xfrm>
            <a:off x="-1892309" y="2809630"/>
            <a:ext cx="1032234" cy="646331"/>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20,78,118</a:t>
            </a:r>
          </a:p>
          <a:p>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58,133,191</a:t>
            </a:r>
          </a:p>
        </p:txBody>
      </p:sp>
    </p:spTree>
    <p:extLst>
      <p:ext uri="{BB962C8B-B14F-4D97-AF65-F5344CB8AC3E}">
        <p14:creationId xmlns:p14="http://schemas.microsoft.com/office/powerpoint/2010/main" val="38515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3413A-D2C8-4901-9E07-97AFF394BFAA}"/>
              </a:ext>
            </a:extLst>
          </p:cNvPr>
          <p:cNvSpPr>
            <a:spLocks noGrp="1"/>
          </p:cNvSpPr>
          <p:nvPr>
            <p:ph type="title"/>
          </p:nvPr>
        </p:nvSpPr>
        <p:spPr>
          <a:xfrm>
            <a:off x="682328" y="457200"/>
            <a:ext cx="3194943" cy="1600200"/>
          </a:xfrm>
        </p:spPr>
        <p:txBody>
          <a:bodyPr anchor="b"/>
          <a:lstStyle>
            <a:lvl1pPr>
              <a:defRPr sz="2600"/>
            </a:lvl1pPr>
          </a:lstStyle>
          <a:p>
            <a:r>
              <a:rPr lang="zh-CN" altLang="en-US"/>
              <a:t>单击此处编辑母版标题样式</a:t>
            </a:r>
          </a:p>
        </p:txBody>
      </p:sp>
      <p:sp>
        <p:nvSpPr>
          <p:cNvPr id="3" name="图片占位符 2">
            <a:extLst>
              <a:ext uri="{FF2B5EF4-FFF2-40B4-BE49-F238E27FC236}">
                <a16:creationId xmlns:a16="http://schemas.microsoft.com/office/drawing/2014/main" id="{11263844-D5B5-45A1-B3C4-CD50DBD4510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zh-CN" altLang="en-US"/>
          </a:p>
        </p:txBody>
      </p:sp>
      <p:sp>
        <p:nvSpPr>
          <p:cNvPr id="4" name="文本占位符 3">
            <a:extLst>
              <a:ext uri="{FF2B5EF4-FFF2-40B4-BE49-F238E27FC236}">
                <a16:creationId xmlns:a16="http://schemas.microsoft.com/office/drawing/2014/main" id="{EC7E3422-7FA6-44E3-8BC4-BCE00C37FAB2}"/>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a:t>编辑母版文本样式</a:t>
            </a:r>
          </a:p>
        </p:txBody>
      </p:sp>
      <p:sp>
        <p:nvSpPr>
          <p:cNvPr id="5" name="日期占位符 4">
            <a:extLst>
              <a:ext uri="{FF2B5EF4-FFF2-40B4-BE49-F238E27FC236}">
                <a16:creationId xmlns:a16="http://schemas.microsoft.com/office/drawing/2014/main" id="{693D31B6-559A-425E-9C6F-4FCD4E5097C1}"/>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6" name="页脚占位符 5">
            <a:extLst>
              <a:ext uri="{FF2B5EF4-FFF2-40B4-BE49-F238E27FC236}">
                <a16:creationId xmlns:a16="http://schemas.microsoft.com/office/drawing/2014/main" id="{68DC3888-B5AD-48DB-BA42-9E1A1A1C43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0FFB1-EB52-4DBB-8328-3DEB8C862E35}"/>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86213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2CB40-37B6-47B9-997D-E7131F7829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8BE078-CB4E-444D-A18A-160E6F8947B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407199-2C59-42D5-A0C7-D3F1D418B192}"/>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3D6F981D-23AE-42F8-9EE3-197344A35F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0300B0-D9C8-4152-9632-59433F3C723F}"/>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034893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4CEB61-CC5C-4CEE-98F6-4CE78EAFDAFC}"/>
              </a:ext>
            </a:extLst>
          </p:cNvPr>
          <p:cNvSpPr>
            <a:spLocks noGrp="1"/>
          </p:cNvSpPr>
          <p:nvPr>
            <p:ph type="title" orient="vert"/>
          </p:nvPr>
        </p:nvSpPr>
        <p:spPr>
          <a:xfrm>
            <a:off x="7088981" y="365125"/>
            <a:ext cx="2135981"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3BCC30-608A-4E88-A681-AC80B74A33BC}"/>
              </a:ext>
            </a:extLst>
          </p:cNvPr>
          <p:cNvSpPr>
            <a:spLocks noGrp="1"/>
          </p:cNvSpPr>
          <p:nvPr>
            <p:ph type="body" orient="vert" idx="1"/>
          </p:nvPr>
        </p:nvSpPr>
        <p:spPr>
          <a:xfrm>
            <a:off x="681037" y="365125"/>
            <a:ext cx="6284119"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743B9E-F014-4437-82D4-4FD0EADB1B58}"/>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EF62D615-FEF8-4BE9-9BA9-30BFFEF029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E3E96B-2BFA-4EF9-B8BB-D1DEF39CD551}"/>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97917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66959-B667-44BB-9A9C-2672D53CFBEC}"/>
              </a:ext>
            </a:extLst>
          </p:cNvPr>
          <p:cNvSpPr>
            <a:spLocks noGrp="1"/>
          </p:cNvSpPr>
          <p:nvPr>
            <p:ph type="ctrTitle"/>
          </p:nvPr>
        </p:nvSpPr>
        <p:spPr>
          <a:xfrm>
            <a:off x="1238250" y="1122363"/>
            <a:ext cx="7429500" cy="2387600"/>
          </a:xfrm>
        </p:spPr>
        <p:txBody>
          <a:bodyPr anchor="b"/>
          <a:lstStyle>
            <a:lvl1pPr algn="ctr">
              <a:defRPr sz="4875"/>
            </a:lvl1pPr>
          </a:lstStyle>
          <a:p>
            <a:r>
              <a:rPr lang="zh-CN" altLang="en-US" dirty="0"/>
              <a:t>单击此处编辑母版标题样式</a:t>
            </a:r>
          </a:p>
        </p:txBody>
      </p:sp>
      <p:sp>
        <p:nvSpPr>
          <p:cNvPr id="3" name="副标题 2">
            <a:extLst>
              <a:ext uri="{FF2B5EF4-FFF2-40B4-BE49-F238E27FC236}">
                <a16:creationId xmlns:a16="http://schemas.microsoft.com/office/drawing/2014/main" id="{DE84E0CD-FE5B-4FA4-8742-7828B0315BF5}"/>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53E773-3C55-4541-A43C-6741A27C3A0F}"/>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C1FBDF89-9998-4C5E-A5A7-83A4DF4A1B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655762-91E4-4FDD-A5B5-E47717AF5928}"/>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60183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E7B36-B3B2-462B-BE8F-6F64118C10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23D7AB-E36B-4B36-8C8C-CEAE34E203D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4A5555-1B06-4429-9310-B35ED215C0D8}"/>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AB1F8173-84FF-41D7-AF68-B3BE27ECC9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2A10D9-A5B2-44D4-910E-252859FAB1BC}"/>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73834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02849-6433-4348-9143-12089B619264}"/>
              </a:ext>
            </a:extLst>
          </p:cNvPr>
          <p:cNvSpPr>
            <a:spLocks noGrp="1"/>
          </p:cNvSpPr>
          <p:nvPr>
            <p:ph type="title"/>
          </p:nvPr>
        </p:nvSpPr>
        <p:spPr>
          <a:xfrm>
            <a:off x="675878" y="1709739"/>
            <a:ext cx="8543925" cy="2852737"/>
          </a:xfrm>
        </p:spPr>
        <p:txBody>
          <a:bodyPr anchor="b"/>
          <a:lstStyle>
            <a:lvl1pPr>
              <a:defRPr sz="4875"/>
            </a:lvl1pPr>
          </a:lstStyle>
          <a:p>
            <a:r>
              <a:rPr lang="zh-CN" altLang="en-US"/>
              <a:t>单击此处编辑母版标题样式</a:t>
            </a:r>
          </a:p>
        </p:txBody>
      </p:sp>
      <p:sp>
        <p:nvSpPr>
          <p:cNvPr id="3" name="文本占位符 2">
            <a:extLst>
              <a:ext uri="{FF2B5EF4-FFF2-40B4-BE49-F238E27FC236}">
                <a16:creationId xmlns:a16="http://schemas.microsoft.com/office/drawing/2014/main" id="{BE19D24F-769F-41C7-9A4A-F429B9285760}"/>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5713D4A-A4D5-48F3-810B-93D0DFA7EC93}"/>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98BBD757-5131-4ADB-88DC-8C62558D4A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AD235A-9CCB-429C-BFBC-A091E926E967}"/>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376703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53C35-6B67-4BD4-A411-583110C1A6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23093A-E426-4EC4-8D92-A14AC481DFCB}"/>
              </a:ext>
            </a:extLst>
          </p:cNvPr>
          <p:cNvSpPr>
            <a:spLocks noGrp="1"/>
          </p:cNvSpPr>
          <p:nvPr>
            <p:ph sz="half" idx="1"/>
          </p:nvPr>
        </p:nvSpPr>
        <p:spPr>
          <a:xfrm>
            <a:off x="681038" y="1825625"/>
            <a:ext cx="42100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77BBCCD-7A12-43A9-BED2-AD250A8D3B7F}"/>
              </a:ext>
            </a:extLst>
          </p:cNvPr>
          <p:cNvSpPr>
            <a:spLocks noGrp="1"/>
          </p:cNvSpPr>
          <p:nvPr>
            <p:ph sz="half" idx="2"/>
          </p:nvPr>
        </p:nvSpPr>
        <p:spPr>
          <a:xfrm>
            <a:off x="5014913" y="1825625"/>
            <a:ext cx="42100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45C45E0-727F-4DD0-A05D-D136D4B6B4D6}"/>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6" name="页脚占位符 5">
            <a:extLst>
              <a:ext uri="{FF2B5EF4-FFF2-40B4-BE49-F238E27FC236}">
                <a16:creationId xmlns:a16="http://schemas.microsoft.com/office/drawing/2014/main" id="{36A5D611-0B2D-4B15-AF6C-8E32993185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E7AFD5-FDE1-45FA-BC7E-6E997EB3DB17}"/>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5652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59867-CE0A-4897-A400-7E2DF5B44262}"/>
              </a:ext>
            </a:extLst>
          </p:cNvPr>
          <p:cNvSpPr>
            <a:spLocks noGrp="1"/>
          </p:cNvSpPr>
          <p:nvPr>
            <p:ph type="title"/>
          </p:nvPr>
        </p:nvSpPr>
        <p:spPr>
          <a:xfrm>
            <a:off x="682328" y="365126"/>
            <a:ext cx="8543925"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DAD57B-C665-4982-A502-F9DDD5ADB13F}"/>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a:t>编辑母版文本样式</a:t>
            </a:r>
          </a:p>
        </p:txBody>
      </p:sp>
      <p:sp>
        <p:nvSpPr>
          <p:cNvPr id="4" name="内容占位符 3">
            <a:extLst>
              <a:ext uri="{FF2B5EF4-FFF2-40B4-BE49-F238E27FC236}">
                <a16:creationId xmlns:a16="http://schemas.microsoft.com/office/drawing/2014/main" id="{C2934E83-E22C-4DE5-B5EC-02A49A20A4A2}"/>
              </a:ext>
            </a:extLst>
          </p:cNvPr>
          <p:cNvSpPr>
            <a:spLocks noGrp="1"/>
          </p:cNvSpPr>
          <p:nvPr>
            <p:ph sz="half" idx="2"/>
          </p:nvPr>
        </p:nvSpPr>
        <p:spPr>
          <a:xfrm>
            <a:off x="682328" y="2505075"/>
            <a:ext cx="4190702"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0623D3-8C3A-4B42-9896-EA83E8A356E3}"/>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a:t>编辑母版文本样式</a:t>
            </a:r>
          </a:p>
        </p:txBody>
      </p:sp>
      <p:sp>
        <p:nvSpPr>
          <p:cNvPr id="6" name="内容占位符 5">
            <a:extLst>
              <a:ext uri="{FF2B5EF4-FFF2-40B4-BE49-F238E27FC236}">
                <a16:creationId xmlns:a16="http://schemas.microsoft.com/office/drawing/2014/main" id="{FE9915BD-FEEF-461B-8D1C-82906C2FAFEE}"/>
              </a:ext>
            </a:extLst>
          </p:cNvPr>
          <p:cNvSpPr>
            <a:spLocks noGrp="1"/>
          </p:cNvSpPr>
          <p:nvPr>
            <p:ph sz="quarter" idx="4"/>
          </p:nvPr>
        </p:nvSpPr>
        <p:spPr>
          <a:xfrm>
            <a:off x="5014913" y="2505075"/>
            <a:ext cx="4211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2FD0EA-B054-47D3-9A2F-880834BFEAAA}"/>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8" name="页脚占位符 7">
            <a:extLst>
              <a:ext uri="{FF2B5EF4-FFF2-40B4-BE49-F238E27FC236}">
                <a16:creationId xmlns:a16="http://schemas.microsoft.com/office/drawing/2014/main" id="{C7300949-E534-4795-B7F8-86EDBAE46D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1EF1247-CC01-4841-80ED-73AAAFB96F22}"/>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59368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9B2E4-1B62-454C-A178-C6773F50DE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6EE161-2C04-4AD2-B9E5-03803E99F072}"/>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4" name="页脚占位符 3">
            <a:extLst>
              <a:ext uri="{FF2B5EF4-FFF2-40B4-BE49-F238E27FC236}">
                <a16:creationId xmlns:a16="http://schemas.microsoft.com/office/drawing/2014/main" id="{9C097BC1-86B7-445B-A56B-D72AB82FDE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48C458-4774-4D2F-91EB-A61C5EE9A533}"/>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63698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6ECCB7-00E2-44E8-B0C0-2226D356EFCE}"/>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3" name="页脚占位符 2">
            <a:extLst>
              <a:ext uri="{FF2B5EF4-FFF2-40B4-BE49-F238E27FC236}">
                <a16:creationId xmlns:a16="http://schemas.microsoft.com/office/drawing/2014/main" id="{FE2D32BD-FE32-4D12-A3A0-65EA9E28A3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5A5DFB-451D-43FC-9E4A-C0C3BE72B98A}"/>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58573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5E475-4831-4C76-8CEA-8F23B505CD96}"/>
              </a:ext>
            </a:extLst>
          </p:cNvPr>
          <p:cNvSpPr>
            <a:spLocks noGrp="1"/>
          </p:cNvSpPr>
          <p:nvPr>
            <p:ph type="title"/>
          </p:nvPr>
        </p:nvSpPr>
        <p:spPr>
          <a:xfrm>
            <a:off x="682328" y="457200"/>
            <a:ext cx="3194943" cy="1600200"/>
          </a:xfrm>
        </p:spPr>
        <p:txBody>
          <a:bodyPr anchor="b"/>
          <a:lstStyle>
            <a:lvl1pPr>
              <a:defRPr sz="2600"/>
            </a:lvl1pPr>
          </a:lstStyle>
          <a:p>
            <a:r>
              <a:rPr lang="zh-CN" altLang="en-US"/>
              <a:t>单击此处编辑母版标题样式</a:t>
            </a:r>
          </a:p>
        </p:txBody>
      </p:sp>
      <p:sp>
        <p:nvSpPr>
          <p:cNvPr id="3" name="内容占位符 2">
            <a:extLst>
              <a:ext uri="{FF2B5EF4-FFF2-40B4-BE49-F238E27FC236}">
                <a16:creationId xmlns:a16="http://schemas.microsoft.com/office/drawing/2014/main" id="{415EE1E4-F04A-41D5-A1C8-279C0F72391F}"/>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73CCF1F-3893-4241-89AA-7CC51AB055AE}"/>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a:t>编辑母版文本样式</a:t>
            </a:r>
          </a:p>
        </p:txBody>
      </p:sp>
      <p:sp>
        <p:nvSpPr>
          <p:cNvPr id="5" name="日期占位符 4">
            <a:extLst>
              <a:ext uri="{FF2B5EF4-FFF2-40B4-BE49-F238E27FC236}">
                <a16:creationId xmlns:a16="http://schemas.microsoft.com/office/drawing/2014/main" id="{CF19113F-A80D-4FB0-81E3-58A808673A5B}"/>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6" name="页脚占位符 5">
            <a:extLst>
              <a:ext uri="{FF2B5EF4-FFF2-40B4-BE49-F238E27FC236}">
                <a16:creationId xmlns:a16="http://schemas.microsoft.com/office/drawing/2014/main" id="{B2237BDF-AF8F-4CD1-8BF8-339E838145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ECD822-C473-46FD-93B7-EEDF7E3AEBEB}"/>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310255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1D5FA4-6221-4798-9726-D2BF1D3B9FF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2B8D9B-1C65-49BB-896E-3623F4B123AB}"/>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1F362C-33D7-46C4-BEC2-927CD7CF4B8B}"/>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5F154E7D-AEA9-4023-BFCC-1B617FD93188}"/>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6CF504-81D7-4013-8DB9-5D8E47EED14F}"/>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591332001"/>
      </p:ext>
    </p:extLst>
  </p:cSld>
  <p:clrMap bg1="lt1" tx1="dk1" bg2="lt2" tx2="dk2" accent1="accent1" accent2="accent2" accent3="accent3" accent4="accent4" accent5="accent5" accent6="accent6" hlink="hlink" folHlink="folHlink"/>
  <p:sldLayoutIdLst>
    <p:sldLayoutId id="2147483673"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zh-CN"/>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668AA-079F-4752-92FB-18D5E8DF67CF}"/>
              </a:ext>
            </a:extLst>
          </p:cNvPr>
          <p:cNvSpPr>
            <a:spLocks noGrp="1"/>
          </p:cNvSpPr>
          <p:nvPr>
            <p:ph type="ctrTitle"/>
          </p:nvPr>
        </p:nvSpPr>
        <p:spPr>
          <a:xfrm>
            <a:off x="647700" y="1208088"/>
            <a:ext cx="5857875" cy="1449387"/>
          </a:xfrm>
        </p:spPr>
        <p:txBody>
          <a:bodyPr>
            <a:normAutofit/>
          </a:bodyPr>
          <a:lstStyle/>
          <a:p>
            <a:pPr algn="l"/>
            <a:r>
              <a:rPr lang="en-US" altLang="zh-CN" sz="4800">
                <a:latin typeface="Calibri" panose="020F0502020204030204" pitchFamily="34" charset="0"/>
                <a:cs typeface="Calibri" panose="020F0502020204030204" pitchFamily="34" charset="0"/>
              </a:rPr>
              <a:t>Investment Strategies</a:t>
            </a:r>
            <a:endParaRPr lang="zh-CN" altLang="en-US" sz="4800"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6113C981-E535-45A2-A8CE-9F31C40D23EF}"/>
              </a:ext>
            </a:extLst>
          </p:cNvPr>
          <p:cNvSpPr>
            <a:spLocks noGrp="1"/>
          </p:cNvSpPr>
          <p:nvPr>
            <p:ph type="subTitle" idx="1"/>
          </p:nvPr>
        </p:nvSpPr>
        <p:spPr>
          <a:xfrm>
            <a:off x="752475" y="2916238"/>
            <a:ext cx="5514975" cy="407987"/>
          </a:xfrm>
        </p:spPr>
        <p:txBody>
          <a:bodyPr>
            <a:normAutofit/>
          </a:bodyPr>
          <a:lstStyle/>
          <a:p>
            <a:pPr algn="r"/>
            <a:r>
              <a:rPr lang="en-US" altLang="zh-CN" sz="1800">
                <a:latin typeface="Calibri" panose="020F0502020204030204" pitchFamily="34" charset="0"/>
                <a:cs typeface="Calibri" panose="020F0502020204030204" pitchFamily="34" charset="0"/>
              </a:rPr>
              <a:t>Propose by Plutus Asset Management</a:t>
            </a:r>
            <a:endParaRPr lang="zh-CN" altLang="en-US" sz="1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BBE42626-FEAD-40D4-9596-6BDD0C198E21}"/>
              </a:ext>
            </a:extLst>
          </p:cNvPr>
          <p:cNvCxnSpPr/>
          <p:nvPr/>
        </p:nvCxnSpPr>
        <p:spPr>
          <a:xfrm>
            <a:off x="647700" y="2767128"/>
            <a:ext cx="5686425" cy="0"/>
          </a:xfrm>
          <a:prstGeom prst="line">
            <a:avLst/>
          </a:prstGeom>
          <a:ln w="19050">
            <a:solidFill>
              <a:srgbClr val="63666A"/>
            </a:solidFill>
          </a:ln>
        </p:spPr>
        <p:style>
          <a:lnRef idx="2">
            <a:schemeClr val="dk1"/>
          </a:lnRef>
          <a:fillRef idx="0">
            <a:schemeClr val="dk1"/>
          </a:fillRef>
          <a:effectRef idx="1">
            <a:schemeClr val="dk1"/>
          </a:effectRef>
          <a:fontRef idx="minor">
            <a:schemeClr val="tx1"/>
          </a:fontRef>
        </p:style>
      </p:cxnSp>
      <p:sp>
        <p:nvSpPr>
          <p:cNvPr id="6" name="Slide Number Placeholder 5">
            <a:extLst>
              <a:ext uri="{FF2B5EF4-FFF2-40B4-BE49-F238E27FC236}">
                <a16:creationId xmlns:a16="http://schemas.microsoft.com/office/drawing/2014/main" id="{D61BDEA6-35E6-49F4-85BF-C2765A8A92D2}"/>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7" name="文本框 6">
            <a:extLst>
              <a:ext uri="{FF2B5EF4-FFF2-40B4-BE49-F238E27FC236}">
                <a16:creationId xmlns:a16="http://schemas.microsoft.com/office/drawing/2014/main" id="{41D02968-8CE9-436F-B614-DCADC8704579}"/>
              </a:ext>
            </a:extLst>
          </p:cNvPr>
          <p:cNvSpPr txBox="1"/>
          <p:nvPr/>
        </p:nvSpPr>
        <p:spPr>
          <a:xfrm>
            <a:off x="581027" y="3324225"/>
            <a:ext cx="5686424" cy="369332"/>
          </a:xfrm>
          <a:prstGeom prst="rect">
            <a:avLst/>
          </a:prstGeom>
          <a:noFill/>
        </p:spPr>
        <p:txBody>
          <a:bodyPr wrap="square" rtlCol="0">
            <a:spAutoFit/>
          </a:bodyPr>
          <a:lstStyle/>
          <a:p>
            <a:pPr algn="r"/>
            <a:r>
              <a:rPr lang="en-US" altLang="zh-CN" dirty="0">
                <a:latin typeface="Calibri" panose="020F0502020204030204" pitchFamily="34" charset="0"/>
                <a:cs typeface="Calibri" panose="020F0502020204030204" pitchFamily="34" charset="0"/>
              </a:rPr>
              <a:t>Dianna Chen     </a:t>
            </a:r>
            <a:r>
              <a:rPr lang="en-US" altLang="zh-CN" dirty="0" err="1">
                <a:latin typeface="Calibri" panose="020F0502020204030204" pitchFamily="34" charset="0"/>
                <a:cs typeface="Calibri" panose="020F0502020204030204" pitchFamily="34" charset="0"/>
              </a:rPr>
              <a:t>Xiali</a:t>
            </a:r>
            <a:r>
              <a:rPr lang="en-US" altLang="zh-CN" dirty="0">
                <a:latin typeface="Calibri" panose="020F0502020204030204" pitchFamily="34" charset="0"/>
                <a:cs typeface="Calibri" panose="020F0502020204030204" pitchFamily="34" charset="0"/>
              </a:rPr>
              <a:t> Lin </a:t>
            </a:r>
            <a:r>
              <a:rPr lang="en-US" altLang="zh-CN" dirty="0" err="1">
                <a:latin typeface="Calibri" panose="020F0502020204030204" pitchFamily="34" charset="0"/>
                <a:cs typeface="Calibri" panose="020F0502020204030204" pitchFamily="34" charset="0"/>
              </a:rPr>
              <a:t>Huiyi</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Ou</a:t>
            </a:r>
            <a:r>
              <a:rPr lang="en-US" altLang="zh-CN" dirty="0">
                <a:latin typeface="Calibri" panose="020F0502020204030204" pitchFamily="34" charset="0"/>
                <a:cs typeface="Calibri" panose="020F0502020204030204" pitchFamily="34" charset="0"/>
              </a:rPr>
              <a:t>   Qiurui Ma</a:t>
            </a:r>
          </a:p>
        </p:txBody>
      </p:sp>
    </p:spTree>
    <p:extLst>
      <p:ext uri="{BB962C8B-B14F-4D97-AF65-F5344CB8AC3E}">
        <p14:creationId xmlns:p14="http://schemas.microsoft.com/office/powerpoint/2010/main" val="9462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545072" y="1384917"/>
            <a:ext cx="7429500" cy="1898501"/>
          </a:xfrm>
        </p:spPr>
        <p:txBody>
          <a:bodyPr>
            <a:normAutofit/>
          </a:bodyPr>
          <a:lstStyle/>
          <a:p>
            <a:pPr marL="342900" indent="-342900" algn="just">
              <a:buAutoNum type="arabicPeriod"/>
            </a:pPr>
            <a:r>
              <a:rPr lang="en-US" altLang="zh-CN" sz="1400" dirty="0"/>
              <a:t>Fund from JPM</a:t>
            </a:r>
          </a:p>
          <a:p>
            <a:pPr marL="342900" indent="-342900" algn="just">
              <a:buAutoNum type="arabicPeriod"/>
            </a:pPr>
            <a:r>
              <a:rPr lang="en-US" altLang="zh-CN" sz="1400" dirty="0"/>
              <a:t>Fund</a:t>
            </a:r>
          </a:p>
          <a:p>
            <a:pPr marL="342900" indent="-342900" algn="just">
              <a:buAutoNum type="arabicPeriod"/>
            </a:pPr>
            <a:r>
              <a:rPr lang="en-US" altLang="zh-CN" sz="1400" dirty="0"/>
              <a:t>References</a:t>
            </a:r>
          </a:p>
          <a:p>
            <a:pPr marL="342900" indent="-342900" algn="just">
              <a:buAutoNum type="arabicPeriod"/>
            </a:pPr>
            <a:r>
              <a:rPr lang="en-US" altLang="zh-CN" sz="1400" dirty="0"/>
              <a:t>Python codes  </a:t>
            </a:r>
            <a:endParaRPr lang="zh-CN" altLang="en-US" sz="1400" dirty="0"/>
          </a:p>
        </p:txBody>
      </p:sp>
      <p:sp>
        <p:nvSpPr>
          <p:cNvPr id="11" name="Slide Number Placeholder 5">
            <a:extLst>
              <a:ext uri="{FF2B5EF4-FFF2-40B4-BE49-F238E27FC236}">
                <a16:creationId xmlns:a16="http://schemas.microsoft.com/office/drawing/2014/main" id="{44371FB7-5FEA-4CBB-B592-AA7FC2914609}"/>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6AA0D4D2-C03E-4651-9916-13B0300C4AB9}"/>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APPENDIX</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B14A49A8-07AC-4BDD-8A7B-DA5A0EEC88C2}"/>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50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545072" y="1384917"/>
            <a:ext cx="7429500" cy="1898501"/>
          </a:xfrm>
        </p:spPr>
        <p:txBody>
          <a:bodyPr>
            <a:normAutofit/>
          </a:bodyPr>
          <a:lstStyle/>
          <a:p>
            <a:pPr marL="342900" indent="-342900" algn="just">
              <a:buAutoNum type="arabicPeriod"/>
            </a:pPr>
            <a:r>
              <a:rPr lang="en-US" altLang="zh-CN" sz="1400" dirty="0"/>
              <a:t>Fund from JPM</a:t>
            </a:r>
          </a:p>
          <a:p>
            <a:pPr marL="342900" indent="-342900" algn="just">
              <a:buAutoNum type="arabicPeriod"/>
            </a:pPr>
            <a:r>
              <a:rPr lang="en-US" altLang="zh-CN" sz="1400" dirty="0"/>
              <a:t>Fund</a:t>
            </a:r>
          </a:p>
          <a:p>
            <a:pPr marL="342900" indent="-342900" algn="just">
              <a:buAutoNum type="arabicPeriod"/>
            </a:pPr>
            <a:r>
              <a:rPr lang="en-US" altLang="zh-CN" sz="1400" dirty="0"/>
              <a:t>References</a:t>
            </a:r>
          </a:p>
          <a:p>
            <a:pPr marL="342900" indent="-342900" algn="just">
              <a:buAutoNum type="arabicPeriod"/>
            </a:pPr>
            <a:r>
              <a:rPr lang="en-US" altLang="zh-CN" sz="1400" dirty="0"/>
              <a:t>Python codes  </a:t>
            </a:r>
            <a:endParaRPr lang="zh-CN" altLang="en-US" sz="1400" dirty="0"/>
          </a:p>
        </p:txBody>
      </p:sp>
      <p:sp>
        <p:nvSpPr>
          <p:cNvPr id="11" name="Slide Number Placeholder 5">
            <a:extLst>
              <a:ext uri="{FF2B5EF4-FFF2-40B4-BE49-F238E27FC236}">
                <a16:creationId xmlns:a16="http://schemas.microsoft.com/office/drawing/2014/main" id="{44371FB7-5FEA-4CBB-B592-AA7FC2914609}"/>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6AA0D4D2-C03E-4651-9916-13B0300C4AB9}"/>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APPENDIX</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B14A49A8-07AC-4BDD-8A7B-DA5A0EEC88C2}"/>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Picture 1">
            <a:extLst>
              <a:ext uri="{FF2B5EF4-FFF2-40B4-BE49-F238E27FC236}">
                <a16:creationId xmlns:a16="http://schemas.microsoft.com/office/drawing/2014/main" id="{76091446-E936-4919-ACFD-C80213956ECE}"/>
              </a:ext>
            </a:extLst>
          </p:cNvPr>
          <p:cNvPicPr>
            <a:picLocks noChangeAspect="1"/>
          </p:cNvPicPr>
          <p:nvPr/>
        </p:nvPicPr>
        <p:blipFill>
          <a:blip r:embed="rId2"/>
          <a:stretch>
            <a:fillRect/>
          </a:stretch>
        </p:blipFill>
        <p:spPr>
          <a:xfrm>
            <a:off x="2787805" y="3283418"/>
            <a:ext cx="3434576" cy="1726216"/>
          </a:xfrm>
          <a:prstGeom prst="ellipse">
            <a:avLst/>
          </a:prstGeom>
          <a:ln>
            <a:noFill/>
          </a:ln>
          <a:effectLst>
            <a:softEdge rad="112500"/>
          </a:effectLst>
        </p:spPr>
      </p:pic>
    </p:spTree>
    <p:extLst>
      <p:ext uri="{BB962C8B-B14F-4D97-AF65-F5344CB8AC3E}">
        <p14:creationId xmlns:p14="http://schemas.microsoft.com/office/powerpoint/2010/main" val="245280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 V 形 17">
            <a:extLst>
              <a:ext uri="{FF2B5EF4-FFF2-40B4-BE49-F238E27FC236}">
                <a16:creationId xmlns:a16="http://schemas.microsoft.com/office/drawing/2014/main" id="{0E3DF6B3-D5A7-4261-8916-ABE1885B833D}"/>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RISK PROFILING</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9" name="箭头: 五边形 18">
            <a:extLst>
              <a:ext uri="{FF2B5EF4-FFF2-40B4-BE49-F238E27FC236}">
                <a16:creationId xmlns:a16="http://schemas.microsoft.com/office/drawing/2014/main" id="{FD561ACA-4949-46E7-B3B8-6391EF52E4D9}"/>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Slide Number Placeholder 5">
            <a:extLst>
              <a:ext uri="{FF2B5EF4-FFF2-40B4-BE49-F238E27FC236}">
                <a16:creationId xmlns:a16="http://schemas.microsoft.com/office/drawing/2014/main" id="{2F5E444E-430D-4860-AFF3-7E49AF95F0C1}"/>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40" name="Shape 113">
            <a:extLst>
              <a:ext uri="{FF2B5EF4-FFF2-40B4-BE49-F238E27FC236}">
                <a16:creationId xmlns:a16="http://schemas.microsoft.com/office/drawing/2014/main" id="{884F7891-76EA-45EC-A24D-469F35DC25AF}"/>
              </a:ext>
            </a:extLst>
          </p:cNvPr>
          <p:cNvSpPr txBox="1">
            <a:spLocks/>
          </p:cNvSpPr>
          <p:nvPr/>
        </p:nvSpPr>
        <p:spPr>
          <a:xfrm>
            <a:off x="6713240" y="6284612"/>
            <a:ext cx="3089400" cy="732000"/>
          </a:xfrm>
          <a:prstGeom prst="rect">
            <a:avLst/>
          </a:prstGeom>
          <a:noFill/>
          <a:ln>
            <a:noFill/>
          </a:ln>
        </p:spPr>
        <p:txBody>
          <a:bodyPr spcFirstLastPara="1" vert="horz" wrap="square" lIns="91425" tIns="45700" rIns="91425" bIns="45700" rtlCol="0" anchor="ctr" anchorCtr="0">
            <a:noAutofit/>
          </a:bodyPr>
          <a:lstStyle>
            <a:defPPr>
              <a:defRPr lang="zh-CN"/>
            </a:defPPr>
            <a:lvl1pPr marL="0" algn="r" defTabSz="914400" rtl="0" eaLnBrk="1" latinLnBrk="0" hangingPunct="1">
              <a:defRPr sz="1600" kern="1200">
                <a:solidFill>
                  <a:srgbClr val="63666A"/>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Calibri"/>
                <a:ea typeface="Calibri"/>
                <a:cs typeface="Calibri"/>
                <a:sym typeface="Calibri"/>
              </a:rPr>
              <a:t>Management Challenge (AWMC)</a:t>
            </a:r>
            <a:endParaRPr lang="en-US" dirty="0"/>
          </a:p>
        </p:txBody>
      </p:sp>
      <p:sp>
        <p:nvSpPr>
          <p:cNvPr id="41" name="Shape 114">
            <a:extLst>
              <a:ext uri="{FF2B5EF4-FFF2-40B4-BE49-F238E27FC236}">
                <a16:creationId xmlns:a16="http://schemas.microsoft.com/office/drawing/2014/main" id="{7DE8EB48-C47D-4B9D-AE6B-891D86702F53}"/>
              </a:ext>
            </a:extLst>
          </p:cNvPr>
          <p:cNvSpPr txBox="1">
            <a:spLocks noGrp="1"/>
          </p:cNvSpPr>
          <p:nvPr>
            <p:ph type="subTitle" idx="1"/>
          </p:nvPr>
        </p:nvSpPr>
        <p:spPr>
          <a:xfrm>
            <a:off x="466725" y="1485688"/>
            <a:ext cx="7429500" cy="16557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just" rtl="0">
              <a:lnSpc>
                <a:spcPct val="90000"/>
              </a:lnSpc>
              <a:spcBef>
                <a:spcPts val="813"/>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p:txBody>
      </p:sp>
      <p:sp>
        <p:nvSpPr>
          <p:cNvPr id="43" name="Oval 6">
            <a:extLst>
              <a:ext uri="{FF2B5EF4-FFF2-40B4-BE49-F238E27FC236}">
                <a16:creationId xmlns:a16="http://schemas.microsoft.com/office/drawing/2014/main" id="{23334C61-2B73-469F-AC24-3E302D637FB9}"/>
              </a:ext>
            </a:extLst>
          </p:cNvPr>
          <p:cNvSpPr/>
          <p:nvPr/>
        </p:nvSpPr>
        <p:spPr>
          <a:xfrm>
            <a:off x="4542318" y="2213125"/>
            <a:ext cx="878733" cy="929401"/>
          </a:xfrm>
          <a:prstGeom prst="ellipse">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517"/>
          </a:p>
        </p:txBody>
      </p:sp>
      <p:sp>
        <p:nvSpPr>
          <p:cNvPr id="44" name="TextBox 7">
            <a:extLst>
              <a:ext uri="{FF2B5EF4-FFF2-40B4-BE49-F238E27FC236}">
                <a16:creationId xmlns:a16="http://schemas.microsoft.com/office/drawing/2014/main" id="{73D9D9D9-166A-4B21-BB7E-643234725393}"/>
              </a:ext>
            </a:extLst>
          </p:cNvPr>
          <p:cNvSpPr txBox="1"/>
          <p:nvPr/>
        </p:nvSpPr>
        <p:spPr>
          <a:xfrm>
            <a:off x="4022056" y="3949493"/>
            <a:ext cx="1861889" cy="333487"/>
          </a:xfrm>
          <a:prstGeom prst="rect">
            <a:avLst/>
          </a:prstGeom>
          <a:noFill/>
        </p:spPr>
        <p:txBody>
          <a:bodyPr wrap="square" lIns="99058" tIns="49529" rIns="99058" bIns="49529" rtlCol="0">
            <a:spAutoFit/>
          </a:bodyPr>
          <a:lstStyle/>
          <a:p>
            <a:pPr algn="ctr"/>
            <a:r>
              <a:rPr lang="en-US" sz="1517" dirty="0">
                <a:solidFill>
                  <a:srgbClr val="2782A7"/>
                </a:solidFill>
                <a:latin typeface="Bebas Neue" pitchFamily="34" charset="0"/>
              </a:rPr>
              <a:t>All weather strategy</a:t>
            </a:r>
            <a:endParaRPr lang="tr-TR" sz="1517" dirty="0">
              <a:solidFill>
                <a:srgbClr val="2782A7"/>
              </a:solidFill>
              <a:latin typeface="Bebas Neue" pitchFamily="34" charset="0"/>
            </a:endParaRPr>
          </a:p>
        </p:txBody>
      </p:sp>
      <p:sp>
        <p:nvSpPr>
          <p:cNvPr id="45" name="Oval 9">
            <a:extLst>
              <a:ext uri="{FF2B5EF4-FFF2-40B4-BE49-F238E27FC236}">
                <a16:creationId xmlns:a16="http://schemas.microsoft.com/office/drawing/2014/main" id="{59C1D178-C98D-4CDD-A316-6A499C67A76F}"/>
              </a:ext>
            </a:extLst>
          </p:cNvPr>
          <p:cNvSpPr/>
          <p:nvPr/>
        </p:nvSpPr>
        <p:spPr>
          <a:xfrm>
            <a:off x="2428038" y="3475276"/>
            <a:ext cx="878733" cy="929401"/>
          </a:xfrm>
          <a:prstGeom prst="ellipse">
            <a:avLst/>
          </a:prstGeom>
          <a:solidFill>
            <a:srgbClr val="2782A7"/>
          </a:solidFill>
          <a:ln>
            <a:noFill/>
          </a:ln>
          <a:effectLst>
            <a:reflection blurRad="6350" stA="9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517"/>
          </a:p>
        </p:txBody>
      </p:sp>
      <p:sp>
        <p:nvSpPr>
          <p:cNvPr id="46" name="Oval 11">
            <a:extLst>
              <a:ext uri="{FF2B5EF4-FFF2-40B4-BE49-F238E27FC236}">
                <a16:creationId xmlns:a16="http://schemas.microsoft.com/office/drawing/2014/main" id="{80F29C3C-629F-4123-BD17-825F67466BF7}"/>
              </a:ext>
            </a:extLst>
          </p:cNvPr>
          <p:cNvSpPr/>
          <p:nvPr/>
        </p:nvSpPr>
        <p:spPr>
          <a:xfrm>
            <a:off x="446863" y="2213125"/>
            <a:ext cx="878733" cy="929401"/>
          </a:xfrm>
          <a:prstGeom prst="ellipse">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517"/>
          </a:p>
        </p:txBody>
      </p:sp>
      <p:sp>
        <p:nvSpPr>
          <p:cNvPr id="47" name="Oval 12">
            <a:extLst>
              <a:ext uri="{FF2B5EF4-FFF2-40B4-BE49-F238E27FC236}">
                <a16:creationId xmlns:a16="http://schemas.microsoft.com/office/drawing/2014/main" id="{4A5E01EB-305B-4695-A02B-0EF9D51BF746}"/>
              </a:ext>
            </a:extLst>
          </p:cNvPr>
          <p:cNvSpPr/>
          <p:nvPr/>
        </p:nvSpPr>
        <p:spPr>
          <a:xfrm>
            <a:off x="6599230" y="3461262"/>
            <a:ext cx="878733" cy="929401"/>
          </a:xfrm>
          <a:prstGeom prst="ellipse">
            <a:avLst/>
          </a:prstGeom>
          <a:solidFill>
            <a:srgbClr val="2782A7"/>
          </a:solidFill>
          <a:ln>
            <a:noFill/>
          </a:ln>
          <a:effectLst>
            <a:reflection blurRad="6350" stA="9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517"/>
          </a:p>
        </p:txBody>
      </p:sp>
      <p:grpSp>
        <p:nvGrpSpPr>
          <p:cNvPr id="48" name="Group 2">
            <a:extLst>
              <a:ext uri="{FF2B5EF4-FFF2-40B4-BE49-F238E27FC236}">
                <a16:creationId xmlns:a16="http://schemas.microsoft.com/office/drawing/2014/main" id="{819BFA49-9911-497A-956E-498C9A2DF92C}"/>
              </a:ext>
            </a:extLst>
          </p:cNvPr>
          <p:cNvGrpSpPr/>
          <p:nvPr/>
        </p:nvGrpSpPr>
        <p:grpSpPr>
          <a:xfrm>
            <a:off x="194471" y="2181696"/>
            <a:ext cx="9672523" cy="2121967"/>
            <a:chOff x="131951" y="2213125"/>
            <a:chExt cx="9672523" cy="2121967"/>
          </a:xfrm>
        </p:grpSpPr>
        <p:sp>
          <p:nvSpPr>
            <p:cNvPr id="50" name="Rectangle 5">
              <a:extLst>
                <a:ext uri="{FF2B5EF4-FFF2-40B4-BE49-F238E27FC236}">
                  <a16:creationId xmlns:a16="http://schemas.microsoft.com/office/drawing/2014/main" id="{68803DCD-837F-4898-8D24-FDE30446FD13}"/>
                </a:ext>
              </a:extLst>
            </p:cNvPr>
            <p:cNvSpPr/>
            <p:nvPr/>
          </p:nvSpPr>
          <p:spPr>
            <a:xfrm>
              <a:off x="131951" y="3082261"/>
              <a:ext cx="9437291" cy="622962"/>
            </a:xfrm>
            <a:prstGeom prst="rect">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517"/>
            </a:p>
          </p:txBody>
        </p:sp>
        <p:sp>
          <p:nvSpPr>
            <p:cNvPr id="51" name="Oval 10">
              <a:extLst>
                <a:ext uri="{FF2B5EF4-FFF2-40B4-BE49-F238E27FC236}">
                  <a16:creationId xmlns:a16="http://schemas.microsoft.com/office/drawing/2014/main" id="{799BFF0D-6858-4DA7-AF11-D63DFD2D83F9}"/>
                </a:ext>
              </a:extLst>
            </p:cNvPr>
            <p:cNvSpPr/>
            <p:nvPr/>
          </p:nvSpPr>
          <p:spPr>
            <a:xfrm>
              <a:off x="8710003" y="2213125"/>
              <a:ext cx="859239" cy="1000023"/>
            </a:xfrm>
            <a:prstGeom prst="ellipse">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517"/>
            </a:p>
          </p:txBody>
        </p:sp>
        <p:pic>
          <p:nvPicPr>
            <p:cNvPr id="52" name="Picture 13">
              <a:extLst>
                <a:ext uri="{FF2B5EF4-FFF2-40B4-BE49-F238E27FC236}">
                  <a16:creationId xmlns:a16="http://schemas.microsoft.com/office/drawing/2014/main" id="{34FBCFCF-99FA-40AC-8D7A-2D06CC37099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5084" y="3156710"/>
              <a:ext cx="8853433" cy="584326"/>
            </a:xfrm>
            <a:prstGeom prst="rect">
              <a:avLst/>
            </a:prstGeom>
          </p:spPr>
        </p:pic>
        <p:sp>
          <p:nvSpPr>
            <p:cNvPr id="53" name="TextBox 14">
              <a:extLst>
                <a:ext uri="{FF2B5EF4-FFF2-40B4-BE49-F238E27FC236}">
                  <a16:creationId xmlns:a16="http://schemas.microsoft.com/office/drawing/2014/main" id="{2216A133-370A-4C98-85E2-282B4832FBA1}"/>
                </a:ext>
              </a:extLst>
            </p:cNvPr>
            <p:cNvSpPr txBox="1"/>
            <p:nvPr/>
          </p:nvSpPr>
          <p:spPr>
            <a:xfrm>
              <a:off x="8088283" y="3768144"/>
              <a:ext cx="1716191" cy="566948"/>
            </a:xfrm>
            <a:prstGeom prst="rect">
              <a:avLst/>
            </a:prstGeom>
            <a:noFill/>
          </p:spPr>
          <p:txBody>
            <a:bodyPr wrap="square" lIns="99058" tIns="49529" rIns="99058" bIns="49529" rtlCol="0">
              <a:spAutoFit/>
            </a:bodyPr>
            <a:lstStyle/>
            <a:p>
              <a:pPr algn="ctr"/>
              <a:r>
                <a:rPr lang="en-US" sz="1517" dirty="0">
                  <a:solidFill>
                    <a:srgbClr val="2782A7"/>
                  </a:solidFill>
                  <a:latin typeface="Bebas Neue" pitchFamily="34" charset="0"/>
                </a:rPr>
                <a:t>Dynamic future investing</a:t>
              </a:r>
              <a:endParaRPr lang="tr-TR" sz="1517" dirty="0">
                <a:solidFill>
                  <a:srgbClr val="2782A7"/>
                </a:solidFill>
                <a:latin typeface="Bebas Neue" pitchFamily="34" charset="0"/>
              </a:endParaRPr>
            </a:p>
          </p:txBody>
        </p:sp>
      </p:grpSp>
      <p:sp>
        <p:nvSpPr>
          <p:cNvPr id="54" name="TextBox 16">
            <a:extLst>
              <a:ext uri="{FF2B5EF4-FFF2-40B4-BE49-F238E27FC236}">
                <a16:creationId xmlns:a16="http://schemas.microsoft.com/office/drawing/2014/main" id="{D76D60F0-CADA-4137-AF23-5DF0EF3E2A5B}"/>
              </a:ext>
            </a:extLst>
          </p:cNvPr>
          <p:cNvSpPr txBox="1"/>
          <p:nvPr/>
        </p:nvSpPr>
        <p:spPr>
          <a:xfrm>
            <a:off x="194471" y="3975063"/>
            <a:ext cx="1716191" cy="333487"/>
          </a:xfrm>
          <a:prstGeom prst="rect">
            <a:avLst/>
          </a:prstGeom>
          <a:noFill/>
        </p:spPr>
        <p:txBody>
          <a:bodyPr wrap="square" lIns="99058" tIns="49529" rIns="99058" bIns="49529" rtlCol="0">
            <a:spAutoFit/>
          </a:bodyPr>
          <a:lstStyle/>
          <a:p>
            <a:r>
              <a:rPr lang="en-US" sz="1517" dirty="0">
                <a:solidFill>
                  <a:srgbClr val="2782A7"/>
                </a:solidFill>
                <a:latin typeface="Bebas Neue" pitchFamily="34" charset="0"/>
              </a:rPr>
              <a:t>Lee’s family goal</a:t>
            </a:r>
            <a:endParaRPr lang="tr-TR" sz="1517" dirty="0">
              <a:solidFill>
                <a:srgbClr val="2782A7"/>
              </a:solidFill>
              <a:latin typeface="Bebas Neue" pitchFamily="34" charset="0"/>
            </a:endParaRPr>
          </a:p>
        </p:txBody>
      </p:sp>
      <p:sp>
        <p:nvSpPr>
          <p:cNvPr id="55" name="TextBox 17">
            <a:extLst>
              <a:ext uri="{FF2B5EF4-FFF2-40B4-BE49-F238E27FC236}">
                <a16:creationId xmlns:a16="http://schemas.microsoft.com/office/drawing/2014/main" id="{F09783DE-8262-4FC0-8C61-C6D97503E133}"/>
              </a:ext>
            </a:extLst>
          </p:cNvPr>
          <p:cNvSpPr txBox="1"/>
          <p:nvPr/>
        </p:nvSpPr>
        <p:spPr>
          <a:xfrm>
            <a:off x="223939" y="4366517"/>
            <a:ext cx="2184243" cy="1933156"/>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083" b="1" dirty="0">
                <a:solidFill>
                  <a:srgbClr val="2782A7"/>
                </a:solidFill>
                <a:latin typeface="Open Sans" pitchFamily="34" charset="0"/>
                <a:ea typeface="Open Sans" pitchFamily="34" charset="0"/>
                <a:cs typeface="Open Sans" pitchFamily="34" charset="0"/>
              </a:rPr>
              <a:t>High net worth family </a:t>
            </a:r>
            <a:r>
              <a:rPr lang="en-US" sz="1083" dirty="0">
                <a:solidFill>
                  <a:srgbClr val="2782A7"/>
                </a:solidFill>
                <a:latin typeface="Open Sans" pitchFamily="34" charset="0"/>
                <a:ea typeface="Open Sans" pitchFamily="34" charset="0"/>
                <a:cs typeface="Open Sans" pitchFamily="34" charset="0"/>
              </a:rPr>
              <a:t>with initial cash contribution of 100M</a:t>
            </a:r>
          </a:p>
          <a:p>
            <a:pPr marL="171450" indent="-171450">
              <a:buFont typeface="Arial" panose="020B0604020202020204" pitchFamily="34" charset="0"/>
              <a:buChar char="•"/>
            </a:pPr>
            <a:r>
              <a:rPr lang="en-US" sz="1083" dirty="0">
                <a:solidFill>
                  <a:srgbClr val="2782A7"/>
                </a:solidFill>
                <a:latin typeface="Open Sans" pitchFamily="34" charset="0"/>
                <a:ea typeface="Open Sans" pitchFamily="34" charset="0"/>
                <a:cs typeface="Open Sans" pitchFamily="34" charset="0"/>
              </a:rPr>
              <a:t>Slightly </a:t>
            </a:r>
            <a:r>
              <a:rPr lang="en-US" sz="1083" b="1" dirty="0">
                <a:solidFill>
                  <a:srgbClr val="2782A7"/>
                </a:solidFill>
                <a:latin typeface="Open Sans" pitchFamily="34" charset="0"/>
                <a:ea typeface="Open Sans" pitchFamily="34" charset="0"/>
                <a:cs typeface="Open Sans" pitchFamily="34" charset="0"/>
              </a:rPr>
              <a:t>high risk </a:t>
            </a:r>
            <a:r>
              <a:rPr lang="en-US" sz="1083" dirty="0">
                <a:solidFill>
                  <a:srgbClr val="2782A7"/>
                </a:solidFill>
                <a:latin typeface="Open Sans" pitchFamily="34" charset="0"/>
                <a:ea typeface="Open Sans" pitchFamily="34" charset="0"/>
                <a:cs typeface="Open Sans" pitchFamily="34" charset="0"/>
              </a:rPr>
              <a:t>aversion expecting </a:t>
            </a:r>
            <a:r>
              <a:rPr lang="en-US" sz="1083" b="1" dirty="0">
                <a:solidFill>
                  <a:srgbClr val="2782A7"/>
                </a:solidFill>
                <a:latin typeface="Open Sans" pitchFamily="34" charset="0"/>
                <a:ea typeface="Open Sans" pitchFamily="34" charset="0"/>
                <a:cs typeface="Open Sans" pitchFamily="34" charset="0"/>
              </a:rPr>
              <a:t>stable</a:t>
            </a:r>
            <a:r>
              <a:rPr lang="en-US" sz="1083" dirty="0">
                <a:solidFill>
                  <a:srgbClr val="2782A7"/>
                </a:solidFill>
                <a:latin typeface="Open Sans" pitchFamily="34" charset="0"/>
                <a:ea typeface="Open Sans" pitchFamily="34" charset="0"/>
                <a:cs typeface="Open Sans" pitchFamily="34" charset="0"/>
              </a:rPr>
              <a:t> annual distribution to cover</a:t>
            </a:r>
            <a:r>
              <a:rPr lang="en-US" sz="1083" b="1" dirty="0">
                <a:solidFill>
                  <a:srgbClr val="2782A7"/>
                </a:solidFill>
                <a:latin typeface="Open Sans" pitchFamily="34" charset="0"/>
                <a:ea typeface="Open Sans" pitchFamily="34" charset="0"/>
                <a:cs typeface="Open Sans" pitchFamily="34" charset="0"/>
              </a:rPr>
              <a:t> living expenses</a:t>
            </a:r>
            <a:r>
              <a:rPr lang="en-US" sz="1083" dirty="0">
                <a:solidFill>
                  <a:srgbClr val="2782A7"/>
                </a:solidFill>
                <a:latin typeface="Open Sans" pitchFamily="34" charset="0"/>
                <a:ea typeface="Open Sans" pitchFamily="34" charset="0"/>
                <a:cs typeface="Open Sans" pitchFamily="34" charset="0"/>
              </a:rPr>
              <a:t> and provide for future generation’s </a:t>
            </a:r>
            <a:r>
              <a:rPr lang="en-US" sz="1083" b="1" dirty="0">
                <a:solidFill>
                  <a:srgbClr val="2782A7"/>
                </a:solidFill>
                <a:latin typeface="Open Sans" pitchFamily="34" charset="0"/>
                <a:ea typeface="Open Sans" pitchFamily="34" charset="0"/>
                <a:cs typeface="Open Sans" pitchFamily="34" charset="0"/>
              </a:rPr>
              <a:t>education needs</a:t>
            </a:r>
          </a:p>
          <a:p>
            <a:pPr marL="171450" indent="-171450">
              <a:buFont typeface="Arial" panose="020B0604020202020204" pitchFamily="34" charset="0"/>
              <a:buChar char="•"/>
            </a:pPr>
            <a:endParaRPr lang="en-US" sz="1083" b="1" dirty="0">
              <a:solidFill>
                <a:srgbClr val="2782A7"/>
              </a:solidFill>
              <a:latin typeface="Open Sans" pitchFamily="34" charset="0"/>
              <a:ea typeface="Open Sans" pitchFamily="34" charset="0"/>
              <a:cs typeface="Open Sans" pitchFamily="34" charset="0"/>
            </a:endParaRPr>
          </a:p>
          <a:p>
            <a:pPr marL="171450" indent="-171450">
              <a:buFont typeface="Arial" panose="020B0604020202020204" pitchFamily="34" charset="0"/>
              <a:buChar char="•"/>
            </a:pPr>
            <a:endParaRPr lang="en-US" sz="1083" dirty="0">
              <a:solidFill>
                <a:srgbClr val="2782A7"/>
              </a:solidFill>
              <a:latin typeface="Open Sans" pitchFamily="34" charset="0"/>
              <a:ea typeface="Open Sans" pitchFamily="34" charset="0"/>
              <a:cs typeface="Open Sans" pitchFamily="34" charset="0"/>
            </a:endParaRPr>
          </a:p>
        </p:txBody>
      </p:sp>
      <p:sp>
        <p:nvSpPr>
          <p:cNvPr id="56" name="TextBox 18">
            <a:extLst>
              <a:ext uri="{FF2B5EF4-FFF2-40B4-BE49-F238E27FC236}">
                <a16:creationId xmlns:a16="http://schemas.microsoft.com/office/drawing/2014/main" id="{6DDDC0A9-BB88-4E17-9284-3DC7B1A62A63}"/>
              </a:ext>
            </a:extLst>
          </p:cNvPr>
          <p:cNvSpPr txBox="1"/>
          <p:nvPr/>
        </p:nvSpPr>
        <p:spPr>
          <a:xfrm>
            <a:off x="2062542" y="2482832"/>
            <a:ext cx="1716191" cy="333487"/>
          </a:xfrm>
          <a:prstGeom prst="rect">
            <a:avLst/>
          </a:prstGeom>
          <a:noFill/>
        </p:spPr>
        <p:txBody>
          <a:bodyPr wrap="square" lIns="99058" tIns="49529" rIns="99058" bIns="49529" rtlCol="0">
            <a:spAutoFit/>
          </a:bodyPr>
          <a:lstStyle/>
          <a:p>
            <a:pPr algn="ctr"/>
            <a:r>
              <a:rPr lang="en-US" sz="1517" dirty="0">
                <a:solidFill>
                  <a:srgbClr val="2782A7"/>
                </a:solidFill>
                <a:latin typeface="Bebas Neue" pitchFamily="34" charset="0"/>
              </a:rPr>
              <a:t>Risk Exposure</a:t>
            </a:r>
            <a:endParaRPr lang="tr-TR" sz="1517" dirty="0">
              <a:solidFill>
                <a:srgbClr val="2782A7"/>
              </a:solidFill>
              <a:latin typeface="Bebas Neue" pitchFamily="34" charset="0"/>
            </a:endParaRPr>
          </a:p>
        </p:txBody>
      </p:sp>
      <p:sp>
        <p:nvSpPr>
          <p:cNvPr id="57" name="TextBox 19">
            <a:extLst>
              <a:ext uri="{FF2B5EF4-FFF2-40B4-BE49-F238E27FC236}">
                <a16:creationId xmlns:a16="http://schemas.microsoft.com/office/drawing/2014/main" id="{08A6FD4A-5D65-4BC5-9D90-355CE8C549D0}"/>
              </a:ext>
            </a:extLst>
          </p:cNvPr>
          <p:cNvSpPr txBox="1"/>
          <p:nvPr/>
        </p:nvSpPr>
        <p:spPr>
          <a:xfrm>
            <a:off x="2156152" y="1573207"/>
            <a:ext cx="2184243" cy="933267"/>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083" dirty="0">
                <a:solidFill>
                  <a:srgbClr val="2782A7"/>
                </a:solidFill>
                <a:latin typeface="Open Sans" pitchFamily="34" charset="0"/>
                <a:ea typeface="Open Sans" pitchFamily="34" charset="0"/>
                <a:cs typeface="Open Sans" pitchFamily="34" charset="0"/>
              </a:rPr>
              <a:t>Currency Risk</a:t>
            </a:r>
          </a:p>
          <a:p>
            <a:pPr marL="171450" indent="-171450">
              <a:buFont typeface="Arial" panose="020B0604020202020204" pitchFamily="34" charset="0"/>
              <a:buChar char="•"/>
            </a:pPr>
            <a:r>
              <a:rPr lang="en-US" sz="1083" dirty="0">
                <a:solidFill>
                  <a:srgbClr val="2782A7"/>
                </a:solidFill>
                <a:latin typeface="Open Sans" pitchFamily="34" charset="0"/>
                <a:ea typeface="Open Sans" pitchFamily="34" charset="0"/>
                <a:cs typeface="Open Sans" pitchFamily="34" charset="0"/>
              </a:rPr>
              <a:t>Liquidity Risk</a:t>
            </a:r>
          </a:p>
          <a:p>
            <a:pPr marL="171450" indent="-171450">
              <a:buFont typeface="Arial" panose="020B0604020202020204" pitchFamily="34" charset="0"/>
              <a:buChar char="•"/>
            </a:pPr>
            <a:r>
              <a:rPr lang="en-US" sz="1083" dirty="0">
                <a:solidFill>
                  <a:srgbClr val="2782A7"/>
                </a:solidFill>
                <a:latin typeface="Open Sans" pitchFamily="34" charset="0"/>
                <a:ea typeface="Open Sans" pitchFamily="34" charset="0"/>
                <a:cs typeface="Open Sans" pitchFamily="34" charset="0"/>
              </a:rPr>
              <a:t>Sovereign Credit Risk</a:t>
            </a:r>
          </a:p>
          <a:p>
            <a:pPr marL="171450" indent="-171450">
              <a:buFont typeface="Arial" panose="020B0604020202020204" pitchFamily="34" charset="0"/>
              <a:buChar char="•"/>
            </a:pPr>
            <a:r>
              <a:rPr lang="en-US" sz="1083" dirty="0">
                <a:solidFill>
                  <a:srgbClr val="2782A7"/>
                </a:solidFill>
                <a:latin typeface="Open Sans" pitchFamily="34" charset="0"/>
                <a:ea typeface="Open Sans" pitchFamily="34" charset="0"/>
                <a:cs typeface="Open Sans" pitchFamily="34" charset="0"/>
              </a:rPr>
              <a:t>Interest Rate Risk</a:t>
            </a:r>
          </a:p>
          <a:p>
            <a:pPr marL="171450" indent="-171450">
              <a:buFont typeface="Arial" panose="020B0604020202020204" pitchFamily="34" charset="0"/>
              <a:buChar char="•"/>
            </a:pPr>
            <a:r>
              <a:rPr lang="en-US" sz="1083" dirty="0">
                <a:solidFill>
                  <a:srgbClr val="2782A7"/>
                </a:solidFill>
                <a:latin typeface="Open Sans" pitchFamily="34" charset="0"/>
                <a:ea typeface="Open Sans" pitchFamily="34" charset="0"/>
                <a:cs typeface="Open Sans" pitchFamily="34" charset="0"/>
              </a:rPr>
              <a:t>General Market Risk</a:t>
            </a:r>
            <a:endParaRPr lang="tr-TR" sz="1083" dirty="0">
              <a:solidFill>
                <a:srgbClr val="2782A7"/>
              </a:solidFill>
              <a:latin typeface="Open Sans" pitchFamily="34" charset="0"/>
              <a:ea typeface="Open Sans" pitchFamily="34" charset="0"/>
              <a:cs typeface="Open Sans" pitchFamily="34" charset="0"/>
            </a:endParaRPr>
          </a:p>
        </p:txBody>
      </p:sp>
      <p:sp>
        <p:nvSpPr>
          <p:cNvPr id="58" name="TextBox 20">
            <a:extLst>
              <a:ext uri="{FF2B5EF4-FFF2-40B4-BE49-F238E27FC236}">
                <a16:creationId xmlns:a16="http://schemas.microsoft.com/office/drawing/2014/main" id="{506037D3-C992-459A-8046-A0CCCDCFCA72}"/>
              </a:ext>
            </a:extLst>
          </p:cNvPr>
          <p:cNvSpPr txBox="1"/>
          <p:nvPr/>
        </p:nvSpPr>
        <p:spPr>
          <a:xfrm>
            <a:off x="6154087" y="2482832"/>
            <a:ext cx="1689371" cy="566948"/>
          </a:xfrm>
          <a:prstGeom prst="rect">
            <a:avLst/>
          </a:prstGeom>
          <a:noFill/>
        </p:spPr>
        <p:txBody>
          <a:bodyPr wrap="square" lIns="99058" tIns="49529" rIns="99058" bIns="49529" rtlCol="0">
            <a:spAutoFit/>
          </a:bodyPr>
          <a:lstStyle/>
          <a:p>
            <a:pPr algn="ctr"/>
            <a:r>
              <a:rPr lang="en-US" sz="1517" dirty="0">
                <a:solidFill>
                  <a:srgbClr val="2782A7"/>
                </a:solidFill>
                <a:latin typeface="Bebas Neue" pitchFamily="34" charset="0"/>
              </a:rPr>
              <a:t>Tactic asset allocation</a:t>
            </a:r>
            <a:endParaRPr lang="tr-TR" sz="1517" dirty="0">
              <a:solidFill>
                <a:srgbClr val="2782A7"/>
              </a:solidFill>
              <a:latin typeface="Bebas Neue" pitchFamily="34" charset="0"/>
            </a:endParaRPr>
          </a:p>
        </p:txBody>
      </p:sp>
      <p:pic>
        <p:nvPicPr>
          <p:cNvPr id="59" name="Picture 22">
            <a:extLst>
              <a:ext uri="{FF2B5EF4-FFF2-40B4-BE49-F238E27FC236}">
                <a16:creationId xmlns:a16="http://schemas.microsoft.com/office/drawing/2014/main" id="{3D20A887-C21C-44D3-9F0C-3D5A7CAA2BF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01381" y="3668755"/>
            <a:ext cx="483937" cy="509407"/>
          </a:xfrm>
          <a:prstGeom prst="rect">
            <a:avLst/>
          </a:prstGeom>
        </p:spPr>
      </p:pic>
      <p:pic>
        <p:nvPicPr>
          <p:cNvPr id="60" name="Picture 23">
            <a:extLst>
              <a:ext uri="{FF2B5EF4-FFF2-40B4-BE49-F238E27FC236}">
                <a16:creationId xmlns:a16="http://schemas.microsoft.com/office/drawing/2014/main" id="{36860D07-0444-411A-A1A7-93779AD2B17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772334" y="2420609"/>
            <a:ext cx="398931" cy="471463"/>
          </a:xfrm>
          <a:prstGeom prst="rect">
            <a:avLst/>
          </a:prstGeom>
        </p:spPr>
      </p:pic>
      <p:pic>
        <p:nvPicPr>
          <p:cNvPr id="61" name="Picture 24">
            <a:extLst>
              <a:ext uri="{FF2B5EF4-FFF2-40B4-BE49-F238E27FC236}">
                <a16:creationId xmlns:a16="http://schemas.microsoft.com/office/drawing/2014/main" id="{5DF06844-2124-4DFB-81CB-27F46EFBD41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46610" y="2463881"/>
            <a:ext cx="424507" cy="424507"/>
          </a:xfrm>
          <a:prstGeom prst="rect">
            <a:avLst/>
          </a:prstGeom>
        </p:spPr>
      </p:pic>
      <p:pic>
        <p:nvPicPr>
          <p:cNvPr id="62" name="Picture 25">
            <a:extLst>
              <a:ext uri="{FF2B5EF4-FFF2-40B4-BE49-F238E27FC236}">
                <a16:creationId xmlns:a16="http://schemas.microsoft.com/office/drawing/2014/main" id="{3AFD681A-7599-42FD-8309-BFDA75CD9D1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911320" y="2479427"/>
            <a:ext cx="497082" cy="374274"/>
          </a:xfrm>
          <a:prstGeom prst="rect">
            <a:avLst/>
          </a:prstGeom>
        </p:spPr>
      </p:pic>
      <p:pic>
        <p:nvPicPr>
          <p:cNvPr id="63" name="Picture 26">
            <a:extLst>
              <a:ext uri="{FF2B5EF4-FFF2-40B4-BE49-F238E27FC236}">
                <a16:creationId xmlns:a16="http://schemas.microsoft.com/office/drawing/2014/main" id="{C36D5702-7A34-4C86-ADF3-62A3CAE1A03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689544" y="3763924"/>
            <a:ext cx="408548" cy="441672"/>
          </a:xfrm>
          <a:prstGeom prst="rect">
            <a:avLst/>
          </a:prstGeom>
        </p:spPr>
      </p:pic>
      <p:sp>
        <p:nvSpPr>
          <p:cNvPr id="64" name="TextBox 3">
            <a:extLst>
              <a:ext uri="{FF2B5EF4-FFF2-40B4-BE49-F238E27FC236}">
                <a16:creationId xmlns:a16="http://schemas.microsoft.com/office/drawing/2014/main" id="{01723357-B6C4-47F7-8DED-5D4EA6312E9B}"/>
              </a:ext>
            </a:extLst>
          </p:cNvPr>
          <p:cNvSpPr txBox="1"/>
          <p:nvPr/>
        </p:nvSpPr>
        <p:spPr>
          <a:xfrm>
            <a:off x="233477" y="779531"/>
            <a:ext cx="766274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We help to concentrate on building the life you wish through a goal-based investment strategy</a:t>
            </a:r>
          </a:p>
        </p:txBody>
      </p:sp>
      <p:sp>
        <p:nvSpPr>
          <p:cNvPr id="65" name="TextBox 31">
            <a:extLst>
              <a:ext uri="{FF2B5EF4-FFF2-40B4-BE49-F238E27FC236}">
                <a16:creationId xmlns:a16="http://schemas.microsoft.com/office/drawing/2014/main" id="{31FB3125-2668-4A3D-84C3-9BC4525AF45B}"/>
              </a:ext>
            </a:extLst>
          </p:cNvPr>
          <p:cNvSpPr txBox="1"/>
          <p:nvPr/>
        </p:nvSpPr>
        <p:spPr>
          <a:xfrm>
            <a:off x="3889562" y="4366517"/>
            <a:ext cx="2400402" cy="1766507"/>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083" b="1" dirty="0">
                <a:solidFill>
                  <a:srgbClr val="2782A7"/>
                </a:solidFill>
                <a:latin typeface="Open Sans" pitchFamily="34" charset="0"/>
                <a:ea typeface="Open Sans" pitchFamily="34" charset="0"/>
                <a:cs typeface="Open Sans" pitchFamily="34" charset="0"/>
              </a:rPr>
              <a:t>Global asset allocation</a:t>
            </a:r>
            <a:r>
              <a:rPr lang="en-US" sz="1083" dirty="0">
                <a:solidFill>
                  <a:srgbClr val="2782A7"/>
                </a:solidFill>
                <a:latin typeface="Open Sans" pitchFamily="34" charset="0"/>
                <a:ea typeface="Open Sans" pitchFamily="34" charset="0"/>
                <a:cs typeface="Open Sans" pitchFamily="34" charset="0"/>
              </a:rPr>
              <a:t> to safeguard family wealth against market uncertainties</a:t>
            </a:r>
          </a:p>
          <a:p>
            <a:pPr marL="171450" indent="-171450">
              <a:buFont typeface="Arial" panose="020B0604020202020204" pitchFamily="34" charset="0"/>
              <a:buChar char="•"/>
            </a:pPr>
            <a:r>
              <a:rPr lang="en-US" sz="1083" b="1" dirty="0">
                <a:solidFill>
                  <a:srgbClr val="2782A7"/>
                </a:solidFill>
                <a:latin typeface="Open Sans" pitchFamily="34" charset="0"/>
                <a:ea typeface="Open Sans" pitchFamily="34" charset="0"/>
                <a:cs typeface="Open Sans" pitchFamily="34" charset="0"/>
              </a:rPr>
              <a:t>Forward-looking </a:t>
            </a:r>
            <a:r>
              <a:rPr lang="en-US" sz="1083" dirty="0">
                <a:solidFill>
                  <a:srgbClr val="2782A7"/>
                </a:solidFill>
                <a:latin typeface="Open Sans" pitchFamily="34" charset="0"/>
                <a:ea typeface="Open Sans" pitchFamily="34" charset="0"/>
                <a:cs typeface="Open Sans" pitchFamily="34" charset="0"/>
              </a:rPr>
              <a:t>investment vehicle based on </a:t>
            </a:r>
            <a:r>
              <a:rPr lang="en-US" sz="1083" b="1" dirty="0">
                <a:solidFill>
                  <a:srgbClr val="2782A7"/>
                </a:solidFill>
                <a:latin typeface="Open Sans" pitchFamily="34" charset="0"/>
                <a:ea typeface="Open Sans" pitchFamily="34" charset="0"/>
                <a:cs typeface="Open Sans" pitchFamily="34" charset="0"/>
              </a:rPr>
              <a:t>market consensus</a:t>
            </a:r>
            <a:r>
              <a:rPr lang="en-US" sz="1083" dirty="0">
                <a:solidFill>
                  <a:srgbClr val="2782A7"/>
                </a:solidFill>
                <a:latin typeface="Open Sans" pitchFamily="34" charset="0"/>
                <a:ea typeface="Open Sans" pitchFamily="34" charset="0"/>
                <a:cs typeface="Open Sans" pitchFamily="34" charset="0"/>
              </a:rPr>
              <a:t> and </a:t>
            </a:r>
            <a:r>
              <a:rPr lang="en-US" sz="1083" b="1" dirty="0">
                <a:solidFill>
                  <a:srgbClr val="2782A7"/>
                </a:solidFill>
                <a:latin typeface="Open Sans" pitchFamily="34" charset="0"/>
                <a:ea typeface="Open Sans" pitchFamily="34" charset="0"/>
                <a:cs typeface="Open Sans" pitchFamily="34" charset="0"/>
              </a:rPr>
              <a:t>black-</a:t>
            </a:r>
            <a:r>
              <a:rPr lang="en-US" sz="1083" b="1" dirty="0" err="1">
                <a:solidFill>
                  <a:srgbClr val="2782A7"/>
                </a:solidFill>
                <a:latin typeface="Open Sans" pitchFamily="34" charset="0"/>
                <a:ea typeface="Open Sans" pitchFamily="34" charset="0"/>
                <a:cs typeface="Open Sans" pitchFamily="34" charset="0"/>
              </a:rPr>
              <a:t>litterman</a:t>
            </a:r>
            <a:r>
              <a:rPr lang="en-US" sz="1083" dirty="0">
                <a:solidFill>
                  <a:srgbClr val="2782A7"/>
                </a:solidFill>
                <a:latin typeface="Open Sans" pitchFamily="34" charset="0"/>
                <a:ea typeface="Open Sans" pitchFamily="34" charset="0"/>
                <a:cs typeface="Open Sans" pitchFamily="34" charset="0"/>
              </a:rPr>
              <a:t> probability models</a:t>
            </a:r>
          </a:p>
          <a:p>
            <a:pPr marL="171450" indent="-171450">
              <a:buFont typeface="Arial" panose="020B0604020202020204" pitchFamily="34" charset="0"/>
              <a:buChar char="•"/>
            </a:pPr>
            <a:r>
              <a:rPr lang="en-US" sz="1083" b="1" dirty="0" err="1">
                <a:solidFill>
                  <a:srgbClr val="2782A7"/>
                </a:solidFill>
                <a:latin typeface="Open Sans" pitchFamily="34" charset="0"/>
                <a:ea typeface="Open Sans" pitchFamily="34" charset="0"/>
                <a:cs typeface="Open Sans" pitchFamily="34" charset="0"/>
              </a:rPr>
              <a:t>Algo</a:t>
            </a:r>
            <a:r>
              <a:rPr lang="en-US" sz="1083" b="1" dirty="0">
                <a:solidFill>
                  <a:srgbClr val="2782A7"/>
                </a:solidFill>
                <a:latin typeface="Open Sans" pitchFamily="34" charset="0"/>
                <a:ea typeface="Open Sans" pitchFamily="34" charset="0"/>
                <a:cs typeface="Open Sans" pitchFamily="34" charset="0"/>
              </a:rPr>
              <a:t>-based optimizing engine </a:t>
            </a:r>
            <a:r>
              <a:rPr lang="en-US" sz="1083" dirty="0">
                <a:solidFill>
                  <a:srgbClr val="2782A7"/>
                </a:solidFill>
                <a:latin typeface="Open Sans" pitchFamily="34" charset="0"/>
                <a:ea typeface="Open Sans" pitchFamily="34" charset="0"/>
                <a:cs typeface="Open Sans" pitchFamily="34" charset="0"/>
              </a:rPr>
              <a:t>to minimize risk with target return</a:t>
            </a:r>
          </a:p>
        </p:txBody>
      </p:sp>
      <p:sp>
        <p:nvSpPr>
          <p:cNvPr id="66" name="TextBox 32">
            <a:extLst>
              <a:ext uri="{FF2B5EF4-FFF2-40B4-BE49-F238E27FC236}">
                <a16:creationId xmlns:a16="http://schemas.microsoft.com/office/drawing/2014/main" id="{61F684C2-016C-4EA5-B215-FB24D06118FC}"/>
              </a:ext>
            </a:extLst>
          </p:cNvPr>
          <p:cNvSpPr txBox="1"/>
          <p:nvPr/>
        </p:nvSpPr>
        <p:spPr>
          <a:xfrm>
            <a:off x="5968179" y="1544017"/>
            <a:ext cx="2400402" cy="933267"/>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083" dirty="0">
                <a:solidFill>
                  <a:srgbClr val="2782A7"/>
                </a:solidFill>
                <a:latin typeface="Open Sans" pitchFamily="34" charset="0"/>
                <a:ea typeface="Open Sans" pitchFamily="34" charset="0"/>
                <a:cs typeface="Open Sans" pitchFamily="34" charset="0"/>
              </a:rPr>
              <a:t>Adjusted portfolio embedded with 2018 </a:t>
            </a:r>
            <a:r>
              <a:rPr lang="en-US" sz="1083" b="1" dirty="0">
                <a:solidFill>
                  <a:srgbClr val="2782A7"/>
                </a:solidFill>
                <a:latin typeface="Open Sans" pitchFamily="34" charset="0"/>
                <a:ea typeface="Open Sans" pitchFamily="34" charset="0"/>
                <a:cs typeface="Open Sans" pitchFamily="34" charset="0"/>
              </a:rPr>
              <a:t>macro outlook</a:t>
            </a:r>
          </a:p>
          <a:p>
            <a:pPr marL="171450" indent="-171450">
              <a:buFont typeface="Arial" panose="020B0604020202020204" pitchFamily="34" charset="0"/>
              <a:buChar char="•"/>
            </a:pPr>
            <a:r>
              <a:rPr lang="en-US" sz="1083" dirty="0">
                <a:solidFill>
                  <a:srgbClr val="2782A7"/>
                </a:solidFill>
                <a:latin typeface="Open Sans" pitchFamily="34" charset="0"/>
                <a:ea typeface="Open Sans" pitchFamily="34" charset="0"/>
                <a:cs typeface="Open Sans" pitchFamily="34" charset="0"/>
              </a:rPr>
              <a:t>Scenario analysis with selected best performance investment strategies</a:t>
            </a:r>
          </a:p>
        </p:txBody>
      </p:sp>
      <p:sp>
        <p:nvSpPr>
          <p:cNvPr id="67" name="TextBox 33">
            <a:extLst>
              <a:ext uri="{FF2B5EF4-FFF2-40B4-BE49-F238E27FC236}">
                <a16:creationId xmlns:a16="http://schemas.microsoft.com/office/drawing/2014/main" id="{38B942D5-281A-417A-B4CA-DECAEBBDB1BC}"/>
              </a:ext>
            </a:extLst>
          </p:cNvPr>
          <p:cNvSpPr txBox="1"/>
          <p:nvPr/>
        </p:nvSpPr>
        <p:spPr>
          <a:xfrm>
            <a:off x="7579437" y="4485028"/>
            <a:ext cx="2326563" cy="1433211"/>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083" dirty="0">
                <a:solidFill>
                  <a:srgbClr val="2782A7"/>
                </a:solidFill>
                <a:latin typeface="Open Sans" pitchFamily="34" charset="0"/>
                <a:ea typeface="Open Sans" pitchFamily="34" charset="0"/>
                <a:cs typeface="Open Sans" pitchFamily="34" charset="0"/>
              </a:rPr>
              <a:t>Longer investment horizon with capital accumulation needs in the early stage and more flexibilities in the later half</a:t>
            </a:r>
          </a:p>
          <a:p>
            <a:pPr marL="171450" indent="-171450">
              <a:buFont typeface="Arial" panose="020B0604020202020204" pitchFamily="34" charset="0"/>
              <a:buChar char="•"/>
            </a:pPr>
            <a:r>
              <a:rPr lang="en-US" sz="1083" b="1" dirty="0">
                <a:solidFill>
                  <a:srgbClr val="2782A7"/>
                </a:solidFill>
                <a:latin typeface="Open Sans" pitchFamily="34" charset="0"/>
                <a:ea typeface="Open Sans" pitchFamily="34" charset="0"/>
                <a:cs typeface="Open Sans" pitchFamily="34" charset="0"/>
              </a:rPr>
              <a:t>Dynamic investment strategy </a:t>
            </a:r>
            <a:r>
              <a:rPr lang="en-US" sz="1083" dirty="0">
                <a:solidFill>
                  <a:srgbClr val="2782A7"/>
                </a:solidFill>
                <a:latin typeface="Open Sans" pitchFamily="34" charset="0"/>
                <a:ea typeface="Open Sans" pitchFamily="34" charset="0"/>
                <a:cs typeface="Open Sans" pitchFamily="34" charset="0"/>
              </a:rPr>
              <a:t>of 10 year optimized conservative plan plus 10 year slightly aggressive plan</a:t>
            </a:r>
            <a:endParaRPr lang="en-US" sz="1083" b="1" dirty="0">
              <a:solidFill>
                <a:srgbClr val="2782A7"/>
              </a:solidFill>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217450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4" grpId="0"/>
      <p:bldP spid="55" grpId="0"/>
      <p:bldP spid="56" grpId="0"/>
      <p:bldP spid="57" grpId="0"/>
      <p:bldP spid="58" grpId="0"/>
      <p:bldP spid="65" grpId="0"/>
      <p:bldP spid="66" grpId="0"/>
      <p:bldP spid="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1BDEA6-35E6-49F4-85BF-C2765A8A92D2}"/>
              </a:ext>
            </a:extLst>
          </p:cNvPr>
          <p:cNvSpPr>
            <a:spLocks noGrp="1"/>
          </p:cNvSpPr>
          <p:nvPr>
            <p:ph type="sldNum" sz="quarter" idx="12"/>
          </p:nvPr>
        </p:nvSpPr>
        <p:spPr>
          <a:xfrm>
            <a:off x="6687247" y="5988236"/>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err="1"/>
              <a:t>J.P.Morgon</a:t>
            </a:r>
            <a:r>
              <a:rPr lang="en-US" altLang="zh-CN" dirty="0"/>
              <a:t> Asset and Wealth</a:t>
            </a:r>
          </a:p>
          <a:p>
            <a:r>
              <a:rPr lang="en-US" altLang="zh-CN" dirty="0"/>
              <a:t>Management Challenge (AWMC)</a:t>
            </a:r>
          </a:p>
          <a:p>
            <a:r>
              <a:rPr lang="en-US" altLang="zh-CN" dirty="0"/>
              <a:t>2018</a:t>
            </a:r>
            <a:endParaRPr lang="zh-CN" altLang="en-US" dirty="0"/>
          </a:p>
        </p:txBody>
      </p:sp>
      <p:sp>
        <p:nvSpPr>
          <p:cNvPr id="50" name="矩形 16">
            <a:extLst>
              <a:ext uri="{FF2B5EF4-FFF2-40B4-BE49-F238E27FC236}">
                <a16:creationId xmlns:a16="http://schemas.microsoft.com/office/drawing/2014/main" id="{747378FA-BF7A-485B-BE89-B0E8E7604561}"/>
              </a:ext>
            </a:extLst>
          </p:cNvPr>
          <p:cNvSpPr/>
          <p:nvPr/>
        </p:nvSpPr>
        <p:spPr>
          <a:xfrm>
            <a:off x="6144209" y="1015428"/>
            <a:ext cx="3584049" cy="356729"/>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altLang="zh-CN" sz="1600" b="1" dirty="0">
                <a:solidFill>
                  <a:schemeClr val="bg1"/>
                </a:solidFill>
                <a:latin typeface="Calibri" panose="020F0502020204030204" pitchFamily="34" charset="0"/>
                <a:cs typeface="Calibri" panose="020F0502020204030204" pitchFamily="34" charset="0"/>
              </a:rPr>
              <a:t>Implied Equilibrium Return and Weights</a:t>
            </a:r>
            <a:endParaRPr lang="zh-CN" altLang="en-US" sz="1600" b="1" dirty="0">
              <a:solidFill>
                <a:schemeClr val="bg1"/>
              </a:solidFill>
              <a:latin typeface="Calibri" panose="020F0502020204030204" pitchFamily="34" charset="0"/>
              <a:cs typeface="Calibri" panose="020F0502020204030204" pitchFamily="34" charset="0"/>
            </a:endParaRPr>
          </a:p>
        </p:txBody>
      </p:sp>
      <p:sp>
        <p:nvSpPr>
          <p:cNvPr id="56" name="箭头: V 形 14">
            <a:extLst>
              <a:ext uri="{FF2B5EF4-FFF2-40B4-BE49-F238E27FC236}">
                <a16:creationId xmlns:a16="http://schemas.microsoft.com/office/drawing/2014/main" id="{48F713BE-DAE0-4273-BDA0-F63996A0E14D}"/>
              </a:ext>
            </a:extLst>
          </p:cNvPr>
          <p:cNvSpPr/>
          <p:nvPr/>
        </p:nvSpPr>
        <p:spPr>
          <a:xfrm>
            <a:off x="2727508" y="1798726"/>
            <a:ext cx="312470" cy="663013"/>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grpSp>
        <p:nvGrpSpPr>
          <p:cNvPr id="61" name="Group 60">
            <a:extLst>
              <a:ext uri="{FF2B5EF4-FFF2-40B4-BE49-F238E27FC236}">
                <a16:creationId xmlns:a16="http://schemas.microsoft.com/office/drawing/2014/main" id="{42A82D3F-F4C0-4E06-A804-FAAC8F1E4960}"/>
              </a:ext>
            </a:extLst>
          </p:cNvPr>
          <p:cNvGrpSpPr/>
          <p:nvPr/>
        </p:nvGrpSpPr>
        <p:grpSpPr>
          <a:xfrm>
            <a:off x="90773" y="6455460"/>
            <a:ext cx="6944699" cy="430887"/>
            <a:chOff x="69382" y="6043721"/>
            <a:chExt cx="6944699" cy="430887"/>
          </a:xfrm>
        </p:grpSpPr>
        <p:sp>
          <p:nvSpPr>
            <p:cNvPr id="8" name="文本框 7">
              <a:extLst>
                <a:ext uri="{FF2B5EF4-FFF2-40B4-BE49-F238E27FC236}">
                  <a16:creationId xmlns:a16="http://schemas.microsoft.com/office/drawing/2014/main" id="{712F561F-019D-437E-9BF8-4D36461CC7F8}"/>
                </a:ext>
              </a:extLst>
            </p:cNvPr>
            <p:cNvSpPr txBox="1"/>
            <p:nvPr/>
          </p:nvSpPr>
          <p:spPr>
            <a:xfrm>
              <a:off x="3660103" y="6112972"/>
              <a:ext cx="3353978" cy="261610"/>
            </a:xfrm>
            <a:prstGeom prst="rect">
              <a:avLst/>
            </a:prstGeom>
            <a:noFill/>
          </p:spPr>
          <p:txBody>
            <a:bodyPr wrap="square" rtlCol="0">
              <a:spAutoFit/>
            </a:bodyPr>
            <a:lstStyle/>
            <a:p>
              <a:r>
                <a:rPr lang="en-US" altLang="zh-CN" sz="1100" dirty="0">
                  <a:latin typeface="Calibri" panose="020F0502020204030204" pitchFamily="34" charset="0"/>
                  <a:cs typeface="Calibri" panose="020F0502020204030204" pitchFamily="34" charset="0"/>
                </a:rPr>
                <a:t>2. Data Source: Bloomberg, Google</a:t>
              </a:r>
              <a:r>
                <a:rPr lang="zh-CN" altLang="en-US" sz="1100" dirty="0">
                  <a:latin typeface="Calibri" panose="020F0502020204030204" pitchFamily="34" charset="0"/>
                  <a:cs typeface="Calibri" panose="020F0502020204030204" pitchFamily="34" charset="0"/>
                </a:rPr>
                <a:t> </a:t>
              </a:r>
              <a:r>
                <a:rPr lang="en-US" altLang="zh-CN" sz="1100" dirty="0">
                  <a:latin typeface="Calibri" panose="020F0502020204030204" pitchFamily="34" charset="0"/>
                  <a:cs typeface="Calibri" panose="020F0502020204030204" pitchFamily="34" charset="0"/>
                </a:rPr>
                <a:t>Finance API </a:t>
              </a:r>
              <a:endParaRPr lang="zh-CN" altLang="en-US" sz="1100" dirty="0">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B330C868-98A2-42B4-9DCB-CBA42C8075DE}"/>
                </a:ext>
              </a:extLst>
            </p:cNvPr>
            <p:cNvSpPr txBox="1"/>
            <p:nvPr/>
          </p:nvSpPr>
          <p:spPr>
            <a:xfrm>
              <a:off x="69382" y="6043721"/>
              <a:ext cx="3620011" cy="430887"/>
            </a:xfrm>
            <a:prstGeom prst="rect">
              <a:avLst/>
            </a:prstGeom>
            <a:noFill/>
          </p:spPr>
          <p:txBody>
            <a:bodyPr wrap="square" rtlCol="0">
              <a:spAutoFit/>
            </a:bodyPr>
            <a:lstStyle/>
            <a:p>
              <a:pPr algn="ctr"/>
              <a:r>
                <a:rPr lang="en-HK" sz="1100" dirty="0">
                  <a:latin typeface="Calibri" panose="020F0502020204030204" pitchFamily="34" charset="0"/>
                  <a:cs typeface="Calibri" panose="020F0502020204030204" pitchFamily="34" charset="0"/>
                </a:rPr>
                <a:t>1. The process is different from original Black-</a:t>
              </a:r>
              <a:r>
                <a:rPr lang="en-HK" sz="1100" dirty="0" err="1">
                  <a:latin typeface="Calibri" panose="020F0502020204030204" pitchFamily="34" charset="0"/>
                  <a:cs typeface="Calibri" panose="020F0502020204030204" pitchFamily="34" charset="0"/>
                </a:rPr>
                <a:t>Litterman</a:t>
              </a:r>
              <a:r>
                <a:rPr lang="en-HK" sz="1100" dirty="0">
                  <a:latin typeface="Calibri" panose="020F0502020204030204" pitchFamily="34" charset="0"/>
                  <a:cs typeface="Calibri" panose="020F0502020204030204" pitchFamily="34" charset="0"/>
                </a:rPr>
                <a:t>   </a:t>
              </a:r>
            </a:p>
            <a:p>
              <a:pPr algn="ctr"/>
              <a:r>
                <a:rPr lang="en-HK" sz="1100" dirty="0">
                  <a:latin typeface="Calibri" panose="020F0502020204030204" pitchFamily="34" charset="0"/>
                  <a:cs typeface="Calibri" panose="020F0502020204030204" pitchFamily="34" charset="0"/>
                </a:rPr>
                <a:t>    Model because there is no risk-free assets in this portfolio</a:t>
              </a:r>
            </a:p>
          </p:txBody>
        </p:sp>
      </p:grpSp>
      <p:sp>
        <p:nvSpPr>
          <p:cNvPr id="42" name="箭头: V 形 17">
            <a:extLst>
              <a:ext uri="{FF2B5EF4-FFF2-40B4-BE49-F238E27FC236}">
                <a16:creationId xmlns:a16="http://schemas.microsoft.com/office/drawing/2014/main" id="{48FC206C-33B2-4C74-8FDC-08CDC4A2F1E8}"/>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OPTIMIZED STRATEGIC PORTFOLIO with Black-</a:t>
            </a:r>
            <a:r>
              <a:rPr lang="en-US" altLang="zh-CN" b="1" dirty="0" err="1">
                <a:solidFill>
                  <a:schemeClr val="bg1"/>
                </a:solidFill>
                <a:latin typeface="Calibri" panose="020F0502020204030204" pitchFamily="34" charset="0"/>
                <a:cs typeface="Calibri" panose="020F0502020204030204" pitchFamily="34" charset="0"/>
              </a:rPr>
              <a:t>Litterman</a:t>
            </a:r>
            <a:r>
              <a:rPr lang="en-US" altLang="zh-CN" b="1" dirty="0">
                <a:solidFill>
                  <a:schemeClr val="bg1"/>
                </a:solidFill>
                <a:latin typeface="Calibri" panose="020F0502020204030204" pitchFamily="34" charset="0"/>
                <a:cs typeface="Calibri" panose="020F0502020204030204" pitchFamily="34" charset="0"/>
              </a:rPr>
              <a:t> model using Python</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43" name="箭头: 五边形 18">
            <a:extLst>
              <a:ext uri="{FF2B5EF4-FFF2-40B4-BE49-F238E27FC236}">
                <a16:creationId xmlns:a16="http://schemas.microsoft.com/office/drawing/2014/main" id="{63578326-E737-42B7-952F-99C2DCB85603}"/>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Group 4">
            <a:extLst>
              <a:ext uri="{FF2B5EF4-FFF2-40B4-BE49-F238E27FC236}">
                <a16:creationId xmlns:a16="http://schemas.microsoft.com/office/drawing/2014/main" id="{66D7713A-339B-4300-A749-994037105AEA}"/>
              </a:ext>
            </a:extLst>
          </p:cNvPr>
          <p:cNvGrpSpPr/>
          <p:nvPr/>
        </p:nvGrpSpPr>
        <p:grpSpPr>
          <a:xfrm>
            <a:off x="3171864" y="1024516"/>
            <a:ext cx="2581903" cy="1628700"/>
            <a:chOff x="3660378" y="902596"/>
            <a:chExt cx="2581903" cy="1628700"/>
          </a:xfrm>
        </p:grpSpPr>
        <p:sp>
          <p:nvSpPr>
            <p:cNvPr id="55" name="TextBox 54">
              <a:extLst>
                <a:ext uri="{FF2B5EF4-FFF2-40B4-BE49-F238E27FC236}">
                  <a16:creationId xmlns:a16="http://schemas.microsoft.com/office/drawing/2014/main" id="{99E949BA-48E0-448F-B601-803482C27443}"/>
                </a:ext>
              </a:extLst>
            </p:cNvPr>
            <p:cNvSpPr txBox="1"/>
            <p:nvPr/>
          </p:nvSpPr>
          <p:spPr>
            <a:xfrm>
              <a:off x="3662955" y="902596"/>
              <a:ext cx="2446309" cy="338554"/>
            </a:xfrm>
            <a:prstGeom prst="rect">
              <a:avLst/>
            </a:prstGeom>
            <a:solidFill>
              <a:srgbClr val="3A85BF"/>
            </a:solidFill>
          </p:spPr>
          <p:txBody>
            <a:bodyPr wrap="square" rtlCol="0">
              <a:spAutoFit/>
            </a:bodyPr>
            <a:lstStyle/>
            <a:p>
              <a:pPr algn="ctr"/>
              <a:r>
                <a:rPr lang="en-HK" sz="1600" b="1" dirty="0">
                  <a:solidFill>
                    <a:schemeClr val="bg1"/>
                  </a:solidFill>
                  <a:latin typeface="Calibri" panose="020F0502020204030204" pitchFamily="34" charset="0"/>
                  <a:cs typeface="Calibri" panose="020F0502020204030204" pitchFamily="34" charset="0"/>
                </a:rPr>
                <a:t>Optimization</a:t>
              </a:r>
            </a:p>
          </p:txBody>
        </p:sp>
        <p:sp>
          <p:nvSpPr>
            <p:cNvPr id="44" name="矩形 32">
              <a:extLst>
                <a:ext uri="{FF2B5EF4-FFF2-40B4-BE49-F238E27FC236}">
                  <a16:creationId xmlns:a16="http://schemas.microsoft.com/office/drawing/2014/main" id="{6AF271FF-976A-4A2E-9B35-9CF2E9A5BE39}"/>
                </a:ext>
              </a:extLst>
            </p:cNvPr>
            <p:cNvSpPr/>
            <p:nvPr/>
          </p:nvSpPr>
          <p:spPr>
            <a:xfrm>
              <a:off x="3660378" y="1318133"/>
              <a:ext cx="2581903" cy="1213163"/>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b="1" u="sng" dirty="0">
                  <a:solidFill>
                    <a:schemeClr val="tx1"/>
                  </a:solidFill>
                  <a:latin typeface="Calibri" panose="020F0502020204030204" pitchFamily="34" charset="0"/>
                  <a:cs typeface="Calibri" panose="020F0502020204030204" pitchFamily="34" charset="0"/>
                </a:rPr>
                <a:t>Minimize</a:t>
              </a: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Systematic Risk:      Be</a:t>
              </a:r>
              <a:r>
                <a:rPr lang="en-US" altLang="zh-CN" sz="1400" dirty="0">
                  <a:solidFill>
                    <a:prstClr val="black"/>
                  </a:solidFill>
                  <a:latin typeface="Calibri" panose="020F0502020204030204" pitchFamily="34" charset="0"/>
                  <a:cs typeface="Calibri" panose="020F0502020204030204" pitchFamily="34" charset="0"/>
                </a:rPr>
                <a:t>ta</a:t>
              </a: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Unsystematic Risk: </a:t>
              </a:r>
              <a:r>
                <a:rPr lang="en-US" altLang="zh-CN" sz="1400" dirty="0">
                  <a:solidFill>
                    <a:prstClr val="black"/>
                  </a:solidFill>
                  <a:latin typeface="Calibri" panose="020F0502020204030204" pitchFamily="34" charset="0"/>
                  <a:cs typeface="Calibri" panose="020F0502020204030204" pitchFamily="34" charset="0"/>
                </a:rPr>
                <a:t>Volatility</a:t>
              </a:r>
              <a:endParaRPr lang="en-US" altLang="zh-CN" sz="1400" baseline="30000" dirty="0">
                <a:solidFill>
                  <a:prstClr val="black"/>
                </a:solidFill>
                <a:latin typeface="Calibri" panose="020F0502020204030204" pitchFamily="34" charset="0"/>
                <a:cs typeface="Calibri" panose="020F0502020204030204" pitchFamily="34" charset="0"/>
              </a:endParaRP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Max Loss:                  </a:t>
              </a:r>
              <a:r>
                <a:rPr lang="en-US" altLang="zh-CN" sz="1400" dirty="0">
                  <a:solidFill>
                    <a:prstClr val="black"/>
                  </a:solidFill>
                  <a:latin typeface="Calibri" panose="020F0502020204030204" pitchFamily="34" charset="0"/>
                  <a:cs typeface="Calibri" panose="020F0502020204030204" pitchFamily="34" charset="0"/>
                </a:rPr>
                <a:t>drawdown</a:t>
              </a:r>
            </a:p>
            <a:p>
              <a:pPr algn="just">
                <a:buClr>
                  <a:srgbClr val="009ED6"/>
                </a:buClr>
                <a:buSzPct val="70000"/>
              </a:pPr>
              <a:r>
                <a:rPr lang="en-US" altLang="zh-CN" sz="1400" b="1" u="sng" dirty="0">
                  <a:solidFill>
                    <a:prstClr val="black"/>
                  </a:solidFill>
                  <a:latin typeface="Calibri" panose="020F0502020204030204" pitchFamily="34" charset="0"/>
                  <a:cs typeface="Calibri" panose="020F0502020204030204" pitchFamily="34" charset="0"/>
                </a:rPr>
                <a:t>Maximize</a:t>
              </a: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Gains:                        </a:t>
              </a:r>
              <a:r>
                <a:rPr lang="en-US" altLang="zh-CN" sz="1400" dirty="0">
                  <a:solidFill>
                    <a:prstClr val="black"/>
                  </a:solidFill>
                  <a:latin typeface="Calibri" panose="020F0502020204030204" pitchFamily="34" charset="0"/>
                  <a:cs typeface="Calibri" panose="020F0502020204030204" pitchFamily="34" charset="0"/>
                </a:rPr>
                <a:t>Return</a:t>
              </a:r>
              <a:endParaRPr lang="zh-CN" altLang="en-US" sz="1400" dirty="0">
                <a:solidFill>
                  <a:schemeClr val="tx1"/>
                </a:solidFill>
              </a:endParaRPr>
            </a:p>
          </p:txBody>
        </p:sp>
      </p:grpSp>
      <p:sp>
        <p:nvSpPr>
          <p:cNvPr id="46" name="箭头: V 形 14">
            <a:extLst>
              <a:ext uri="{FF2B5EF4-FFF2-40B4-BE49-F238E27FC236}">
                <a16:creationId xmlns:a16="http://schemas.microsoft.com/office/drawing/2014/main" id="{2B52E964-2054-48A5-A9FF-66EC19C6E8EF}"/>
              </a:ext>
            </a:extLst>
          </p:cNvPr>
          <p:cNvSpPr/>
          <p:nvPr/>
        </p:nvSpPr>
        <p:spPr>
          <a:xfrm>
            <a:off x="5753767" y="1814053"/>
            <a:ext cx="312470" cy="663013"/>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24155202-F28E-4E86-8C5B-1BA392C2BE93}"/>
              </a:ext>
            </a:extLst>
          </p:cNvPr>
          <p:cNvGrpSpPr/>
          <p:nvPr/>
        </p:nvGrpSpPr>
        <p:grpSpPr>
          <a:xfrm>
            <a:off x="6144210" y="5236335"/>
            <a:ext cx="3519561" cy="1066386"/>
            <a:chOff x="6435881" y="2303260"/>
            <a:chExt cx="3558470" cy="1066386"/>
          </a:xfrm>
        </p:grpSpPr>
        <p:pic>
          <p:nvPicPr>
            <p:cNvPr id="69" name="Picture 68">
              <a:extLst>
                <a:ext uri="{FF2B5EF4-FFF2-40B4-BE49-F238E27FC236}">
                  <a16:creationId xmlns:a16="http://schemas.microsoft.com/office/drawing/2014/main" id="{D4C0EC22-1501-4F30-B641-9A2FFAD765B7}"/>
                </a:ext>
              </a:extLst>
            </p:cNvPr>
            <p:cNvPicPr>
              <a:picLocks noChangeAspect="1"/>
            </p:cNvPicPr>
            <p:nvPr/>
          </p:nvPicPr>
          <p:blipFill>
            <a:blip r:embed="rId2"/>
            <a:stretch>
              <a:fillRect/>
            </a:stretch>
          </p:blipFill>
          <p:spPr>
            <a:xfrm>
              <a:off x="6722625" y="2964114"/>
              <a:ext cx="2984982" cy="405532"/>
            </a:xfrm>
            <a:prstGeom prst="rect">
              <a:avLst/>
            </a:prstGeom>
          </p:spPr>
        </p:pic>
        <p:sp>
          <p:nvSpPr>
            <p:cNvPr id="65" name="TextBox 64">
              <a:extLst>
                <a:ext uri="{FF2B5EF4-FFF2-40B4-BE49-F238E27FC236}">
                  <a16:creationId xmlns:a16="http://schemas.microsoft.com/office/drawing/2014/main" id="{A14888A8-A7B0-4FB8-AC8F-1E98E6FD04A2}"/>
                </a:ext>
              </a:extLst>
            </p:cNvPr>
            <p:cNvSpPr txBox="1"/>
            <p:nvPr/>
          </p:nvSpPr>
          <p:spPr>
            <a:xfrm>
              <a:off x="6435881" y="2303260"/>
              <a:ext cx="3558470" cy="584775"/>
            </a:xfrm>
            <a:prstGeom prst="rect">
              <a:avLst/>
            </a:prstGeom>
            <a:solidFill>
              <a:srgbClr val="3A85BF"/>
            </a:solidFill>
          </p:spPr>
          <p:txBody>
            <a:bodyPr wrap="square" rtlCol="0">
              <a:spAutoFit/>
            </a:bodyPr>
            <a:lstStyle/>
            <a:p>
              <a:pPr algn="ctr"/>
              <a:r>
                <a:rPr lang="en-HK" sz="1600" b="1" dirty="0">
                  <a:solidFill>
                    <a:schemeClr val="bg1"/>
                  </a:solidFill>
                  <a:latin typeface="Calibri" panose="020F0502020204030204" pitchFamily="34" charset="0"/>
                  <a:cs typeface="Calibri" panose="020F0502020204030204" pitchFamily="34" charset="0"/>
                </a:rPr>
                <a:t>Weight the Equilibrium Return and Views with Confidence Level</a:t>
              </a:r>
            </a:p>
          </p:txBody>
        </p:sp>
      </p:grpSp>
      <p:grpSp>
        <p:nvGrpSpPr>
          <p:cNvPr id="10" name="Group 9">
            <a:extLst>
              <a:ext uri="{FF2B5EF4-FFF2-40B4-BE49-F238E27FC236}">
                <a16:creationId xmlns:a16="http://schemas.microsoft.com/office/drawing/2014/main" id="{19E0BC3A-38B8-4E13-BDE5-AD82409F9651}"/>
              </a:ext>
            </a:extLst>
          </p:cNvPr>
          <p:cNvGrpSpPr/>
          <p:nvPr/>
        </p:nvGrpSpPr>
        <p:grpSpPr>
          <a:xfrm>
            <a:off x="5989435" y="2931031"/>
            <a:ext cx="3713246" cy="1918779"/>
            <a:chOff x="5933866" y="2984429"/>
            <a:chExt cx="3713246" cy="1937238"/>
          </a:xfrm>
        </p:grpSpPr>
        <p:graphicFrame>
          <p:nvGraphicFramePr>
            <p:cNvPr id="59" name="Chart 58" title="图表">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3091790775"/>
                </p:ext>
              </p:extLst>
            </p:nvPr>
          </p:nvGraphicFramePr>
          <p:xfrm>
            <a:off x="5933866" y="3257009"/>
            <a:ext cx="3584050" cy="1664658"/>
          </p:xfrm>
          <a:graphic>
            <a:graphicData uri="http://schemas.openxmlformats.org/drawingml/2006/chart">
              <c:chart xmlns:c="http://schemas.openxmlformats.org/drawingml/2006/chart" xmlns:r="http://schemas.openxmlformats.org/officeDocument/2006/relationships" r:id="rId3"/>
            </a:graphicData>
          </a:graphic>
        </p:graphicFrame>
        <p:sp>
          <p:nvSpPr>
            <p:cNvPr id="68" name="矩形 16">
              <a:extLst>
                <a:ext uri="{FF2B5EF4-FFF2-40B4-BE49-F238E27FC236}">
                  <a16:creationId xmlns:a16="http://schemas.microsoft.com/office/drawing/2014/main" id="{D2EB6B1C-F407-479C-842B-EF641C2BB0BA}"/>
                </a:ext>
              </a:extLst>
            </p:cNvPr>
            <p:cNvSpPr/>
            <p:nvPr/>
          </p:nvSpPr>
          <p:spPr>
            <a:xfrm>
              <a:off x="6088642" y="2984429"/>
              <a:ext cx="3558470" cy="356729"/>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altLang="zh-CN" sz="1600" b="1" dirty="0">
                  <a:solidFill>
                    <a:schemeClr val="bg1"/>
                  </a:solidFill>
                  <a:latin typeface="Calibri" panose="020F0502020204030204" pitchFamily="34" charset="0"/>
                  <a:cs typeface="Calibri" panose="020F0502020204030204" pitchFamily="34" charset="0"/>
                </a:rPr>
                <a:t>Views from Analysing Macro Outlook</a:t>
              </a:r>
              <a:endParaRPr lang="zh-CN" altLang="en-US" sz="1600" b="1" dirty="0">
                <a:solidFill>
                  <a:schemeClr val="bg1"/>
                </a:solidFill>
                <a:latin typeface="Calibri" panose="020F0502020204030204" pitchFamily="34" charset="0"/>
                <a:cs typeface="Calibri" panose="020F0502020204030204" pitchFamily="34" charset="0"/>
              </a:endParaRPr>
            </a:p>
          </p:txBody>
        </p:sp>
      </p:grpSp>
      <p:graphicFrame>
        <p:nvGraphicFramePr>
          <p:cNvPr id="86" name="Chart 85">
            <a:extLst>
              <a:ext uri="{FF2B5EF4-FFF2-40B4-BE49-F238E27FC236}">
                <a16:creationId xmlns:a16="http://schemas.microsoft.com/office/drawing/2014/main" id="{80E0EE8E-E5E2-417D-B9A7-3F0EB12B207F}"/>
              </a:ext>
            </a:extLst>
          </p:cNvPr>
          <p:cNvGraphicFramePr>
            <a:graphicFrameLocks/>
          </p:cNvGraphicFramePr>
          <p:nvPr>
            <p:extLst>
              <p:ext uri="{D42A27DB-BD31-4B8C-83A1-F6EECF244321}">
                <p14:modId xmlns:p14="http://schemas.microsoft.com/office/powerpoint/2010/main" val="2055013551"/>
              </p:ext>
            </p:extLst>
          </p:nvPr>
        </p:nvGraphicFramePr>
        <p:xfrm>
          <a:off x="164247" y="1334421"/>
          <a:ext cx="2622490" cy="1483404"/>
        </p:xfrm>
        <a:graphic>
          <a:graphicData uri="http://schemas.openxmlformats.org/drawingml/2006/chart">
            <c:chart xmlns:c="http://schemas.openxmlformats.org/drawingml/2006/chart" xmlns:r="http://schemas.openxmlformats.org/officeDocument/2006/relationships" r:id="rId4"/>
          </a:graphicData>
        </a:graphic>
      </p:graphicFrame>
      <p:sp>
        <p:nvSpPr>
          <p:cNvPr id="87" name="TextBox 86">
            <a:extLst>
              <a:ext uri="{FF2B5EF4-FFF2-40B4-BE49-F238E27FC236}">
                <a16:creationId xmlns:a16="http://schemas.microsoft.com/office/drawing/2014/main" id="{0CFED6F9-1854-41BC-8A3C-6BB8D1E62307}"/>
              </a:ext>
            </a:extLst>
          </p:cNvPr>
          <p:cNvSpPr txBox="1"/>
          <p:nvPr/>
        </p:nvSpPr>
        <p:spPr>
          <a:xfrm>
            <a:off x="293223" y="1024516"/>
            <a:ext cx="2456171" cy="338554"/>
          </a:xfrm>
          <a:prstGeom prst="rect">
            <a:avLst/>
          </a:prstGeom>
          <a:solidFill>
            <a:srgbClr val="3A85BF"/>
          </a:solidFill>
        </p:spPr>
        <p:txBody>
          <a:bodyPr wrap="square" rtlCol="0">
            <a:spAutoFit/>
          </a:bodyPr>
          <a:lstStyle/>
          <a:p>
            <a:pPr algn="ctr"/>
            <a:r>
              <a:rPr lang="en-HK" sz="1600" b="1" dirty="0">
                <a:solidFill>
                  <a:schemeClr val="bg1"/>
                </a:solidFill>
                <a:latin typeface="Calibri" panose="020F0502020204030204" pitchFamily="34" charset="0"/>
                <a:cs typeface="Calibri" panose="020F0502020204030204" pitchFamily="34" charset="0"/>
              </a:rPr>
              <a:t>Market Capitalization</a:t>
            </a:r>
          </a:p>
        </p:txBody>
      </p:sp>
      <p:grpSp>
        <p:nvGrpSpPr>
          <p:cNvPr id="11" name="Group 10">
            <a:extLst>
              <a:ext uri="{FF2B5EF4-FFF2-40B4-BE49-F238E27FC236}">
                <a16:creationId xmlns:a16="http://schemas.microsoft.com/office/drawing/2014/main" id="{FB59745C-EE8B-4877-9117-E046C5904AAE}"/>
              </a:ext>
            </a:extLst>
          </p:cNvPr>
          <p:cNvGrpSpPr/>
          <p:nvPr/>
        </p:nvGrpSpPr>
        <p:grpSpPr>
          <a:xfrm>
            <a:off x="6578927" y="1373616"/>
            <a:ext cx="2581903" cy="1331740"/>
            <a:chOff x="6359471" y="1288272"/>
            <a:chExt cx="2581903" cy="1331740"/>
          </a:xfrm>
        </p:grpSpPr>
        <p:sp>
          <p:nvSpPr>
            <p:cNvPr id="89" name="矩形 32">
              <a:extLst>
                <a:ext uri="{FF2B5EF4-FFF2-40B4-BE49-F238E27FC236}">
                  <a16:creationId xmlns:a16="http://schemas.microsoft.com/office/drawing/2014/main" id="{D46DBE90-A0BE-404A-A924-C5E949BE553D}"/>
                </a:ext>
              </a:extLst>
            </p:cNvPr>
            <p:cNvSpPr/>
            <p:nvPr/>
          </p:nvSpPr>
          <p:spPr>
            <a:xfrm>
              <a:off x="6359471" y="1643792"/>
              <a:ext cx="2581903" cy="976220"/>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Expected Return:      5.99%</a:t>
              </a: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Beta:                            0.51</a:t>
              </a:r>
              <a:endParaRPr lang="en-US" altLang="zh-CN" sz="1400" dirty="0">
                <a:solidFill>
                  <a:prstClr val="black"/>
                </a:solidFill>
                <a:latin typeface="Calibri" panose="020F0502020204030204" pitchFamily="34" charset="0"/>
                <a:cs typeface="Calibri" panose="020F0502020204030204" pitchFamily="34" charset="0"/>
              </a:endParaRP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Volatility:                    7.99%</a:t>
              </a:r>
              <a:endParaRPr lang="en-US" altLang="zh-CN" sz="1400" baseline="30000" dirty="0">
                <a:solidFill>
                  <a:prstClr val="black"/>
                </a:solidFill>
                <a:latin typeface="Calibri" panose="020F0502020204030204" pitchFamily="34" charset="0"/>
                <a:cs typeface="Calibri" panose="020F0502020204030204" pitchFamily="34" charset="0"/>
              </a:endParaRP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Historical Max Loss: 12.00%</a:t>
              </a:r>
              <a:endParaRPr lang="en-US" altLang="zh-CN" sz="1400" b="1" u="sng" dirty="0">
                <a:solidFill>
                  <a:schemeClr val="tx1"/>
                </a:solidFill>
                <a:latin typeface="Calibri" panose="020F0502020204030204" pitchFamily="34" charset="0"/>
                <a:cs typeface="Calibri" panose="020F0502020204030204" pitchFamily="34" charset="0"/>
              </a:endParaRPr>
            </a:p>
            <a:p>
              <a:pPr marL="171450" indent="-171450" algn="just">
                <a:buClr>
                  <a:srgbClr val="009ED6"/>
                </a:buClr>
                <a:buSzPct val="70000"/>
                <a:buFont typeface="Wingdings" panose="05000000000000000000" pitchFamily="2" charset="2"/>
                <a:buChar char="l"/>
              </a:pPr>
              <a:endParaRPr lang="zh-CN" altLang="en-US" sz="1400" dirty="0">
                <a:solidFill>
                  <a:schemeClr val="tx1"/>
                </a:solidFill>
              </a:endParaRPr>
            </a:p>
          </p:txBody>
        </p:sp>
        <p:sp>
          <p:nvSpPr>
            <p:cNvPr id="9" name="Rectangle 8">
              <a:extLst>
                <a:ext uri="{FF2B5EF4-FFF2-40B4-BE49-F238E27FC236}">
                  <a16:creationId xmlns:a16="http://schemas.microsoft.com/office/drawing/2014/main" id="{7873EDC2-AC01-46E0-8BF8-8987BEE32C8E}"/>
                </a:ext>
              </a:extLst>
            </p:cNvPr>
            <p:cNvSpPr/>
            <p:nvPr/>
          </p:nvSpPr>
          <p:spPr>
            <a:xfrm>
              <a:off x="6364942" y="1288272"/>
              <a:ext cx="2238177" cy="307777"/>
            </a:xfrm>
            <a:prstGeom prst="rect">
              <a:avLst/>
            </a:prstGeom>
          </p:spPr>
          <p:txBody>
            <a:bodyPr wrap="none">
              <a:spAutoFit/>
            </a:bodyPr>
            <a:lstStyle/>
            <a:p>
              <a:pPr algn="just"/>
              <a:r>
                <a:rPr lang="en-US" altLang="zh-CN" sz="1400" b="1" u="sng" dirty="0">
                  <a:latin typeface="Calibri" panose="020F0502020204030204" pitchFamily="34" charset="0"/>
                  <a:cs typeface="Calibri" panose="020F0502020204030204" pitchFamily="34" charset="0"/>
                </a:rPr>
                <a:t>Prior Portfolio Performance</a:t>
              </a:r>
            </a:p>
          </p:txBody>
        </p:sp>
      </p:grpSp>
      <p:sp>
        <p:nvSpPr>
          <p:cNvPr id="97" name="TextBox 96">
            <a:extLst>
              <a:ext uri="{FF2B5EF4-FFF2-40B4-BE49-F238E27FC236}">
                <a16:creationId xmlns:a16="http://schemas.microsoft.com/office/drawing/2014/main" id="{6CE9D128-C62A-49AE-BFC3-0B32770A96A2}"/>
              </a:ext>
            </a:extLst>
          </p:cNvPr>
          <p:cNvSpPr txBox="1"/>
          <p:nvPr/>
        </p:nvSpPr>
        <p:spPr>
          <a:xfrm>
            <a:off x="3171864" y="2925774"/>
            <a:ext cx="2469645" cy="338554"/>
          </a:xfrm>
          <a:prstGeom prst="rect">
            <a:avLst/>
          </a:prstGeom>
          <a:solidFill>
            <a:srgbClr val="3A85BF"/>
          </a:solidFill>
        </p:spPr>
        <p:txBody>
          <a:bodyPr wrap="square" rtlCol="0">
            <a:spAutoFit/>
          </a:bodyPr>
          <a:lstStyle/>
          <a:p>
            <a:pPr algn="ctr"/>
            <a:r>
              <a:rPr lang="en-HK" sz="1600" b="1" dirty="0">
                <a:solidFill>
                  <a:schemeClr val="bg1"/>
                </a:solidFill>
                <a:latin typeface="Calibri" panose="020F0502020204030204" pitchFamily="34" charset="0"/>
                <a:cs typeface="Calibri" panose="020F0502020204030204" pitchFamily="34" charset="0"/>
              </a:rPr>
              <a:t>Optimization</a:t>
            </a:r>
          </a:p>
        </p:txBody>
      </p:sp>
      <p:sp>
        <p:nvSpPr>
          <p:cNvPr id="120" name="箭头: V 形 14">
            <a:extLst>
              <a:ext uri="{FF2B5EF4-FFF2-40B4-BE49-F238E27FC236}">
                <a16:creationId xmlns:a16="http://schemas.microsoft.com/office/drawing/2014/main" id="{A3747085-AD89-4491-B699-E038489835AB}"/>
              </a:ext>
            </a:extLst>
          </p:cNvPr>
          <p:cNvSpPr/>
          <p:nvPr/>
        </p:nvSpPr>
        <p:spPr>
          <a:xfrm rot="10800000">
            <a:off x="5759863" y="4282933"/>
            <a:ext cx="312470" cy="663013"/>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sp>
        <p:nvSpPr>
          <p:cNvPr id="122" name="箭头: V 形 14">
            <a:extLst>
              <a:ext uri="{FF2B5EF4-FFF2-40B4-BE49-F238E27FC236}">
                <a16:creationId xmlns:a16="http://schemas.microsoft.com/office/drawing/2014/main" id="{3DEF9F99-8E10-4B02-AE3B-333EF03823D6}"/>
              </a:ext>
            </a:extLst>
          </p:cNvPr>
          <p:cNvSpPr/>
          <p:nvPr/>
        </p:nvSpPr>
        <p:spPr>
          <a:xfrm rot="5400000">
            <a:off x="7753255" y="4679173"/>
            <a:ext cx="312470" cy="663013"/>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D4E77D72-83CE-4912-8521-914DB42B6D2D}"/>
              </a:ext>
            </a:extLst>
          </p:cNvPr>
          <p:cNvGrpSpPr/>
          <p:nvPr/>
        </p:nvGrpSpPr>
        <p:grpSpPr>
          <a:xfrm>
            <a:off x="2143962" y="3403962"/>
            <a:ext cx="4391319" cy="2911864"/>
            <a:chOff x="1877222" y="3412978"/>
            <a:chExt cx="4391319" cy="2911864"/>
          </a:xfrm>
        </p:grpSpPr>
        <p:graphicFrame>
          <p:nvGraphicFramePr>
            <p:cNvPr id="119" name="Chart 118">
              <a:extLst>
                <a:ext uri="{FF2B5EF4-FFF2-40B4-BE49-F238E27FC236}">
                  <a16:creationId xmlns:a16="http://schemas.microsoft.com/office/drawing/2014/main" id="{311C8D6E-22D7-48A1-918F-3DEC1EC0267C}"/>
                </a:ext>
              </a:extLst>
            </p:cNvPr>
            <p:cNvGraphicFramePr>
              <a:graphicFrameLocks/>
            </p:cNvGraphicFramePr>
            <p:nvPr>
              <p:extLst>
                <p:ext uri="{D42A27DB-BD31-4B8C-83A1-F6EECF244321}">
                  <p14:modId xmlns:p14="http://schemas.microsoft.com/office/powerpoint/2010/main" val="2422175980"/>
                </p:ext>
              </p:extLst>
            </p:nvPr>
          </p:nvGraphicFramePr>
          <p:xfrm>
            <a:off x="1877222" y="3412978"/>
            <a:ext cx="4391319" cy="2583697"/>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0CAE2404-89CE-425B-9420-65092B57688A}"/>
                </a:ext>
              </a:extLst>
            </p:cNvPr>
            <p:cNvSpPr txBox="1"/>
            <p:nvPr/>
          </p:nvSpPr>
          <p:spPr>
            <a:xfrm>
              <a:off x="3039059" y="5986288"/>
              <a:ext cx="2551578" cy="338554"/>
            </a:xfrm>
            <a:prstGeom prst="rect">
              <a:avLst/>
            </a:prstGeom>
            <a:noFill/>
          </p:spPr>
          <p:txBody>
            <a:bodyPr wrap="square" rtlCol="0">
              <a:spAutoFit/>
            </a:bodyPr>
            <a:lstStyle/>
            <a:p>
              <a:r>
                <a:rPr lang="en-HK" sz="1600" b="1" dirty="0">
                  <a:latin typeface="Calibri" panose="020F0502020204030204" pitchFamily="34" charset="0"/>
                  <a:cs typeface="Calibri" panose="020F0502020204030204" pitchFamily="34" charset="0"/>
                </a:rPr>
                <a:t>Strategic Assets Allocation</a:t>
              </a:r>
            </a:p>
          </p:txBody>
        </p:sp>
      </p:grpSp>
      <p:sp>
        <p:nvSpPr>
          <p:cNvPr id="123" name="TextBox 122">
            <a:extLst>
              <a:ext uri="{FF2B5EF4-FFF2-40B4-BE49-F238E27FC236}">
                <a16:creationId xmlns:a16="http://schemas.microsoft.com/office/drawing/2014/main" id="{D5FE4472-785F-4D5D-9A05-5178BF772659}"/>
              </a:ext>
            </a:extLst>
          </p:cNvPr>
          <p:cNvSpPr txBox="1"/>
          <p:nvPr/>
        </p:nvSpPr>
        <p:spPr>
          <a:xfrm>
            <a:off x="297587" y="2921042"/>
            <a:ext cx="2451808" cy="338554"/>
          </a:xfrm>
          <a:prstGeom prst="rect">
            <a:avLst/>
          </a:prstGeom>
          <a:solidFill>
            <a:srgbClr val="3A85BF"/>
          </a:solidFill>
        </p:spPr>
        <p:txBody>
          <a:bodyPr wrap="square" rtlCol="0">
            <a:spAutoFit/>
          </a:bodyPr>
          <a:lstStyle/>
          <a:p>
            <a:pPr algn="ctr"/>
            <a:r>
              <a:rPr lang="en-HK" sz="1600" b="1" dirty="0">
                <a:solidFill>
                  <a:schemeClr val="bg1"/>
                </a:solidFill>
                <a:latin typeface="Calibri" panose="020F0502020204030204" pitchFamily="34" charset="0"/>
                <a:cs typeface="Calibri" panose="020F0502020204030204" pitchFamily="34" charset="0"/>
              </a:rPr>
              <a:t> Strategic Portfolio</a:t>
            </a:r>
          </a:p>
        </p:txBody>
      </p:sp>
      <p:sp>
        <p:nvSpPr>
          <p:cNvPr id="20" name="Arrow: Curved Down 19">
            <a:extLst>
              <a:ext uri="{FF2B5EF4-FFF2-40B4-BE49-F238E27FC236}">
                <a16:creationId xmlns:a16="http://schemas.microsoft.com/office/drawing/2014/main" id="{BFEFB3EA-1F5B-48E7-B1A9-079BC1058507}"/>
              </a:ext>
            </a:extLst>
          </p:cNvPr>
          <p:cNvSpPr/>
          <p:nvPr/>
        </p:nvSpPr>
        <p:spPr>
          <a:xfrm rot="3992318">
            <a:off x="8876629" y="2107539"/>
            <a:ext cx="1013014" cy="438712"/>
          </a:xfrm>
          <a:prstGeom prst="curved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chemeClr val="tx1"/>
              </a:solidFill>
            </a:endParaRPr>
          </a:p>
        </p:txBody>
      </p:sp>
      <p:grpSp>
        <p:nvGrpSpPr>
          <p:cNvPr id="124" name="Group 123">
            <a:extLst>
              <a:ext uri="{FF2B5EF4-FFF2-40B4-BE49-F238E27FC236}">
                <a16:creationId xmlns:a16="http://schemas.microsoft.com/office/drawing/2014/main" id="{EF82690D-F027-4876-8960-61185EBA1536}"/>
              </a:ext>
            </a:extLst>
          </p:cNvPr>
          <p:cNvGrpSpPr/>
          <p:nvPr/>
        </p:nvGrpSpPr>
        <p:grpSpPr>
          <a:xfrm>
            <a:off x="348995" y="3229162"/>
            <a:ext cx="2631874" cy="1332997"/>
            <a:chOff x="6343329" y="1287015"/>
            <a:chExt cx="2631874" cy="1332997"/>
          </a:xfrm>
        </p:grpSpPr>
        <p:sp>
          <p:nvSpPr>
            <p:cNvPr id="125" name="矩形 32">
              <a:extLst>
                <a:ext uri="{FF2B5EF4-FFF2-40B4-BE49-F238E27FC236}">
                  <a16:creationId xmlns:a16="http://schemas.microsoft.com/office/drawing/2014/main" id="{23FE104A-CA8E-4168-865B-EC691917339B}"/>
                </a:ext>
              </a:extLst>
            </p:cNvPr>
            <p:cNvSpPr/>
            <p:nvPr/>
          </p:nvSpPr>
          <p:spPr>
            <a:xfrm>
              <a:off x="6359471" y="1643792"/>
              <a:ext cx="2581903" cy="976220"/>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Expected Return:      6.00%</a:t>
              </a: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Beta:                            0.39</a:t>
              </a:r>
              <a:endParaRPr lang="en-US" altLang="zh-CN" sz="1400" dirty="0">
                <a:solidFill>
                  <a:prstClr val="black"/>
                </a:solidFill>
                <a:latin typeface="Calibri" panose="020F0502020204030204" pitchFamily="34" charset="0"/>
                <a:cs typeface="Calibri" panose="020F0502020204030204" pitchFamily="34" charset="0"/>
              </a:endParaRP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Volatility:                    6.84%</a:t>
              </a:r>
              <a:endParaRPr lang="en-US" altLang="zh-CN" sz="1400" baseline="30000" dirty="0">
                <a:solidFill>
                  <a:prstClr val="black"/>
                </a:solidFill>
                <a:latin typeface="Calibri" panose="020F0502020204030204" pitchFamily="34" charset="0"/>
                <a:cs typeface="Calibri" panose="020F0502020204030204" pitchFamily="34" charset="0"/>
              </a:endParaRPr>
            </a:p>
            <a:p>
              <a:pPr marL="171450" indent="-171450" algn="just">
                <a:buClr>
                  <a:srgbClr val="009ED6"/>
                </a:buClr>
                <a:buSzPct val="70000"/>
                <a:buFont typeface="Wingdings" panose="05000000000000000000" pitchFamily="2" charset="2"/>
                <a:buChar char="l"/>
              </a:pPr>
              <a:r>
                <a:rPr lang="en-US" altLang="zh-CN" sz="1400" b="1" dirty="0">
                  <a:solidFill>
                    <a:prstClr val="black"/>
                  </a:solidFill>
                  <a:latin typeface="Calibri" panose="020F0502020204030204" pitchFamily="34" charset="0"/>
                  <a:cs typeface="Calibri" panose="020F0502020204030204" pitchFamily="34" charset="0"/>
                </a:rPr>
                <a:t>Historical Max Loss: 9.99%</a:t>
              </a:r>
              <a:endParaRPr lang="en-US" altLang="zh-CN" sz="1400" b="1" u="sng" dirty="0">
                <a:solidFill>
                  <a:schemeClr val="tx1"/>
                </a:solidFill>
                <a:latin typeface="Calibri" panose="020F0502020204030204" pitchFamily="34" charset="0"/>
                <a:cs typeface="Calibri" panose="020F0502020204030204" pitchFamily="34" charset="0"/>
              </a:endParaRPr>
            </a:p>
            <a:p>
              <a:pPr marL="171450" indent="-171450" algn="just">
                <a:buClr>
                  <a:srgbClr val="009ED6"/>
                </a:buClr>
                <a:buSzPct val="70000"/>
                <a:buFont typeface="Wingdings" panose="05000000000000000000" pitchFamily="2" charset="2"/>
                <a:buChar char="l"/>
              </a:pPr>
              <a:endParaRPr lang="zh-CN" altLang="en-US" sz="1400" dirty="0">
                <a:solidFill>
                  <a:schemeClr val="tx1"/>
                </a:solidFill>
              </a:endParaRPr>
            </a:p>
          </p:txBody>
        </p:sp>
        <p:sp>
          <p:nvSpPr>
            <p:cNvPr id="126" name="Rectangle 125">
              <a:extLst>
                <a:ext uri="{FF2B5EF4-FFF2-40B4-BE49-F238E27FC236}">
                  <a16:creationId xmlns:a16="http://schemas.microsoft.com/office/drawing/2014/main" id="{57AE997C-F582-4D1F-B3D0-06F0AA5D6C55}"/>
                </a:ext>
              </a:extLst>
            </p:cNvPr>
            <p:cNvSpPr/>
            <p:nvPr/>
          </p:nvSpPr>
          <p:spPr>
            <a:xfrm>
              <a:off x="6343329" y="1287015"/>
              <a:ext cx="2631874" cy="307777"/>
            </a:xfrm>
            <a:prstGeom prst="rect">
              <a:avLst/>
            </a:prstGeom>
          </p:spPr>
          <p:txBody>
            <a:bodyPr wrap="none">
              <a:spAutoFit/>
            </a:bodyPr>
            <a:lstStyle/>
            <a:p>
              <a:pPr algn="just"/>
              <a:r>
                <a:rPr lang="en-US" altLang="zh-CN" sz="1400" b="1" u="sng" dirty="0">
                  <a:latin typeface="Calibri" panose="020F0502020204030204" pitchFamily="34" charset="0"/>
                  <a:cs typeface="Calibri" panose="020F0502020204030204" pitchFamily="34" charset="0"/>
                </a:rPr>
                <a:t>Posterior Portfolio Performance</a:t>
              </a:r>
            </a:p>
          </p:txBody>
        </p:sp>
      </p:grpSp>
      <p:grpSp>
        <p:nvGrpSpPr>
          <p:cNvPr id="131" name="Group 130">
            <a:extLst>
              <a:ext uri="{FF2B5EF4-FFF2-40B4-BE49-F238E27FC236}">
                <a16:creationId xmlns:a16="http://schemas.microsoft.com/office/drawing/2014/main" id="{29179CA1-9838-440A-81D2-B3BEEEF1E089}"/>
              </a:ext>
            </a:extLst>
          </p:cNvPr>
          <p:cNvGrpSpPr/>
          <p:nvPr/>
        </p:nvGrpSpPr>
        <p:grpSpPr>
          <a:xfrm>
            <a:off x="317607" y="4461870"/>
            <a:ext cx="2449055" cy="1868917"/>
            <a:chOff x="3006157" y="2657893"/>
            <a:chExt cx="2249150" cy="2239161"/>
          </a:xfrm>
        </p:grpSpPr>
        <p:grpSp>
          <p:nvGrpSpPr>
            <p:cNvPr id="132" name="Group 131">
              <a:extLst>
                <a:ext uri="{FF2B5EF4-FFF2-40B4-BE49-F238E27FC236}">
                  <a16:creationId xmlns:a16="http://schemas.microsoft.com/office/drawing/2014/main" id="{47AC6324-5E22-40E6-AEC2-9628F127F1B7}"/>
                </a:ext>
              </a:extLst>
            </p:cNvPr>
            <p:cNvGrpSpPr/>
            <p:nvPr/>
          </p:nvGrpSpPr>
          <p:grpSpPr>
            <a:xfrm>
              <a:off x="3006157" y="2657893"/>
              <a:ext cx="2249150" cy="1682007"/>
              <a:chOff x="5982293" y="1243604"/>
              <a:chExt cx="2268506" cy="1827314"/>
            </a:xfrm>
          </p:grpSpPr>
          <p:grpSp>
            <p:nvGrpSpPr>
              <p:cNvPr id="137" name="Group 136">
                <a:extLst>
                  <a:ext uri="{FF2B5EF4-FFF2-40B4-BE49-F238E27FC236}">
                    <a16:creationId xmlns:a16="http://schemas.microsoft.com/office/drawing/2014/main" id="{202AD791-62AD-4E70-93B2-359230437440}"/>
                  </a:ext>
                </a:extLst>
              </p:cNvPr>
              <p:cNvGrpSpPr/>
              <p:nvPr/>
            </p:nvGrpSpPr>
            <p:grpSpPr>
              <a:xfrm>
                <a:off x="5982294" y="1243604"/>
                <a:ext cx="2268505" cy="600907"/>
                <a:chOff x="5982294" y="1589723"/>
                <a:chExt cx="2268505" cy="600907"/>
              </a:xfrm>
            </p:grpSpPr>
            <p:sp>
              <p:nvSpPr>
                <p:cNvPr id="146" name="Rectangle: Rounded Corners 145">
                  <a:extLst>
                    <a:ext uri="{FF2B5EF4-FFF2-40B4-BE49-F238E27FC236}">
                      <a16:creationId xmlns:a16="http://schemas.microsoft.com/office/drawing/2014/main" id="{C569C664-9A30-44D0-9600-D3396670C094}"/>
                    </a:ext>
                  </a:extLst>
                </p:cNvPr>
                <p:cNvSpPr/>
                <p:nvPr/>
              </p:nvSpPr>
              <p:spPr>
                <a:xfrm>
                  <a:off x="5982294" y="1600444"/>
                  <a:ext cx="2268505" cy="564492"/>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147" name="Picture 146" descr="A close up of a device&#10;&#10;Description generated with high confidence">
                  <a:extLst>
                    <a:ext uri="{FF2B5EF4-FFF2-40B4-BE49-F238E27FC236}">
                      <a16:creationId xmlns:a16="http://schemas.microsoft.com/office/drawing/2014/main" id="{9A46D9E0-3D42-4B76-83A6-038658C0C3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4113" y="1638967"/>
                  <a:ext cx="390828" cy="462661"/>
                </a:xfrm>
                <a:prstGeom prst="rect">
                  <a:avLst/>
                </a:prstGeom>
              </p:spPr>
            </p:pic>
            <p:sp>
              <p:nvSpPr>
                <p:cNvPr id="148" name="TextBox 147">
                  <a:extLst>
                    <a:ext uri="{FF2B5EF4-FFF2-40B4-BE49-F238E27FC236}">
                      <a16:creationId xmlns:a16="http://schemas.microsoft.com/office/drawing/2014/main" id="{E748058F-914D-4880-9B48-27CD2054B728}"/>
                    </a:ext>
                  </a:extLst>
                </p:cNvPr>
                <p:cNvSpPr txBox="1"/>
                <p:nvPr/>
              </p:nvSpPr>
              <p:spPr>
                <a:xfrm>
                  <a:off x="6887294" y="1589723"/>
                  <a:ext cx="1184246" cy="600907"/>
                </a:xfrm>
                <a:prstGeom prst="rect">
                  <a:avLst/>
                </a:prstGeom>
                <a:noFill/>
              </p:spPr>
              <p:txBody>
                <a:bodyPr wrap="square" rtlCol="0">
                  <a:spAutoFit/>
                </a:bodyPr>
                <a:lstStyle/>
                <a:p>
                  <a:pPr algn="ctr"/>
                  <a:r>
                    <a:rPr lang="en-HK" sz="1200" b="1" dirty="0">
                      <a:solidFill>
                        <a:schemeClr val="tx1">
                          <a:lumMod val="85000"/>
                          <a:lumOff val="15000"/>
                        </a:schemeClr>
                      </a:solidFill>
                      <a:latin typeface="Calibri" panose="020F0502020204030204" pitchFamily="34" charset="0"/>
                      <a:cs typeface="Calibri" panose="020F0502020204030204" pitchFamily="34" charset="0"/>
                    </a:rPr>
                    <a:t>Low sensitivity on input data</a:t>
                  </a:r>
                </a:p>
              </p:txBody>
            </p:sp>
          </p:grpSp>
          <p:grpSp>
            <p:nvGrpSpPr>
              <p:cNvPr id="138" name="Group 137">
                <a:extLst>
                  <a:ext uri="{FF2B5EF4-FFF2-40B4-BE49-F238E27FC236}">
                    <a16:creationId xmlns:a16="http://schemas.microsoft.com/office/drawing/2014/main" id="{52F095F5-7727-41C3-91D1-1F5E62322D1B}"/>
                  </a:ext>
                </a:extLst>
              </p:cNvPr>
              <p:cNvGrpSpPr/>
              <p:nvPr/>
            </p:nvGrpSpPr>
            <p:grpSpPr>
              <a:xfrm>
                <a:off x="5982293" y="1858934"/>
                <a:ext cx="2268505" cy="600324"/>
                <a:chOff x="5990653" y="1408560"/>
                <a:chExt cx="2268505" cy="483374"/>
              </a:xfrm>
            </p:grpSpPr>
            <p:sp>
              <p:nvSpPr>
                <p:cNvPr id="144" name="Rectangle: Rounded Corners 143">
                  <a:extLst>
                    <a:ext uri="{FF2B5EF4-FFF2-40B4-BE49-F238E27FC236}">
                      <a16:creationId xmlns:a16="http://schemas.microsoft.com/office/drawing/2014/main" id="{8DE6641E-D0D8-49EB-A598-C8ECC0F1BD66}"/>
                    </a:ext>
                  </a:extLst>
                </p:cNvPr>
                <p:cNvSpPr/>
                <p:nvPr/>
              </p:nvSpPr>
              <p:spPr>
                <a:xfrm>
                  <a:off x="5990653" y="1415749"/>
                  <a:ext cx="2268505" cy="44999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145" name="TextBox 144">
                  <a:extLst>
                    <a:ext uri="{FF2B5EF4-FFF2-40B4-BE49-F238E27FC236}">
                      <a16:creationId xmlns:a16="http://schemas.microsoft.com/office/drawing/2014/main" id="{AF709AD2-27C7-4829-97AE-51112A2988EF}"/>
                    </a:ext>
                  </a:extLst>
                </p:cNvPr>
                <p:cNvSpPr txBox="1"/>
                <p:nvPr/>
              </p:nvSpPr>
              <p:spPr>
                <a:xfrm>
                  <a:off x="6147468" y="1408560"/>
                  <a:ext cx="1416721" cy="483374"/>
                </a:xfrm>
                <a:prstGeom prst="rect">
                  <a:avLst/>
                </a:prstGeom>
                <a:noFill/>
              </p:spPr>
              <p:txBody>
                <a:bodyPr wrap="square" rtlCol="0">
                  <a:spAutoFit/>
                </a:bodyPr>
                <a:lstStyle/>
                <a:p>
                  <a:r>
                    <a:rPr lang="en-HK" sz="1200" b="1" dirty="0">
                      <a:solidFill>
                        <a:schemeClr val="tx1">
                          <a:lumMod val="85000"/>
                          <a:lumOff val="15000"/>
                        </a:schemeClr>
                      </a:solidFill>
                      <a:latin typeface="Calibri" panose="020F0502020204030204" pitchFamily="34" charset="0"/>
                      <a:cs typeface="Calibri" panose="020F0502020204030204" pitchFamily="34" charset="0"/>
                    </a:rPr>
                    <a:t>forward looking views for prediction</a:t>
                  </a:r>
                </a:p>
              </p:txBody>
            </p:sp>
          </p:grpSp>
          <p:pic>
            <p:nvPicPr>
              <p:cNvPr id="139" name="Picture 138" descr="A close up of a logo&#10;&#10;Description generated with very high confidence">
                <a:extLst>
                  <a:ext uri="{FF2B5EF4-FFF2-40B4-BE49-F238E27FC236}">
                    <a16:creationId xmlns:a16="http://schemas.microsoft.com/office/drawing/2014/main" id="{0038BEB6-426B-46E9-93FB-D32FE6AF2D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5829" y="1917753"/>
                <a:ext cx="334188" cy="426206"/>
              </a:xfrm>
              <a:prstGeom prst="rect">
                <a:avLst/>
              </a:prstGeom>
            </p:spPr>
          </p:pic>
          <p:grpSp>
            <p:nvGrpSpPr>
              <p:cNvPr id="140" name="Group 139">
                <a:extLst>
                  <a:ext uri="{FF2B5EF4-FFF2-40B4-BE49-F238E27FC236}">
                    <a16:creationId xmlns:a16="http://schemas.microsoft.com/office/drawing/2014/main" id="{494DBDFF-6BC1-4E0F-9982-FA5E06453110}"/>
                  </a:ext>
                </a:extLst>
              </p:cNvPr>
              <p:cNvGrpSpPr/>
              <p:nvPr/>
            </p:nvGrpSpPr>
            <p:grpSpPr>
              <a:xfrm>
                <a:off x="5995512" y="2470011"/>
                <a:ext cx="2255287" cy="600907"/>
                <a:chOff x="5995512" y="1113814"/>
                <a:chExt cx="2255287" cy="914720"/>
              </a:xfrm>
            </p:grpSpPr>
            <p:sp>
              <p:nvSpPr>
                <p:cNvPr id="142" name="Rectangle: Rounded Corners 141">
                  <a:extLst>
                    <a:ext uri="{FF2B5EF4-FFF2-40B4-BE49-F238E27FC236}">
                      <a16:creationId xmlns:a16="http://schemas.microsoft.com/office/drawing/2014/main" id="{EAB3D03F-DDC5-4CA7-BAC3-3BDF6FF0DFAD}"/>
                    </a:ext>
                  </a:extLst>
                </p:cNvPr>
                <p:cNvSpPr/>
                <p:nvPr/>
              </p:nvSpPr>
              <p:spPr>
                <a:xfrm>
                  <a:off x="5995512" y="1122989"/>
                  <a:ext cx="2255287" cy="863889"/>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3" name="TextBox 142">
                  <a:extLst>
                    <a:ext uri="{FF2B5EF4-FFF2-40B4-BE49-F238E27FC236}">
                      <a16:creationId xmlns:a16="http://schemas.microsoft.com/office/drawing/2014/main" id="{B11D5BD4-6D84-4573-9817-F14A94BC8DB4}"/>
                    </a:ext>
                  </a:extLst>
                </p:cNvPr>
                <p:cNvSpPr txBox="1"/>
                <p:nvPr/>
              </p:nvSpPr>
              <p:spPr>
                <a:xfrm>
                  <a:off x="6458807" y="1113814"/>
                  <a:ext cx="1762201" cy="914720"/>
                </a:xfrm>
                <a:prstGeom prst="rect">
                  <a:avLst/>
                </a:prstGeom>
                <a:noFill/>
              </p:spPr>
              <p:txBody>
                <a:bodyPr wrap="square" rtlCol="0">
                  <a:spAutoFit/>
                </a:bodyPr>
                <a:lstStyle/>
                <a:p>
                  <a:r>
                    <a:rPr lang="en-HK" sz="1200" b="1" dirty="0">
                      <a:solidFill>
                        <a:schemeClr val="tx1">
                          <a:lumMod val="85000"/>
                          <a:lumOff val="15000"/>
                        </a:schemeClr>
                      </a:solidFill>
                      <a:latin typeface="Calibri" panose="020F0502020204030204" pitchFamily="34" charset="0"/>
                      <a:cs typeface="Calibri" panose="020F0502020204030204" pitchFamily="34" charset="0"/>
                    </a:rPr>
                    <a:t>Multilinear optimization &amp; data mining with python</a:t>
                  </a:r>
                </a:p>
              </p:txBody>
            </p:sp>
          </p:grpSp>
          <p:pic>
            <p:nvPicPr>
              <p:cNvPr id="141" name="Picture 140" descr="A close up of a logo&#10;&#10;Description generated with very high confidence">
                <a:extLst>
                  <a:ext uri="{FF2B5EF4-FFF2-40B4-BE49-F238E27FC236}">
                    <a16:creationId xmlns:a16="http://schemas.microsoft.com/office/drawing/2014/main" id="{700D071C-6E19-42E5-AB05-546F28A465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0125" y="2588761"/>
                <a:ext cx="292452" cy="360992"/>
              </a:xfrm>
              <a:prstGeom prst="rect">
                <a:avLst/>
              </a:prstGeom>
            </p:spPr>
          </p:pic>
        </p:grpSp>
        <p:grpSp>
          <p:nvGrpSpPr>
            <p:cNvPr id="133" name="Group 132">
              <a:extLst>
                <a:ext uri="{FF2B5EF4-FFF2-40B4-BE49-F238E27FC236}">
                  <a16:creationId xmlns:a16="http://schemas.microsoft.com/office/drawing/2014/main" id="{36E5A77C-F7D1-4169-A248-FBEED57D3AC0}"/>
                </a:ext>
              </a:extLst>
            </p:cNvPr>
            <p:cNvGrpSpPr/>
            <p:nvPr/>
          </p:nvGrpSpPr>
          <p:grpSpPr>
            <a:xfrm>
              <a:off x="3006157" y="4343930"/>
              <a:ext cx="2249149" cy="553124"/>
              <a:chOff x="3116796" y="4602591"/>
              <a:chExt cx="2224906" cy="553124"/>
            </a:xfrm>
          </p:grpSpPr>
          <p:sp>
            <p:nvSpPr>
              <p:cNvPr id="134" name="Rectangle: Rounded Corners 133">
                <a:extLst>
                  <a:ext uri="{FF2B5EF4-FFF2-40B4-BE49-F238E27FC236}">
                    <a16:creationId xmlns:a16="http://schemas.microsoft.com/office/drawing/2014/main" id="{D1A3B357-0994-4555-91C8-D3AAE0395F11}"/>
                  </a:ext>
                </a:extLst>
              </p:cNvPr>
              <p:cNvSpPr/>
              <p:nvPr/>
            </p:nvSpPr>
            <p:spPr>
              <a:xfrm>
                <a:off x="3116796" y="4610334"/>
                <a:ext cx="2224906" cy="51443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135" name="TextBox 134">
                <a:extLst>
                  <a:ext uri="{FF2B5EF4-FFF2-40B4-BE49-F238E27FC236}">
                    <a16:creationId xmlns:a16="http://schemas.microsoft.com/office/drawing/2014/main" id="{65CC29A8-9C24-4603-BA7B-FAC4FAC187DB}"/>
                  </a:ext>
                </a:extLst>
              </p:cNvPr>
              <p:cNvSpPr txBox="1"/>
              <p:nvPr/>
            </p:nvSpPr>
            <p:spPr>
              <a:xfrm>
                <a:off x="3236275" y="4602591"/>
                <a:ext cx="1664274" cy="553124"/>
              </a:xfrm>
              <a:prstGeom prst="rect">
                <a:avLst/>
              </a:prstGeom>
              <a:noFill/>
            </p:spPr>
            <p:txBody>
              <a:bodyPr wrap="square" rtlCol="0">
                <a:spAutoFit/>
              </a:bodyPr>
              <a:lstStyle/>
              <a:p>
                <a:r>
                  <a:rPr lang="en-HK" sz="1200" b="1" dirty="0">
                    <a:solidFill>
                      <a:schemeClr val="tx1">
                        <a:lumMod val="85000"/>
                        <a:lumOff val="15000"/>
                      </a:schemeClr>
                    </a:solidFill>
                    <a:latin typeface="Calibri" panose="020F0502020204030204" pitchFamily="34" charset="0"/>
                    <a:cs typeface="Calibri" panose="020F0502020204030204" pitchFamily="34" charset="0"/>
                  </a:rPr>
                  <a:t>Build upon model, not simply following it (1)</a:t>
                </a:r>
              </a:p>
            </p:txBody>
          </p:sp>
          <p:pic>
            <p:nvPicPr>
              <p:cNvPr id="136" name="Picture 135" descr="A close up of a logo&#10;&#10;Description generated with very high confidence">
                <a:extLst>
                  <a:ext uri="{FF2B5EF4-FFF2-40B4-BE49-F238E27FC236}">
                    <a16:creationId xmlns:a16="http://schemas.microsoft.com/office/drawing/2014/main" id="{91C73B68-0478-4042-8539-F1606A10BA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4749899" y="4716499"/>
                <a:ext cx="325254" cy="351183"/>
              </a:xfrm>
              <a:prstGeom prst="rect">
                <a:avLst/>
              </a:prstGeom>
            </p:spPr>
          </p:pic>
        </p:grpSp>
      </p:grpSp>
    </p:spTree>
    <p:extLst>
      <p:ext uri="{BB962C8B-B14F-4D97-AF65-F5344CB8AC3E}">
        <p14:creationId xmlns:p14="http://schemas.microsoft.com/office/powerpoint/2010/main" val="227786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cxnSp>
        <p:nvCxnSpPr>
          <p:cNvPr id="137" name="Straight Connector 136">
            <a:extLst>
              <a:ext uri="{FF2B5EF4-FFF2-40B4-BE49-F238E27FC236}">
                <a16:creationId xmlns:a16="http://schemas.microsoft.com/office/drawing/2014/main" id="{C459BC27-C032-4A7D-9A63-ED0CA029CB1E}"/>
              </a:ext>
            </a:extLst>
          </p:cNvPr>
          <p:cNvCxnSpPr>
            <a:cxnSpLocks/>
            <a:stCxn id="136" idx="0"/>
          </p:cNvCxnSpPr>
          <p:nvPr/>
        </p:nvCxnSpPr>
        <p:spPr>
          <a:xfrm flipV="1">
            <a:off x="5088986" y="3743833"/>
            <a:ext cx="0" cy="1053170"/>
          </a:xfrm>
          <a:prstGeom prst="line">
            <a:avLst/>
          </a:prstGeom>
          <a:ln w="28575">
            <a:solidFill>
              <a:srgbClr val="009ED6"/>
            </a:solidFill>
          </a:ln>
        </p:spPr>
        <p:style>
          <a:lnRef idx="1">
            <a:schemeClr val="accent1"/>
          </a:lnRef>
          <a:fillRef idx="0">
            <a:schemeClr val="accent1"/>
          </a:fillRef>
          <a:effectRef idx="0">
            <a:schemeClr val="accent1"/>
          </a:effectRef>
          <a:fontRef idx="minor">
            <a:schemeClr val="tx1"/>
          </a:fontRef>
        </p:style>
      </p:cxnSp>
      <p:sp>
        <p:nvSpPr>
          <p:cNvPr id="113" name="Shape 113"/>
          <p:cNvSpPr txBox="1">
            <a:spLocks noGrp="1"/>
          </p:cNvSpPr>
          <p:nvPr>
            <p:ph type="sldNum" idx="12"/>
          </p:nvPr>
        </p:nvSpPr>
        <p:spPr>
          <a:xfrm>
            <a:off x="6713240" y="6284612"/>
            <a:ext cx="3089400" cy="732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600" dirty="0">
                <a:solidFill>
                  <a:srgbClr val="63666A"/>
                </a:solidFill>
                <a:latin typeface="Calibri"/>
                <a:ea typeface="Calibri"/>
                <a:cs typeface="Calibri"/>
                <a:sym typeface="Calibri"/>
              </a:rPr>
              <a:t>Management Challenge (AWMC)</a:t>
            </a:r>
            <a:endParaRPr dirty="0"/>
          </a:p>
        </p:txBody>
      </p:sp>
      <p:sp>
        <p:nvSpPr>
          <p:cNvPr id="116" name="Shape 116"/>
          <p:cNvSpPr/>
          <p:nvPr/>
        </p:nvSpPr>
        <p:spPr>
          <a:xfrm>
            <a:off x="233477" y="317843"/>
            <a:ext cx="1324500" cy="408000"/>
          </a:xfrm>
          <a:prstGeom prst="homePlate">
            <a:avLst>
              <a:gd name="adj" fmla="val 50000"/>
            </a:avLst>
          </a:prstGeom>
          <a:solidFill>
            <a:srgbClr val="009E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Shape 115"/>
          <p:cNvSpPr/>
          <p:nvPr/>
        </p:nvSpPr>
        <p:spPr>
          <a:xfrm>
            <a:off x="1745368" y="328095"/>
            <a:ext cx="7925400" cy="408000"/>
          </a:xfrm>
          <a:prstGeom prst="chevron">
            <a:avLst>
              <a:gd name="adj" fmla="val 50000"/>
            </a:avLst>
          </a:prstGeom>
          <a:solidFill>
            <a:srgbClr val="63666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lt1"/>
                </a:solidFill>
                <a:latin typeface="Calibri"/>
                <a:ea typeface="Calibri"/>
                <a:cs typeface="Calibri"/>
                <a:sym typeface="Calibri"/>
              </a:rPr>
              <a:t>Plutus Optimizer vs Traditional 60/40 allocation</a:t>
            </a:r>
            <a:endParaRPr sz="1800" b="1" dirty="0">
              <a:solidFill>
                <a:schemeClr val="lt1"/>
              </a:solidFill>
              <a:latin typeface="Calibri"/>
              <a:ea typeface="Calibri"/>
              <a:cs typeface="Calibri"/>
              <a:sym typeface="Calibri"/>
            </a:endParaRPr>
          </a:p>
        </p:txBody>
      </p:sp>
      <p:sp>
        <p:nvSpPr>
          <p:cNvPr id="50" name="Shape 115">
            <a:extLst>
              <a:ext uri="{FF2B5EF4-FFF2-40B4-BE49-F238E27FC236}">
                <a16:creationId xmlns:a16="http://schemas.microsoft.com/office/drawing/2014/main" id="{CA903EB6-A64E-4F1A-B951-CAF1488FDCB9}"/>
              </a:ext>
            </a:extLst>
          </p:cNvPr>
          <p:cNvSpPr/>
          <p:nvPr/>
        </p:nvSpPr>
        <p:spPr>
          <a:xfrm>
            <a:off x="5999726" y="3386310"/>
            <a:ext cx="3565335" cy="408000"/>
          </a:xfrm>
          <a:prstGeom prst="chevron">
            <a:avLst>
              <a:gd name="adj" fmla="val 50000"/>
            </a:avLst>
          </a:prstGeom>
          <a:solidFill>
            <a:schemeClr val="bg2">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dirty="0">
              <a:solidFill>
                <a:schemeClr val="lt1"/>
              </a:solidFill>
              <a:latin typeface="Calibri"/>
              <a:ea typeface="Calibri"/>
              <a:cs typeface="Calibri"/>
              <a:sym typeface="Calibri"/>
            </a:endParaRPr>
          </a:p>
        </p:txBody>
      </p:sp>
      <p:sp>
        <p:nvSpPr>
          <p:cNvPr id="49" name="Shape 115">
            <a:extLst>
              <a:ext uri="{FF2B5EF4-FFF2-40B4-BE49-F238E27FC236}">
                <a16:creationId xmlns:a16="http://schemas.microsoft.com/office/drawing/2014/main" id="{DD96A508-1F71-4BB4-985C-19B1D6C326D8}"/>
              </a:ext>
            </a:extLst>
          </p:cNvPr>
          <p:cNvSpPr/>
          <p:nvPr/>
        </p:nvSpPr>
        <p:spPr>
          <a:xfrm>
            <a:off x="4167786" y="3381631"/>
            <a:ext cx="1907461" cy="408000"/>
          </a:xfrm>
          <a:prstGeom prst="chevron">
            <a:avLst>
              <a:gd name="adj" fmla="val 50000"/>
            </a:avLst>
          </a:prstGeom>
          <a:solidFill>
            <a:srgbClr val="009E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dirty="0">
              <a:solidFill>
                <a:schemeClr val="lt1"/>
              </a:solidFill>
              <a:latin typeface="Calibri"/>
              <a:ea typeface="Calibri"/>
              <a:cs typeface="Calibri"/>
              <a:sym typeface="Calibri"/>
            </a:endParaRPr>
          </a:p>
        </p:txBody>
      </p:sp>
      <p:sp>
        <p:nvSpPr>
          <p:cNvPr id="46" name="Shape 115">
            <a:extLst>
              <a:ext uri="{FF2B5EF4-FFF2-40B4-BE49-F238E27FC236}">
                <a16:creationId xmlns:a16="http://schemas.microsoft.com/office/drawing/2014/main" id="{CEFBF71E-D813-4DA9-8B35-285BEE6ED964}"/>
              </a:ext>
            </a:extLst>
          </p:cNvPr>
          <p:cNvSpPr/>
          <p:nvPr/>
        </p:nvSpPr>
        <p:spPr>
          <a:xfrm>
            <a:off x="307891" y="3386310"/>
            <a:ext cx="2187328" cy="408000"/>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dirty="0">
              <a:solidFill>
                <a:schemeClr val="lt1"/>
              </a:solidFill>
              <a:latin typeface="Calibri"/>
              <a:ea typeface="Calibri"/>
              <a:cs typeface="Calibri"/>
              <a:sym typeface="Calibri"/>
            </a:endParaRPr>
          </a:p>
        </p:txBody>
      </p:sp>
      <p:sp>
        <p:nvSpPr>
          <p:cNvPr id="102" name="TextBox 101">
            <a:extLst>
              <a:ext uri="{FF2B5EF4-FFF2-40B4-BE49-F238E27FC236}">
                <a16:creationId xmlns:a16="http://schemas.microsoft.com/office/drawing/2014/main" id="{6ABDC064-42EF-4FC4-A222-653C85E45033}"/>
              </a:ext>
            </a:extLst>
          </p:cNvPr>
          <p:cNvSpPr txBox="1"/>
          <p:nvPr/>
        </p:nvSpPr>
        <p:spPr>
          <a:xfrm>
            <a:off x="726989" y="2702589"/>
            <a:ext cx="1965991" cy="769441"/>
          </a:xfrm>
          <a:prstGeom prst="rect">
            <a:avLst/>
          </a:prstGeom>
          <a:noFill/>
        </p:spPr>
        <p:txBody>
          <a:bodyPr wrap="square" rtlCol="0">
            <a:spAutoFit/>
          </a:bodyPr>
          <a:lstStyle/>
          <a:p>
            <a:r>
              <a:rPr lang="en-HK" sz="4400" b="1" dirty="0">
                <a:solidFill>
                  <a:srgbClr val="4472C4"/>
                </a:solidFill>
                <a:latin typeface="Calibri" panose="020F0502020204030204" pitchFamily="34" charset="0"/>
                <a:ea typeface="Microsoft YaHei UI Light" panose="020B0502040204020203" pitchFamily="34" charset="-122"/>
                <a:cs typeface="Calibri" panose="020F0502020204030204" pitchFamily="34" charset="0"/>
              </a:rPr>
              <a:t>2010</a:t>
            </a:r>
          </a:p>
        </p:txBody>
      </p:sp>
      <p:grpSp>
        <p:nvGrpSpPr>
          <p:cNvPr id="118" name="Group 117">
            <a:extLst>
              <a:ext uri="{FF2B5EF4-FFF2-40B4-BE49-F238E27FC236}">
                <a16:creationId xmlns:a16="http://schemas.microsoft.com/office/drawing/2014/main" id="{406CB66B-527F-48B4-BE3E-D0AC2800707E}"/>
              </a:ext>
            </a:extLst>
          </p:cNvPr>
          <p:cNvGrpSpPr/>
          <p:nvPr/>
        </p:nvGrpSpPr>
        <p:grpSpPr>
          <a:xfrm>
            <a:off x="2404907" y="3386310"/>
            <a:ext cx="1838401" cy="408000"/>
            <a:chOff x="2404907" y="3752072"/>
            <a:chExt cx="1838401" cy="408000"/>
          </a:xfrm>
        </p:grpSpPr>
        <p:sp>
          <p:nvSpPr>
            <p:cNvPr id="47" name="Shape 115">
              <a:extLst>
                <a:ext uri="{FF2B5EF4-FFF2-40B4-BE49-F238E27FC236}">
                  <a16:creationId xmlns:a16="http://schemas.microsoft.com/office/drawing/2014/main" id="{7EF91C19-6635-4E8B-B346-9AF7E022E036}"/>
                </a:ext>
              </a:extLst>
            </p:cNvPr>
            <p:cNvSpPr/>
            <p:nvPr/>
          </p:nvSpPr>
          <p:spPr>
            <a:xfrm>
              <a:off x="2404907" y="3752072"/>
              <a:ext cx="1838401" cy="408000"/>
            </a:xfrm>
            <a:prstGeom prst="chevron">
              <a:avLst>
                <a:gd name="adj" fmla="val 50000"/>
              </a:avLst>
            </a:prstGeom>
            <a:solidFill>
              <a:srgbClr val="63666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dirty="0">
                <a:solidFill>
                  <a:schemeClr val="lt1"/>
                </a:solidFill>
                <a:latin typeface="Calibri"/>
                <a:ea typeface="Calibri"/>
                <a:cs typeface="Calibri"/>
                <a:sym typeface="Calibri"/>
              </a:endParaRPr>
            </a:p>
          </p:txBody>
        </p:sp>
        <p:sp>
          <p:nvSpPr>
            <p:cNvPr id="91" name="Oval 90">
              <a:extLst>
                <a:ext uri="{FF2B5EF4-FFF2-40B4-BE49-F238E27FC236}">
                  <a16:creationId xmlns:a16="http://schemas.microsoft.com/office/drawing/2014/main" id="{805CCA33-368D-4A0D-B177-D2D520451433}"/>
                </a:ext>
              </a:extLst>
            </p:cNvPr>
            <p:cNvSpPr/>
            <p:nvPr/>
          </p:nvSpPr>
          <p:spPr>
            <a:xfrm>
              <a:off x="3249905" y="3916689"/>
              <a:ext cx="100361" cy="1003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sp>
        <p:nvSpPr>
          <p:cNvPr id="93" name="Oval 92">
            <a:extLst>
              <a:ext uri="{FF2B5EF4-FFF2-40B4-BE49-F238E27FC236}">
                <a16:creationId xmlns:a16="http://schemas.microsoft.com/office/drawing/2014/main" id="{70F105D6-1643-4AB0-BF51-FD66D131B488}"/>
              </a:ext>
            </a:extLst>
          </p:cNvPr>
          <p:cNvSpPr/>
          <p:nvPr/>
        </p:nvSpPr>
        <p:spPr>
          <a:xfrm>
            <a:off x="5053687" y="3525906"/>
            <a:ext cx="100361" cy="1003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4" name="Oval 93">
            <a:extLst>
              <a:ext uri="{FF2B5EF4-FFF2-40B4-BE49-F238E27FC236}">
                <a16:creationId xmlns:a16="http://schemas.microsoft.com/office/drawing/2014/main" id="{CFADD6B5-1693-4075-B381-36104581BA31}"/>
              </a:ext>
            </a:extLst>
          </p:cNvPr>
          <p:cNvSpPr/>
          <p:nvPr/>
        </p:nvSpPr>
        <p:spPr>
          <a:xfrm>
            <a:off x="7689986" y="3541828"/>
            <a:ext cx="100361" cy="1003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5" name="Oval 94">
            <a:extLst>
              <a:ext uri="{FF2B5EF4-FFF2-40B4-BE49-F238E27FC236}">
                <a16:creationId xmlns:a16="http://schemas.microsoft.com/office/drawing/2014/main" id="{266C01E1-87DE-4716-9C90-BF8D37E6215B}"/>
              </a:ext>
            </a:extLst>
          </p:cNvPr>
          <p:cNvSpPr/>
          <p:nvPr/>
        </p:nvSpPr>
        <p:spPr>
          <a:xfrm>
            <a:off x="1332388" y="3557750"/>
            <a:ext cx="100361" cy="1003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1" name="TextBox 120">
            <a:extLst>
              <a:ext uri="{FF2B5EF4-FFF2-40B4-BE49-F238E27FC236}">
                <a16:creationId xmlns:a16="http://schemas.microsoft.com/office/drawing/2014/main" id="{F16CED98-869A-4B0A-B3A1-5249761B8D8A}"/>
              </a:ext>
            </a:extLst>
          </p:cNvPr>
          <p:cNvSpPr txBox="1"/>
          <p:nvPr/>
        </p:nvSpPr>
        <p:spPr>
          <a:xfrm>
            <a:off x="228422" y="6465946"/>
            <a:ext cx="4292491" cy="369332"/>
          </a:xfrm>
          <a:prstGeom prst="rect">
            <a:avLst/>
          </a:prstGeom>
          <a:noFill/>
        </p:spPr>
        <p:txBody>
          <a:bodyPr wrap="square" rtlCol="0">
            <a:spAutoFit/>
          </a:bodyPr>
          <a:lstStyle/>
          <a:p>
            <a:r>
              <a:rPr lang="en-HK" b="1" dirty="0">
                <a:solidFill>
                  <a:schemeClr val="accent1">
                    <a:lumMod val="75000"/>
                  </a:schemeClr>
                </a:solidFill>
              </a:rPr>
              <a:t>— benchmark </a:t>
            </a:r>
            <a:r>
              <a:rPr lang="en-HK" b="1" dirty="0">
                <a:solidFill>
                  <a:schemeClr val="accent2"/>
                </a:solidFill>
              </a:rPr>
              <a:t>— black </a:t>
            </a:r>
            <a:r>
              <a:rPr lang="en-HK" b="1" dirty="0" err="1">
                <a:solidFill>
                  <a:schemeClr val="accent2"/>
                </a:solidFill>
              </a:rPr>
              <a:t>litterman</a:t>
            </a:r>
            <a:endParaRPr lang="en-HK" b="1" dirty="0">
              <a:solidFill>
                <a:schemeClr val="accent2"/>
              </a:solidFill>
            </a:endParaRPr>
          </a:p>
        </p:txBody>
      </p:sp>
      <p:cxnSp>
        <p:nvCxnSpPr>
          <p:cNvPr id="128" name="Straight Connector 127">
            <a:extLst>
              <a:ext uri="{FF2B5EF4-FFF2-40B4-BE49-F238E27FC236}">
                <a16:creationId xmlns:a16="http://schemas.microsoft.com/office/drawing/2014/main" id="{668C81F0-9B8F-4D24-8752-4DB42541BD30}"/>
              </a:ext>
            </a:extLst>
          </p:cNvPr>
          <p:cNvCxnSpPr>
            <a:cxnSpLocks/>
          </p:cNvCxnSpPr>
          <p:nvPr/>
        </p:nvCxnSpPr>
        <p:spPr>
          <a:xfrm flipV="1">
            <a:off x="1373857" y="3743831"/>
            <a:ext cx="0" cy="1114253"/>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9774BB3E-388D-4E45-ADB5-7FBD5C568F51}"/>
              </a:ext>
            </a:extLst>
          </p:cNvPr>
          <p:cNvGrpSpPr/>
          <p:nvPr/>
        </p:nvGrpSpPr>
        <p:grpSpPr>
          <a:xfrm>
            <a:off x="658832" y="4816174"/>
            <a:ext cx="1447471" cy="1199973"/>
            <a:chOff x="613634" y="4974902"/>
            <a:chExt cx="1525148" cy="1312522"/>
          </a:xfrm>
        </p:grpSpPr>
        <p:sp>
          <p:nvSpPr>
            <p:cNvPr id="72" name="Oval 71">
              <a:extLst>
                <a:ext uri="{FF2B5EF4-FFF2-40B4-BE49-F238E27FC236}">
                  <a16:creationId xmlns:a16="http://schemas.microsoft.com/office/drawing/2014/main" id="{79F4F78D-C8C0-429A-983D-ACEEA508649B}"/>
                </a:ext>
              </a:extLst>
            </p:cNvPr>
            <p:cNvSpPr/>
            <p:nvPr/>
          </p:nvSpPr>
          <p:spPr>
            <a:xfrm>
              <a:off x="613634" y="5015849"/>
              <a:ext cx="1491619" cy="1230629"/>
            </a:xfrm>
            <a:prstGeom prst="ellipse">
              <a:avLst/>
            </a:prstGeom>
            <a:noFill/>
            <a:ln w="762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80" name="Picture 79" descr="A close up of a map&#10;&#10;Description generated with high confidence">
              <a:extLst>
                <a:ext uri="{FF2B5EF4-FFF2-40B4-BE49-F238E27FC236}">
                  <a16:creationId xmlns:a16="http://schemas.microsoft.com/office/drawing/2014/main" id="{74B75D1D-E2C8-4051-959A-276E70526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63" y="4974902"/>
              <a:ext cx="1491619" cy="1312522"/>
            </a:xfrm>
            <a:prstGeom prst="ellipse">
              <a:avLst/>
            </a:prstGeom>
            <a:ln>
              <a:noFill/>
            </a:ln>
            <a:effectLst>
              <a:softEdge rad="112500"/>
            </a:effectLst>
          </p:spPr>
        </p:pic>
      </p:grpSp>
      <p:cxnSp>
        <p:nvCxnSpPr>
          <p:cNvPr id="83" name="Straight Connector 82">
            <a:extLst>
              <a:ext uri="{FF2B5EF4-FFF2-40B4-BE49-F238E27FC236}">
                <a16:creationId xmlns:a16="http://schemas.microsoft.com/office/drawing/2014/main" id="{560BCD62-14E2-46A9-BD99-8E6E7CB4F63D}"/>
              </a:ext>
            </a:extLst>
          </p:cNvPr>
          <p:cNvCxnSpPr>
            <a:cxnSpLocks/>
            <a:stCxn id="86" idx="0"/>
            <a:endCxn id="91" idx="1"/>
          </p:cNvCxnSpPr>
          <p:nvPr/>
        </p:nvCxnSpPr>
        <p:spPr>
          <a:xfrm flipH="1">
            <a:off x="3264603" y="2430081"/>
            <a:ext cx="13395" cy="1135544"/>
          </a:xfrm>
          <a:prstGeom prst="line">
            <a:avLst/>
          </a:prstGeom>
          <a:ln w="28575">
            <a:solidFill>
              <a:srgbClr val="63666A"/>
            </a:solidFill>
          </a:ln>
        </p:spPr>
        <p:style>
          <a:lnRef idx="3">
            <a:schemeClr val="dk1"/>
          </a:lnRef>
          <a:fillRef idx="0">
            <a:schemeClr val="dk1"/>
          </a:fillRef>
          <a:effectRef idx="2">
            <a:schemeClr val="dk1"/>
          </a:effectRef>
          <a:fontRef idx="minor">
            <a:schemeClr val="tx1"/>
          </a:fontRef>
        </p:style>
      </p:cxnSp>
      <p:grpSp>
        <p:nvGrpSpPr>
          <p:cNvPr id="150" name="Group 149">
            <a:extLst>
              <a:ext uri="{FF2B5EF4-FFF2-40B4-BE49-F238E27FC236}">
                <a16:creationId xmlns:a16="http://schemas.microsoft.com/office/drawing/2014/main" id="{764589F7-BF36-49E3-9929-EF0A322F60C6}"/>
              </a:ext>
            </a:extLst>
          </p:cNvPr>
          <p:cNvGrpSpPr/>
          <p:nvPr/>
        </p:nvGrpSpPr>
        <p:grpSpPr>
          <a:xfrm>
            <a:off x="4258590" y="4797003"/>
            <a:ext cx="1660791" cy="1199973"/>
            <a:chOff x="4165676" y="4526497"/>
            <a:chExt cx="1823970" cy="1392354"/>
          </a:xfrm>
        </p:grpSpPr>
        <p:pic>
          <p:nvPicPr>
            <p:cNvPr id="133" name="Picture 132" descr="A close up of text on a white background&#10;&#10;Description generated with very high confidence">
              <a:extLst>
                <a:ext uri="{FF2B5EF4-FFF2-40B4-BE49-F238E27FC236}">
                  <a16:creationId xmlns:a16="http://schemas.microsoft.com/office/drawing/2014/main" id="{CEAEAE70-7748-47FE-810A-71A21C07D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158" y="4549278"/>
              <a:ext cx="1692444" cy="1184995"/>
            </a:xfrm>
            <a:prstGeom prst="ellipse">
              <a:avLst/>
            </a:prstGeom>
            <a:ln>
              <a:noFill/>
            </a:ln>
            <a:effectLst>
              <a:softEdge rad="112500"/>
            </a:effectLst>
          </p:spPr>
        </p:pic>
        <p:sp>
          <p:nvSpPr>
            <p:cNvPr id="136" name="Oval 135">
              <a:extLst>
                <a:ext uri="{FF2B5EF4-FFF2-40B4-BE49-F238E27FC236}">
                  <a16:creationId xmlns:a16="http://schemas.microsoft.com/office/drawing/2014/main" id="{DD0CA7C2-13FA-45A3-9449-F79B445BA126}"/>
                </a:ext>
              </a:extLst>
            </p:cNvPr>
            <p:cNvSpPr/>
            <p:nvPr/>
          </p:nvSpPr>
          <p:spPr>
            <a:xfrm>
              <a:off x="4165676" y="4526497"/>
              <a:ext cx="1823970" cy="1392354"/>
            </a:xfrm>
            <a:prstGeom prst="ellipse">
              <a:avLst/>
            </a:prstGeom>
            <a:noFill/>
            <a:ln w="76200">
              <a:solidFill>
                <a:srgbClr val="009E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sp>
        <p:nvSpPr>
          <p:cNvPr id="144" name="TextBox 143">
            <a:extLst>
              <a:ext uri="{FF2B5EF4-FFF2-40B4-BE49-F238E27FC236}">
                <a16:creationId xmlns:a16="http://schemas.microsoft.com/office/drawing/2014/main" id="{BD4FD4AE-6C29-42F0-AE47-6EA550D5F5EC}"/>
              </a:ext>
            </a:extLst>
          </p:cNvPr>
          <p:cNvSpPr txBox="1"/>
          <p:nvPr/>
        </p:nvSpPr>
        <p:spPr>
          <a:xfrm>
            <a:off x="4363908" y="2725683"/>
            <a:ext cx="1965991" cy="769441"/>
          </a:xfrm>
          <a:prstGeom prst="rect">
            <a:avLst/>
          </a:prstGeom>
          <a:noFill/>
        </p:spPr>
        <p:txBody>
          <a:bodyPr wrap="square" rtlCol="0">
            <a:spAutoFit/>
          </a:bodyPr>
          <a:lstStyle/>
          <a:p>
            <a:r>
              <a:rPr lang="en-HK" sz="4400" b="1" dirty="0">
                <a:solidFill>
                  <a:srgbClr val="009ED6"/>
                </a:solidFill>
                <a:latin typeface="Calibri" panose="020F0502020204030204" pitchFamily="34" charset="0"/>
                <a:ea typeface="Microsoft YaHei UI Light" panose="020B0502040204020203" pitchFamily="34" charset="-122"/>
                <a:cs typeface="Calibri" panose="020F0502020204030204" pitchFamily="34" charset="0"/>
              </a:rPr>
              <a:t>2015</a:t>
            </a:r>
          </a:p>
        </p:txBody>
      </p:sp>
      <p:sp>
        <p:nvSpPr>
          <p:cNvPr id="145" name="TextBox 144">
            <a:extLst>
              <a:ext uri="{FF2B5EF4-FFF2-40B4-BE49-F238E27FC236}">
                <a16:creationId xmlns:a16="http://schemas.microsoft.com/office/drawing/2014/main" id="{431837B8-CF7E-446B-9674-706236B37A5E}"/>
              </a:ext>
            </a:extLst>
          </p:cNvPr>
          <p:cNvSpPr txBox="1"/>
          <p:nvPr/>
        </p:nvSpPr>
        <p:spPr>
          <a:xfrm>
            <a:off x="4363908" y="6040847"/>
            <a:ext cx="1907460" cy="307777"/>
          </a:xfrm>
          <a:prstGeom prst="rect">
            <a:avLst/>
          </a:prstGeom>
          <a:noFill/>
        </p:spPr>
        <p:txBody>
          <a:bodyPr wrap="square" rtlCol="0">
            <a:spAutoFit/>
          </a:bodyPr>
          <a:lstStyle/>
          <a:p>
            <a:r>
              <a:rPr lang="en-HK" sz="1400" b="1" dirty="0">
                <a:solidFill>
                  <a:srgbClr val="009ED6"/>
                </a:solidFill>
                <a:latin typeface="Calibri" panose="020F0502020204030204" pitchFamily="34" charset="0"/>
                <a:ea typeface="Microsoft YaHei UI Light" panose="020B0502040204020203" pitchFamily="34" charset="-122"/>
                <a:cs typeface="Calibri" panose="020F0502020204030204" pitchFamily="34" charset="0"/>
              </a:rPr>
              <a:t>China stock crash</a:t>
            </a:r>
          </a:p>
        </p:txBody>
      </p:sp>
      <p:sp>
        <p:nvSpPr>
          <p:cNvPr id="146" name="TextBox 145">
            <a:extLst>
              <a:ext uri="{FF2B5EF4-FFF2-40B4-BE49-F238E27FC236}">
                <a16:creationId xmlns:a16="http://schemas.microsoft.com/office/drawing/2014/main" id="{1F259DF2-7B00-4470-8E01-99AEC905A974}"/>
              </a:ext>
            </a:extLst>
          </p:cNvPr>
          <p:cNvSpPr txBox="1"/>
          <p:nvPr/>
        </p:nvSpPr>
        <p:spPr>
          <a:xfrm>
            <a:off x="274421" y="5976835"/>
            <a:ext cx="3019550" cy="307777"/>
          </a:xfrm>
          <a:prstGeom prst="rect">
            <a:avLst/>
          </a:prstGeom>
          <a:noFill/>
        </p:spPr>
        <p:txBody>
          <a:bodyPr wrap="square" rtlCol="0">
            <a:spAutoFit/>
          </a:bodyPr>
          <a:lstStyle/>
          <a:p>
            <a:r>
              <a:rPr lang="en-HK" sz="1400" b="1" dirty="0">
                <a:solidFill>
                  <a:srgbClr val="4472C4"/>
                </a:solidFill>
                <a:latin typeface="Calibri" panose="020F0502020204030204" pitchFamily="34" charset="0"/>
                <a:ea typeface="Microsoft YaHei UI Light" panose="020B0502040204020203" pitchFamily="34" charset="-122"/>
                <a:cs typeface="Calibri" panose="020F0502020204030204" pitchFamily="34" charset="0"/>
              </a:rPr>
              <a:t>Europe Sovereign debt crisis</a:t>
            </a:r>
          </a:p>
        </p:txBody>
      </p:sp>
      <p:grpSp>
        <p:nvGrpSpPr>
          <p:cNvPr id="160" name="Group 159">
            <a:extLst>
              <a:ext uri="{FF2B5EF4-FFF2-40B4-BE49-F238E27FC236}">
                <a16:creationId xmlns:a16="http://schemas.microsoft.com/office/drawing/2014/main" id="{D9AA6C59-CAD0-4DFC-88F5-DCDE30081747}"/>
              </a:ext>
            </a:extLst>
          </p:cNvPr>
          <p:cNvGrpSpPr/>
          <p:nvPr/>
        </p:nvGrpSpPr>
        <p:grpSpPr>
          <a:xfrm>
            <a:off x="6605516" y="1139849"/>
            <a:ext cx="2112654" cy="1230976"/>
            <a:chOff x="6605516" y="1065701"/>
            <a:chExt cx="2112654" cy="1230976"/>
          </a:xfrm>
        </p:grpSpPr>
        <p:pic>
          <p:nvPicPr>
            <p:cNvPr id="157" name="Picture 156" descr="A screenshot of a social media post&#10;&#10;Description generated with very high confidence">
              <a:extLst>
                <a:ext uri="{FF2B5EF4-FFF2-40B4-BE49-F238E27FC236}">
                  <a16:creationId xmlns:a16="http://schemas.microsoft.com/office/drawing/2014/main" id="{728DD691-D585-46F4-9272-025F040DFB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5516" y="1065701"/>
              <a:ext cx="2112654" cy="1230976"/>
            </a:xfrm>
            <a:prstGeom prst="ellipse">
              <a:avLst/>
            </a:prstGeom>
            <a:ln>
              <a:noFill/>
            </a:ln>
            <a:effectLst>
              <a:softEdge rad="112500"/>
            </a:effectLst>
          </p:spPr>
        </p:pic>
        <p:sp>
          <p:nvSpPr>
            <p:cNvPr id="158" name="Flowchart: Connector 157">
              <a:extLst>
                <a:ext uri="{FF2B5EF4-FFF2-40B4-BE49-F238E27FC236}">
                  <a16:creationId xmlns:a16="http://schemas.microsoft.com/office/drawing/2014/main" id="{EE11785F-FF0A-453F-A06B-F36D890CB2E2}"/>
                </a:ext>
              </a:extLst>
            </p:cNvPr>
            <p:cNvSpPr/>
            <p:nvPr/>
          </p:nvSpPr>
          <p:spPr>
            <a:xfrm rot="10800000">
              <a:off x="6796984" y="1106968"/>
              <a:ext cx="1832479" cy="1188613"/>
            </a:xfrm>
            <a:prstGeom prst="flowChartConnector">
              <a:avLst/>
            </a:prstGeom>
            <a:noFill/>
            <a:ln w="76200">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rgbClr val="AFABAB"/>
                </a:solidFill>
              </a:endParaRPr>
            </a:p>
          </p:txBody>
        </p:sp>
      </p:grpSp>
      <p:cxnSp>
        <p:nvCxnSpPr>
          <p:cNvPr id="159" name="Straight Connector 158">
            <a:extLst>
              <a:ext uri="{FF2B5EF4-FFF2-40B4-BE49-F238E27FC236}">
                <a16:creationId xmlns:a16="http://schemas.microsoft.com/office/drawing/2014/main" id="{752A5693-6727-4FF5-A9BB-F6CE011B3B38}"/>
              </a:ext>
            </a:extLst>
          </p:cNvPr>
          <p:cNvCxnSpPr>
            <a:cxnSpLocks/>
          </p:cNvCxnSpPr>
          <p:nvPr/>
        </p:nvCxnSpPr>
        <p:spPr>
          <a:xfrm>
            <a:off x="7713223" y="2382792"/>
            <a:ext cx="11225" cy="1086373"/>
          </a:xfrm>
          <a:prstGeom prst="line">
            <a:avLst/>
          </a:prstGeom>
          <a:ln w="28575">
            <a:solidFill>
              <a:srgbClr val="AFABAB"/>
            </a:solidFill>
          </a:ln>
        </p:spPr>
        <p:style>
          <a:lnRef idx="3">
            <a:schemeClr val="dk1"/>
          </a:lnRef>
          <a:fillRef idx="0">
            <a:schemeClr val="dk1"/>
          </a:fillRef>
          <a:effectRef idx="2">
            <a:schemeClr val="dk1"/>
          </a:effectRef>
          <a:fontRef idx="minor">
            <a:schemeClr val="tx1"/>
          </a:fontRef>
        </p:style>
      </p:cxnSp>
      <p:sp>
        <p:nvSpPr>
          <p:cNvPr id="162" name="TextBox 161">
            <a:extLst>
              <a:ext uri="{FF2B5EF4-FFF2-40B4-BE49-F238E27FC236}">
                <a16:creationId xmlns:a16="http://schemas.microsoft.com/office/drawing/2014/main" id="{C7DD04E4-4A26-44A9-AD45-64067FC7CAD9}"/>
              </a:ext>
            </a:extLst>
          </p:cNvPr>
          <p:cNvSpPr txBox="1"/>
          <p:nvPr/>
        </p:nvSpPr>
        <p:spPr>
          <a:xfrm>
            <a:off x="6591014" y="795580"/>
            <a:ext cx="2127156" cy="307777"/>
          </a:xfrm>
          <a:prstGeom prst="rect">
            <a:avLst/>
          </a:prstGeom>
          <a:noFill/>
        </p:spPr>
        <p:txBody>
          <a:bodyPr wrap="square" rtlCol="0">
            <a:spAutoFit/>
          </a:bodyPr>
          <a:lstStyle/>
          <a:p>
            <a:r>
              <a:rPr lang="en-HK" sz="1400" b="1" dirty="0">
                <a:solidFill>
                  <a:srgbClr val="AFABAB"/>
                </a:solidFill>
                <a:latin typeface="Calibri" panose="020F0502020204030204" pitchFamily="34" charset="0"/>
                <a:ea typeface="Microsoft YaHei UI Light" panose="020B0502040204020203" pitchFamily="34" charset="-122"/>
                <a:cs typeface="Calibri" panose="020F0502020204030204" pitchFamily="34" charset="0"/>
              </a:rPr>
              <a:t>Greece Financial Crisis 2.0</a:t>
            </a:r>
          </a:p>
        </p:txBody>
      </p:sp>
      <p:sp>
        <p:nvSpPr>
          <p:cNvPr id="163" name="TextBox 162">
            <a:extLst>
              <a:ext uri="{FF2B5EF4-FFF2-40B4-BE49-F238E27FC236}">
                <a16:creationId xmlns:a16="http://schemas.microsoft.com/office/drawing/2014/main" id="{786F01D6-AB59-4AFC-B555-842E67F5F2BD}"/>
              </a:ext>
            </a:extLst>
          </p:cNvPr>
          <p:cNvSpPr txBox="1"/>
          <p:nvPr/>
        </p:nvSpPr>
        <p:spPr>
          <a:xfrm>
            <a:off x="6972130" y="3648793"/>
            <a:ext cx="1965991" cy="769441"/>
          </a:xfrm>
          <a:prstGeom prst="rect">
            <a:avLst/>
          </a:prstGeom>
          <a:noFill/>
        </p:spPr>
        <p:txBody>
          <a:bodyPr wrap="square" rtlCol="0">
            <a:spAutoFit/>
          </a:bodyPr>
          <a:lstStyle/>
          <a:p>
            <a:r>
              <a:rPr lang="en-HK" sz="4400" b="1" dirty="0">
                <a:solidFill>
                  <a:srgbClr val="AFABAB"/>
                </a:solidFill>
                <a:latin typeface="Calibri" panose="020F0502020204030204" pitchFamily="34" charset="0"/>
                <a:ea typeface="Microsoft YaHei UI Light" panose="020B0502040204020203" pitchFamily="34" charset="-122"/>
                <a:cs typeface="Calibri" panose="020F0502020204030204" pitchFamily="34" charset="0"/>
              </a:rPr>
              <a:t>2015</a:t>
            </a:r>
          </a:p>
        </p:txBody>
      </p:sp>
      <p:grpSp>
        <p:nvGrpSpPr>
          <p:cNvPr id="166" name="Group 165">
            <a:extLst>
              <a:ext uri="{FF2B5EF4-FFF2-40B4-BE49-F238E27FC236}">
                <a16:creationId xmlns:a16="http://schemas.microsoft.com/office/drawing/2014/main" id="{4BADAEC2-E202-4F7B-ACD1-8C73FE74594D}"/>
              </a:ext>
            </a:extLst>
          </p:cNvPr>
          <p:cNvGrpSpPr/>
          <p:nvPr/>
        </p:nvGrpSpPr>
        <p:grpSpPr>
          <a:xfrm>
            <a:off x="2358798" y="1199106"/>
            <a:ext cx="1884510" cy="1230975"/>
            <a:chOff x="2358799" y="977911"/>
            <a:chExt cx="1884510" cy="1230975"/>
          </a:xfrm>
        </p:grpSpPr>
        <p:sp>
          <p:nvSpPr>
            <p:cNvPr id="86" name="Flowchart: Connector 85">
              <a:extLst>
                <a:ext uri="{FF2B5EF4-FFF2-40B4-BE49-F238E27FC236}">
                  <a16:creationId xmlns:a16="http://schemas.microsoft.com/office/drawing/2014/main" id="{0762C8E4-8643-492B-9963-B74EAB5D623D}"/>
                </a:ext>
              </a:extLst>
            </p:cNvPr>
            <p:cNvSpPr/>
            <p:nvPr/>
          </p:nvSpPr>
          <p:spPr>
            <a:xfrm rot="10800000">
              <a:off x="2358799" y="977911"/>
              <a:ext cx="1838401" cy="1230975"/>
            </a:xfrm>
            <a:prstGeom prst="flowChartConnector">
              <a:avLst/>
            </a:prstGeom>
            <a:noFill/>
            <a:ln w="76200">
              <a:solidFill>
                <a:srgbClr val="6366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rgbClr val="63666A"/>
                </a:solidFill>
              </a:endParaRPr>
            </a:p>
          </p:txBody>
        </p:sp>
        <p:pic>
          <p:nvPicPr>
            <p:cNvPr id="165" name="Picture 164">
              <a:extLst>
                <a:ext uri="{FF2B5EF4-FFF2-40B4-BE49-F238E27FC236}">
                  <a16:creationId xmlns:a16="http://schemas.microsoft.com/office/drawing/2014/main" id="{537B319D-740B-465B-BB83-24397A3788D4}"/>
                </a:ext>
              </a:extLst>
            </p:cNvPr>
            <p:cNvPicPr>
              <a:picLocks noChangeAspect="1"/>
            </p:cNvPicPr>
            <p:nvPr/>
          </p:nvPicPr>
          <p:blipFill>
            <a:blip r:embed="rId6"/>
            <a:stretch>
              <a:fillRect/>
            </a:stretch>
          </p:blipFill>
          <p:spPr>
            <a:xfrm>
              <a:off x="2404907" y="1070249"/>
              <a:ext cx="1838402" cy="1068788"/>
            </a:xfrm>
            <a:prstGeom prst="ellipse">
              <a:avLst/>
            </a:prstGeom>
            <a:ln>
              <a:noFill/>
            </a:ln>
            <a:effectLst>
              <a:softEdge rad="112500"/>
            </a:effectLst>
          </p:spPr>
        </p:pic>
      </p:grpSp>
      <p:sp>
        <p:nvSpPr>
          <p:cNvPr id="167" name="TextBox 166">
            <a:extLst>
              <a:ext uri="{FF2B5EF4-FFF2-40B4-BE49-F238E27FC236}">
                <a16:creationId xmlns:a16="http://schemas.microsoft.com/office/drawing/2014/main" id="{363B2E99-C6F8-49B2-8CBD-CA56E18EFF35}"/>
              </a:ext>
            </a:extLst>
          </p:cNvPr>
          <p:cNvSpPr txBox="1"/>
          <p:nvPr/>
        </p:nvSpPr>
        <p:spPr>
          <a:xfrm>
            <a:off x="2379523" y="3731062"/>
            <a:ext cx="1965991" cy="769441"/>
          </a:xfrm>
          <a:prstGeom prst="rect">
            <a:avLst/>
          </a:prstGeom>
          <a:noFill/>
        </p:spPr>
        <p:txBody>
          <a:bodyPr wrap="square" rtlCol="0">
            <a:spAutoFit/>
          </a:bodyPr>
          <a:lstStyle/>
          <a:p>
            <a:r>
              <a:rPr lang="en-HK" sz="4400" b="1" dirty="0">
                <a:solidFill>
                  <a:srgbClr val="63666A"/>
                </a:solidFill>
                <a:latin typeface="Calibri" panose="020F0502020204030204" pitchFamily="34" charset="0"/>
                <a:ea typeface="Microsoft YaHei UI Light" panose="020B0502040204020203" pitchFamily="34" charset="-122"/>
                <a:cs typeface="Calibri" panose="020F0502020204030204" pitchFamily="34" charset="0"/>
              </a:rPr>
              <a:t>2011</a:t>
            </a:r>
          </a:p>
        </p:txBody>
      </p:sp>
      <p:sp>
        <p:nvSpPr>
          <p:cNvPr id="168" name="TextBox 167">
            <a:extLst>
              <a:ext uri="{FF2B5EF4-FFF2-40B4-BE49-F238E27FC236}">
                <a16:creationId xmlns:a16="http://schemas.microsoft.com/office/drawing/2014/main" id="{72F3A8A4-4515-4744-BDE0-BDA7E4B1887C}"/>
              </a:ext>
            </a:extLst>
          </p:cNvPr>
          <p:cNvSpPr txBox="1"/>
          <p:nvPr/>
        </p:nvSpPr>
        <p:spPr>
          <a:xfrm>
            <a:off x="2429875" y="785129"/>
            <a:ext cx="1907460" cy="307777"/>
          </a:xfrm>
          <a:prstGeom prst="rect">
            <a:avLst/>
          </a:prstGeom>
          <a:noFill/>
        </p:spPr>
        <p:txBody>
          <a:bodyPr wrap="square" rtlCol="0">
            <a:spAutoFit/>
          </a:bodyPr>
          <a:lstStyle/>
          <a:p>
            <a:r>
              <a:rPr lang="en-HK" sz="1400" b="1" dirty="0">
                <a:solidFill>
                  <a:srgbClr val="63666A"/>
                </a:solidFill>
                <a:latin typeface="Calibri" panose="020F0502020204030204" pitchFamily="34" charset="0"/>
                <a:ea typeface="Microsoft YaHei UI Light" panose="020B0502040204020203" pitchFamily="34" charset="-122"/>
                <a:cs typeface="Calibri" panose="020F0502020204030204" pitchFamily="34" charset="0"/>
              </a:rPr>
              <a:t>Stock Market Fall</a:t>
            </a:r>
          </a:p>
        </p:txBody>
      </p:sp>
    </p:spTree>
    <p:extLst>
      <p:ext uri="{BB962C8B-B14F-4D97-AF65-F5344CB8AC3E}">
        <p14:creationId xmlns:p14="http://schemas.microsoft.com/office/powerpoint/2010/main" val="141785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D85FF9D9-EE2F-4AAB-8440-461CF2EBF67F}"/>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A84259B2-F35B-4E72-9C27-A6D4155C624B}"/>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ACTIVE OR PASSIVE INVESTING</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7B3ABDF5-2D9B-4FE5-AC5A-C6461287DFDF}"/>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Freeform 15">
            <a:extLst>
              <a:ext uri="{FF2B5EF4-FFF2-40B4-BE49-F238E27FC236}">
                <a16:creationId xmlns:a16="http://schemas.microsoft.com/office/drawing/2014/main" id="{769A2A31-BB94-4081-B895-CAC22BDE25F0}"/>
              </a:ext>
            </a:extLst>
          </p:cNvPr>
          <p:cNvSpPr>
            <a:spLocks/>
          </p:cNvSpPr>
          <p:nvPr/>
        </p:nvSpPr>
        <p:spPr bwMode="auto">
          <a:xfrm>
            <a:off x="3743719" y="3284510"/>
            <a:ext cx="23537" cy="10461"/>
          </a:xfrm>
          <a:custGeom>
            <a:avLst/>
            <a:gdLst>
              <a:gd name="T0" fmla="*/ 15 w 18"/>
              <a:gd name="T1" fmla="*/ 8 h 8"/>
              <a:gd name="T2" fmla="*/ 18 w 18"/>
              <a:gd name="T3" fmla="*/ 0 h 8"/>
              <a:gd name="T4" fmla="*/ 0 w 18"/>
              <a:gd name="T5" fmla="*/ 0 h 8"/>
              <a:gd name="T6" fmla="*/ 4 w 18"/>
              <a:gd name="T7" fmla="*/ 8 h 8"/>
              <a:gd name="T8" fmla="*/ 15 w 18"/>
              <a:gd name="T9" fmla="*/ 8 h 8"/>
            </a:gdLst>
            <a:ahLst/>
            <a:cxnLst>
              <a:cxn ang="0">
                <a:pos x="T0" y="T1"/>
              </a:cxn>
              <a:cxn ang="0">
                <a:pos x="T2" y="T3"/>
              </a:cxn>
              <a:cxn ang="0">
                <a:pos x="T4" y="T5"/>
              </a:cxn>
              <a:cxn ang="0">
                <a:pos x="T6" y="T7"/>
              </a:cxn>
              <a:cxn ang="0">
                <a:pos x="T8" y="T9"/>
              </a:cxn>
            </a:cxnLst>
            <a:rect l="0" t="0" r="r" b="b"/>
            <a:pathLst>
              <a:path w="18" h="8">
                <a:moveTo>
                  <a:pt x="15" y="8"/>
                </a:moveTo>
                <a:lnTo>
                  <a:pt x="18" y="0"/>
                </a:lnTo>
                <a:lnTo>
                  <a:pt x="0" y="0"/>
                </a:lnTo>
                <a:lnTo>
                  <a:pt x="4" y="8"/>
                </a:lnTo>
                <a:lnTo>
                  <a:pt x="15"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a:extLst>
              <a:ext uri="{FF2B5EF4-FFF2-40B4-BE49-F238E27FC236}">
                <a16:creationId xmlns:a16="http://schemas.microsoft.com/office/drawing/2014/main" id="{1C75D177-FFE7-4394-BA7E-9D18E23BA3A0}"/>
              </a:ext>
            </a:extLst>
          </p:cNvPr>
          <p:cNvGrpSpPr/>
          <p:nvPr/>
        </p:nvGrpSpPr>
        <p:grpSpPr>
          <a:xfrm>
            <a:off x="882672" y="3037108"/>
            <a:ext cx="3279056" cy="3191850"/>
            <a:chOff x="2198285" y="1324597"/>
            <a:chExt cx="4575000" cy="4495758"/>
          </a:xfrm>
        </p:grpSpPr>
        <p:grpSp>
          <p:nvGrpSpPr>
            <p:cNvPr id="4" name="组合 3">
              <a:extLst>
                <a:ext uri="{FF2B5EF4-FFF2-40B4-BE49-F238E27FC236}">
                  <a16:creationId xmlns:a16="http://schemas.microsoft.com/office/drawing/2014/main" id="{3D015C56-1A88-4BC0-A03C-FF297CE2DB86}"/>
                </a:ext>
              </a:extLst>
            </p:cNvPr>
            <p:cNvGrpSpPr/>
            <p:nvPr/>
          </p:nvGrpSpPr>
          <p:grpSpPr>
            <a:xfrm>
              <a:off x="2276261" y="1324597"/>
              <a:ext cx="4497024" cy="4495758"/>
              <a:chOff x="2276261" y="1324597"/>
              <a:chExt cx="4497024" cy="4495758"/>
            </a:xfrm>
          </p:grpSpPr>
          <p:sp>
            <p:nvSpPr>
              <p:cNvPr id="20" name="Freeform 5">
                <a:extLst>
                  <a:ext uri="{FF2B5EF4-FFF2-40B4-BE49-F238E27FC236}">
                    <a16:creationId xmlns:a16="http://schemas.microsoft.com/office/drawing/2014/main" id="{20D44A9B-C334-4828-89D1-36F3942BC6AC}"/>
                  </a:ext>
                </a:extLst>
              </p:cNvPr>
              <p:cNvSpPr>
                <a:spLocks/>
              </p:cNvSpPr>
              <p:nvPr/>
            </p:nvSpPr>
            <p:spPr bwMode="auto">
              <a:xfrm>
                <a:off x="4521142" y="4266433"/>
                <a:ext cx="1591372" cy="1544297"/>
              </a:xfrm>
              <a:custGeom>
                <a:avLst/>
                <a:gdLst>
                  <a:gd name="T0" fmla="*/ 0 w 336"/>
                  <a:gd name="T1" fmla="*/ 61 h 326"/>
                  <a:gd name="T2" fmla="*/ 0 w 336"/>
                  <a:gd name="T3" fmla="*/ 326 h 326"/>
                  <a:gd name="T4" fmla="*/ 336 w 336"/>
                  <a:gd name="T5" fmla="*/ 187 h 326"/>
                  <a:gd name="T6" fmla="*/ 148 w 336"/>
                  <a:gd name="T7" fmla="*/ 0 h 326"/>
                  <a:gd name="T8" fmla="*/ 0 w 336"/>
                  <a:gd name="T9" fmla="*/ 61 h 326"/>
                </a:gdLst>
                <a:ahLst/>
                <a:cxnLst>
                  <a:cxn ang="0">
                    <a:pos x="T0" y="T1"/>
                  </a:cxn>
                  <a:cxn ang="0">
                    <a:pos x="T2" y="T3"/>
                  </a:cxn>
                  <a:cxn ang="0">
                    <a:pos x="T4" y="T5"/>
                  </a:cxn>
                  <a:cxn ang="0">
                    <a:pos x="T6" y="T7"/>
                  </a:cxn>
                  <a:cxn ang="0">
                    <a:pos x="T8" y="T9"/>
                  </a:cxn>
                </a:cxnLst>
                <a:rect l="0" t="0" r="r" b="b"/>
                <a:pathLst>
                  <a:path w="336" h="326">
                    <a:moveTo>
                      <a:pt x="0" y="61"/>
                    </a:moveTo>
                    <a:cubicBezTo>
                      <a:pt x="0" y="326"/>
                      <a:pt x="0" y="326"/>
                      <a:pt x="0" y="326"/>
                    </a:cubicBezTo>
                    <a:cubicBezTo>
                      <a:pt x="131" y="326"/>
                      <a:pt x="250" y="273"/>
                      <a:pt x="336" y="187"/>
                    </a:cubicBezTo>
                    <a:cubicBezTo>
                      <a:pt x="148" y="0"/>
                      <a:pt x="148" y="0"/>
                      <a:pt x="148" y="0"/>
                    </a:cubicBezTo>
                    <a:cubicBezTo>
                      <a:pt x="110" y="38"/>
                      <a:pt x="58" y="61"/>
                      <a:pt x="0" y="61"/>
                    </a:cubicBez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
                <a:extLst>
                  <a:ext uri="{FF2B5EF4-FFF2-40B4-BE49-F238E27FC236}">
                    <a16:creationId xmlns:a16="http://schemas.microsoft.com/office/drawing/2014/main" id="{29964165-9CC9-4301-8D07-F46560825D89}"/>
                  </a:ext>
                </a:extLst>
              </p:cNvPr>
              <p:cNvSpPr>
                <a:spLocks/>
              </p:cNvSpPr>
              <p:nvPr/>
            </p:nvSpPr>
            <p:spPr bwMode="auto">
              <a:xfrm>
                <a:off x="5225065" y="3574980"/>
                <a:ext cx="1548220" cy="1586141"/>
              </a:xfrm>
              <a:custGeom>
                <a:avLst/>
                <a:gdLst>
                  <a:gd name="T0" fmla="*/ 62 w 327"/>
                  <a:gd name="T1" fmla="*/ 0 h 335"/>
                  <a:gd name="T2" fmla="*/ 0 w 327"/>
                  <a:gd name="T3" fmla="*/ 148 h 335"/>
                  <a:gd name="T4" fmla="*/ 188 w 327"/>
                  <a:gd name="T5" fmla="*/ 335 h 335"/>
                  <a:gd name="T6" fmla="*/ 327 w 327"/>
                  <a:gd name="T7" fmla="*/ 0 h 335"/>
                  <a:gd name="T8" fmla="*/ 62 w 327"/>
                  <a:gd name="T9" fmla="*/ 0 h 335"/>
                </a:gdLst>
                <a:ahLst/>
                <a:cxnLst>
                  <a:cxn ang="0">
                    <a:pos x="T0" y="T1"/>
                  </a:cxn>
                  <a:cxn ang="0">
                    <a:pos x="T2" y="T3"/>
                  </a:cxn>
                  <a:cxn ang="0">
                    <a:pos x="T4" y="T5"/>
                  </a:cxn>
                  <a:cxn ang="0">
                    <a:pos x="T6" y="T7"/>
                  </a:cxn>
                  <a:cxn ang="0">
                    <a:pos x="T8" y="T9"/>
                  </a:cxn>
                </a:cxnLst>
                <a:rect l="0" t="0" r="r" b="b"/>
                <a:pathLst>
                  <a:path w="327" h="335">
                    <a:moveTo>
                      <a:pt x="62" y="0"/>
                    </a:moveTo>
                    <a:cubicBezTo>
                      <a:pt x="62" y="58"/>
                      <a:pt x="38" y="110"/>
                      <a:pt x="0" y="148"/>
                    </a:cubicBezTo>
                    <a:cubicBezTo>
                      <a:pt x="188" y="335"/>
                      <a:pt x="188" y="335"/>
                      <a:pt x="188" y="335"/>
                    </a:cubicBezTo>
                    <a:cubicBezTo>
                      <a:pt x="274" y="250"/>
                      <a:pt x="327" y="131"/>
                      <a:pt x="327" y="0"/>
                    </a:cubicBezTo>
                    <a:lnTo>
                      <a:pt x="62" y="0"/>
                    </a:ln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sz="1000" dirty="0"/>
              </a:p>
            </p:txBody>
          </p:sp>
          <p:sp>
            <p:nvSpPr>
              <p:cNvPr id="22" name="Freeform 7">
                <a:extLst>
                  <a:ext uri="{FF2B5EF4-FFF2-40B4-BE49-F238E27FC236}">
                    <a16:creationId xmlns:a16="http://schemas.microsoft.com/office/drawing/2014/main" id="{3A7A33FE-8F95-4A4A-972D-180AE2310CA6}"/>
                  </a:ext>
                </a:extLst>
              </p:cNvPr>
              <p:cNvSpPr>
                <a:spLocks/>
              </p:cNvSpPr>
              <p:nvPr/>
            </p:nvSpPr>
            <p:spPr bwMode="auto">
              <a:xfrm>
                <a:off x="2929772" y="4276058"/>
                <a:ext cx="1591372" cy="1544297"/>
              </a:xfrm>
              <a:custGeom>
                <a:avLst/>
                <a:gdLst>
                  <a:gd name="T0" fmla="*/ 188 w 336"/>
                  <a:gd name="T1" fmla="*/ 0 h 326"/>
                  <a:gd name="T2" fmla="*/ 0 w 336"/>
                  <a:gd name="T3" fmla="*/ 187 h 326"/>
                  <a:gd name="T4" fmla="*/ 336 w 336"/>
                  <a:gd name="T5" fmla="*/ 326 h 326"/>
                  <a:gd name="T6" fmla="*/ 336 w 336"/>
                  <a:gd name="T7" fmla="*/ 61 h 326"/>
                  <a:gd name="T8" fmla="*/ 188 w 336"/>
                  <a:gd name="T9" fmla="*/ 0 h 326"/>
                </a:gdLst>
                <a:ahLst/>
                <a:cxnLst>
                  <a:cxn ang="0">
                    <a:pos x="T0" y="T1"/>
                  </a:cxn>
                  <a:cxn ang="0">
                    <a:pos x="T2" y="T3"/>
                  </a:cxn>
                  <a:cxn ang="0">
                    <a:pos x="T4" y="T5"/>
                  </a:cxn>
                  <a:cxn ang="0">
                    <a:pos x="T6" y="T7"/>
                  </a:cxn>
                  <a:cxn ang="0">
                    <a:pos x="T8" y="T9"/>
                  </a:cxn>
                </a:cxnLst>
                <a:rect l="0" t="0" r="r" b="b"/>
                <a:pathLst>
                  <a:path w="336" h="326">
                    <a:moveTo>
                      <a:pt x="188" y="0"/>
                    </a:moveTo>
                    <a:cubicBezTo>
                      <a:pt x="0" y="187"/>
                      <a:pt x="0" y="187"/>
                      <a:pt x="0" y="187"/>
                    </a:cubicBezTo>
                    <a:cubicBezTo>
                      <a:pt x="86" y="273"/>
                      <a:pt x="205" y="326"/>
                      <a:pt x="336" y="326"/>
                    </a:cubicBezTo>
                    <a:cubicBezTo>
                      <a:pt x="336" y="61"/>
                      <a:pt x="336" y="61"/>
                      <a:pt x="336" y="61"/>
                    </a:cubicBezTo>
                    <a:cubicBezTo>
                      <a:pt x="278" y="61"/>
                      <a:pt x="226" y="38"/>
                      <a:pt x="188" y="0"/>
                    </a:cubicBez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
                <a:extLst>
                  <a:ext uri="{FF2B5EF4-FFF2-40B4-BE49-F238E27FC236}">
                    <a16:creationId xmlns:a16="http://schemas.microsoft.com/office/drawing/2014/main" id="{459A5F33-6F82-4825-B809-6493BA9C6E46}"/>
                  </a:ext>
                </a:extLst>
              </p:cNvPr>
              <p:cNvSpPr>
                <a:spLocks/>
              </p:cNvSpPr>
              <p:nvPr/>
            </p:nvSpPr>
            <p:spPr bwMode="auto">
              <a:xfrm>
                <a:off x="2937922" y="1324597"/>
                <a:ext cx="1591372" cy="1549528"/>
              </a:xfrm>
              <a:custGeom>
                <a:avLst/>
                <a:gdLst>
                  <a:gd name="T0" fmla="*/ 336 w 336"/>
                  <a:gd name="T1" fmla="*/ 265 h 327"/>
                  <a:gd name="T2" fmla="*/ 336 w 336"/>
                  <a:gd name="T3" fmla="*/ 0 h 327"/>
                  <a:gd name="T4" fmla="*/ 0 w 336"/>
                  <a:gd name="T5" fmla="*/ 139 h 327"/>
                  <a:gd name="T6" fmla="*/ 188 w 336"/>
                  <a:gd name="T7" fmla="*/ 327 h 327"/>
                  <a:gd name="T8" fmla="*/ 336 w 336"/>
                  <a:gd name="T9" fmla="*/ 265 h 327"/>
                </a:gdLst>
                <a:ahLst/>
                <a:cxnLst>
                  <a:cxn ang="0">
                    <a:pos x="T0" y="T1"/>
                  </a:cxn>
                  <a:cxn ang="0">
                    <a:pos x="T2" y="T3"/>
                  </a:cxn>
                  <a:cxn ang="0">
                    <a:pos x="T4" y="T5"/>
                  </a:cxn>
                  <a:cxn ang="0">
                    <a:pos x="T6" y="T7"/>
                  </a:cxn>
                  <a:cxn ang="0">
                    <a:pos x="T8" y="T9"/>
                  </a:cxn>
                </a:cxnLst>
                <a:rect l="0" t="0" r="r" b="b"/>
                <a:pathLst>
                  <a:path w="336" h="327">
                    <a:moveTo>
                      <a:pt x="336" y="265"/>
                    </a:moveTo>
                    <a:cubicBezTo>
                      <a:pt x="336" y="0"/>
                      <a:pt x="336" y="0"/>
                      <a:pt x="336" y="0"/>
                    </a:cubicBezTo>
                    <a:cubicBezTo>
                      <a:pt x="205" y="0"/>
                      <a:pt x="86" y="53"/>
                      <a:pt x="0" y="139"/>
                    </a:cubicBezTo>
                    <a:cubicBezTo>
                      <a:pt x="188" y="327"/>
                      <a:pt x="188" y="327"/>
                      <a:pt x="188" y="327"/>
                    </a:cubicBezTo>
                    <a:cubicBezTo>
                      <a:pt x="226" y="289"/>
                      <a:pt x="278" y="265"/>
                      <a:pt x="336" y="265"/>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4" name="Freeform 9">
                <a:extLst>
                  <a:ext uri="{FF2B5EF4-FFF2-40B4-BE49-F238E27FC236}">
                    <a16:creationId xmlns:a16="http://schemas.microsoft.com/office/drawing/2014/main" id="{7364F0D9-1E5D-43E2-A9C0-07EAFF6477F3}"/>
                  </a:ext>
                </a:extLst>
              </p:cNvPr>
              <p:cNvSpPr>
                <a:spLocks/>
              </p:cNvSpPr>
              <p:nvPr/>
            </p:nvSpPr>
            <p:spPr bwMode="auto">
              <a:xfrm>
                <a:off x="5225065" y="1978907"/>
                <a:ext cx="1548220" cy="1591372"/>
              </a:xfrm>
              <a:custGeom>
                <a:avLst/>
                <a:gdLst>
                  <a:gd name="T0" fmla="*/ 62 w 327"/>
                  <a:gd name="T1" fmla="*/ 336 h 336"/>
                  <a:gd name="T2" fmla="*/ 327 w 327"/>
                  <a:gd name="T3" fmla="*/ 336 h 336"/>
                  <a:gd name="T4" fmla="*/ 188 w 327"/>
                  <a:gd name="T5" fmla="*/ 0 h 336"/>
                  <a:gd name="T6" fmla="*/ 0 w 327"/>
                  <a:gd name="T7" fmla="*/ 188 h 336"/>
                  <a:gd name="T8" fmla="*/ 62 w 327"/>
                  <a:gd name="T9" fmla="*/ 336 h 336"/>
                </a:gdLst>
                <a:ahLst/>
                <a:cxnLst>
                  <a:cxn ang="0">
                    <a:pos x="T0" y="T1"/>
                  </a:cxn>
                  <a:cxn ang="0">
                    <a:pos x="T2" y="T3"/>
                  </a:cxn>
                  <a:cxn ang="0">
                    <a:pos x="T4" y="T5"/>
                  </a:cxn>
                  <a:cxn ang="0">
                    <a:pos x="T6" y="T7"/>
                  </a:cxn>
                  <a:cxn ang="0">
                    <a:pos x="T8" y="T9"/>
                  </a:cxn>
                </a:cxnLst>
                <a:rect l="0" t="0" r="r" b="b"/>
                <a:pathLst>
                  <a:path w="327" h="336">
                    <a:moveTo>
                      <a:pt x="62" y="336"/>
                    </a:moveTo>
                    <a:cubicBezTo>
                      <a:pt x="327" y="336"/>
                      <a:pt x="327" y="336"/>
                      <a:pt x="327" y="336"/>
                    </a:cubicBezTo>
                    <a:cubicBezTo>
                      <a:pt x="327" y="205"/>
                      <a:pt x="274" y="86"/>
                      <a:pt x="188" y="0"/>
                    </a:cubicBezTo>
                    <a:cubicBezTo>
                      <a:pt x="0" y="188"/>
                      <a:pt x="0" y="188"/>
                      <a:pt x="0" y="188"/>
                    </a:cubicBezTo>
                    <a:cubicBezTo>
                      <a:pt x="38" y="226"/>
                      <a:pt x="62" y="278"/>
                      <a:pt x="62" y="336"/>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5" name="Freeform 10">
                <a:extLst>
                  <a:ext uri="{FF2B5EF4-FFF2-40B4-BE49-F238E27FC236}">
                    <a16:creationId xmlns:a16="http://schemas.microsoft.com/office/drawing/2014/main" id="{992AE14B-8991-42A8-A8E1-54E9F5FD6E85}"/>
                  </a:ext>
                </a:extLst>
              </p:cNvPr>
              <p:cNvSpPr>
                <a:spLocks/>
              </p:cNvSpPr>
              <p:nvPr/>
            </p:nvSpPr>
            <p:spPr bwMode="auto">
              <a:xfrm>
                <a:off x="4538027" y="1331887"/>
                <a:ext cx="1591372" cy="1549528"/>
              </a:xfrm>
              <a:custGeom>
                <a:avLst/>
                <a:gdLst>
                  <a:gd name="T0" fmla="*/ 148 w 336"/>
                  <a:gd name="T1" fmla="*/ 327 h 327"/>
                  <a:gd name="T2" fmla="*/ 336 w 336"/>
                  <a:gd name="T3" fmla="*/ 139 h 327"/>
                  <a:gd name="T4" fmla="*/ 0 w 336"/>
                  <a:gd name="T5" fmla="*/ 0 h 327"/>
                  <a:gd name="T6" fmla="*/ 0 w 336"/>
                  <a:gd name="T7" fmla="*/ 265 h 327"/>
                  <a:gd name="T8" fmla="*/ 148 w 336"/>
                  <a:gd name="T9" fmla="*/ 327 h 327"/>
                </a:gdLst>
                <a:ahLst/>
                <a:cxnLst>
                  <a:cxn ang="0">
                    <a:pos x="T0" y="T1"/>
                  </a:cxn>
                  <a:cxn ang="0">
                    <a:pos x="T2" y="T3"/>
                  </a:cxn>
                  <a:cxn ang="0">
                    <a:pos x="T4" y="T5"/>
                  </a:cxn>
                  <a:cxn ang="0">
                    <a:pos x="T6" y="T7"/>
                  </a:cxn>
                  <a:cxn ang="0">
                    <a:pos x="T8" y="T9"/>
                  </a:cxn>
                </a:cxnLst>
                <a:rect l="0" t="0" r="r" b="b"/>
                <a:pathLst>
                  <a:path w="336" h="327">
                    <a:moveTo>
                      <a:pt x="148" y="327"/>
                    </a:moveTo>
                    <a:cubicBezTo>
                      <a:pt x="336" y="139"/>
                      <a:pt x="336" y="139"/>
                      <a:pt x="336" y="139"/>
                    </a:cubicBezTo>
                    <a:cubicBezTo>
                      <a:pt x="250" y="53"/>
                      <a:pt x="131" y="0"/>
                      <a:pt x="0" y="0"/>
                    </a:cubicBezTo>
                    <a:cubicBezTo>
                      <a:pt x="0" y="265"/>
                      <a:pt x="0" y="265"/>
                      <a:pt x="0" y="265"/>
                    </a:cubicBezTo>
                    <a:cubicBezTo>
                      <a:pt x="58" y="265"/>
                      <a:pt x="110" y="289"/>
                      <a:pt x="148" y="327"/>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6" name="Freeform 11">
                <a:extLst>
                  <a:ext uri="{FF2B5EF4-FFF2-40B4-BE49-F238E27FC236}">
                    <a16:creationId xmlns:a16="http://schemas.microsoft.com/office/drawing/2014/main" id="{85A62B81-F052-4E18-8B7D-C63393C87D84}"/>
                  </a:ext>
                </a:extLst>
              </p:cNvPr>
              <p:cNvSpPr>
                <a:spLocks/>
              </p:cNvSpPr>
              <p:nvPr/>
            </p:nvSpPr>
            <p:spPr bwMode="auto">
              <a:xfrm>
                <a:off x="2283463" y="1988532"/>
                <a:ext cx="1548220" cy="1591372"/>
              </a:xfrm>
              <a:custGeom>
                <a:avLst/>
                <a:gdLst>
                  <a:gd name="T0" fmla="*/ 327 w 327"/>
                  <a:gd name="T1" fmla="*/ 188 h 336"/>
                  <a:gd name="T2" fmla="*/ 139 w 327"/>
                  <a:gd name="T3" fmla="*/ 0 h 336"/>
                  <a:gd name="T4" fmla="*/ 0 w 327"/>
                  <a:gd name="T5" fmla="*/ 336 h 336"/>
                  <a:gd name="T6" fmla="*/ 266 w 327"/>
                  <a:gd name="T7" fmla="*/ 336 h 336"/>
                  <a:gd name="T8" fmla="*/ 327 w 327"/>
                  <a:gd name="T9" fmla="*/ 188 h 336"/>
                </a:gdLst>
                <a:ahLst/>
                <a:cxnLst>
                  <a:cxn ang="0">
                    <a:pos x="T0" y="T1"/>
                  </a:cxn>
                  <a:cxn ang="0">
                    <a:pos x="T2" y="T3"/>
                  </a:cxn>
                  <a:cxn ang="0">
                    <a:pos x="T4" y="T5"/>
                  </a:cxn>
                  <a:cxn ang="0">
                    <a:pos x="T6" y="T7"/>
                  </a:cxn>
                  <a:cxn ang="0">
                    <a:pos x="T8" y="T9"/>
                  </a:cxn>
                </a:cxnLst>
                <a:rect l="0" t="0" r="r" b="b"/>
                <a:pathLst>
                  <a:path w="327" h="336">
                    <a:moveTo>
                      <a:pt x="327" y="188"/>
                    </a:moveTo>
                    <a:cubicBezTo>
                      <a:pt x="139" y="0"/>
                      <a:pt x="139" y="0"/>
                      <a:pt x="139" y="0"/>
                    </a:cubicBezTo>
                    <a:cubicBezTo>
                      <a:pt x="54" y="86"/>
                      <a:pt x="0" y="205"/>
                      <a:pt x="0" y="336"/>
                    </a:cubicBezTo>
                    <a:cubicBezTo>
                      <a:pt x="266" y="336"/>
                      <a:pt x="266" y="336"/>
                      <a:pt x="266" y="336"/>
                    </a:cubicBezTo>
                    <a:cubicBezTo>
                      <a:pt x="266" y="278"/>
                      <a:pt x="289" y="226"/>
                      <a:pt x="327" y="188"/>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7" name="Freeform 12">
                <a:extLst>
                  <a:ext uri="{FF2B5EF4-FFF2-40B4-BE49-F238E27FC236}">
                    <a16:creationId xmlns:a16="http://schemas.microsoft.com/office/drawing/2014/main" id="{D355EC88-A466-415B-924B-D48D6F64A918}"/>
                  </a:ext>
                </a:extLst>
              </p:cNvPr>
              <p:cNvSpPr>
                <a:spLocks/>
              </p:cNvSpPr>
              <p:nvPr/>
            </p:nvSpPr>
            <p:spPr bwMode="auto">
              <a:xfrm>
                <a:off x="2276261" y="3579904"/>
                <a:ext cx="1548220" cy="1586141"/>
              </a:xfrm>
              <a:custGeom>
                <a:avLst/>
                <a:gdLst>
                  <a:gd name="T0" fmla="*/ 266 w 327"/>
                  <a:gd name="T1" fmla="*/ 0 h 335"/>
                  <a:gd name="T2" fmla="*/ 0 w 327"/>
                  <a:gd name="T3" fmla="*/ 0 h 335"/>
                  <a:gd name="T4" fmla="*/ 139 w 327"/>
                  <a:gd name="T5" fmla="*/ 335 h 335"/>
                  <a:gd name="T6" fmla="*/ 327 w 327"/>
                  <a:gd name="T7" fmla="*/ 148 h 335"/>
                  <a:gd name="T8" fmla="*/ 266 w 327"/>
                  <a:gd name="T9" fmla="*/ 0 h 335"/>
                </a:gdLst>
                <a:ahLst/>
                <a:cxnLst>
                  <a:cxn ang="0">
                    <a:pos x="T0" y="T1"/>
                  </a:cxn>
                  <a:cxn ang="0">
                    <a:pos x="T2" y="T3"/>
                  </a:cxn>
                  <a:cxn ang="0">
                    <a:pos x="T4" y="T5"/>
                  </a:cxn>
                  <a:cxn ang="0">
                    <a:pos x="T6" y="T7"/>
                  </a:cxn>
                  <a:cxn ang="0">
                    <a:pos x="T8" y="T9"/>
                  </a:cxn>
                </a:cxnLst>
                <a:rect l="0" t="0" r="r" b="b"/>
                <a:pathLst>
                  <a:path w="327" h="335">
                    <a:moveTo>
                      <a:pt x="266" y="0"/>
                    </a:moveTo>
                    <a:cubicBezTo>
                      <a:pt x="0" y="0"/>
                      <a:pt x="0" y="0"/>
                      <a:pt x="0" y="0"/>
                    </a:cubicBezTo>
                    <a:cubicBezTo>
                      <a:pt x="0" y="131"/>
                      <a:pt x="54" y="250"/>
                      <a:pt x="139" y="335"/>
                    </a:cubicBezTo>
                    <a:cubicBezTo>
                      <a:pt x="327" y="148"/>
                      <a:pt x="327" y="148"/>
                      <a:pt x="327" y="148"/>
                    </a:cubicBezTo>
                    <a:cubicBezTo>
                      <a:pt x="289" y="110"/>
                      <a:pt x="266" y="58"/>
                      <a:pt x="266" y="0"/>
                    </a:cubicBez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15" name="椭圆 14">
              <a:extLst>
                <a:ext uri="{FF2B5EF4-FFF2-40B4-BE49-F238E27FC236}">
                  <a16:creationId xmlns:a16="http://schemas.microsoft.com/office/drawing/2014/main" id="{5FBC4592-5260-4D8A-8567-0EE4E4A74B0A}"/>
                </a:ext>
              </a:extLst>
            </p:cNvPr>
            <p:cNvSpPr/>
            <p:nvPr/>
          </p:nvSpPr>
          <p:spPr>
            <a:xfrm>
              <a:off x="3576846" y="2611135"/>
              <a:ext cx="1912963" cy="1912963"/>
            </a:xfrm>
            <a:prstGeom prst="ellipse">
              <a:avLst/>
            </a:prstGeom>
            <a:solidFill>
              <a:srgbClr val="3A85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22ADCE62-905F-4C1F-92E5-A76ED6D6A038}"/>
                </a:ext>
              </a:extLst>
            </p:cNvPr>
            <p:cNvSpPr txBox="1"/>
            <p:nvPr/>
          </p:nvSpPr>
          <p:spPr>
            <a:xfrm>
              <a:off x="3740493" y="3072257"/>
              <a:ext cx="1824999" cy="334252"/>
            </a:xfrm>
            <a:prstGeom prst="rect">
              <a:avLst/>
            </a:prstGeom>
            <a:noFill/>
          </p:spPr>
          <p:txBody>
            <a:bodyPr wrap="square" rtlCol="0">
              <a:spAutoFit/>
            </a:bodyPr>
            <a:lstStyle/>
            <a:p>
              <a:r>
                <a:rPr lang="en-US" altLang="zh-CN" sz="1100" b="1" dirty="0">
                  <a:solidFill>
                    <a:schemeClr val="bg1"/>
                  </a:solidFill>
                  <a:latin typeface="Calibri" panose="020F0502020204030204" pitchFamily="34" charset="0"/>
                  <a:cs typeface="Calibri" panose="020F0502020204030204" pitchFamily="34" charset="0"/>
                </a:rPr>
                <a:t>Active investing</a:t>
              </a:r>
              <a:endParaRPr lang="zh-CN" altLang="en-US" sz="1100" b="1" dirty="0">
                <a:solidFill>
                  <a:schemeClr val="bg1"/>
                </a:solidFill>
                <a:latin typeface="Calibri" panose="020F0502020204030204" pitchFamily="34" charset="0"/>
                <a:cs typeface="Calibri" panose="020F0502020204030204" pitchFamily="34" charset="0"/>
              </a:endParaRPr>
            </a:p>
          </p:txBody>
        </p:sp>
        <p:sp>
          <p:nvSpPr>
            <p:cNvPr id="78" name="文本框 77">
              <a:extLst>
                <a:ext uri="{FF2B5EF4-FFF2-40B4-BE49-F238E27FC236}">
                  <a16:creationId xmlns:a16="http://schemas.microsoft.com/office/drawing/2014/main" id="{8AC0096F-F992-4748-BC6D-687489C98B64}"/>
                </a:ext>
              </a:extLst>
            </p:cNvPr>
            <p:cNvSpPr txBox="1"/>
            <p:nvPr/>
          </p:nvSpPr>
          <p:spPr>
            <a:xfrm>
              <a:off x="3691318" y="3709421"/>
              <a:ext cx="1824999" cy="334253"/>
            </a:xfrm>
            <a:prstGeom prst="rect">
              <a:avLst/>
            </a:prstGeom>
            <a:noFill/>
          </p:spPr>
          <p:txBody>
            <a:bodyPr wrap="square" rtlCol="0">
              <a:spAutoFit/>
            </a:bodyPr>
            <a:lstStyle/>
            <a:p>
              <a:r>
                <a:rPr lang="en-US" altLang="zh-CN" sz="1100" b="1" dirty="0">
                  <a:solidFill>
                    <a:schemeClr val="bg1"/>
                  </a:solidFill>
                  <a:latin typeface="Calibri" panose="020F0502020204030204" pitchFamily="34" charset="0"/>
                  <a:cs typeface="Calibri" panose="020F0502020204030204" pitchFamily="34" charset="0"/>
                </a:rPr>
                <a:t>Passive investing</a:t>
              </a:r>
              <a:endParaRPr lang="zh-CN" altLang="en-US" sz="1100" b="1" dirty="0">
                <a:solidFill>
                  <a:schemeClr val="bg1"/>
                </a:solidFill>
                <a:latin typeface="Calibri" panose="020F0502020204030204" pitchFamily="34" charset="0"/>
                <a:cs typeface="Calibri" panose="020F0502020204030204" pitchFamily="34" charset="0"/>
              </a:endParaRPr>
            </a:p>
          </p:txBody>
        </p:sp>
        <p:sp>
          <p:nvSpPr>
            <p:cNvPr id="79" name="文本框 78">
              <a:extLst>
                <a:ext uri="{FF2B5EF4-FFF2-40B4-BE49-F238E27FC236}">
                  <a16:creationId xmlns:a16="http://schemas.microsoft.com/office/drawing/2014/main" id="{5B200843-7360-4AFA-A91D-2324660F7305}"/>
                </a:ext>
              </a:extLst>
            </p:cNvPr>
            <p:cNvSpPr txBox="1"/>
            <p:nvPr/>
          </p:nvSpPr>
          <p:spPr>
            <a:xfrm>
              <a:off x="2198285" y="2618621"/>
              <a:ext cx="1706895" cy="812825"/>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Opportunities</a:t>
              </a:r>
            </a:p>
            <a:p>
              <a:pPr algn="ctr"/>
              <a:r>
                <a:rPr lang="en-US" altLang="zh-CN" sz="1050" dirty="0">
                  <a:solidFill>
                    <a:schemeClr val="bg1"/>
                  </a:solidFill>
                  <a:latin typeface="Calibri" panose="020F0502020204030204" pitchFamily="34" charset="0"/>
                  <a:cs typeface="Calibri" panose="020F0502020204030204" pitchFamily="34" charset="0"/>
                </a:rPr>
                <a:t>for Beating</a:t>
              </a:r>
            </a:p>
            <a:p>
              <a:pPr algn="ctr"/>
              <a:r>
                <a:rPr lang="en-US" altLang="zh-CN" sz="1050" dirty="0">
                  <a:solidFill>
                    <a:schemeClr val="bg1"/>
                  </a:solidFill>
                  <a:latin typeface="Calibri" panose="020F0502020204030204" pitchFamily="34" charset="0"/>
                  <a:cs typeface="Calibri" panose="020F0502020204030204" pitchFamily="34" charset="0"/>
                </a:rPr>
                <a:t>The Market</a:t>
              </a:r>
            </a:p>
          </p:txBody>
        </p:sp>
        <p:sp>
          <p:nvSpPr>
            <p:cNvPr id="80" name="文本框 79">
              <a:extLst>
                <a:ext uri="{FF2B5EF4-FFF2-40B4-BE49-F238E27FC236}">
                  <a16:creationId xmlns:a16="http://schemas.microsoft.com/office/drawing/2014/main" id="{3F407665-F2A8-48BF-9F9F-70B43E9E3533}"/>
                </a:ext>
              </a:extLst>
            </p:cNvPr>
            <p:cNvSpPr txBox="1"/>
            <p:nvPr/>
          </p:nvSpPr>
          <p:spPr>
            <a:xfrm>
              <a:off x="3250948" y="1645766"/>
              <a:ext cx="1338626" cy="812825"/>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Possible Defensive Measures</a:t>
              </a:r>
              <a:endParaRPr lang="zh-CN" altLang="en-US" sz="1050" dirty="0">
                <a:solidFill>
                  <a:schemeClr val="bg1"/>
                </a:solidFill>
                <a:latin typeface="Calibri" panose="020F0502020204030204" pitchFamily="34" charset="0"/>
                <a:cs typeface="Calibri" panose="020F0502020204030204" pitchFamily="34" charset="0"/>
              </a:endParaRPr>
            </a:p>
          </p:txBody>
        </p:sp>
        <p:sp>
          <p:nvSpPr>
            <p:cNvPr id="81" name="文本框 80">
              <a:extLst>
                <a:ext uri="{FF2B5EF4-FFF2-40B4-BE49-F238E27FC236}">
                  <a16:creationId xmlns:a16="http://schemas.microsoft.com/office/drawing/2014/main" id="{EC174CC9-2536-4EDB-BEC7-AA191845590A}"/>
                </a:ext>
              </a:extLst>
            </p:cNvPr>
            <p:cNvSpPr txBox="1"/>
            <p:nvPr/>
          </p:nvSpPr>
          <p:spPr>
            <a:xfrm>
              <a:off x="4450028" y="1672694"/>
              <a:ext cx="1534680" cy="812825"/>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No Guarantee</a:t>
              </a:r>
            </a:p>
            <a:p>
              <a:pPr algn="ctr"/>
              <a:r>
                <a:rPr lang="en-US" altLang="zh-CN" sz="1050" dirty="0">
                  <a:solidFill>
                    <a:schemeClr val="bg1"/>
                  </a:solidFill>
                  <a:latin typeface="Calibri" panose="020F0502020204030204" pitchFamily="34" charset="0"/>
                  <a:cs typeface="Calibri" panose="020F0502020204030204" pitchFamily="34" charset="0"/>
                </a:rPr>
                <a:t>On Picking a</a:t>
              </a:r>
            </a:p>
            <a:p>
              <a:pPr algn="ctr"/>
              <a:r>
                <a:rPr lang="en-US" altLang="zh-CN" sz="1050" dirty="0">
                  <a:solidFill>
                    <a:schemeClr val="bg1"/>
                  </a:solidFill>
                  <a:latin typeface="Calibri" panose="020F0502020204030204" pitchFamily="34" charset="0"/>
                  <a:cs typeface="Calibri" panose="020F0502020204030204" pitchFamily="34" charset="0"/>
                </a:rPr>
                <a:t>Winner</a:t>
              </a:r>
            </a:p>
          </p:txBody>
        </p:sp>
        <p:sp>
          <p:nvSpPr>
            <p:cNvPr id="82" name="文本框 81">
              <a:extLst>
                <a:ext uri="{FF2B5EF4-FFF2-40B4-BE49-F238E27FC236}">
                  <a16:creationId xmlns:a16="http://schemas.microsoft.com/office/drawing/2014/main" id="{F6109949-5F1C-4104-BEB1-52ADC80D57EE}"/>
                </a:ext>
              </a:extLst>
            </p:cNvPr>
            <p:cNvSpPr txBox="1"/>
            <p:nvPr/>
          </p:nvSpPr>
          <p:spPr>
            <a:xfrm>
              <a:off x="5645174" y="2772269"/>
              <a:ext cx="873920" cy="600930"/>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Higher</a:t>
              </a:r>
            </a:p>
            <a:p>
              <a:pPr algn="ctr"/>
              <a:r>
                <a:rPr lang="en-US" altLang="zh-CN" sz="1050" dirty="0">
                  <a:solidFill>
                    <a:schemeClr val="bg1"/>
                  </a:solidFill>
                  <a:latin typeface="Calibri" panose="020F0502020204030204" pitchFamily="34" charset="0"/>
                  <a:cs typeface="Calibri" panose="020F0502020204030204" pitchFamily="34" charset="0"/>
                </a:rPr>
                <a:t>Fee</a:t>
              </a:r>
              <a:endParaRPr lang="zh-CN" altLang="en-US" sz="1050" dirty="0">
                <a:solidFill>
                  <a:schemeClr val="bg1"/>
                </a:solidFill>
                <a:latin typeface="Calibri" panose="020F0502020204030204" pitchFamily="34" charset="0"/>
                <a:cs typeface="Calibri" panose="020F0502020204030204" pitchFamily="34" charset="0"/>
              </a:endParaRPr>
            </a:p>
          </p:txBody>
        </p:sp>
        <p:sp>
          <p:nvSpPr>
            <p:cNvPr id="83" name="文本框 82">
              <a:extLst>
                <a:ext uri="{FF2B5EF4-FFF2-40B4-BE49-F238E27FC236}">
                  <a16:creationId xmlns:a16="http://schemas.microsoft.com/office/drawing/2014/main" id="{BF1AC723-ADB6-4C66-9DE2-FCFE8D2D1056}"/>
                </a:ext>
              </a:extLst>
            </p:cNvPr>
            <p:cNvSpPr txBox="1"/>
            <p:nvPr/>
          </p:nvSpPr>
          <p:spPr>
            <a:xfrm>
              <a:off x="3263689" y="4737092"/>
              <a:ext cx="1274338" cy="600930"/>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Lower</a:t>
              </a:r>
            </a:p>
            <a:p>
              <a:pPr algn="ctr"/>
              <a:r>
                <a:rPr lang="en-US" altLang="zh-CN" sz="1050" dirty="0">
                  <a:solidFill>
                    <a:srgbClr val="3A85BF"/>
                  </a:solidFill>
                  <a:latin typeface="Calibri" panose="020F0502020204030204" pitchFamily="34" charset="0"/>
                  <a:cs typeface="Calibri" panose="020F0502020204030204" pitchFamily="34" charset="0"/>
                </a:rPr>
                <a:t>Cost</a:t>
              </a:r>
              <a:endParaRPr lang="zh-CN" altLang="en-US" sz="1050" dirty="0">
                <a:solidFill>
                  <a:srgbClr val="3A85BF"/>
                </a:solidFill>
                <a:latin typeface="Calibri" panose="020F0502020204030204" pitchFamily="34" charset="0"/>
                <a:cs typeface="Calibri" panose="020F0502020204030204" pitchFamily="34" charset="0"/>
              </a:endParaRPr>
            </a:p>
          </p:txBody>
        </p:sp>
        <p:sp>
          <p:nvSpPr>
            <p:cNvPr id="84" name="文本框 83">
              <a:extLst>
                <a:ext uri="{FF2B5EF4-FFF2-40B4-BE49-F238E27FC236}">
                  <a16:creationId xmlns:a16="http://schemas.microsoft.com/office/drawing/2014/main" id="{55F9D09E-4115-40CC-A5A9-765BE7128636}"/>
                </a:ext>
              </a:extLst>
            </p:cNvPr>
            <p:cNvSpPr txBox="1"/>
            <p:nvPr/>
          </p:nvSpPr>
          <p:spPr>
            <a:xfrm>
              <a:off x="2357625" y="3629269"/>
              <a:ext cx="1382868" cy="1040417"/>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More </a:t>
              </a:r>
            </a:p>
            <a:p>
              <a:pPr algn="ctr"/>
              <a:r>
                <a:rPr lang="en-US" altLang="zh-CN" sz="1050" dirty="0">
                  <a:solidFill>
                    <a:srgbClr val="3A85BF"/>
                  </a:solidFill>
                  <a:latin typeface="Calibri" panose="020F0502020204030204" pitchFamily="34" charset="0"/>
                  <a:cs typeface="Calibri" panose="020F0502020204030204" pitchFamily="34" charset="0"/>
                </a:rPr>
                <a:t>diversified &amp; higher accessibility</a:t>
              </a:r>
            </a:p>
          </p:txBody>
        </p:sp>
        <p:sp>
          <p:nvSpPr>
            <p:cNvPr id="85" name="文本框 84">
              <a:extLst>
                <a:ext uri="{FF2B5EF4-FFF2-40B4-BE49-F238E27FC236}">
                  <a16:creationId xmlns:a16="http://schemas.microsoft.com/office/drawing/2014/main" id="{F857D23E-A229-487B-A7A8-4FB26B065184}"/>
                </a:ext>
              </a:extLst>
            </p:cNvPr>
            <p:cNvSpPr txBox="1"/>
            <p:nvPr/>
          </p:nvSpPr>
          <p:spPr>
            <a:xfrm>
              <a:off x="4538026" y="4752555"/>
              <a:ext cx="1142871" cy="600930"/>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Lack of </a:t>
              </a:r>
            </a:p>
            <a:p>
              <a:pPr algn="ctr"/>
              <a:r>
                <a:rPr lang="en-US" altLang="zh-CN" sz="1050" dirty="0">
                  <a:solidFill>
                    <a:srgbClr val="3A85BF"/>
                  </a:solidFill>
                  <a:latin typeface="Calibri" panose="020F0502020204030204" pitchFamily="34" charset="0"/>
                  <a:cs typeface="Calibri" panose="020F0502020204030204" pitchFamily="34" charset="0"/>
                </a:rPr>
                <a:t>Flexibility</a:t>
              </a:r>
              <a:endParaRPr lang="zh-CN" altLang="en-US" sz="1050" dirty="0">
                <a:solidFill>
                  <a:srgbClr val="3A85BF"/>
                </a:solidFill>
                <a:latin typeface="Calibri" panose="020F0502020204030204" pitchFamily="34" charset="0"/>
                <a:cs typeface="Calibri" panose="020F0502020204030204" pitchFamily="34" charset="0"/>
              </a:endParaRPr>
            </a:p>
          </p:txBody>
        </p:sp>
        <p:sp>
          <p:nvSpPr>
            <p:cNvPr id="86" name="文本框 85">
              <a:extLst>
                <a:ext uri="{FF2B5EF4-FFF2-40B4-BE49-F238E27FC236}">
                  <a16:creationId xmlns:a16="http://schemas.microsoft.com/office/drawing/2014/main" id="{9E9425B5-FC6D-43A9-9B16-9E63C19F9A72}"/>
                </a:ext>
              </a:extLst>
            </p:cNvPr>
            <p:cNvSpPr txBox="1"/>
            <p:nvPr/>
          </p:nvSpPr>
          <p:spPr>
            <a:xfrm>
              <a:off x="5530987" y="3750085"/>
              <a:ext cx="988106" cy="812825"/>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Total</a:t>
              </a:r>
            </a:p>
            <a:p>
              <a:pPr algn="ctr"/>
              <a:r>
                <a:rPr lang="en-US" altLang="zh-CN" sz="1050" dirty="0">
                  <a:solidFill>
                    <a:srgbClr val="3A85BF"/>
                  </a:solidFill>
                  <a:latin typeface="Calibri" panose="020F0502020204030204" pitchFamily="34" charset="0"/>
                  <a:cs typeface="Calibri" panose="020F0502020204030204" pitchFamily="34" charset="0"/>
                </a:rPr>
                <a:t>Market </a:t>
              </a:r>
            </a:p>
            <a:p>
              <a:pPr algn="ctr"/>
              <a:r>
                <a:rPr lang="en-US" altLang="zh-CN" sz="1050" dirty="0">
                  <a:solidFill>
                    <a:srgbClr val="3A85BF"/>
                  </a:solidFill>
                  <a:latin typeface="Calibri" panose="020F0502020204030204" pitchFamily="34" charset="0"/>
                  <a:cs typeface="Calibri" panose="020F0502020204030204" pitchFamily="34" charset="0"/>
                </a:rPr>
                <a:t>Risk</a:t>
              </a:r>
            </a:p>
          </p:txBody>
        </p:sp>
        <p:cxnSp>
          <p:nvCxnSpPr>
            <p:cNvPr id="18" name="直接连接符 17">
              <a:extLst>
                <a:ext uri="{FF2B5EF4-FFF2-40B4-BE49-F238E27FC236}">
                  <a16:creationId xmlns:a16="http://schemas.microsoft.com/office/drawing/2014/main" id="{9ADDBE21-02BD-4B5B-BA3C-C0F48672C12C}"/>
                </a:ext>
              </a:extLst>
            </p:cNvPr>
            <p:cNvCxnSpPr>
              <a:cxnSpLocks/>
              <a:stCxn id="27" idx="0"/>
              <a:endCxn id="24" idx="0"/>
            </p:cNvCxnSpPr>
            <p:nvPr/>
          </p:nvCxnSpPr>
          <p:spPr>
            <a:xfrm flipV="1">
              <a:off x="3535669" y="3570279"/>
              <a:ext cx="1982942" cy="962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矩形 37">
            <a:extLst>
              <a:ext uri="{FF2B5EF4-FFF2-40B4-BE49-F238E27FC236}">
                <a16:creationId xmlns:a16="http://schemas.microsoft.com/office/drawing/2014/main" id="{7710756E-7A0F-42A0-8E3A-A6D2CFF53474}"/>
              </a:ext>
            </a:extLst>
          </p:cNvPr>
          <p:cNvSpPr/>
          <p:nvPr/>
        </p:nvSpPr>
        <p:spPr>
          <a:xfrm>
            <a:off x="5563402" y="1030544"/>
            <a:ext cx="3574507" cy="251485"/>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Calibri" panose="020F0502020204030204" pitchFamily="34" charset="0"/>
                <a:cs typeface="Calibri" panose="020F0502020204030204" pitchFamily="34" charset="0"/>
              </a:rPr>
              <a:t>Actively investing in developed market</a:t>
            </a:r>
          </a:p>
        </p:txBody>
      </p:sp>
      <p:graphicFrame>
        <p:nvGraphicFramePr>
          <p:cNvPr id="14" name="图表 13">
            <a:extLst>
              <a:ext uri="{FF2B5EF4-FFF2-40B4-BE49-F238E27FC236}">
                <a16:creationId xmlns:a16="http://schemas.microsoft.com/office/drawing/2014/main" id="{3BA77B74-2485-45E9-9891-F7350128D604}"/>
              </a:ext>
            </a:extLst>
          </p:cNvPr>
          <p:cNvGraphicFramePr/>
          <p:nvPr>
            <p:extLst>
              <p:ext uri="{D42A27DB-BD31-4B8C-83A1-F6EECF244321}">
                <p14:modId xmlns:p14="http://schemas.microsoft.com/office/powerpoint/2010/main" val="714995178"/>
              </p:ext>
            </p:extLst>
          </p:nvPr>
        </p:nvGraphicFramePr>
        <p:xfrm>
          <a:off x="496420" y="926862"/>
          <a:ext cx="4646574" cy="2476941"/>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id="{B0FE310E-8082-4C21-BA39-280BA8302DC3}"/>
              </a:ext>
            </a:extLst>
          </p:cNvPr>
          <p:cNvSpPr txBox="1"/>
          <p:nvPr/>
        </p:nvSpPr>
        <p:spPr>
          <a:xfrm>
            <a:off x="244738" y="6413541"/>
            <a:ext cx="4512302" cy="338554"/>
          </a:xfrm>
          <a:prstGeom prst="rect">
            <a:avLst/>
          </a:prstGeom>
          <a:noFill/>
        </p:spPr>
        <p:txBody>
          <a:bodyPr wrap="square" rtlCol="0">
            <a:spAutoFit/>
          </a:bodyPr>
          <a:lstStyle/>
          <a:p>
            <a:r>
              <a:rPr lang="en-US" altLang="zh-CN" sz="800" dirty="0">
                <a:latin typeface="Calibri" panose="020F0502020204030204" pitchFamily="34" charset="0"/>
                <a:cs typeface="Calibri" panose="020F0502020204030204" pitchFamily="34" charset="0"/>
              </a:rPr>
              <a:t>1. Morningstar Direct.</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Data</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as</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of 30 Sep.2017, excluding money market funds and funds of funds in the U.S. and Europe,</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but</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excluding</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only</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money</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market</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funds</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in</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Japan</a:t>
            </a:r>
            <a:endParaRPr lang="zh-CN" altLang="en-US" sz="800" dirty="0">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9E790527-970C-4127-840B-4110FDF9C445}"/>
              </a:ext>
            </a:extLst>
          </p:cNvPr>
          <p:cNvSpPr txBox="1"/>
          <p:nvPr/>
        </p:nvSpPr>
        <p:spPr>
          <a:xfrm>
            <a:off x="5563402" y="1464811"/>
            <a:ext cx="3574507" cy="2123658"/>
          </a:xfrm>
          <a:prstGeom prst="rect">
            <a:avLst/>
          </a:prstGeom>
          <a:noFill/>
        </p:spPr>
        <p:txBody>
          <a:bodyPr wrap="square" rtlCol="0">
            <a:spAutoFit/>
          </a:bodyPr>
          <a:lstStyle/>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Active investing in DM helps to capture short-term opportunities as DM is entering late-cycle stage with long term return limited by modest baseline growth </a:t>
            </a:r>
          </a:p>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US market is expected to be more volatile in the coming year due to growing inflation expectation and projected rate hikes. As central bank withdrawing support, equity market may be more responsive to idiosyncratic factors, giving active managers chances to capture volatility opportunities</a:t>
            </a:r>
            <a:endParaRPr lang="zh-CN" altLang="en-US" sz="1200" dirty="0">
              <a:latin typeface="Calibri" panose="020F0502020204030204" pitchFamily="34" charset="0"/>
              <a:cs typeface="Calibri" panose="020F0502020204030204" pitchFamily="34" charset="0"/>
            </a:endParaRPr>
          </a:p>
        </p:txBody>
      </p:sp>
      <p:sp>
        <p:nvSpPr>
          <p:cNvPr id="48" name="文本框 47">
            <a:extLst>
              <a:ext uri="{FF2B5EF4-FFF2-40B4-BE49-F238E27FC236}">
                <a16:creationId xmlns:a16="http://schemas.microsoft.com/office/drawing/2014/main" id="{4995CAE8-2324-485D-8C96-27944D06A050}"/>
              </a:ext>
            </a:extLst>
          </p:cNvPr>
          <p:cNvSpPr txBox="1"/>
          <p:nvPr/>
        </p:nvSpPr>
        <p:spPr>
          <a:xfrm>
            <a:off x="5563402" y="4221108"/>
            <a:ext cx="3574507" cy="1384995"/>
          </a:xfrm>
          <a:prstGeom prst="rect">
            <a:avLst/>
          </a:prstGeom>
          <a:noFill/>
        </p:spPr>
        <p:txBody>
          <a:bodyPr wrap="square" rtlCol="0">
            <a:spAutoFit/>
          </a:bodyPr>
          <a:lstStyle/>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Adopt buy-and-hold strategy to benefit from the long-term growth potential of the EM and reduce the average volatility. </a:t>
            </a:r>
          </a:p>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Asia market in its mid-cycle with growth potential continues to beat its counterparts in DM. Growth rate levels out and focus is shifted from trade recovery to investment and domestic consumption. </a:t>
            </a:r>
            <a:endParaRPr lang="zh-CN" altLang="en-US" sz="1200" dirty="0">
              <a:latin typeface="Calibri" panose="020F0502020204030204" pitchFamily="34" charset="0"/>
              <a:cs typeface="Calibri" panose="020F0502020204030204" pitchFamily="34" charset="0"/>
            </a:endParaRPr>
          </a:p>
        </p:txBody>
      </p:sp>
      <p:sp>
        <p:nvSpPr>
          <p:cNvPr id="34" name="矩形 33">
            <a:extLst>
              <a:ext uri="{FF2B5EF4-FFF2-40B4-BE49-F238E27FC236}">
                <a16:creationId xmlns:a16="http://schemas.microsoft.com/office/drawing/2014/main" id="{D940232A-C154-449E-A5CB-53DE9334F62D}"/>
              </a:ext>
            </a:extLst>
          </p:cNvPr>
          <p:cNvSpPr/>
          <p:nvPr/>
        </p:nvSpPr>
        <p:spPr>
          <a:xfrm>
            <a:off x="5563401" y="3814447"/>
            <a:ext cx="3574507" cy="251485"/>
          </a:xfrm>
          <a:prstGeom prst="rect">
            <a:avLst/>
          </a:prstGeom>
          <a:solidFill>
            <a:srgbClr val="B8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033669"/>
                </a:solidFill>
                <a:latin typeface="Calibri" panose="020F0502020204030204" pitchFamily="34" charset="0"/>
                <a:cs typeface="Calibri" panose="020F0502020204030204" pitchFamily="34" charset="0"/>
              </a:rPr>
              <a:t>Passively investing in emerging market</a:t>
            </a:r>
          </a:p>
        </p:txBody>
      </p:sp>
    </p:spTree>
    <p:extLst>
      <p:ext uri="{BB962C8B-B14F-4D97-AF65-F5344CB8AC3E}">
        <p14:creationId xmlns:p14="http://schemas.microsoft.com/office/powerpoint/2010/main" val="122488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DBF42721-0008-4376-8EE6-4B695CB5D8FE}"/>
              </a:ext>
            </a:extLst>
          </p:cNvPr>
          <p:cNvGraphicFramePr>
            <a:graphicFrameLocks noGrp="1"/>
          </p:cNvGraphicFramePr>
          <p:nvPr>
            <p:extLst>
              <p:ext uri="{D42A27DB-BD31-4B8C-83A1-F6EECF244321}">
                <p14:modId xmlns:p14="http://schemas.microsoft.com/office/powerpoint/2010/main" val="1735808690"/>
              </p:ext>
            </p:extLst>
          </p:nvPr>
        </p:nvGraphicFramePr>
        <p:xfrm>
          <a:off x="290623" y="1284094"/>
          <a:ext cx="9330291" cy="2968309"/>
        </p:xfrm>
        <a:graphic>
          <a:graphicData uri="http://schemas.openxmlformats.org/drawingml/2006/table">
            <a:tbl>
              <a:tblPr firstRow="1" bandRow="1">
                <a:tableStyleId>{5FD0F851-EC5A-4D38-B0AD-8093EC10F338}</a:tableStyleId>
              </a:tblPr>
              <a:tblGrid>
                <a:gridCol w="1413821">
                  <a:extLst>
                    <a:ext uri="{9D8B030D-6E8A-4147-A177-3AD203B41FA5}">
                      <a16:colId xmlns:a16="http://schemas.microsoft.com/office/drawing/2014/main" val="1915559629"/>
                    </a:ext>
                  </a:extLst>
                </a:gridCol>
                <a:gridCol w="1248020">
                  <a:extLst>
                    <a:ext uri="{9D8B030D-6E8A-4147-A177-3AD203B41FA5}">
                      <a16:colId xmlns:a16="http://schemas.microsoft.com/office/drawing/2014/main" val="4029198221"/>
                    </a:ext>
                  </a:extLst>
                </a:gridCol>
                <a:gridCol w="1333690">
                  <a:extLst>
                    <a:ext uri="{9D8B030D-6E8A-4147-A177-3AD203B41FA5}">
                      <a16:colId xmlns:a16="http://schemas.microsoft.com/office/drawing/2014/main" val="3034653976"/>
                    </a:ext>
                  </a:extLst>
                </a:gridCol>
                <a:gridCol w="1333690">
                  <a:extLst>
                    <a:ext uri="{9D8B030D-6E8A-4147-A177-3AD203B41FA5}">
                      <a16:colId xmlns:a16="http://schemas.microsoft.com/office/drawing/2014/main" val="2389017019"/>
                    </a:ext>
                  </a:extLst>
                </a:gridCol>
                <a:gridCol w="1333690">
                  <a:extLst>
                    <a:ext uri="{9D8B030D-6E8A-4147-A177-3AD203B41FA5}">
                      <a16:colId xmlns:a16="http://schemas.microsoft.com/office/drawing/2014/main" val="554113265"/>
                    </a:ext>
                  </a:extLst>
                </a:gridCol>
                <a:gridCol w="1333690">
                  <a:extLst>
                    <a:ext uri="{9D8B030D-6E8A-4147-A177-3AD203B41FA5}">
                      <a16:colId xmlns:a16="http://schemas.microsoft.com/office/drawing/2014/main" val="972134353"/>
                    </a:ext>
                  </a:extLst>
                </a:gridCol>
                <a:gridCol w="1333690">
                  <a:extLst>
                    <a:ext uri="{9D8B030D-6E8A-4147-A177-3AD203B41FA5}">
                      <a16:colId xmlns:a16="http://schemas.microsoft.com/office/drawing/2014/main" val="1588218626"/>
                    </a:ext>
                  </a:extLst>
                </a:gridCol>
              </a:tblGrid>
              <a:tr h="282959">
                <a:tc>
                  <a:txBody>
                    <a:bodyPr/>
                    <a:lstStyle/>
                    <a:p>
                      <a:pPr algn="ctr"/>
                      <a:r>
                        <a:rPr lang="en-US" altLang="zh-CN" sz="1200" dirty="0">
                          <a:latin typeface="Calibri" panose="020F0502020204030204" pitchFamily="34" charset="0"/>
                          <a:cs typeface="Calibri" panose="020F0502020204030204" pitchFamily="34" charset="0"/>
                        </a:rPr>
                        <a:t>Fund (USD)</a:t>
                      </a:r>
                      <a:endParaRPr lang="zh-CN" altLang="en-US" sz="1200" dirty="0">
                        <a:latin typeface="Calibri" panose="020F0502020204030204" pitchFamily="34" charset="0"/>
                        <a:cs typeface="Calibri" panose="020F0502020204030204" pitchFamily="34" charset="0"/>
                      </a:endParaRPr>
                    </a:p>
                  </a:txBody>
                  <a:tcPr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Equity up 10%</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Equity down 10%</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EUR up 10%</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Libya Oil Shock </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Lehman default</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Debt Ceiling </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extLst>
                  <a:ext uri="{0D108BD9-81ED-4DB2-BD59-A6C34878D82A}">
                    <a16:rowId xmlns:a16="http://schemas.microsoft.com/office/drawing/2014/main" val="672569597"/>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Japan Equity X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11.34%</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-11.34%</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-0.16%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-13.05%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-7.35%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2990182863"/>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Greater China C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12.20%</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-12.20%</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0.45%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-3.20%</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-15.03%</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-9.81%</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628199371"/>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Asia Growth X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11.69%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-11.69%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-2.55%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-17.15%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-9.49%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342358583"/>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Emerging Markets Small Cap C (perf)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9.29%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-9.29%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3.77%</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-1.49%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-21.74%</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-9.95%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846278397"/>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US Equity X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11.05%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-11.05%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-0.55%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-2.27%</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-20.57%</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-17.07%</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2133677724"/>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Europe Equity C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12.52%</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-12.52%</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5.36%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-0.69%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-5.36%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-18.02%</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485927526"/>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Emerging Markets Debt X (</a:t>
                      </a:r>
                      <a:r>
                        <a:rPr lang="en-US" sz="1000" u="none" strike="noStrike" dirty="0" err="1">
                          <a:effectLst/>
                          <a:latin typeface="Calibri" panose="020F0502020204030204" pitchFamily="34" charset="0"/>
                          <a:cs typeface="Calibri" panose="020F0502020204030204" pitchFamily="34" charset="0"/>
                        </a:rPr>
                        <a:t>dist</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0.99%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-0.95%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0.85%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0.11%</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-9.89%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0.80%</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3814280102"/>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Global Strategic Bond C (perf) (</a:t>
                      </a:r>
                      <a:r>
                        <a:rPr lang="en-US" sz="1000" u="none" strike="noStrike" dirty="0" err="1">
                          <a:effectLst/>
                          <a:latin typeface="Calibri" panose="020F0502020204030204" pitchFamily="34" charset="0"/>
                          <a:cs typeface="Calibri" panose="020F0502020204030204" pitchFamily="34" charset="0"/>
                        </a:rPr>
                        <a:t>dist</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1.62%</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0.85%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-9.69%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0.59%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4194602285"/>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US Aggregate Bond X (</a:t>
                      </a:r>
                      <a:r>
                        <a:rPr lang="en-US" sz="1000" u="none" strike="noStrike" dirty="0" err="1">
                          <a:effectLst/>
                          <a:latin typeface="Calibri" panose="020F0502020204030204" pitchFamily="34" charset="0"/>
                          <a:cs typeface="Calibri" panose="020F0502020204030204" pitchFamily="34" charset="0"/>
                        </a:rPr>
                        <a:t>dist</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-1.02%</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0.3%</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-12.23%</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2.08%</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583074153"/>
                  </a:ext>
                </a:extLst>
              </a:tr>
              <a:tr h="235491">
                <a:tc>
                  <a:txBody>
                    <a:bodyPr/>
                    <a:lstStyle/>
                    <a:p>
                      <a:pPr algn="ctr" fontAlgn="b"/>
                      <a:r>
                        <a:rPr lang="en-US" sz="1050" u="none" strike="noStrike" dirty="0">
                          <a:effectLst/>
                          <a:latin typeface="Calibri" panose="020F0502020204030204" pitchFamily="34" charset="0"/>
                          <a:cs typeface="Calibri" panose="020F0502020204030204" pitchFamily="34" charset="0"/>
                        </a:rPr>
                        <a:t>Portfolio performance</a:t>
                      </a:r>
                      <a:endParaRPr lang="en-US"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5.99%</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-5.98%</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1.09%</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-0.65%</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-13.64%</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-5.57%</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29414883"/>
                  </a:ext>
                </a:extLst>
              </a:tr>
            </a:tbl>
          </a:graphicData>
        </a:graphic>
      </p:graphicFrame>
      <p:sp>
        <p:nvSpPr>
          <p:cNvPr id="4" name="文本框 3">
            <a:extLst>
              <a:ext uri="{FF2B5EF4-FFF2-40B4-BE49-F238E27FC236}">
                <a16:creationId xmlns:a16="http://schemas.microsoft.com/office/drawing/2014/main" id="{AC6C4321-6F72-47E3-AEA4-E8A9F909F4FF}"/>
              </a:ext>
            </a:extLst>
          </p:cNvPr>
          <p:cNvSpPr txBox="1"/>
          <p:nvPr/>
        </p:nvSpPr>
        <p:spPr>
          <a:xfrm>
            <a:off x="208070" y="6479497"/>
            <a:ext cx="2086252" cy="215444"/>
          </a:xfrm>
          <a:prstGeom prst="rect">
            <a:avLst/>
          </a:prstGeom>
          <a:noFill/>
        </p:spPr>
        <p:txBody>
          <a:bodyPr wrap="square" rtlCol="0">
            <a:spAutoFit/>
          </a:bodyPr>
          <a:lstStyle/>
          <a:p>
            <a:r>
              <a:rPr lang="en-US" altLang="zh-CN" sz="800" dirty="0"/>
              <a:t>Source: Bloomberg</a:t>
            </a:r>
            <a:endParaRPr lang="zh-CN" altLang="en-US" sz="800" dirty="0"/>
          </a:p>
        </p:txBody>
      </p:sp>
      <p:sp>
        <p:nvSpPr>
          <p:cNvPr id="5" name="文本框 4">
            <a:extLst>
              <a:ext uri="{FF2B5EF4-FFF2-40B4-BE49-F238E27FC236}">
                <a16:creationId xmlns:a16="http://schemas.microsoft.com/office/drawing/2014/main" id="{19EB2282-BBEC-4CE2-A836-F1CB62357871}"/>
              </a:ext>
            </a:extLst>
          </p:cNvPr>
          <p:cNvSpPr txBox="1"/>
          <p:nvPr/>
        </p:nvSpPr>
        <p:spPr>
          <a:xfrm>
            <a:off x="353961" y="5204574"/>
            <a:ext cx="9343969" cy="369332"/>
          </a:xfrm>
          <a:prstGeom prst="rect">
            <a:avLst/>
          </a:prstGeom>
          <a:noFill/>
        </p:spPr>
        <p:txBody>
          <a:bodyPr wrap="square" rtlCol="0">
            <a:spAutoFit/>
          </a:bodyPr>
          <a:lstStyle/>
          <a:p>
            <a:r>
              <a:rPr lang="en-US" altLang="zh-CN" dirty="0"/>
              <a:t>How do we mitigate risk?</a:t>
            </a:r>
            <a:endParaRPr lang="zh-CN" altLang="en-US" dirty="0"/>
          </a:p>
        </p:txBody>
      </p:sp>
      <p:sp>
        <p:nvSpPr>
          <p:cNvPr id="11" name="Slide Number Placeholder 5">
            <a:extLst>
              <a:ext uri="{FF2B5EF4-FFF2-40B4-BE49-F238E27FC236}">
                <a16:creationId xmlns:a16="http://schemas.microsoft.com/office/drawing/2014/main" id="{EA611221-2968-4122-B535-D0608D0D4687}"/>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3" name="箭头: V 形 12">
            <a:extLst>
              <a:ext uri="{FF2B5EF4-FFF2-40B4-BE49-F238E27FC236}">
                <a16:creationId xmlns:a16="http://schemas.microsoft.com/office/drawing/2014/main" id="{F5FE7692-EAEF-41A1-98AE-6DA92FD1475D}"/>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SCENARIO ANALYSIS</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5" name="箭头: 五边形 14">
            <a:extLst>
              <a:ext uri="{FF2B5EF4-FFF2-40B4-BE49-F238E27FC236}">
                <a16:creationId xmlns:a16="http://schemas.microsoft.com/office/drawing/2014/main" id="{23B8F8A4-700D-41FA-8AA2-F44DC6F1F808}"/>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0819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105DC153-64C4-4D62-9B63-230E1C78C48F}"/>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DB4195E6-CD70-4139-A9DB-E8F50EB5BBBE}"/>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TACTICAL ALLOCATION BY SECTOR</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8FC67EFE-F55C-4A6E-B354-9814824241B9}"/>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9828637C-EB8D-4775-ADAF-22BB7D09D255}"/>
              </a:ext>
            </a:extLst>
          </p:cNvPr>
          <p:cNvSpPr/>
          <p:nvPr/>
        </p:nvSpPr>
        <p:spPr>
          <a:xfrm>
            <a:off x="306329" y="2831072"/>
            <a:ext cx="3206221" cy="77633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Rising middle-class in EM boosts demand in higher-quality consumable products. Consumption upgrade demand across food, beverages, household products and personal care</a:t>
            </a:r>
            <a:endParaRPr lang="zh-CN" altLang="en-US" sz="1000" dirty="0">
              <a:solidFill>
                <a:prstClr val="black"/>
              </a:solidFill>
              <a:latin typeface="Calibri" panose="020F0502020204030204" pitchFamily="34" charset="0"/>
              <a:cs typeface="Calibri" panose="020F0502020204030204" pitchFamily="34" charset="0"/>
            </a:endParaRPr>
          </a:p>
        </p:txBody>
      </p:sp>
      <p:sp>
        <p:nvSpPr>
          <p:cNvPr id="17" name="矩形 16">
            <a:extLst>
              <a:ext uri="{FF2B5EF4-FFF2-40B4-BE49-F238E27FC236}">
                <a16:creationId xmlns:a16="http://schemas.microsoft.com/office/drawing/2014/main" id="{4691B1F1-29B8-4E22-B198-734E087BF2D6}"/>
              </a:ext>
            </a:extLst>
          </p:cNvPr>
          <p:cNvSpPr/>
          <p:nvPr/>
        </p:nvSpPr>
        <p:spPr>
          <a:xfrm>
            <a:off x="329844" y="4938995"/>
            <a:ext cx="3206221" cy="14314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Innovation will fuel Asia growth in following years. Contributing factors include: rise in tertiary educated worker, greater R&amp;D spending and pro-innovation policy</a:t>
            </a:r>
          </a:p>
          <a:p>
            <a:pPr marL="17145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In long term, the development in automation and artificial intelligence may fills labor force shortfalls, boosting supply side potential of developed markets with aging populations</a:t>
            </a:r>
            <a:endParaRPr lang="zh-CN" altLang="en-US" sz="1000" dirty="0">
              <a:solidFill>
                <a:prstClr val="black"/>
              </a:solidFill>
              <a:latin typeface="Calibri" panose="020F0502020204030204" pitchFamily="34" charset="0"/>
              <a:cs typeface="Calibri" panose="020F0502020204030204" pitchFamily="34" charset="0"/>
            </a:endParaRPr>
          </a:p>
        </p:txBody>
      </p:sp>
      <p:sp>
        <p:nvSpPr>
          <p:cNvPr id="20" name="矩形 19">
            <a:extLst>
              <a:ext uri="{FF2B5EF4-FFF2-40B4-BE49-F238E27FC236}">
                <a16:creationId xmlns:a16="http://schemas.microsoft.com/office/drawing/2014/main" id="{9D6298EF-7FF8-4A96-8CF9-FF00A423FDFD}"/>
              </a:ext>
            </a:extLst>
          </p:cNvPr>
          <p:cNvSpPr/>
          <p:nvPr/>
        </p:nvSpPr>
        <p:spPr>
          <a:xfrm>
            <a:off x="6406556" y="1235647"/>
            <a:ext cx="3206221" cy="14277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Europe banks</a:t>
            </a:r>
          </a:p>
          <a:p>
            <a:pPr marL="171450" lvl="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 Higher interest rates boost bank net interest margins. Amid a positive macro-economic environment,  financials sector will benefit from greater client activity, higher loan demand, and good credit quality</a:t>
            </a:r>
          </a:p>
          <a:p>
            <a:pPr marL="171450" lvl="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 Lower inﬂation and interest rates in Latin America and improved credit growth and consumption should support consumer discretionary and ﬁnancials</a:t>
            </a:r>
            <a:endParaRPr lang="zh-CN" altLang="en-US" sz="1000" dirty="0">
              <a:solidFill>
                <a:prstClr val="black"/>
              </a:solidFill>
              <a:latin typeface="Calibri" panose="020F0502020204030204" pitchFamily="34" charset="0"/>
              <a:cs typeface="Calibri" panose="020F0502020204030204" pitchFamily="34" charset="0"/>
            </a:endParaRPr>
          </a:p>
          <a:p>
            <a:pPr algn="just"/>
            <a:endParaRPr lang="zh-CN" altLang="en-US" sz="1100" dirty="0">
              <a:solidFill>
                <a:schemeClr val="tx1"/>
              </a:solidFill>
            </a:endParaRPr>
          </a:p>
        </p:txBody>
      </p:sp>
      <p:sp>
        <p:nvSpPr>
          <p:cNvPr id="21" name="矩形 20">
            <a:extLst>
              <a:ext uri="{FF2B5EF4-FFF2-40B4-BE49-F238E27FC236}">
                <a16:creationId xmlns:a16="http://schemas.microsoft.com/office/drawing/2014/main" id="{1A3DD6A9-344F-4B1F-A272-A549FF2EAF48}"/>
              </a:ext>
            </a:extLst>
          </p:cNvPr>
          <p:cNvSpPr/>
          <p:nvPr/>
        </p:nvSpPr>
        <p:spPr>
          <a:xfrm>
            <a:off x="6406558" y="4057964"/>
            <a:ext cx="3206221" cy="204016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dirty="0">
                <a:solidFill>
                  <a:schemeClr val="tx1"/>
                </a:solidFill>
              </a:rPr>
              <a:t>Financial</a:t>
            </a:r>
          </a:p>
          <a:p>
            <a:pPr marL="171450" lvl="0" indent="-171450" algn="just">
              <a:buClr>
                <a:srgbClr val="009ED6"/>
              </a:buClr>
              <a:buSzPct val="70000"/>
              <a:buFont typeface="Wingdings" panose="05000000000000000000" pitchFamily="2" charset="2"/>
              <a:buChar char="l"/>
            </a:pPr>
            <a:r>
              <a:rPr lang="en-US" altLang="zh-CN" sz="1100" dirty="0">
                <a:solidFill>
                  <a:prstClr val="black"/>
                </a:solidFill>
              </a:rPr>
              <a:t>E</a:t>
            </a:r>
            <a:endParaRPr lang="zh-CN" altLang="en-US" sz="1100" dirty="0">
              <a:solidFill>
                <a:prstClr val="black"/>
              </a:solidFill>
            </a:endParaRPr>
          </a:p>
          <a:p>
            <a:pPr algn="just"/>
            <a:r>
              <a:rPr lang="en-US" altLang="zh-CN" sz="1100" dirty="0">
                <a:solidFill>
                  <a:schemeClr val="tx1"/>
                </a:solidFill>
              </a:rPr>
              <a:t>.</a:t>
            </a:r>
            <a:endParaRPr lang="zh-CN" altLang="en-US" sz="1100" dirty="0">
              <a:solidFill>
                <a:schemeClr val="tx1"/>
              </a:solidFill>
            </a:endParaRPr>
          </a:p>
        </p:txBody>
      </p:sp>
      <p:graphicFrame>
        <p:nvGraphicFramePr>
          <p:cNvPr id="18" name="图表 17">
            <a:extLst>
              <a:ext uri="{FF2B5EF4-FFF2-40B4-BE49-F238E27FC236}">
                <a16:creationId xmlns:a16="http://schemas.microsoft.com/office/drawing/2014/main" id="{AE37B442-A7B6-476B-B806-D03B943DD33C}"/>
              </a:ext>
            </a:extLst>
          </p:cNvPr>
          <p:cNvGraphicFramePr/>
          <p:nvPr>
            <p:extLst>
              <p:ext uri="{D42A27DB-BD31-4B8C-83A1-F6EECF244321}">
                <p14:modId xmlns:p14="http://schemas.microsoft.com/office/powerpoint/2010/main" val="3533229399"/>
              </p:ext>
            </p:extLst>
          </p:nvPr>
        </p:nvGraphicFramePr>
        <p:xfrm>
          <a:off x="3426798" y="1844066"/>
          <a:ext cx="3206221" cy="2880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2373738101"/>
              </p:ext>
            </p:extLst>
          </p:nvPr>
        </p:nvGraphicFramePr>
        <p:xfrm>
          <a:off x="693901" y="3883496"/>
          <a:ext cx="2708323" cy="11651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a:extLst>
              <a:ext uri="{FF2B5EF4-FFF2-40B4-BE49-F238E27FC236}">
                <a16:creationId xmlns:a16="http://schemas.microsoft.com/office/drawing/2014/main" id="{F1054E2C-51DC-4DBF-B6BC-B96572613DA4}"/>
              </a:ext>
            </a:extLst>
          </p:cNvPr>
          <p:cNvGraphicFramePr/>
          <p:nvPr>
            <p:extLst>
              <p:ext uri="{D42A27DB-BD31-4B8C-83A1-F6EECF244321}">
                <p14:modId xmlns:p14="http://schemas.microsoft.com/office/powerpoint/2010/main" val="1191630596"/>
              </p:ext>
            </p:extLst>
          </p:nvPr>
        </p:nvGraphicFramePr>
        <p:xfrm>
          <a:off x="293221" y="1210041"/>
          <a:ext cx="3232438" cy="1655591"/>
        </p:xfrm>
        <a:graphic>
          <a:graphicData uri="http://schemas.openxmlformats.org/drawingml/2006/chart">
            <c:chart xmlns:c="http://schemas.openxmlformats.org/drawingml/2006/chart" xmlns:r="http://schemas.openxmlformats.org/officeDocument/2006/relationships" r:id="rId4"/>
          </a:graphicData>
        </a:graphic>
      </p:graphicFrame>
      <p:sp>
        <p:nvSpPr>
          <p:cNvPr id="15" name="矩形 14">
            <a:extLst>
              <a:ext uri="{FF2B5EF4-FFF2-40B4-BE49-F238E27FC236}">
                <a16:creationId xmlns:a16="http://schemas.microsoft.com/office/drawing/2014/main" id="{5A2FC005-D8B6-4C76-A372-55E8C5342D4D}"/>
              </a:ext>
            </a:extLst>
          </p:cNvPr>
          <p:cNvSpPr/>
          <p:nvPr/>
        </p:nvSpPr>
        <p:spPr>
          <a:xfrm>
            <a:off x="329844" y="3636647"/>
            <a:ext cx="3195815" cy="201514"/>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Calibri" panose="020F0502020204030204" pitchFamily="34" charset="0"/>
                <a:cs typeface="Calibri" panose="020F0502020204030204" pitchFamily="34" charset="0"/>
              </a:rPr>
              <a:t>Technology</a:t>
            </a:r>
          </a:p>
        </p:txBody>
      </p:sp>
      <p:sp>
        <p:nvSpPr>
          <p:cNvPr id="23" name="矩形 22">
            <a:extLst>
              <a:ext uri="{FF2B5EF4-FFF2-40B4-BE49-F238E27FC236}">
                <a16:creationId xmlns:a16="http://schemas.microsoft.com/office/drawing/2014/main" id="{60D65895-227E-4512-8C91-BEF3331F200E}"/>
              </a:ext>
            </a:extLst>
          </p:cNvPr>
          <p:cNvSpPr/>
          <p:nvPr/>
        </p:nvSpPr>
        <p:spPr>
          <a:xfrm>
            <a:off x="340250" y="1009479"/>
            <a:ext cx="3195815" cy="201514"/>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Calibri" panose="020F0502020204030204" pitchFamily="34" charset="0"/>
                <a:cs typeface="Calibri" panose="020F0502020204030204" pitchFamily="34" charset="0"/>
              </a:rPr>
              <a:t>Consumer discretionary</a:t>
            </a:r>
          </a:p>
        </p:txBody>
      </p:sp>
      <p:sp>
        <p:nvSpPr>
          <p:cNvPr id="5" name="文本框 4">
            <a:extLst>
              <a:ext uri="{FF2B5EF4-FFF2-40B4-BE49-F238E27FC236}">
                <a16:creationId xmlns:a16="http://schemas.microsoft.com/office/drawing/2014/main" id="{49756FED-1B2F-4E3A-B752-13503B72EE90}"/>
              </a:ext>
            </a:extLst>
          </p:cNvPr>
          <p:cNvSpPr txBox="1"/>
          <p:nvPr/>
        </p:nvSpPr>
        <p:spPr>
          <a:xfrm>
            <a:off x="293221" y="6446463"/>
            <a:ext cx="2559517" cy="338554"/>
          </a:xfrm>
          <a:prstGeom prst="rect">
            <a:avLst/>
          </a:prstGeom>
          <a:noFill/>
        </p:spPr>
        <p:txBody>
          <a:bodyPr wrap="square" rtlCol="0">
            <a:spAutoFit/>
          </a:bodyPr>
          <a:lstStyle/>
          <a:p>
            <a:pPr marL="228600" indent="-228600">
              <a:buAutoNum type="arabicPeriod"/>
            </a:pPr>
            <a:r>
              <a:rPr lang="en-US" altLang="zh-CN" sz="800" dirty="0"/>
              <a:t>CEIC. Data as of March 31,2017</a:t>
            </a:r>
          </a:p>
          <a:p>
            <a:pPr marL="228600" indent="-228600">
              <a:buAutoNum type="arabicPeriod"/>
            </a:pPr>
            <a:r>
              <a:rPr lang="en-US" altLang="zh-CN" sz="800" dirty="0"/>
              <a:t>JPM Long term capital market assumption</a:t>
            </a:r>
            <a:endParaRPr lang="zh-CN" altLang="en-US" sz="800" dirty="0"/>
          </a:p>
        </p:txBody>
      </p:sp>
      <p:sp>
        <p:nvSpPr>
          <p:cNvPr id="24" name="矩形 23">
            <a:extLst>
              <a:ext uri="{FF2B5EF4-FFF2-40B4-BE49-F238E27FC236}">
                <a16:creationId xmlns:a16="http://schemas.microsoft.com/office/drawing/2014/main" id="{A0BA5BB5-6452-40E1-81FB-24BDFDE08088}"/>
              </a:ext>
            </a:extLst>
          </p:cNvPr>
          <p:cNvSpPr/>
          <p:nvPr/>
        </p:nvSpPr>
        <p:spPr>
          <a:xfrm>
            <a:off x="6433238" y="1008527"/>
            <a:ext cx="3195815" cy="201514"/>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Calibri" panose="020F0502020204030204" pitchFamily="34" charset="0"/>
                <a:cs typeface="Calibri" panose="020F0502020204030204" pitchFamily="34" charset="0"/>
              </a:rPr>
              <a:t>Financial</a:t>
            </a:r>
          </a:p>
        </p:txBody>
      </p:sp>
      <p:sp>
        <p:nvSpPr>
          <p:cNvPr id="25" name="矩形 24">
            <a:extLst>
              <a:ext uri="{FF2B5EF4-FFF2-40B4-BE49-F238E27FC236}">
                <a16:creationId xmlns:a16="http://schemas.microsoft.com/office/drawing/2014/main" id="{4172FCBC-9FFC-4CF7-B6C0-FA467802D60B}"/>
              </a:ext>
            </a:extLst>
          </p:cNvPr>
          <p:cNvSpPr/>
          <p:nvPr/>
        </p:nvSpPr>
        <p:spPr>
          <a:xfrm>
            <a:off x="6433238" y="3623481"/>
            <a:ext cx="3195815" cy="201514"/>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Calibri" panose="020F0502020204030204" pitchFamily="34" charset="0"/>
                <a:cs typeface="Calibri" panose="020F0502020204030204" pitchFamily="34" charset="0"/>
              </a:rPr>
              <a:t>Industrial</a:t>
            </a:r>
          </a:p>
        </p:txBody>
      </p:sp>
    </p:spTree>
    <p:extLst>
      <p:ext uri="{BB962C8B-B14F-4D97-AF65-F5344CB8AC3E}">
        <p14:creationId xmlns:p14="http://schemas.microsoft.com/office/powerpoint/2010/main" val="241292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293223" y="880368"/>
            <a:ext cx="9498996" cy="947269"/>
          </a:xfrm>
        </p:spPr>
        <p:txBody>
          <a:bodyPr>
            <a:normAutofit/>
          </a:bodyPr>
          <a:lstStyle/>
          <a:p>
            <a:pPr algn="just"/>
            <a:r>
              <a:rPr lang="en-US" altLang="zh-CN" sz="1200" b="1" dirty="0"/>
              <a:t>Global outlook</a:t>
            </a:r>
          </a:p>
          <a:p>
            <a:pPr marL="171450" indent="-171450" algn="just">
              <a:lnSpc>
                <a:spcPts val="800"/>
              </a:lnSpc>
              <a:buClr>
                <a:srgbClr val="009ED6"/>
              </a:buClr>
              <a:buSzPct val="70000"/>
              <a:buFont typeface="Wingdings" panose="05000000000000000000" pitchFamily="2" charset="2"/>
              <a:buChar char="l"/>
            </a:pPr>
            <a:r>
              <a:rPr lang="en-US" altLang="zh-CN" sz="1100" b="1" dirty="0"/>
              <a:t>Positive economy backdrop</a:t>
            </a:r>
            <a:r>
              <a:rPr lang="en-US" altLang="zh-CN" sz="1100" dirty="0"/>
              <a:t>: Synchronized growth across the globe with expected real GDP growth around 1.5%  and 4.5% in DM and EM respectively </a:t>
            </a:r>
            <a:r>
              <a:rPr lang="en-US" altLang="zh-CN" sz="1100" baseline="30000" dirty="0"/>
              <a:t>1</a:t>
            </a:r>
          </a:p>
          <a:p>
            <a:pPr marL="171450" indent="-171450" algn="just">
              <a:lnSpc>
                <a:spcPts val="800"/>
              </a:lnSpc>
              <a:buClr>
                <a:srgbClr val="009ED6"/>
              </a:buClr>
              <a:buSzPct val="70000"/>
              <a:buFont typeface="Wingdings" panose="05000000000000000000" pitchFamily="2" charset="2"/>
              <a:buChar char="l"/>
            </a:pPr>
            <a:r>
              <a:rPr lang="en-US" altLang="zh-CN" sz="1100" b="1" dirty="0"/>
              <a:t>Tightening monetary policy</a:t>
            </a:r>
            <a:r>
              <a:rPr lang="en-US" altLang="zh-CN" sz="1100" dirty="0"/>
              <a:t>:  global GDP expanding at the fastest pace in the past 6 years, central banks across the global will gradually withdraw fiscal stimulus </a:t>
            </a:r>
          </a:p>
          <a:p>
            <a:pPr marL="171450" indent="-171450" algn="just">
              <a:lnSpc>
                <a:spcPts val="800"/>
              </a:lnSpc>
              <a:buClr>
                <a:srgbClr val="009ED6"/>
              </a:buClr>
              <a:buSzPct val="70000"/>
              <a:buFont typeface="Wingdings" panose="05000000000000000000" pitchFamily="2" charset="2"/>
              <a:buChar char="l"/>
            </a:pPr>
            <a:r>
              <a:rPr lang="en-US" altLang="zh-CN" sz="1100" b="1" dirty="0"/>
              <a:t>Higher volatility: </a:t>
            </a:r>
            <a:r>
              <a:rPr lang="en-US" altLang="zh-CN" sz="1100" dirty="0"/>
              <a:t>change in monetary policy, rising inflation level, political flux and technological disruption</a:t>
            </a:r>
            <a:endParaRPr lang="zh-CN" altLang="en-US" sz="1100" dirty="0"/>
          </a:p>
        </p:txBody>
      </p:sp>
      <p:graphicFrame>
        <p:nvGraphicFramePr>
          <p:cNvPr id="32" name="图表 31">
            <a:extLst>
              <a:ext uri="{FF2B5EF4-FFF2-40B4-BE49-F238E27FC236}">
                <a16:creationId xmlns:a16="http://schemas.microsoft.com/office/drawing/2014/main" id="{2D394A7D-D1F8-4D6A-8589-B29F6A41A57B}"/>
              </a:ext>
            </a:extLst>
          </p:cNvPr>
          <p:cNvGraphicFramePr/>
          <p:nvPr>
            <p:extLst>
              <p:ext uri="{D42A27DB-BD31-4B8C-83A1-F6EECF244321}">
                <p14:modId xmlns:p14="http://schemas.microsoft.com/office/powerpoint/2010/main" val="47592379"/>
              </p:ext>
            </p:extLst>
          </p:nvPr>
        </p:nvGraphicFramePr>
        <p:xfrm>
          <a:off x="3566293" y="2331894"/>
          <a:ext cx="3089484" cy="2880580"/>
        </p:xfrm>
        <a:graphic>
          <a:graphicData uri="http://schemas.openxmlformats.org/drawingml/2006/chart">
            <c:chart xmlns:c="http://schemas.openxmlformats.org/drawingml/2006/chart" xmlns:r="http://schemas.openxmlformats.org/officeDocument/2006/relationships" r:id="rId2"/>
          </a:graphicData>
        </a:graphic>
      </p:graphicFrame>
      <p:sp>
        <p:nvSpPr>
          <p:cNvPr id="33" name="矩形 32">
            <a:extLst>
              <a:ext uri="{FF2B5EF4-FFF2-40B4-BE49-F238E27FC236}">
                <a16:creationId xmlns:a16="http://schemas.microsoft.com/office/drawing/2014/main" id="{A934F0E9-46A5-4F26-9FD2-CE1FBCE06E50}"/>
              </a:ext>
            </a:extLst>
          </p:cNvPr>
          <p:cNvSpPr/>
          <p:nvPr/>
        </p:nvSpPr>
        <p:spPr>
          <a:xfrm>
            <a:off x="293223" y="2064344"/>
            <a:ext cx="3206221" cy="3962865"/>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b="1" u="sng" dirty="0">
                <a:solidFill>
                  <a:schemeClr val="tx1"/>
                </a:solidFill>
                <a:latin typeface="Calibri" panose="020F0502020204030204" pitchFamily="34" charset="0"/>
                <a:cs typeface="Calibri" panose="020F0502020204030204" pitchFamily="34" charset="0"/>
              </a:rPr>
              <a:t>Bond market</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China weight in: </a:t>
            </a:r>
            <a:r>
              <a:rPr lang="en-US" altLang="zh-CN" sz="1050" dirty="0">
                <a:solidFill>
                  <a:prstClr val="black"/>
                </a:solidFill>
                <a:latin typeface="Calibri" panose="020F0502020204030204" pitchFamily="34" charset="0"/>
                <a:cs typeface="Calibri" panose="020F0502020204030204" pitchFamily="34" charset="0"/>
              </a:rPr>
              <a:t>financial market liberation and launch of Bond Connect. Ownership by foreign investors may increase significantly with the inflow boost currency and support lower yield</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Low external debt: </a:t>
            </a:r>
            <a:r>
              <a:rPr lang="en-US" altLang="zh-CN" sz="1050" dirty="0">
                <a:solidFill>
                  <a:prstClr val="black"/>
                </a:solidFill>
                <a:latin typeface="Calibri" panose="020F0502020204030204" pitchFamily="34" charset="0"/>
                <a:cs typeface="Calibri" panose="020F0502020204030204" pitchFamily="34" charset="0"/>
              </a:rPr>
              <a:t>improving current account position for the fragile 5 EM countries </a:t>
            </a:r>
            <a:r>
              <a:rPr lang="en-US" altLang="zh-CN" sz="1050" baseline="30000" dirty="0">
                <a:solidFill>
                  <a:prstClr val="black"/>
                </a:solidFill>
                <a:latin typeface="Calibri" panose="020F0502020204030204" pitchFamily="34" charset="0"/>
                <a:cs typeface="Calibri" panose="020F0502020204030204" pitchFamily="34" charset="0"/>
              </a:rPr>
              <a:t>2</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Continual investment: </a:t>
            </a:r>
            <a:r>
              <a:rPr lang="en-US" altLang="zh-CN" sz="1050" dirty="0">
                <a:solidFill>
                  <a:prstClr val="black"/>
                </a:solidFill>
                <a:latin typeface="Calibri" panose="020F0502020204030204" pitchFamily="34" charset="0"/>
                <a:cs typeface="Calibri" panose="020F0502020204030204" pitchFamily="34" charset="0"/>
              </a:rPr>
              <a:t>higher margin, proactive government initiative (China’s Belt and Road), and recovery in infrastructure investment in South Asia (India $106bn infrastructure investment program) may fuel further outperformance. </a:t>
            </a:r>
          </a:p>
          <a:p>
            <a:pPr algn="just">
              <a:buClr>
                <a:srgbClr val="009ED6"/>
              </a:buClr>
              <a:buSzPct val="70000"/>
            </a:pPr>
            <a:r>
              <a:rPr lang="en-US" altLang="zh-CN" sz="1050" b="1" u="sng" dirty="0">
                <a:solidFill>
                  <a:prstClr val="black"/>
                </a:solidFill>
                <a:latin typeface="Calibri" panose="020F0502020204030204" pitchFamily="34" charset="0"/>
                <a:cs typeface="Calibri" panose="020F0502020204030204" pitchFamily="34" charset="0"/>
              </a:rPr>
              <a:t>Equity market</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Brightening fundamentals: </a:t>
            </a:r>
            <a:r>
              <a:rPr lang="en-US" altLang="zh-CN" sz="1050" dirty="0">
                <a:solidFill>
                  <a:prstClr val="black"/>
                </a:solidFill>
                <a:latin typeface="Calibri" panose="020F0502020204030204" pitchFamily="34" charset="0"/>
                <a:cs typeface="Calibri" panose="020F0502020204030204" pitchFamily="34" charset="0"/>
              </a:rPr>
              <a:t>expected growth driven by long term structural improvement and cyclical uplift. Relative higher growth to DM stems from </a:t>
            </a:r>
          </a:p>
          <a:p>
            <a:pPr marL="685800" lvl="1" indent="-228600" algn="just">
              <a:buClr>
                <a:srgbClr val="009ED6"/>
              </a:buClr>
              <a:buSzPct val="70000"/>
              <a:buFont typeface="Wingdings" panose="05000000000000000000" pitchFamily="2" charset="2"/>
              <a:buChar char="p"/>
            </a:pPr>
            <a:r>
              <a:rPr lang="en-US" altLang="zh-CN" sz="1050" dirty="0">
                <a:solidFill>
                  <a:prstClr val="black"/>
                </a:solidFill>
                <a:latin typeface="Calibri" panose="020F0502020204030204" pitchFamily="34" charset="0"/>
                <a:cs typeface="Calibri" panose="020F0502020204030204" pitchFamily="34" charset="0"/>
              </a:rPr>
              <a:t>Better demographic picture (higher population growth and higher growth in labor quality)</a:t>
            </a:r>
          </a:p>
          <a:p>
            <a:pPr marL="685800" lvl="1" indent="-228600" algn="just">
              <a:buClr>
                <a:srgbClr val="009ED6"/>
              </a:buClr>
              <a:buSzPct val="70000"/>
              <a:buFont typeface="Wingdings" panose="05000000000000000000" pitchFamily="2" charset="2"/>
              <a:buChar char="p"/>
            </a:pPr>
            <a:r>
              <a:rPr lang="en-US" altLang="zh-CN" sz="1050" dirty="0">
                <a:solidFill>
                  <a:prstClr val="black"/>
                </a:solidFill>
                <a:latin typeface="Calibri" panose="020F0502020204030204" pitchFamily="34" charset="0"/>
                <a:cs typeface="Calibri" panose="020F0502020204030204" pitchFamily="34" charset="0"/>
              </a:rPr>
              <a:t>Higher TPF growth driven by a tech catch-up</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Cheaper valuation: </a:t>
            </a:r>
            <a:r>
              <a:rPr lang="en-US" altLang="zh-CN" sz="1050" dirty="0">
                <a:solidFill>
                  <a:prstClr val="black"/>
                </a:solidFill>
                <a:latin typeface="Calibri" panose="020F0502020204030204" pitchFamily="34" charset="0"/>
                <a:cs typeface="Calibri" panose="020F0502020204030204" pitchFamily="34" charset="0"/>
              </a:rPr>
              <a:t>cyclically-adjusted P/E ratio is 16, 40% lower than that of US equity.</a:t>
            </a:r>
          </a:p>
          <a:p>
            <a:pPr algn="just"/>
            <a:endParaRPr lang="zh-CN" altLang="en-US" sz="1100" dirty="0">
              <a:solidFill>
                <a:schemeClr val="tx1"/>
              </a:solidFill>
            </a:endParaRPr>
          </a:p>
        </p:txBody>
      </p:sp>
      <p:sp>
        <p:nvSpPr>
          <p:cNvPr id="37" name="Slide Number Placeholder 5">
            <a:extLst>
              <a:ext uri="{FF2B5EF4-FFF2-40B4-BE49-F238E27FC236}">
                <a16:creationId xmlns:a16="http://schemas.microsoft.com/office/drawing/2014/main" id="{E1D50E8E-732A-4F49-83C4-108D7701BF1B}"/>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38" name="箭头: V 形 37">
            <a:extLst>
              <a:ext uri="{FF2B5EF4-FFF2-40B4-BE49-F238E27FC236}">
                <a16:creationId xmlns:a16="http://schemas.microsoft.com/office/drawing/2014/main" id="{3D6FEA8D-5774-489D-AD18-4623AC05729A}"/>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TACTICAL ALLOCATION BY ASSET CLASSES</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39" name="箭头: 五边形 38">
            <a:extLst>
              <a:ext uri="{FF2B5EF4-FFF2-40B4-BE49-F238E27FC236}">
                <a16:creationId xmlns:a16="http://schemas.microsoft.com/office/drawing/2014/main" id="{77E1BC0F-AEE8-4EDF-A5E5-2E5758CD994A}"/>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A3165479-0AEB-4070-913D-4A4F29C62556}"/>
              </a:ext>
            </a:extLst>
          </p:cNvPr>
          <p:cNvSpPr/>
          <p:nvPr/>
        </p:nvSpPr>
        <p:spPr>
          <a:xfrm>
            <a:off x="6385743" y="2129411"/>
            <a:ext cx="3206221" cy="1795320"/>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b="1" u="sng" dirty="0">
                <a:solidFill>
                  <a:srgbClr val="033669"/>
                </a:solidFill>
                <a:latin typeface="Calibri" panose="020F0502020204030204" pitchFamily="34" charset="0"/>
                <a:cs typeface="Calibri" panose="020F0502020204030204" pitchFamily="34" charset="0"/>
              </a:rPr>
              <a:t>Bond market</a:t>
            </a:r>
          </a:p>
          <a:p>
            <a:pPr marL="171450" lvl="0" indent="-171450" algn="just">
              <a:buClr>
                <a:srgbClr val="009ED6"/>
              </a:buClr>
              <a:buSzPct val="70000"/>
              <a:buFont typeface="Wingdings" panose="05000000000000000000" pitchFamily="2" charset="2"/>
              <a:buChar char="l"/>
            </a:pPr>
            <a:r>
              <a:rPr lang="en-US" altLang="zh-CN" sz="1100" b="1" dirty="0">
                <a:solidFill>
                  <a:prstClr val="black"/>
                </a:solidFill>
                <a:latin typeface="Calibri" panose="020F0502020204030204" pitchFamily="34" charset="0"/>
                <a:cs typeface="Calibri" panose="020F0502020204030204" pitchFamily="34" charset="0"/>
              </a:rPr>
              <a:t>Interest rate hike and wider spread: </a:t>
            </a:r>
            <a:r>
              <a:rPr lang="en-US" altLang="zh-CN" sz="1100" dirty="0">
                <a:solidFill>
                  <a:prstClr val="black"/>
                </a:solidFill>
                <a:latin typeface="Calibri" panose="020F0502020204030204" pitchFamily="34" charset="0"/>
                <a:cs typeface="Calibri" panose="020F0502020204030204" pitchFamily="34" charset="0"/>
              </a:rPr>
              <a:t>Fed delivers projected three rate increases in 2018, leading to a flattened yield curve and wider spread of corporate bonds</a:t>
            </a:r>
          </a:p>
          <a:p>
            <a:pPr lvl="0" algn="just">
              <a:buClr>
                <a:srgbClr val="009ED6"/>
              </a:buClr>
              <a:buSzPct val="70000"/>
            </a:pPr>
            <a:r>
              <a:rPr lang="en-US" altLang="zh-CN" sz="1100" b="1" u="sng" dirty="0">
                <a:solidFill>
                  <a:prstClr val="black"/>
                </a:solidFill>
                <a:latin typeface="Calibri" panose="020F0502020204030204" pitchFamily="34" charset="0"/>
                <a:cs typeface="Calibri" panose="020F0502020204030204" pitchFamily="34" charset="0"/>
              </a:rPr>
              <a:t>Equity market</a:t>
            </a:r>
          </a:p>
          <a:p>
            <a:pPr marL="171450" lvl="0" indent="-171450" algn="just">
              <a:buClr>
                <a:srgbClr val="009ED6"/>
              </a:buClr>
              <a:buSzPct val="70000"/>
              <a:buFont typeface="Wingdings" panose="05000000000000000000" pitchFamily="2" charset="2"/>
              <a:buChar char="l"/>
            </a:pPr>
            <a:r>
              <a:rPr lang="en-US" altLang="zh-CN" sz="1100" b="1" dirty="0">
                <a:solidFill>
                  <a:prstClr val="black"/>
                </a:solidFill>
                <a:latin typeface="Calibri" panose="020F0502020204030204" pitchFamily="34" charset="0"/>
                <a:cs typeface="Calibri" panose="020F0502020204030204" pitchFamily="34" charset="0"/>
              </a:rPr>
              <a:t>Tax reform: </a:t>
            </a:r>
            <a:r>
              <a:rPr lang="en-US" altLang="zh-CN" sz="1100" dirty="0">
                <a:solidFill>
                  <a:prstClr val="black"/>
                </a:solidFill>
                <a:latin typeface="Calibri" panose="020F0502020204030204" pitchFamily="34" charset="0"/>
                <a:cs typeface="Calibri" panose="020F0502020204030204" pitchFamily="34" charset="0"/>
              </a:rPr>
              <a:t>fiscal stimulus from tax cut strengthen corporate earing</a:t>
            </a:r>
          </a:p>
          <a:p>
            <a:pPr marL="171450" lvl="0" indent="-171450" algn="just">
              <a:buClr>
                <a:srgbClr val="009ED6"/>
              </a:buClr>
              <a:buSzPct val="70000"/>
              <a:buFont typeface="Wingdings" panose="05000000000000000000" pitchFamily="2" charset="2"/>
              <a:buChar char="l"/>
            </a:pPr>
            <a:r>
              <a:rPr lang="en-US" altLang="zh-CN" sz="1100" b="1" dirty="0">
                <a:solidFill>
                  <a:prstClr val="black"/>
                </a:solidFill>
                <a:latin typeface="Calibri" panose="020F0502020204030204" pitchFamily="34" charset="0"/>
                <a:cs typeface="Calibri" panose="020F0502020204030204" pitchFamily="34" charset="0"/>
              </a:rPr>
              <a:t>High valuation: </a:t>
            </a:r>
            <a:r>
              <a:rPr lang="en-US" altLang="zh-CN" sz="1100" dirty="0">
                <a:solidFill>
                  <a:prstClr val="black"/>
                </a:solidFill>
                <a:latin typeface="Calibri" panose="020F0502020204030204" pitchFamily="34" charset="0"/>
                <a:cs typeface="Calibri" panose="020F0502020204030204" pitchFamily="34" charset="0"/>
              </a:rPr>
              <a:t>headwinds from high valuation and Fed’s normalization subdue bond market returns</a:t>
            </a:r>
            <a:endParaRPr lang="zh-CN" altLang="en-US" sz="1100" dirty="0">
              <a:solidFill>
                <a:schemeClr val="tx1"/>
              </a:solidFill>
              <a:latin typeface="Calibri" panose="020F0502020204030204" pitchFamily="34" charset="0"/>
              <a:cs typeface="Calibri" panose="020F0502020204030204" pitchFamily="34" charset="0"/>
            </a:endParaRPr>
          </a:p>
        </p:txBody>
      </p:sp>
      <p:sp>
        <p:nvSpPr>
          <p:cNvPr id="46" name="矩形 45">
            <a:extLst>
              <a:ext uri="{FF2B5EF4-FFF2-40B4-BE49-F238E27FC236}">
                <a16:creationId xmlns:a16="http://schemas.microsoft.com/office/drawing/2014/main" id="{0EAD0C28-BD07-49BA-8B16-254801DB3AE3}"/>
              </a:ext>
            </a:extLst>
          </p:cNvPr>
          <p:cNvSpPr/>
          <p:nvPr/>
        </p:nvSpPr>
        <p:spPr>
          <a:xfrm>
            <a:off x="6433239" y="4185766"/>
            <a:ext cx="3206221" cy="218465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normAutofit/>
          </a:bodyPr>
          <a:lstStyle/>
          <a:p>
            <a:pPr algn="just">
              <a:lnSpc>
                <a:spcPts val="1200"/>
              </a:lnSpc>
            </a:pPr>
            <a:r>
              <a:rPr lang="en-US" altLang="zh-CN" sz="1050" b="1" u="sng" dirty="0">
                <a:solidFill>
                  <a:schemeClr val="tx1"/>
                </a:solidFill>
                <a:latin typeface="Calibri" panose="020F0502020204030204" pitchFamily="34" charset="0"/>
                <a:cs typeface="Calibri" panose="020F0502020204030204" pitchFamily="34" charset="0"/>
              </a:rPr>
              <a:t>Bond market</a:t>
            </a:r>
          </a:p>
          <a:p>
            <a:pPr marL="171450" indent="-171450" algn="just">
              <a:lnSpc>
                <a:spcPts val="1200"/>
              </a:lnSpc>
              <a:buClr>
                <a:srgbClr val="009ED6"/>
              </a:buClr>
              <a:buSzPct val="70000"/>
              <a:buFont typeface="Wingdings" panose="05000000000000000000" pitchFamily="2" charset="2"/>
              <a:buChar char="l"/>
            </a:pPr>
            <a:r>
              <a:rPr lang="en-US" altLang="zh-CN" sz="1050" b="1" dirty="0">
                <a:solidFill>
                  <a:schemeClr val="tx1"/>
                </a:solidFill>
                <a:latin typeface="Calibri" panose="020F0502020204030204" pitchFamily="34" charset="0"/>
                <a:cs typeface="Calibri" panose="020F0502020204030204" pitchFamily="34" charset="0"/>
              </a:rPr>
              <a:t>End of QE in Sep.2018: </a:t>
            </a:r>
            <a:r>
              <a:rPr lang="en-US" altLang="zh-CN" sz="1050" dirty="0">
                <a:solidFill>
                  <a:schemeClr val="tx1"/>
                </a:solidFill>
                <a:latin typeface="Calibri" panose="020F0502020204030204" pitchFamily="34" charset="0"/>
                <a:cs typeface="Calibri" panose="020F0502020204030204" pitchFamily="34" charset="0"/>
              </a:rPr>
              <a:t>reduction in global net securities purchases will exert modest upward  pressure on Eurozone bond yields</a:t>
            </a:r>
          </a:p>
          <a:p>
            <a:pPr algn="just">
              <a:lnSpc>
                <a:spcPts val="1200"/>
              </a:lnSpc>
              <a:buClr>
                <a:srgbClr val="009ED6"/>
              </a:buClr>
              <a:buSzPct val="70000"/>
            </a:pPr>
            <a:r>
              <a:rPr lang="en-US" altLang="zh-CN" sz="1050" b="1" u="sng" dirty="0">
                <a:solidFill>
                  <a:schemeClr val="tx1"/>
                </a:solidFill>
                <a:latin typeface="Calibri" panose="020F0502020204030204" pitchFamily="34" charset="0"/>
                <a:cs typeface="Calibri" panose="020F0502020204030204" pitchFamily="34" charset="0"/>
              </a:rPr>
              <a:t>Equity market</a:t>
            </a:r>
          </a:p>
          <a:p>
            <a:pPr marL="171450" lvl="0" indent="-171450" algn="just">
              <a:lnSpc>
                <a:spcPts val="1200"/>
              </a:lnSpc>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Government supports: </a:t>
            </a:r>
            <a:r>
              <a:rPr lang="en-US" altLang="zh-CN" sz="1050" dirty="0">
                <a:solidFill>
                  <a:prstClr val="black"/>
                </a:solidFill>
                <a:latin typeface="Calibri" panose="020F0502020204030204" pitchFamily="34" charset="0"/>
                <a:cs typeface="Calibri" panose="020F0502020204030204" pitchFamily="34" charset="0"/>
              </a:rPr>
              <a:t>expanded Investment Plan for Europe supports investment in transportation and energy networks</a:t>
            </a:r>
          </a:p>
          <a:p>
            <a:pPr marL="171450" lvl="0" indent="-171450" algn="just">
              <a:lnSpc>
                <a:spcPts val="1200"/>
              </a:lnSpc>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Lead economies: </a:t>
            </a:r>
            <a:r>
              <a:rPr lang="en-US" altLang="zh-CN" sz="1050" dirty="0">
                <a:solidFill>
                  <a:prstClr val="black"/>
                </a:solidFill>
                <a:latin typeface="Calibri" panose="020F0502020204030204" pitchFamily="34" charset="0"/>
                <a:cs typeface="Calibri" panose="020F0502020204030204" pitchFamily="34" charset="0"/>
              </a:rPr>
              <a:t>continental GDP growth is driven by France and Germany</a:t>
            </a:r>
          </a:p>
          <a:p>
            <a:pPr marL="171450" lvl="0" indent="-171450" algn="just">
              <a:lnSpc>
                <a:spcPts val="1200"/>
              </a:lnSpc>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EUR</a:t>
            </a:r>
            <a:r>
              <a:rPr lang="en-US" altLang="zh-CN" sz="1050" dirty="0">
                <a:solidFill>
                  <a:prstClr val="black"/>
                </a:solidFill>
                <a:latin typeface="Calibri" panose="020F0502020204030204" pitchFamily="34" charset="0"/>
                <a:cs typeface="Calibri" panose="020F0502020204030204" pitchFamily="34" charset="0"/>
              </a:rPr>
              <a:t> </a:t>
            </a:r>
            <a:r>
              <a:rPr lang="en-US" altLang="zh-CN" sz="1050" b="1" dirty="0">
                <a:solidFill>
                  <a:prstClr val="black"/>
                </a:solidFill>
                <a:latin typeface="Calibri" panose="020F0502020204030204" pitchFamily="34" charset="0"/>
                <a:cs typeface="Calibri" panose="020F0502020204030204" pitchFamily="34" charset="0"/>
              </a:rPr>
              <a:t>appreciation: </a:t>
            </a:r>
            <a:r>
              <a:rPr lang="en-US" altLang="zh-CN" sz="1050" dirty="0">
                <a:solidFill>
                  <a:prstClr val="black"/>
                </a:solidFill>
                <a:latin typeface="Calibri" panose="020F0502020204030204" pitchFamily="34" charset="0"/>
                <a:cs typeface="Calibri" panose="020F0502020204030204" pitchFamily="34" charset="0"/>
              </a:rPr>
              <a:t>Although an appreciating euro may affect exporters’ earning, currency strength has encouraged cash inflows</a:t>
            </a:r>
            <a:endParaRPr lang="en-US" altLang="zh-CN" sz="1100" dirty="0">
              <a:solidFill>
                <a:schemeClr val="tx1"/>
              </a:solidFill>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AA75095B-1A8E-4891-A53B-14A8EECB12DC}"/>
              </a:ext>
            </a:extLst>
          </p:cNvPr>
          <p:cNvSpPr txBox="1"/>
          <p:nvPr/>
        </p:nvSpPr>
        <p:spPr>
          <a:xfrm>
            <a:off x="293223" y="6394858"/>
            <a:ext cx="4067110" cy="338554"/>
          </a:xfrm>
          <a:prstGeom prst="rect">
            <a:avLst/>
          </a:prstGeom>
          <a:noFill/>
        </p:spPr>
        <p:txBody>
          <a:bodyPr wrap="square" rtlCol="0">
            <a:spAutoFit/>
          </a:bodyPr>
          <a:lstStyle/>
          <a:p>
            <a:pPr marL="228600" indent="-228600">
              <a:buAutoNum type="arabicPeriod"/>
            </a:pPr>
            <a:r>
              <a:rPr lang="en-US" altLang="zh-CN" sz="800" dirty="0"/>
              <a:t>JPM Long term capital market assumption</a:t>
            </a:r>
          </a:p>
          <a:p>
            <a:pPr marL="228600" indent="-228600">
              <a:buAutoNum type="arabicPeriod"/>
            </a:pPr>
            <a:r>
              <a:rPr lang="en-US" altLang="zh-CN" sz="800" dirty="0"/>
              <a:t>Based on the “fragile 5” of Brazil, India, Indonesia, South Africa and Turkey </a:t>
            </a:r>
            <a:endParaRPr lang="zh-CN" altLang="en-US" sz="800" dirty="0"/>
          </a:p>
        </p:txBody>
      </p:sp>
      <p:sp>
        <p:nvSpPr>
          <p:cNvPr id="3" name="矩形 2">
            <a:extLst>
              <a:ext uri="{FF2B5EF4-FFF2-40B4-BE49-F238E27FC236}">
                <a16:creationId xmlns:a16="http://schemas.microsoft.com/office/drawing/2014/main" id="{7ECFC46D-B6E1-45C6-A950-C572A793D1B3}"/>
              </a:ext>
            </a:extLst>
          </p:cNvPr>
          <p:cNvSpPr/>
          <p:nvPr/>
        </p:nvSpPr>
        <p:spPr>
          <a:xfrm>
            <a:off x="303629" y="1803995"/>
            <a:ext cx="3195815" cy="260350"/>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Calibri" panose="020F0502020204030204" pitchFamily="34" charset="0"/>
                <a:cs typeface="Calibri" panose="020F0502020204030204" pitchFamily="34" charset="0"/>
              </a:rPr>
              <a:t>Emerging market </a:t>
            </a:r>
          </a:p>
        </p:txBody>
      </p:sp>
      <p:sp>
        <p:nvSpPr>
          <p:cNvPr id="12" name="矩形 11">
            <a:extLst>
              <a:ext uri="{FF2B5EF4-FFF2-40B4-BE49-F238E27FC236}">
                <a16:creationId xmlns:a16="http://schemas.microsoft.com/office/drawing/2014/main" id="{0B5EF703-AFD9-4682-A4BF-694BB52D8E30}"/>
              </a:ext>
            </a:extLst>
          </p:cNvPr>
          <p:cNvSpPr/>
          <p:nvPr/>
        </p:nvSpPr>
        <p:spPr>
          <a:xfrm>
            <a:off x="6396149" y="1809308"/>
            <a:ext cx="3195815" cy="260350"/>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Calibri" panose="020F0502020204030204" pitchFamily="34" charset="0"/>
                <a:cs typeface="Calibri" panose="020F0502020204030204" pitchFamily="34" charset="0"/>
              </a:rPr>
              <a:t>U.S.</a:t>
            </a:r>
          </a:p>
        </p:txBody>
      </p:sp>
      <p:sp>
        <p:nvSpPr>
          <p:cNvPr id="13" name="矩形 12">
            <a:extLst>
              <a:ext uri="{FF2B5EF4-FFF2-40B4-BE49-F238E27FC236}">
                <a16:creationId xmlns:a16="http://schemas.microsoft.com/office/drawing/2014/main" id="{78EDCE10-00B1-4939-8463-01251A59AEE6}"/>
              </a:ext>
            </a:extLst>
          </p:cNvPr>
          <p:cNvSpPr/>
          <p:nvPr/>
        </p:nvSpPr>
        <p:spPr>
          <a:xfrm>
            <a:off x="6433239" y="3964688"/>
            <a:ext cx="3195815" cy="260350"/>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Calibri" panose="020F0502020204030204" pitchFamily="34" charset="0"/>
                <a:cs typeface="Calibri" panose="020F0502020204030204" pitchFamily="34" charset="0"/>
              </a:rPr>
              <a:t>Europe</a:t>
            </a:r>
          </a:p>
        </p:txBody>
      </p:sp>
    </p:spTree>
    <p:extLst>
      <p:ext uri="{BB962C8B-B14F-4D97-AF65-F5344CB8AC3E}">
        <p14:creationId xmlns:p14="http://schemas.microsoft.com/office/powerpoint/2010/main" val="199768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0" name="Flowchart: Process 9">
            <a:extLst>
              <a:ext uri="{FF2B5EF4-FFF2-40B4-BE49-F238E27FC236}">
                <a16:creationId xmlns:a16="http://schemas.microsoft.com/office/drawing/2014/main" id="{03437B35-9576-44F3-B83C-7C4CAA55513E}"/>
              </a:ext>
            </a:extLst>
          </p:cNvPr>
          <p:cNvSpPr/>
          <p:nvPr/>
        </p:nvSpPr>
        <p:spPr>
          <a:xfrm>
            <a:off x="434625" y="1589857"/>
            <a:ext cx="8812677" cy="4132467"/>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a:extLst>
              <a:ext uri="{FF2B5EF4-FFF2-40B4-BE49-F238E27FC236}">
                <a16:creationId xmlns:a16="http://schemas.microsoft.com/office/drawing/2014/main" id="{E98AB918-D0D8-42B9-922E-61A0618352EB}"/>
              </a:ext>
            </a:extLst>
          </p:cNvPr>
          <p:cNvSpPr/>
          <p:nvPr/>
        </p:nvSpPr>
        <p:spPr>
          <a:xfrm>
            <a:off x="424964" y="1768897"/>
            <a:ext cx="8872175" cy="39661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3510 w 10000"/>
              <a:gd name="connsiteY0" fmla="*/ 3801 h 10000"/>
              <a:gd name="connsiteX1" fmla="*/ 10000 w 10000"/>
              <a:gd name="connsiteY1" fmla="*/ 0 h 10000"/>
              <a:gd name="connsiteX2" fmla="*/ 10000 w 10000"/>
              <a:gd name="connsiteY2" fmla="*/ 10000 h 10000"/>
              <a:gd name="connsiteX3" fmla="*/ 0 w 10000"/>
              <a:gd name="connsiteY3" fmla="*/ 10000 h 10000"/>
              <a:gd name="connsiteX4" fmla="*/ 3510 w 10000"/>
              <a:gd name="connsiteY4" fmla="*/ 3801 h 10000"/>
              <a:gd name="connsiteX0" fmla="*/ 3510 w 10000"/>
              <a:gd name="connsiteY0" fmla="*/ 3801 h 10000"/>
              <a:gd name="connsiteX1" fmla="*/ 10000 w 10000"/>
              <a:gd name="connsiteY1" fmla="*/ 0 h 10000"/>
              <a:gd name="connsiteX2" fmla="*/ 10000 w 10000"/>
              <a:gd name="connsiteY2" fmla="*/ 10000 h 10000"/>
              <a:gd name="connsiteX3" fmla="*/ 0 w 10000"/>
              <a:gd name="connsiteY3" fmla="*/ 10000 h 10000"/>
              <a:gd name="connsiteX4" fmla="*/ 3510 w 10000"/>
              <a:gd name="connsiteY4" fmla="*/ 3801 h 10000"/>
              <a:gd name="connsiteX0" fmla="*/ 3510 w 10000"/>
              <a:gd name="connsiteY0" fmla="*/ 4864 h 11063"/>
              <a:gd name="connsiteX1" fmla="*/ 8052 w 10000"/>
              <a:gd name="connsiteY1" fmla="*/ 562 h 11063"/>
              <a:gd name="connsiteX2" fmla="*/ 10000 w 10000"/>
              <a:gd name="connsiteY2" fmla="*/ 1063 h 11063"/>
              <a:gd name="connsiteX3" fmla="*/ 10000 w 10000"/>
              <a:gd name="connsiteY3" fmla="*/ 11063 h 11063"/>
              <a:gd name="connsiteX4" fmla="*/ 0 w 10000"/>
              <a:gd name="connsiteY4" fmla="*/ 11063 h 11063"/>
              <a:gd name="connsiteX5" fmla="*/ 3510 w 10000"/>
              <a:gd name="connsiteY5" fmla="*/ 4864 h 11063"/>
              <a:gd name="connsiteX0" fmla="*/ 3510 w 10014"/>
              <a:gd name="connsiteY0" fmla="*/ 5147 h 11346"/>
              <a:gd name="connsiteX1" fmla="*/ 8052 w 10014"/>
              <a:gd name="connsiteY1" fmla="*/ 845 h 11346"/>
              <a:gd name="connsiteX2" fmla="*/ 10014 w 10014"/>
              <a:gd name="connsiteY2" fmla="*/ 845 h 11346"/>
              <a:gd name="connsiteX3" fmla="*/ 10000 w 10014"/>
              <a:gd name="connsiteY3" fmla="*/ 11346 h 11346"/>
              <a:gd name="connsiteX4" fmla="*/ 0 w 10014"/>
              <a:gd name="connsiteY4" fmla="*/ 11346 h 11346"/>
              <a:gd name="connsiteX5" fmla="*/ 3510 w 10014"/>
              <a:gd name="connsiteY5" fmla="*/ 5147 h 11346"/>
              <a:gd name="connsiteX0" fmla="*/ 3510 w 10021"/>
              <a:gd name="connsiteY0" fmla="*/ 5904 h 12103"/>
              <a:gd name="connsiteX1" fmla="*/ 8052 w 10021"/>
              <a:gd name="connsiteY1" fmla="*/ 1602 h 12103"/>
              <a:gd name="connsiteX2" fmla="*/ 9807 w 10021"/>
              <a:gd name="connsiteY2" fmla="*/ 14 h 12103"/>
              <a:gd name="connsiteX3" fmla="*/ 10014 w 10021"/>
              <a:gd name="connsiteY3" fmla="*/ 1602 h 12103"/>
              <a:gd name="connsiteX4" fmla="*/ 10000 w 10021"/>
              <a:gd name="connsiteY4" fmla="*/ 12103 h 12103"/>
              <a:gd name="connsiteX5" fmla="*/ 0 w 10021"/>
              <a:gd name="connsiteY5" fmla="*/ 12103 h 12103"/>
              <a:gd name="connsiteX6" fmla="*/ 3510 w 10021"/>
              <a:gd name="connsiteY6" fmla="*/ 5904 h 12103"/>
              <a:gd name="connsiteX0" fmla="*/ 3510 w 10014"/>
              <a:gd name="connsiteY0" fmla="*/ 5904 h 12103"/>
              <a:gd name="connsiteX1" fmla="*/ 8052 w 10014"/>
              <a:gd name="connsiteY1" fmla="*/ 1602 h 12103"/>
              <a:gd name="connsiteX2" fmla="*/ 9807 w 10014"/>
              <a:gd name="connsiteY2" fmla="*/ 14 h 12103"/>
              <a:gd name="connsiteX3" fmla="*/ 10014 w 10014"/>
              <a:gd name="connsiteY3" fmla="*/ 1602 h 12103"/>
              <a:gd name="connsiteX4" fmla="*/ 10000 w 10014"/>
              <a:gd name="connsiteY4" fmla="*/ 12103 h 12103"/>
              <a:gd name="connsiteX5" fmla="*/ 0 w 10014"/>
              <a:gd name="connsiteY5" fmla="*/ 12103 h 12103"/>
              <a:gd name="connsiteX6" fmla="*/ 3510 w 10014"/>
              <a:gd name="connsiteY6" fmla="*/ 5904 h 12103"/>
              <a:gd name="connsiteX0" fmla="*/ 4095 w 10014"/>
              <a:gd name="connsiteY0" fmla="*/ 9120 h 12103"/>
              <a:gd name="connsiteX1" fmla="*/ 8052 w 10014"/>
              <a:gd name="connsiteY1" fmla="*/ 1602 h 12103"/>
              <a:gd name="connsiteX2" fmla="*/ 9807 w 10014"/>
              <a:gd name="connsiteY2" fmla="*/ 14 h 12103"/>
              <a:gd name="connsiteX3" fmla="*/ 10014 w 10014"/>
              <a:gd name="connsiteY3" fmla="*/ 1602 h 12103"/>
              <a:gd name="connsiteX4" fmla="*/ 10000 w 10014"/>
              <a:gd name="connsiteY4" fmla="*/ 12103 h 12103"/>
              <a:gd name="connsiteX5" fmla="*/ 0 w 10014"/>
              <a:gd name="connsiteY5" fmla="*/ 12103 h 12103"/>
              <a:gd name="connsiteX6" fmla="*/ 4095 w 10014"/>
              <a:gd name="connsiteY6" fmla="*/ 9120 h 12103"/>
              <a:gd name="connsiteX0" fmla="*/ 4000 w 10014"/>
              <a:gd name="connsiteY0" fmla="*/ 8535 h 12103"/>
              <a:gd name="connsiteX1" fmla="*/ 8052 w 10014"/>
              <a:gd name="connsiteY1" fmla="*/ 1602 h 12103"/>
              <a:gd name="connsiteX2" fmla="*/ 9807 w 10014"/>
              <a:gd name="connsiteY2" fmla="*/ 14 h 12103"/>
              <a:gd name="connsiteX3" fmla="*/ 10014 w 10014"/>
              <a:gd name="connsiteY3" fmla="*/ 1602 h 12103"/>
              <a:gd name="connsiteX4" fmla="*/ 10000 w 10014"/>
              <a:gd name="connsiteY4" fmla="*/ 12103 h 12103"/>
              <a:gd name="connsiteX5" fmla="*/ 0 w 10014"/>
              <a:gd name="connsiteY5" fmla="*/ 12103 h 12103"/>
              <a:gd name="connsiteX6" fmla="*/ 4000 w 10014"/>
              <a:gd name="connsiteY6" fmla="*/ 8535 h 12103"/>
              <a:gd name="connsiteX0" fmla="*/ 4000 w 10015"/>
              <a:gd name="connsiteY0" fmla="*/ 9275 h 12843"/>
              <a:gd name="connsiteX1" fmla="*/ 8052 w 10015"/>
              <a:gd name="connsiteY1" fmla="*/ 2342 h 12843"/>
              <a:gd name="connsiteX2" fmla="*/ 9879 w 10015"/>
              <a:gd name="connsiteY2" fmla="*/ 0 h 12843"/>
              <a:gd name="connsiteX3" fmla="*/ 10014 w 10015"/>
              <a:gd name="connsiteY3" fmla="*/ 2342 h 12843"/>
              <a:gd name="connsiteX4" fmla="*/ 10000 w 10015"/>
              <a:gd name="connsiteY4" fmla="*/ 12843 h 12843"/>
              <a:gd name="connsiteX5" fmla="*/ 0 w 10015"/>
              <a:gd name="connsiteY5" fmla="*/ 12843 h 12843"/>
              <a:gd name="connsiteX6" fmla="*/ 4000 w 10015"/>
              <a:gd name="connsiteY6" fmla="*/ 9275 h 12843"/>
              <a:gd name="connsiteX0" fmla="*/ 4000 w 10062"/>
              <a:gd name="connsiteY0" fmla="*/ 9277 h 12845"/>
              <a:gd name="connsiteX1" fmla="*/ 7994 w 10062"/>
              <a:gd name="connsiteY1" fmla="*/ 1945 h 12845"/>
              <a:gd name="connsiteX2" fmla="*/ 9879 w 10062"/>
              <a:gd name="connsiteY2" fmla="*/ 2 h 12845"/>
              <a:gd name="connsiteX3" fmla="*/ 10014 w 10062"/>
              <a:gd name="connsiteY3" fmla="*/ 2344 h 12845"/>
              <a:gd name="connsiteX4" fmla="*/ 10000 w 10062"/>
              <a:gd name="connsiteY4" fmla="*/ 12845 h 12845"/>
              <a:gd name="connsiteX5" fmla="*/ 0 w 10062"/>
              <a:gd name="connsiteY5" fmla="*/ 12845 h 12845"/>
              <a:gd name="connsiteX6" fmla="*/ 4000 w 10062"/>
              <a:gd name="connsiteY6" fmla="*/ 9277 h 12845"/>
              <a:gd name="connsiteX0" fmla="*/ 4000 w 10018"/>
              <a:gd name="connsiteY0" fmla="*/ 10215 h 13783"/>
              <a:gd name="connsiteX1" fmla="*/ 7994 w 10018"/>
              <a:gd name="connsiteY1" fmla="*/ 2883 h 13783"/>
              <a:gd name="connsiteX2" fmla="*/ 9793 w 10018"/>
              <a:gd name="connsiteY2" fmla="*/ 1 h 13783"/>
              <a:gd name="connsiteX3" fmla="*/ 10014 w 10018"/>
              <a:gd name="connsiteY3" fmla="*/ 3282 h 13783"/>
              <a:gd name="connsiteX4" fmla="*/ 10000 w 10018"/>
              <a:gd name="connsiteY4" fmla="*/ 13783 h 13783"/>
              <a:gd name="connsiteX5" fmla="*/ 0 w 10018"/>
              <a:gd name="connsiteY5" fmla="*/ 13783 h 13783"/>
              <a:gd name="connsiteX6" fmla="*/ 4000 w 10018"/>
              <a:gd name="connsiteY6" fmla="*/ 10215 h 13783"/>
              <a:gd name="connsiteX0" fmla="*/ 4000 w 10084"/>
              <a:gd name="connsiteY0" fmla="*/ 10216 h 13784"/>
              <a:gd name="connsiteX1" fmla="*/ 6945 w 10084"/>
              <a:gd name="connsiteY1" fmla="*/ 2795 h 13784"/>
              <a:gd name="connsiteX2" fmla="*/ 9793 w 10084"/>
              <a:gd name="connsiteY2" fmla="*/ 2 h 13784"/>
              <a:gd name="connsiteX3" fmla="*/ 10014 w 10084"/>
              <a:gd name="connsiteY3" fmla="*/ 3283 h 13784"/>
              <a:gd name="connsiteX4" fmla="*/ 10000 w 10084"/>
              <a:gd name="connsiteY4" fmla="*/ 13784 h 13784"/>
              <a:gd name="connsiteX5" fmla="*/ 0 w 10084"/>
              <a:gd name="connsiteY5" fmla="*/ 13784 h 13784"/>
              <a:gd name="connsiteX6" fmla="*/ 4000 w 10084"/>
              <a:gd name="connsiteY6" fmla="*/ 10216 h 13784"/>
              <a:gd name="connsiteX0" fmla="*/ 4000 w 10081"/>
              <a:gd name="connsiteY0" fmla="*/ 10438 h 14006"/>
              <a:gd name="connsiteX1" fmla="*/ 6945 w 10081"/>
              <a:gd name="connsiteY1" fmla="*/ 3017 h 14006"/>
              <a:gd name="connsiteX2" fmla="*/ 9793 w 10081"/>
              <a:gd name="connsiteY2" fmla="*/ 224 h 14006"/>
              <a:gd name="connsiteX3" fmla="*/ 10010 w 10081"/>
              <a:gd name="connsiteY3" fmla="*/ 544 h 14006"/>
              <a:gd name="connsiteX4" fmla="*/ 10014 w 10081"/>
              <a:gd name="connsiteY4" fmla="*/ 3505 h 14006"/>
              <a:gd name="connsiteX5" fmla="*/ 10000 w 10081"/>
              <a:gd name="connsiteY5" fmla="*/ 14006 h 14006"/>
              <a:gd name="connsiteX6" fmla="*/ 0 w 10081"/>
              <a:gd name="connsiteY6" fmla="*/ 14006 h 14006"/>
              <a:gd name="connsiteX7" fmla="*/ 4000 w 10081"/>
              <a:gd name="connsiteY7" fmla="*/ 10438 h 14006"/>
              <a:gd name="connsiteX0" fmla="*/ 4000 w 10050"/>
              <a:gd name="connsiteY0" fmla="*/ 10388 h 13956"/>
              <a:gd name="connsiteX1" fmla="*/ 6945 w 10050"/>
              <a:gd name="connsiteY1" fmla="*/ 2967 h 13956"/>
              <a:gd name="connsiteX2" fmla="*/ 9793 w 10050"/>
              <a:gd name="connsiteY2" fmla="*/ 174 h 13956"/>
              <a:gd name="connsiteX3" fmla="*/ 10010 w 10050"/>
              <a:gd name="connsiteY3" fmla="*/ 494 h 13956"/>
              <a:gd name="connsiteX4" fmla="*/ 10014 w 10050"/>
              <a:gd name="connsiteY4" fmla="*/ 3455 h 13956"/>
              <a:gd name="connsiteX5" fmla="*/ 10000 w 10050"/>
              <a:gd name="connsiteY5" fmla="*/ 13956 h 13956"/>
              <a:gd name="connsiteX6" fmla="*/ 0 w 10050"/>
              <a:gd name="connsiteY6" fmla="*/ 13956 h 13956"/>
              <a:gd name="connsiteX7" fmla="*/ 4000 w 10050"/>
              <a:gd name="connsiteY7" fmla="*/ 10388 h 13956"/>
              <a:gd name="connsiteX0" fmla="*/ 4000 w 10032"/>
              <a:gd name="connsiteY0" fmla="*/ 10401 h 13969"/>
              <a:gd name="connsiteX1" fmla="*/ 6945 w 10032"/>
              <a:gd name="connsiteY1" fmla="*/ 2980 h 13969"/>
              <a:gd name="connsiteX2" fmla="*/ 9793 w 10032"/>
              <a:gd name="connsiteY2" fmla="*/ 187 h 13969"/>
              <a:gd name="connsiteX3" fmla="*/ 9967 w 10032"/>
              <a:gd name="connsiteY3" fmla="*/ 462 h 13969"/>
              <a:gd name="connsiteX4" fmla="*/ 10014 w 10032"/>
              <a:gd name="connsiteY4" fmla="*/ 3468 h 13969"/>
              <a:gd name="connsiteX5" fmla="*/ 10000 w 10032"/>
              <a:gd name="connsiteY5" fmla="*/ 13969 h 13969"/>
              <a:gd name="connsiteX6" fmla="*/ 0 w 10032"/>
              <a:gd name="connsiteY6" fmla="*/ 13969 h 13969"/>
              <a:gd name="connsiteX7" fmla="*/ 4000 w 10032"/>
              <a:gd name="connsiteY7" fmla="*/ 10401 h 13969"/>
              <a:gd name="connsiteX0" fmla="*/ 4000 w 10014"/>
              <a:gd name="connsiteY0" fmla="*/ 10306 h 13874"/>
              <a:gd name="connsiteX1" fmla="*/ 6945 w 10014"/>
              <a:gd name="connsiteY1" fmla="*/ 2885 h 13874"/>
              <a:gd name="connsiteX2" fmla="*/ 9506 w 10014"/>
              <a:gd name="connsiteY2" fmla="*/ 226 h 13874"/>
              <a:gd name="connsiteX3" fmla="*/ 9967 w 10014"/>
              <a:gd name="connsiteY3" fmla="*/ 367 h 13874"/>
              <a:gd name="connsiteX4" fmla="*/ 10014 w 10014"/>
              <a:gd name="connsiteY4" fmla="*/ 3373 h 13874"/>
              <a:gd name="connsiteX5" fmla="*/ 10000 w 10014"/>
              <a:gd name="connsiteY5" fmla="*/ 13874 h 13874"/>
              <a:gd name="connsiteX6" fmla="*/ 0 w 10014"/>
              <a:gd name="connsiteY6" fmla="*/ 13874 h 13874"/>
              <a:gd name="connsiteX7" fmla="*/ 4000 w 10014"/>
              <a:gd name="connsiteY7" fmla="*/ 10306 h 13874"/>
              <a:gd name="connsiteX0" fmla="*/ 4000 w 10038"/>
              <a:gd name="connsiteY0" fmla="*/ 10389 h 13957"/>
              <a:gd name="connsiteX1" fmla="*/ 6945 w 10038"/>
              <a:gd name="connsiteY1" fmla="*/ 2968 h 13957"/>
              <a:gd name="connsiteX2" fmla="*/ 9506 w 10038"/>
              <a:gd name="connsiteY2" fmla="*/ 309 h 13957"/>
              <a:gd name="connsiteX3" fmla="*/ 10024 w 10038"/>
              <a:gd name="connsiteY3" fmla="*/ 271 h 13957"/>
              <a:gd name="connsiteX4" fmla="*/ 10014 w 10038"/>
              <a:gd name="connsiteY4" fmla="*/ 3456 h 13957"/>
              <a:gd name="connsiteX5" fmla="*/ 10000 w 10038"/>
              <a:gd name="connsiteY5" fmla="*/ 13957 h 13957"/>
              <a:gd name="connsiteX6" fmla="*/ 0 w 10038"/>
              <a:gd name="connsiteY6" fmla="*/ 13957 h 13957"/>
              <a:gd name="connsiteX7" fmla="*/ 4000 w 10038"/>
              <a:gd name="connsiteY7" fmla="*/ 10389 h 13957"/>
              <a:gd name="connsiteX0" fmla="*/ 4000 w 10038"/>
              <a:gd name="connsiteY0" fmla="*/ 10403 h 13971"/>
              <a:gd name="connsiteX1" fmla="*/ 7620 w 10038"/>
              <a:gd name="connsiteY1" fmla="*/ 3205 h 13971"/>
              <a:gd name="connsiteX2" fmla="*/ 9506 w 10038"/>
              <a:gd name="connsiteY2" fmla="*/ 323 h 13971"/>
              <a:gd name="connsiteX3" fmla="*/ 10024 w 10038"/>
              <a:gd name="connsiteY3" fmla="*/ 285 h 13971"/>
              <a:gd name="connsiteX4" fmla="*/ 10014 w 10038"/>
              <a:gd name="connsiteY4" fmla="*/ 3470 h 13971"/>
              <a:gd name="connsiteX5" fmla="*/ 10000 w 10038"/>
              <a:gd name="connsiteY5" fmla="*/ 13971 h 13971"/>
              <a:gd name="connsiteX6" fmla="*/ 0 w 10038"/>
              <a:gd name="connsiteY6" fmla="*/ 13971 h 13971"/>
              <a:gd name="connsiteX7" fmla="*/ 4000 w 10038"/>
              <a:gd name="connsiteY7" fmla="*/ 10403 h 13971"/>
              <a:gd name="connsiteX0" fmla="*/ 4000 w 10038"/>
              <a:gd name="connsiteY0" fmla="*/ 10403 h 13971"/>
              <a:gd name="connsiteX1" fmla="*/ 7620 w 10038"/>
              <a:gd name="connsiteY1" fmla="*/ 3205 h 13971"/>
              <a:gd name="connsiteX2" fmla="*/ 9506 w 10038"/>
              <a:gd name="connsiteY2" fmla="*/ 323 h 13971"/>
              <a:gd name="connsiteX3" fmla="*/ 10024 w 10038"/>
              <a:gd name="connsiteY3" fmla="*/ 285 h 13971"/>
              <a:gd name="connsiteX4" fmla="*/ 10014 w 10038"/>
              <a:gd name="connsiteY4" fmla="*/ 3470 h 13971"/>
              <a:gd name="connsiteX5" fmla="*/ 10000 w 10038"/>
              <a:gd name="connsiteY5" fmla="*/ 13971 h 13971"/>
              <a:gd name="connsiteX6" fmla="*/ 0 w 10038"/>
              <a:gd name="connsiteY6" fmla="*/ 13971 h 13971"/>
              <a:gd name="connsiteX7" fmla="*/ 4000 w 10038"/>
              <a:gd name="connsiteY7" fmla="*/ 10403 h 13971"/>
              <a:gd name="connsiteX0" fmla="*/ 4000 w 10038"/>
              <a:gd name="connsiteY0" fmla="*/ 10390 h 13958"/>
              <a:gd name="connsiteX1" fmla="*/ 7534 w 10038"/>
              <a:gd name="connsiteY1" fmla="*/ 2969 h 13958"/>
              <a:gd name="connsiteX2" fmla="*/ 9506 w 10038"/>
              <a:gd name="connsiteY2" fmla="*/ 310 h 13958"/>
              <a:gd name="connsiteX3" fmla="*/ 10024 w 10038"/>
              <a:gd name="connsiteY3" fmla="*/ 272 h 13958"/>
              <a:gd name="connsiteX4" fmla="*/ 10014 w 10038"/>
              <a:gd name="connsiteY4" fmla="*/ 3457 h 13958"/>
              <a:gd name="connsiteX5" fmla="*/ 10000 w 10038"/>
              <a:gd name="connsiteY5" fmla="*/ 13958 h 13958"/>
              <a:gd name="connsiteX6" fmla="*/ 0 w 10038"/>
              <a:gd name="connsiteY6" fmla="*/ 13958 h 13958"/>
              <a:gd name="connsiteX7" fmla="*/ 4000 w 10038"/>
              <a:gd name="connsiteY7" fmla="*/ 10390 h 13958"/>
              <a:gd name="connsiteX0" fmla="*/ 4000 w 10038"/>
              <a:gd name="connsiteY0" fmla="*/ 10390 h 13958"/>
              <a:gd name="connsiteX1" fmla="*/ 7534 w 10038"/>
              <a:gd name="connsiteY1" fmla="*/ 2969 h 13958"/>
              <a:gd name="connsiteX2" fmla="*/ 9506 w 10038"/>
              <a:gd name="connsiteY2" fmla="*/ 310 h 13958"/>
              <a:gd name="connsiteX3" fmla="*/ 10024 w 10038"/>
              <a:gd name="connsiteY3" fmla="*/ 272 h 13958"/>
              <a:gd name="connsiteX4" fmla="*/ 10014 w 10038"/>
              <a:gd name="connsiteY4" fmla="*/ 3457 h 13958"/>
              <a:gd name="connsiteX5" fmla="*/ 10000 w 10038"/>
              <a:gd name="connsiteY5" fmla="*/ 13958 h 13958"/>
              <a:gd name="connsiteX6" fmla="*/ 0 w 10038"/>
              <a:gd name="connsiteY6" fmla="*/ 13958 h 13958"/>
              <a:gd name="connsiteX7" fmla="*/ 4000 w 10038"/>
              <a:gd name="connsiteY7" fmla="*/ 10390 h 13958"/>
              <a:gd name="connsiteX0" fmla="*/ 4000 w 10038"/>
              <a:gd name="connsiteY0" fmla="*/ 10390 h 13958"/>
              <a:gd name="connsiteX1" fmla="*/ 7635 w 10038"/>
              <a:gd name="connsiteY1" fmla="*/ 2969 h 13958"/>
              <a:gd name="connsiteX2" fmla="*/ 9506 w 10038"/>
              <a:gd name="connsiteY2" fmla="*/ 310 h 13958"/>
              <a:gd name="connsiteX3" fmla="*/ 10024 w 10038"/>
              <a:gd name="connsiteY3" fmla="*/ 272 h 13958"/>
              <a:gd name="connsiteX4" fmla="*/ 10014 w 10038"/>
              <a:gd name="connsiteY4" fmla="*/ 3457 h 13958"/>
              <a:gd name="connsiteX5" fmla="*/ 10000 w 10038"/>
              <a:gd name="connsiteY5" fmla="*/ 13958 h 13958"/>
              <a:gd name="connsiteX6" fmla="*/ 0 w 10038"/>
              <a:gd name="connsiteY6" fmla="*/ 13958 h 13958"/>
              <a:gd name="connsiteX7" fmla="*/ 4000 w 10038"/>
              <a:gd name="connsiteY7" fmla="*/ 10390 h 13958"/>
              <a:gd name="connsiteX0" fmla="*/ 4000 w 10038"/>
              <a:gd name="connsiteY0" fmla="*/ 10390 h 13958"/>
              <a:gd name="connsiteX1" fmla="*/ 7635 w 10038"/>
              <a:gd name="connsiteY1" fmla="*/ 2969 h 13958"/>
              <a:gd name="connsiteX2" fmla="*/ 9506 w 10038"/>
              <a:gd name="connsiteY2" fmla="*/ 310 h 13958"/>
              <a:gd name="connsiteX3" fmla="*/ 10024 w 10038"/>
              <a:gd name="connsiteY3" fmla="*/ 272 h 13958"/>
              <a:gd name="connsiteX4" fmla="*/ 10014 w 10038"/>
              <a:gd name="connsiteY4" fmla="*/ 3457 h 13958"/>
              <a:gd name="connsiteX5" fmla="*/ 10000 w 10038"/>
              <a:gd name="connsiteY5" fmla="*/ 13958 h 13958"/>
              <a:gd name="connsiteX6" fmla="*/ 0 w 10038"/>
              <a:gd name="connsiteY6" fmla="*/ 13958 h 13958"/>
              <a:gd name="connsiteX7" fmla="*/ 4000 w 10038"/>
              <a:gd name="connsiteY7" fmla="*/ 10390 h 1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8" h="13958">
                <a:moveTo>
                  <a:pt x="4000" y="10390"/>
                </a:moveTo>
                <a:cubicBezTo>
                  <a:pt x="5442" y="8856"/>
                  <a:pt x="6941" y="5971"/>
                  <a:pt x="7635" y="2969"/>
                </a:cubicBezTo>
                <a:cubicBezTo>
                  <a:pt x="8165" y="1553"/>
                  <a:pt x="9108" y="760"/>
                  <a:pt x="9506" y="310"/>
                </a:cubicBezTo>
                <a:cubicBezTo>
                  <a:pt x="9904" y="-140"/>
                  <a:pt x="9886" y="-52"/>
                  <a:pt x="10024" y="272"/>
                </a:cubicBezTo>
                <a:cubicBezTo>
                  <a:pt x="10061" y="819"/>
                  <a:pt x="10018" y="1213"/>
                  <a:pt x="10014" y="3457"/>
                </a:cubicBezTo>
                <a:cubicBezTo>
                  <a:pt x="10009" y="6957"/>
                  <a:pt x="10005" y="10458"/>
                  <a:pt x="10000" y="13958"/>
                </a:cubicBezTo>
                <a:lnTo>
                  <a:pt x="0" y="13958"/>
                </a:lnTo>
                <a:lnTo>
                  <a:pt x="4000" y="10390"/>
                </a:lnTo>
                <a:close/>
              </a:path>
            </a:pathLst>
          </a:custGeom>
          <a:gradFill flip="none" rotWithShape="1">
            <a:gsLst>
              <a:gs pos="0">
                <a:srgbClr val="033669">
                  <a:shade val="30000"/>
                  <a:satMod val="115000"/>
                </a:srgbClr>
              </a:gs>
              <a:gs pos="50000">
                <a:srgbClr val="033669">
                  <a:shade val="67500"/>
                  <a:satMod val="115000"/>
                </a:srgbClr>
              </a:gs>
              <a:gs pos="100000">
                <a:srgbClr val="033669">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6454B2B3-7C68-435C-BFD3-6C89C1FD5586}"/>
              </a:ext>
            </a:extLst>
          </p:cNvPr>
          <p:cNvSpPr/>
          <p:nvPr/>
        </p:nvSpPr>
        <p:spPr>
          <a:xfrm>
            <a:off x="460874" y="4174167"/>
            <a:ext cx="8800357" cy="1573531"/>
          </a:xfrm>
          <a:custGeom>
            <a:avLst/>
            <a:gdLst>
              <a:gd name="connsiteX0" fmla="*/ 0 w 9335831"/>
              <a:gd name="connsiteY0" fmla="*/ 0 h 1338467"/>
              <a:gd name="connsiteX1" fmla="*/ 9335831 w 9335831"/>
              <a:gd name="connsiteY1" fmla="*/ 0 h 1338467"/>
              <a:gd name="connsiteX2" fmla="*/ 9335831 w 9335831"/>
              <a:gd name="connsiteY2" fmla="*/ 1338467 h 1338467"/>
              <a:gd name="connsiteX3" fmla="*/ 0 w 9335831"/>
              <a:gd name="connsiteY3" fmla="*/ 1338467 h 1338467"/>
              <a:gd name="connsiteX4" fmla="*/ 0 w 9335831"/>
              <a:gd name="connsiteY4" fmla="*/ 0 h 1338467"/>
              <a:gd name="connsiteX0" fmla="*/ 3683000 w 9335831"/>
              <a:gd name="connsiteY0" fmla="*/ 546100 h 1338467"/>
              <a:gd name="connsiteX1" fmla="*/ 9335831 w 9335831"/>
              <a:gd name="connsiteY1" fmla="*/ 0 h 1338467"/>
              <a:gd name="connsiteX2" fmla="*/ 9335831 w 9335831"/>
              <a:gd name="connsiteY2" fmla="*/ 1338467 h 1338467"/>
              <a:gd name="connsiteX3" fmla="*/ 0 w 9335831"/>
              <a:gd name="connsiteY3" fmla="*/ 1338467 h 1338467"/>
              <a:gd name="connsiteX4" fmla="*/ 3683000 w 9335831"/>
              <a:gd name="connsiteY4" fmla="*/ 546100 h 1338467"/>
              <a:gd name="connsiteX0" fmla="*/ 3683000 w 9335831"/>
              <a:gd name="connsiteY0" fmla="*/ 546100 h 1338467"/>
              <a:gd name="connsiteX1" fmla="*/ 9335831 w 9335831"/>
              <a:gd name="connsiteY1" fmla="*/ 0 h 1338467"/>
              <a:gd name="connsiteX2" fmla="*/ 9335831 w 9335831"/>
              <a:gd name="connsiteY2" fmla="*/ 1338467 h 1338467"/>
              <a:gd name="connsiteX3" fmla="*/ 0 w 9335831"/>
              <a:gd name="connsiteY3" fmla="*/ 1338467 h 1338467"/>
              <a:gd name="connsiteX4" fmla="*/ 3683000 w 9335831"/>
              <a:gd name="connsiteY4" fmla="*/ 546100 h 1338467"/>
              <a:gd name="connsiteX0" fmla="*/ 3683000 w 9335831"/>
              <a:gd name="connsiteY0" fmla="*/ 634913 h 1427280"/>
              <a:gd name="connsiteX1" fmla="*/ 6933077 w 9335831"/>
              <a:gd name="connsiteY1" fmla="*/ 152313 h 1427280"/>
              <a:gd name="connsiteX2" fmla="*/ 9335831 w 9335831"/>
              <a:gd name="connsiteY2" fmla="*/ 88813 h 1427280"/>
              <a:gd name="connsiteX3" fmla="*/ 9335831 w 9335831"/>
              <a:gd name="connsiteY3" fmla="*/ 1427280 h 1427280"/>
              <a:gd name="connsiteX4" fmla="*/ 0 w 9335831"/>
              <a:gd name="connsiteY4" fmla="*/ 1427280 h 1427280"/>
              <a:gd name="connsiteX5" fmla="*/ 3683000 w 9335831"/>
              <a:gd name="connsiteY5" fmla="*/ 634913 h 1427280"/>
              <a:gd name="connsiteX0" fmla="*/ 3683000 w 9335831"/>
              <a:gd name="connsiteY0" fmla="*/ 619782 h 1412149"/>
              <a:gd name="connsiteX1" fmla="*/ 6933077 w 9335831"/>
              <a:gd name="connsiteY1" fmla="*/ 137182 h 1412149"/>
              <a:gd name="connsiteX2" fmla="*/ 9335831 w 9335831"/>
              <a:gd name="connsiteY2" fmla="*/ 73682 h 1412149"/>
              <a:gd name="connsiteX3" fmla="*/ 9335831 w 9335831"/>
              <a:gd name="connsiteY3" fmla="*/ 1412149 h 1412149"/>
              <a:gd name="connsiteX4" fmla="*/ 0 w 9335831"/>
              <a:gd name="connsiteY4" fmla="*/ 1412149 h 1412149"/>
              <a:gd name="connsiteX5" fmla="*/ 3683000 w 9335831"/>
              <a:gd name="connsiteY5" fmla="*/ 619782 h 1412149"/>
              <a:gd name="connsiteX0" fmla="*/ 3683000 w 9335831"/>
              <a:gd name="connsiteY0" fmla="*/ 705753 h 1498120"/>
              <a:gd name="connsiteX1" fmla="*/ 6933077 w 9335831"/>
              <a:gd name="connsiteY1" fmla="*/ 223153 h 1498120"/>
              <a:gd name="connsiteX2" fmla="*/ 9335831 w 9335831"/>
              <a:gd name="connsiteY2" fmla="*/ 58053 h 1498120"/>
              <a:gd name="connsiteX3" fmla="*/ 9335831 w 9335831"/>
              <a:gd name="connsiteY3" fmla="*/ 1498120 h 1498120"/>
              <a:gd name="connsiteX4" fmla="*/ 0 w 9335831"/>
              <a:gd name="connsiteY4" fmla="*/ 1498120 h 1498120"/>
              <a:gd name="connsiteX5" fmla="*/ 3683000 w 9335831"/>
              <a:gd name="connsiteY5" fmla="*/ 705753 h 1498120"/>
              <a:gd name="connsiteX0" fmla="*/ 3683000 w 9335831"/>
              <a:gd name="connsiteY0" fmla="*/ 659698 h 1452065"/>
              <a:gd name="connsiteX1" fmla="*/ 6933077 w 9335831"/>
              <a:gd name="connsiteY1" fmla="*/ 177098 h 1452065"/>
              <a:gd name="connsiteX2" fmla="*/ 9335831 w 9335831"/>
              <a:gd name="connsiteY2" fmla="*/ 11998 h 1452065"/>
              <a:gd name="connsiteX3" fmla="*/ 9335831 w 9335831"/>
              <a:gd name="connsiteY3" fmla="*/ 1452065 h 1452065"/>
              <a:gd name="connsiteX4" fmla="*/ 0 w 9335831"/>
              <a:gd name="connsiteY4" fmla="*/ 1452065 h 1452065"/>
              <a:gd name="connsiteX5" fmla="*/ 3683000 w 9335831"/>
              <a:gd name="connsiteY5" fmla="*/ 659698 h 1452065"/>
              <a:gd name="connsiteX0" fmla="*/ 3632200 w 9335831"/>
              <a:gd name="connsiteY0" fmla="*/ 431098 h 1452065"/>
              <a:gd name="connsiteX1" fmla="*/ 6933077 w 9335831"/>
              <a:gd name="connsiteY1" fmla="*/ 177098 h 1452065"/>
              <a:gd name="connsiteX2" fmla="*/ 9335831 w 9335831"/>
              <a:gd name="connsiteY2" fmla="*/ 11998 h 1452065"/>
              <a:gd name="connsiteX3" fmla="*/ 9335831 w 9335831"/>
              <a:gd name="connsiteY3" fmla="*/ 1452065 h 1452065"/>
              <a:gd name="connsiteX4" fmla="*/ 0 w 9335831"/>
              <a:gd name="connsiteY4" fmla="*/ 1452065 h 1452065"/>
              <a:gd name="connsiteX5" fmla="*/ 3632200 w 9335831"/>
              <a:gd name="connsiteY5" fmla="*/ 431098 h 1452065"/>
              <a:gd name="connsiteX0" fmla="*/ 3632200 w 9335831"/>
              <a:gd name="connsiteY0" fmla="*/ 437808 h 1458775"/>
              <a:gd name="connsiteX1" fmla="*/ 6933077 w 9335831"/>
              <a:gd name="connsiteY1" fmla="*/ 183808 h 1458775"/>
              <a:gd name="connsiteX2" fmla="*/ 9335831 w 9335831"/>
              <a:gd name="connsiteY2" fmla="*/ 18708 h 1458775"/>
              <a:gd name="connsiteX3" fmla="*/ 9335831 w 9335831"/>
              <a:gd name="connsiteY3" fmla="*/ 1458775 h 1458775"/>
              <a:gd name="connsiteX4" fmla="*/ 0 w 9335831"/>
              <a:gd name="connsiteY4" fmla="*/ 1458775 h 1458775"/>
              <a:gd name="connsiteX5" fmla="*/ 3632200 w 9335831"/>
              <a:gd name="connsiteY5" fmla="*/ 437808 h 1458775"/>
              <a:gd name="connsiteX0" fmla="*/ 3632200 w 9335831"/>
              <a:gd name="connsiteY0" fmla="*/ 643259 h 1664226"/>
              <a:gd name="connsiteX1" fmla="*/ 6933077 w 9335831"/>
              <a:gd name="connsiteY1" fmla="*/ 389259 h 1664226"/>
              <a:gd name="connsiteX2" fmla="*/ 9335831 w 9335831"/>
              <a:gd name="connsiteY2" fmla="*/ 8259 h 1664226"/>
              <a:gd name="connsiteX3" fmla="*/ 9335831 w 9335831"/>
              <a:gd name="connsiteY3" fmla="*/ 1664226 h 1664226"/>
              <a:gd name="connsiteX4" fmla="*/ 0 w 9335831"/>
              <a:gd name="connsiteY4" fmla="*/ 1664226 h 1664226"/>
              <a:gd name="connsiteX5" fmla="*/ 3632200 w 9335831"/>
              <a:gd name="connsiteY5" fmla="*/ 643259 h 1664226"/>
              <a:gd name="connsiteX0" fmla="*/ 3632200 w 9335831"/>
              <a:gd name="connsiteY0" fmla="*/ 649281 h 1670248"/>
              <a:gd name="connsiteX1" fmla="*/ 7054332 w 9335831"/>
              <a:gd name="connsiteY1" fmla="*/ 233514 h 1670248"/>
              <a:gd name="connsiteX2" fmla="*/ 9335831 w 9335831"/>
              <a:gd name="connsiteY2" fmla="*/ 14281 h 1670248"/>
              <a:gd name="connsiteX3" fmla="*/ 9335831 w 9335831"/>
              <a:gd name="connsiteY3" fmla="*/ 1670248 h 1670248"/>
              <a:gd name="connsiteX4" fmla="*/ 0 w 9335831"/>
              <a:gd name="connsiteY4" fmla="*/ 1670248 h 1670248"/>
              <a:gd name="connsiteX5" fmla="*/ 3632200 w 9335831"/>
              <a:gd name="connsiteY5" fmla="*/ 649281 h 16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5831" h="1670248">
                <a:moveTo>
                  <a:pt x="3632200" y="649281"/>
                </a:moveTo>
                <a:cubicBezTo>
                  <a:pt x="4798296" y="457953"/>
                  <a:pt x="6112193" y="324531"/>
                  <a:pt x="7054332" y="233514"/>
                </a:cubicBezTo>
                <a:cubicBezTo>
                  <a:pt x="8072671" y="117097"/>
                  <a:pt x="8945956" y="-50047"/>
                  <a:pt x="9335831" y="14281"/>
                </a:cubicBezTo>
                <a:lnTo>
                  <a:pt x="9335831" y="1670248"/>
                </a:lnTo>
                <a:lnTo>
                  <a:pt x="0" y="1670248"/>
                </a:lnTo>
                <a:lnTo>
                  <a:pt x="3632200" y="649281"/>
                </a:lnTo>
                <a:close/>
              </a:path>
            </a:pathLst>
          </a:custGeom>
          <a:gradFill flip="none" rotWithShape="1">
            <a:gsLst>
              <a:gs pos="0">
                <a:srgbClr val="63666A">
                  <a:shade val="30000"/>
                  <a:satMod val="115000"/>
                </a:srgbClr>
              </a:gs>
              <a:gs pos="50000">
                <a:srgbClr val="63666A">
                  <a:shade val="67500"/>
                  <a:satMod val="115000"/>
                </a:srgbClr>
              </a:gs>
              <a:gs pos="100000">
                <a:srgbClr val="63666A">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640D28FF-D4DC-4333-9E24-376058C971EE}"/>
              </a:ext>
            </a:extLst>
          </p:cNvPr>
          <p:cNvCxnSpPr>
            <a:cxnSpLocks/>
          </p:cNvCxnSpPr>
          <p:nvPr/>
        </p:nvCxnSpPr>
        <p:spPr>
          <a:xfrm>
            <a:off x="466928" y="5722324"/>
            <a:ext cx="9212174" cy="0"/>
          </a:xfrm>
          <a:prstGeom prst="straightConnector1">
            <a:avLst/>
          </a:prstGeom>
          <a:ln w="57150">
            <a:solidFill>
              <a:srgbClr val="63666A"/>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9C31FB8-6983-4294-9A51-A6B49A30B85F}"/>
              </a:ext>
            </a:extLst>
          </p:cNvPr>
          <p:cNvCxnSpPr>
            <a:cxnSpLocks/>
          </p:cNvCxnSpPr>
          <p:nvPr/>
        </p:nvCxnSpPr>
        <p:spPr>
          <a:xfrm flipV="1">
            <a:off x="466928" y="1145357"/>
            <a:ext cx="0" cy="4576968"/>
          </a:xfrm>
          <a:prstGeom prst="straightConnector1">
            <a:avLst/>
          </a:prstGeom>
          <a:ln w="57150">
            <a:solidFill>
              <a:srgbClr val="63666A"/>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8910917E-3A9C-4736-9EDC-6A3BD34D0DD4}"/>
              </a:ext>
            </a:extLst>
          </p:cNvPr>
          <p:cNvSpPr txBox="1"/>
          <p:nvPr/>
        </p:nvSpPr>
        <p:spPr>
          <a:xfrm>
            <a:off x="466928" y="1246957"/>
            <a:ext cx="193506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AUM($Million)</a:t>
            </a:r>
          </a:p>
        </p:txBody>
      </p:sp>
      <p:sp>
        <p:nvSpPr>
          <p:cNvPr id="40" name="TextBox 39">
            <a:extLst>
              <a:ext uri="{FF2B5EF4-FFF2-40B4-BE49-F238E27FC236}">
                <a16:creationId xmlns:a16="http://schemas.microsoft.com/office/drawing/2014/main" id="{161ED418-BBFE-4443-A512-91F161CDA5DD}"/>
              </a:ext>
            </a:extLst>
          </p:cNvPr>
          <p:cNvSpPr txBox="1"/>
          <p:nvPr/>
        </p:nvSpPr>
        <p:spPr>
          <a:xfrm>
            <a:off x="7840062" y="5727291"/>
            <a:ext cx="193506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Investment horizon(</a:t>
            </a:r>
            <a:r>
              <a:rPr lang="en-US" dirty="0" err="1">
                <a:latin typeface="Calibri" panose="020F0502020204030204" pitchFamily="34" charset="0"/>
                <a:cs typeface="Calibri" panose="020F0502020204030204" pitchFamily="34" charset="0"/>
              </a:rPr>
              <a:t>yrs</a:t>
            </a:r>
            <a:r>
              <a:rPr lang="en-US" dirty="0">
                <a:latin typeface="Calibri" panose="020F0502020204030204" pitchFamily="34" charset="0"/>
                <a:cs typeface="Calibri" panose="020F0502020204030204" pitchFamily="34" charset="0"/>
              </a:rPr>
              <a:t>)</a:t>
            </a:r>
          </a:p>
        </p:txBody>
      </p:sp>
      <p:sp>
        <p:nvSpPr>
          <p:cNvPr id="55" name="AutoShape 71">
            <a:extLst>
              <a:ext uri="{FF2B5EF4-FFF2-40B4-BE49-F238E27FC236}">
                <a16:creationId xmlns:a16="http://schemas.microsoft.com/office/drawing/2014/main" id="{B667BBCD-B94F-4B8C-A11A-B8E817E4A822}"/>
              </a:ext>
            </a:extLst>
          </p:cNvPr>
          <p:cNvSpPr>
            <a:spLocks noChangeAspect="1" noChangeArrowheads="1" noTextEdit="1"/>
          </p:cNvSpPr>
          <p:nvPr/>
        </p:nvSpPr>
        <p:spPr bwMode="auto">
          <a:xfrm>
            <a:off x="5750347" y="5049954"/>
            <a:ext cx="92233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6" name="Group 45">
            <a:extLst>
              <a:ext uri="{FF2B5EF4-FFF2-40B4-BE49-F238E27FC236}">
                <a16:creationId xmlns:a16="http://schemas.microsoft.com/office/drawing/2014/main" id="{C1196C58-8E7C-4812-9D56-AE6F15C1A3F1}"/>
              </a:ext>
            </a:extLst>
          </p:cNvPr>
          <p:cNvGrpSpPr/>
          <p:nvPr/>
        </p:nvGrpSpPr>
        <p:grpSpPr>
          <a:xfrm>
            <a:off x="6823574" y="3009200"/>
            <a:ext cx="3781652" cy="1065967"/>
            <a:chOff x="788757" y="2544841"/>
            <a:chExt cx="3781652" cy="1065967"/>
          </a:xfrm>
        </p:grpSpPr>
        <p:sp>
          <p:nvSpPr>
            <p:cNvPr id="47" name="TextBox 46">
              <a:extLst>
                <a:ext uri="{FF2B5EF4-FFF2-40B4-BE49-F238E27FC236}">
                  <a16:creationId xmlns:a16="http://schemas.microsoft.com/office/drawing/2014/main" id="{568E16FB-0BEA-4673-AB7B-856337BEDACB}"/>
                </a:ext>
              </a:extLst>
            </p:cNvPr>
            <p:cNvSpPr txBox="1"/>
            <p:nvPr/>
          </p:nvSpPr>
          <p:spPr>
            <a:xfrm>
              <a:off x="788757" y="2544841"/>
              <a:ext cx="2939061" cy="861774"/>
            </a:xfrm>
            <a:prstGeom prst="rect">
              <a:avLst/>
            </a:prstGeom>
            <a:noFill/>
          </p:spPr>
          <p:txBody>
            <a:bodyPr wrap="square" rtlCol="0">
              <a:spAutoFit/>
            </a:bodyPr>
            <a:lstStyle/>
            <a:p>
              <a:r>
                <a:rPr lang="en-US" sz="1800" b="1" dirty="0">
                  <a:solidFill>
                    <a:schemeClr val="bg1"/>
                  </a:solidFill>
                  <a:latin typeface="Calibri" panose="020F0502020204030204" pitchFamily="34" charset="0"/>
                  <a:cs typeface="Calibri" panose="020F0502020204030204" pitchFamily="34" charset="0"/>
                </a:rPr>
                <a:t>Later Stage (Aggressive)</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E2C3762D-05C4-46E2-A3B9-F2CEB3534A6A}"/>
                </a:ext>
              </a:extLst>
            </p:cNvPr>
            <p:cNvSpPr txBox="1"/>
            <p:nvPr/>
          </p:nvSpPr>
          <p:spPr>
            <a:xfrm>
              <a:off x="793939" y="2933700"/>
              <a:ext cx="3776470" cy="677108"/>
            </a:xfrm>
            <a:prstGeom prst="rect">
              <a:avLst/>
            </a:prstGeom>
            <a:noFill/>
          </p:spPr>
          <p:txBody>
            <a:bodyPr wrap="square" rtlCol="0">
              <a:spAutoFit/>
            </a:bodyPr>
            <a:lstStyle/>
            <a:p>
              <a:r>
                <a:rPr lang="zh-CN" altLang="en-US" b="1" dirty="0">
                  <a:solidFill>
                    <a:schemeClr val="bg1"/>
                  </a:solidFill>
                  <a:latin typeface="Calibri" panose="020F0502020204030204" pitchFamily="34" charset="0"/>
                  <a:cs typeface="Calibri" panose="020F0502020204030204" pitchFamily="34" charset="0"/>
                </a:rPr>
                <a:t>√</a:t>
              </a:r>
              <a:r>
                <a:rPr lang="zh-CN" altLang="en-US" sz="1200" b="1" dirty="0">
                  <a:solidFill>
                    <a:schemeClr val="bg1"/>
                  </a:solidFill>
                  <a:latin typeface="Calibri" panose="020F0502020204030204" pitchFamily="34" charset="0"/>
                  <a:cs typeface="Calibri" panose="020F0502020204030204" pitchFamily="34" charset="0"/>
                </a:rPr>
                <a:t> </a:t>
              </a:r>
              <a:r>
                <a:rPr lang="en-US" altLang="zh-CN" sz="1200" b="1" dirty="0">
                  <a:solidFill>
                    <a:schemeClr val="bg1"/>
                  </a:solidFill>
                  <a:latin typeface="Calibri" panose="020F0502020204030204" pitchFamily="34" charset="0"/>
                  <a:cs typeface="Calibri" panose="020F0502020204030204" pitchFamily="34" charset="0"/>
                </a:rPr>
                <a:t>Less stable cash return demand</a:t>
              </a:r>
            </a:p>
            <a:p>
              <a:r>
                <a:rPr lang="zh-CN" altLang="en-US" sz="1200" b="1" dirty="0">
                  <a:solidFill>
                    <a:schemeClr val="bg1"/>
                  </a:solidFill>
                  <a:latin typeface="Calibri" panose="020F0502020204030204" pitchFamily="34" charset="0"/>
                  <a:cs typeface="Calibri" panose="020F0502020204030204" pitchFamily="34" charset="0"/>
                </a:rPr>
                <a:t>√ </a:t>
              </a:r>
              <a:r>
                <a:rPr lang="en-US" altLang="zh-CN" sz="1200" b="1" dirty="0">
                  <a:solidFill>
                    <a:schemeClr val="bg1"/>
                  </a:solidFill>
                  <a:latin typeface="Calibri" panose="020F0502020204030204" pitchFamily="34" charset="0"/>
                  <a:cs typeface="Calibri" panose="020F0502020204030204" pitchFamily="34" charset="0"/>
                </a:rPr>
                <a:t>Legacy planning</a:t>
              </a:r>
            </a:p>
            <a:p>
              <a:r>
                <a:rPr lang="zh-CN" altLang="en-US" sz="1200" b="1" dirty="0">
                  <a:solidFill>
                    <a:schemeClr val="bg1"/>
                  </a:solidFill>
                  <a:latin typeface="Calibri" panose="020F0502020204030204" pitchFamily="34" charset="0"/>
                  <a:cs typeface="Calibri" panose="020F0502020204030204" pitchFamily="34" charset="0"/>
                </a:rPr>
                <a:t>√ </a:t>
              </a:r>
              <a:r>
                <a:rPr lang="en-US" altLang="zh-CN" sz="1200" b="1" dirty="0">
                  <a:solidFill>
                    <a:schemeClr val="bg1"/>
                  </a:solidFill>
                  <a:latin typeface="Calibri" panose="020F0502020204030204" pitchFamily="34" charset="0"/>
                  <a:cs typeface="Calibri" panose="020F0502020204030204" pitchFamily="34" charset="0"/>
                </a:rPr>
                <a:t>Travel the world(retirement plan)</a:t>
              </a:r>
            </a:p>
          </p:txBody>
        </p:sp>
      </p:grpSp>
      <p:sp>
        <p:nvSpPr>
          <p:cNvPr id="196" name="TextBox 195">
            <a:extLst>
              <a:ext uri="{FF2B5EF4-FFF2-40B4-BE49-F238E27FC236}">
                <a16:creationId xmlns:a16="http://schemas.microsoft.com/office/drawing/2014/main" id="{108AB3AC-BCD2-465A-AAE1-C1212266051E}"/>
              </a:ext>
            </a:extLst>
          </p:cNvPr>
          <p:cNvSpPr txBox="1"/>
          <p:nvPr/>
        </p:nvSpPr>
        <p:spPr>
          <a:xfrm>
            <a:off x="6666376" y="4638264"/>
            <a:ext cx="2939061" cy="861774"/>
          </a:xfrm>
          <a:prstGeom prst="rect">
            <a:avLst/>
          </a:prstGeom>
          <a:noFill/>
        </p:spPr>
        <p:txBody>
          <a:bodyPr wrap="square" rtlCol="0">
            <a:spAutoFit/>
          </a:bodyPr>
          <a:lstStyle/>
          <a:p>
            <a:r>
              <a:rPr lang="en-US" sz="1800" b="1" dirty="0">
                <a:solidFill>
                  <a:schemeClr val="bg1"/>
                </a:solidFill>
                <a:latin typeface="Calibri" panose="020F0502020204030204" pitchFamily="34" charset="0"/>
                <a:cs typeface="Calibri" panose="020F0502020204030204" pitchFamily="34" charset="0"/>
              </a:rPr>
              <a:t>Early Stage (Conservative)</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
        <p:nvSpPr>
          <p:cNvPr id="57" name="Freeform 13">
            <a:extLst>
              <a:ext uri="{FF2B5EF4-FFF2-40B4-BE49-F238E27FC236}">
                <a16:creationId xmlns:a16="http://schemas.microsoft.com/office/drawing/2014/main" id="{DF2D1E70-E772-4A27-B946-C48D6A863928}"/>
              </a:ext>
            </a:extLst>
          </p:cNvPr>
          <p:cNvSpPr>
            <a:spLocks noEditPoints="1"/>
          </p:cNvSpPr>
          <p:nvPr/>
        </p:nvSpPr>
        <p:spPr bwMode="auto">
          <a:xfrm flipH="1">
            <a:off x="5620867" y="4890773"/>
            <a:ext cx="975274" cy="674145"/>
          </a:xfrm>
          <a:custGeom>
            <a:avLst/>
            <a:gdLst>
              <a:gd name="T0" fmla="*/ 247 w 256"/>
              <a:gd name="T1" fmla="*/ 45 h 182"/>
              <a:gd name="T2" fmla="*/ 230 w 256"/>
              <a:gd name="T3" fmla="*/ 35 h 182"/>
              <a:gd name="T4" fmla="*/ 212 w 256"/>
              <a:gd name="T5" fmla="*/ 48 h 182"/>
              <a:gd name="T6" fmla="*/ 220 w 256"/>
              <a:gd name="T7" fmla="*/ 61 h 182"/>
              <a:gd name="T8" fmla="*/ 120 w 256"/>
              <a:gd name="T9" fmla="*/ 16 h 182"/>
              <a:gd name="T10" fmla="*/ 40 w 256"/>
              <a:gd name="T11" fmla="*/ 1 h 182"/>
              <a:gd name="T12" fmla="*/ 26 w 256"/>
              <a:gd name="T13" fmla="*/ 66 h 182"/>
              <a:gd name="T14" fmla="*/ 0 w 256"/>
              <a:gd name="T15" fmla="*/ 79 h 182"/>
              <a:gd name="T16" fmla="*/ 31 w 256"/>
              <a:gd name="T17" fmla="*/ 120 h 182"/>
              <a:gd name="T18" fmla="*/ 50 w 256"/>
              <a:gd name="T19" fmla="*/ 174 h 182"/>
              <a:gd name="T20" fmla="*/ 83 w 256"/>
              <a:gd name="T21" fmla="*/ 182 h 182"/>
              <a:gd name="T22" fmla="*/ 95 w 256"/>
              <a:gd name="T23" fmla="*/ 160 h 182"/>
              <a:gd name="T24" fmla="*/ 149 w 256"/>
              <a:gd name="T25" fmla="*/ 159 h 182"/>
              <a:gd name="T26" fmla="*/ 151 w 256"/>
              <a:gd name="T27" fmla="*/ 182 h 182"/>
              <a:gd name="T28" fmla="*/ 184 w 256"/>
              <a:gd name="T29" fmla="*/ 178 h 182"/>
              <a:gd name="T30" fmla="*/ 217 w 256"/>
              <a:gd name="T31" fmla="*/ 89 h 182"/>
              <a:gd name="T32" fmla="*/ 224 w 256"/>
              <a:gd name="T33" fmla="*/ 69 h 182"/>
              <a:gd name="T34" fmla="*/ 255 w 256"/>
              <a:gd name="T35" fmla="*/ 50 h 182"/>
              <a:gd name="T36" fmla="*/ 62 w 256"/>
              <a:gd name="T37" fmla="*/ 67 h 182"/>
              <a:gd name="T38" fmla="*/ 62 w 256"/>
              <a:gd name="T39" fmla="*/ 51 h 182"/>
              <a:gd name="T40" fmla="*/ 62 w 256"/>
              <a:gd name="T41" fmla="*/ 67 h 182"/>
              <a:gd name="T42" fmla="*/ 138 w 256"/>
              <a:gd name="T43" fmla="*/ 72 h 182"/>
              <a:gd name="T44" fmla="*/ 120 w 256"/>
              <a:gd name="T45" fmla="*/ 73 h 182"/>
              <a:gd name="T46" fmla="*/ 148 w 256"/>
              <a:gd name="T47" fmla="*/ 102 h 182"/>
              <a:gd name="T48" fmla="*/ 134 w 256"/>
              <a:gd name="T49" fmla="*/ 123 h 182"/>
              <a:gd name="T50" fmla="*/ 122 w 256"/>
              <a:gd name="T51" fmla="*/ 123 h 182"/>
              <a:gd name="T52" fmla="*/ 106 w 256"/>
              <a:gd name="T53" fmla="*/ 106 h 182"/>
              <a:gd name="T54" fmla="*/ 118 w 256"/>
              <a:gd name="T55" fmla="*/ 102 h 182"/>
              <a:gd name="T56" fmla="*/ 136 w 256"/>
              <a:gd name="T57" fmla="*/ 101 h 182"/>
              <a:gd name="T58" fmla="*/ 108 w 256"/>
              <a:gd name="T59" fmla="*/ 71 h 182"/>
              <a:gd name="T60" fmla="*/ 122 w 256"/>
              <a:gd name="T61" fmla="*/ 51 h 182"/>
              <a:gd name="T62" fmla="*/ 134 w 256"/>
              <a:gd name="T63" fmla="*/ 51 h 182"/>
              <a:gd name="T64" fmla="*/ 150 w 256"/>
              <a:gd name="T65" fmla="*/ 68 h 182"/>
              <a:gd name="T66" fmla="*/ 220 w 256"/>
              <a:gd name="T67" fmla="*/ 44 h 182"/>
              <a:gd name="T68" fmla="*/ 221 w 256"/>
              <a:gd name="T69" fmla="*/ 40 h 182"/>
              <a:gd name="T70" fmla="*/ 228 w 256"/>
              <a:gd name="T71" fmla="*/ 5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182">
                <a:moveTo>
                  <a:pt x="254" y="44"/>
                </a:moveTo>
                <a:cubicBezTo>
                  <a:pt x="251" y="42"/>
                  <a:pt x="248" y="43"/>
                  <a:pt x="247" y="45"/>
                </a:cubicBezTo>
                <a:cubicBezTo>
                  <a:pt x="244" y="49"/>
                  <a:pt x="241" y="50"/>
                  <a:pt x="238" y="51"/>
                </a:cubicBezTo>
                <a:cubicBezTo>
                  <a:pt x="238" y="45"/>
                  <a:pt x="235" y="40"/>
                  <a:pt x="230" y="35"/>
                </a:cubicBezTo>
                <a:cubicBezTo>
                  <a:pt x="226" y="30"/>
                  <a:pt x="219" y="29"/>
                  <a:pt x="214" y="32"/>
                </a:cubicBezTo>
                <a:cubicBezTo>
                  <a:pt x="211" y="35"/>
                  <a:pt x="208" y="41"/>
                  <a:pt x="212" y="48"/>
                </a:cubicBezTo>
                <a:cubicBezTo>
                  <a:pt x="214" y="53"/>
                  <a:pt x="218" y="57"/>
                  <a:pt x="224" y="59"/>
                </a:cubicBezTo>
                <a:cubicBezTo>
                  <a:pt x="223" y="60"/>
                  <a:pt x="221" y="60"/>
                  <a:pt x="220" y="61"/>
                </a:cubicBezTo>
                <a:cubicBezTo>
                  <a:pt x="217" y="62"/>
                  <a:pt x="214" y="63"/>
                  <a:pt x="211" y="64"/>
                </a:cubicBezTo>
                <a:cubicBezTo>
                  <a:pt x="198" y="36"/>
                  <a:pt x="162" y="16"/>
                  <a:pt x="120" y="16"/>
                </a:cubicBezTo>
                <a:cubicBezTo>
                  <a:pt x="111" y="16"/>
                  <a:pt x="104" y="16"/>
                  <a:pt x="96" y="17"/>
                </a:cubicBezTo>
                <a:cubicBezTo>
                  <a:pt x="84" y="9"/>
                  <a:pt x="62" y="0"/>
                  <a:pt x="40" y="1"/>
                </a:cubicBezTo>
                <a:cubicBezTo>
                  <a:pt x="41" y="10"/>
                  <a:pt x="47" y="22"/>
                  <a:pt x="54" y="31"/>
                </a:cubicBezTo>
                <a:cubicBezTo>
                  <a:pt x="40" y="40"/>
                  <a:pt x="30" y="52"/>
                  <a:pt x="26" y="66"/>
                </a:cubicBezTo>
                <a:cubicBezTo>
                  <a:pt x="20" y="68"/>
                  <a:pt x="15" y="69"/>
                  <a:pt x="8" y="70"/>
                </a:cubicBezTo>
                <a:cubicBezTo>
                  <a:pt x="3" y="70"/>
                  <a:pt x="0" y="74"/>
                  <a:pt x="0" y="79"/>
                </a:cubicBezTo>
                <a:cubicBezTo>
                  <a:pt x="1" y="91"/>
                  <a:pt x="5" y="112"/>
                  <a:pt x="19" y="118"/>
                </a:cubicBezTo>
                <a:cubicBezTo>
                  <a:pt x="22" y="119"/>
                  <a:pt x="26" y="120"/>
                  <a:pt x="31" y="120"/>
                </a:cubicBezTo>
                <a:cubicBezTo>
                  <a:pt x="37" y="130"/>
                  <a:pt x="46" y="139"/>
                  <a:pt x="57" y="146"/>
                </a:cubicBezTo>
                <a:cubicBezTo>
                  <a:pt x="55" y="155"/>
                  <a:pt x="53" y="164"/>
                  <a:pt x="50" y="174"/>
                </a:cubicBezTo>
                <a:cubicBezTo>
                  <a:pt x="49" y="178"/>
                  <a:pt x="52" y="182"/>
                  <a:pt x="56" y="182"/>
                </a:cubicBezTo>
                <a:cubicBezTo>
                  <a:pt x="83" y="182"/>
                  <a:pt x="83" y="182"/>
                  <a:pt x="83" y="182"/>
                </a:cubicBezTo>
                <a:cubicBezTo>
                  <a:pt x="86" y="182"/>
                  <a:pt x="88" y="180"/>
                  <a:pt x="89" y="178"/>
                </a:cubicBezTo>
                <a:cubicBezTo>
                  <a:pt x="91" y="172"/>
                  <a:pt x="93" y="166"/>
                  <a:pt x="95" y="160"/>
                </a:cubicBezTo>
                <a:cubicBezTo>
                  <a:pt x="103" y="162"/>
                  <a:pt x="111" y="163"/>
                  <a:pt x="120" y="163"/>
                </a:cubicBezTo>
                <a:cubicBezTo>
                  <a:pt x="130" y="163"/>
                  <a:pt x="140" y="162"/>
                  <a:pt x="149" y="159"/>
                </a:cubicBezTo>
                <a:cubicBezTo>
                  <a:pt x="147" y="164"/>
                  <a:pt x="146" y="169"/>
                  <a:pt x="145" y="174"/>
                </a:cubicBezTo>
                <a:cubicBezTo>
                  <a:pt x="144" y="178"/>
                  <a:pt x="147" y="182"/>
                  <a:pt x="151" y="182"/>
                </a:cubicBezTo>
                <a:cubicBezTo>
                  <a:pt x="178" y="182"/>
                  <a:pt x="178" y="182"/>
                  <a:pt x="178" y="182"/>
                </a:cubicBezTo>
                <a:cubicBezTo>
                  <a:pt x="180" y="182"/>
                  <a:pt x="183" y="180"/>
                  <a:pt x="184" y="178"/>
                </a:cubicBezTo>
                <a:cubicBezTo>
                  <a:pt x="189" y="165"/>
                  <a:pt x="192" y="151"/>
                  <a:pt x="194" y="137"/>
                </a:cubicBezTo>
                <a:cubicBezTo>
                  <a:pt x="208" y="124"/>
                  <a:pt x="217" y="108"/>
                  <a:pt x="217" y="89"/>
                </a:cubicBezTo>
                <a:cubicBezTo>
                  <a:pt x="217" y="84"/>
                  <a:pt x="217" y="78"/>
                  <a:pt x="215" y="73"/>
                </a:cubicBezTo>
                <a:cubicBezTo>
                  <a:pt x="218" y="72"/>
                  <a:pt x="221" y="71"/>
                  <a:pt x="224" y="69"/>
                </a:cubicBezTo>
                <a:cubicBezTo>
                  <a:pt x="230" y="67"/>
                  <a:pt x="233" y="64"/>
                  <a:pt x="235" y="61"/>
                </a:cubicBezTo>
                <a:cubicBezTo>
                  <a:pt x="243" y="61"/>
                  <a:pt x="251" y="57"/>
                  <a:pt x="255" y="50"/>
                </a:cubicBezTo>
                <a:cubicBezTo>
                  <a:pt x="256" y="48"/>
                  <a:pt x="256" y="45"/>
                  <a:pt x="254" y="44"/>
                </a:cubicBezTo>
                <a:close/>
                <a:moveTo>
                  <a:pt x="62" y="67"/>
                </a:moveTo>
                <a:cubicBezTo>
                  <a:pt x="58" y="67"/>
                  <a:pt x="54" y="63"/>
                  <a:pt x="54" y="59"/>
                </a:cubicBezTo>
                <a:cubicBezTo>
                  <a:pt x="54" y="54"/>
                  <a:pt x="58" y="51"/>
                  <a:pt x="62" y="51"/>
                </a:cubicBezTo>
                <a:cubicBezTo>
                  <a:pt x="67" y="51"/>
                  <a:pt x="70" y="54"/>
                  <a:pt x="70" y="59"/>
                </a:cubicBezTo>
                <a:cubicBezTo>
                  <a:pt x="70" y="63"/>
                  <a:pt x="67" y="67"/>
                  <a:pt x="62" y="67"/>
                </a:cubicBezTo>
                <a:close/>
                <a:moveTo>
                  <a:pt x="146" y="76"/>
                </a:moveTo>
                <a:cubicBezTo>
                  <a:pt x="143" y="77"/>
                  <a:pt x="139" y="75"/>
                  <a:pt x="138" y="72"/>
                </a:cubicBezTo>
                <a:cubicBezTo>
                  <a:pt x="137" y="69"/>
                  <a:pt x="134" y="66"/>
                  <a:pt x="128" y="66"/>
                </a:cubicBezTo>
                <a:cubicBezTo>
                  <a:pt x="123" y="66"/>
                  <a:pt x="121" y="70"/>
                  <a:pt x="120" y="73"/>
                </a:cubicBezTo>
                <a:cubicBezTo>
                  <a:pt x="120" y="76"/>
                  <a:pt x="123" y="79"/>
                  <a:pt x="129" y="80"/>
                </a:cubicBezTo>
                <a:cubicBezTo>
                  <a:pt x="144" y="84"/>
                  <a:pt x="149" y="94"/>
                  <a:pt x="148" y="102"/>
                </a:cubicBezTo>
                <a:cubicBezTo>
                  <a:pt x="148" y="110"/>
                  <a:pt x="142" y="117"/>
                  <a:pt x="134" y="119"/>
                </a:cubicBezTo>
                <a:cubicBezTo>
                  <a:pt x="134" y="123"/>
                  <a:pt x="134" y="123"/>
                  <a:pt x="134" y="123"/>
                </a:cubicBezTo>
                <a:cubicBezTo>
                  <a:pt x="134" y="126"/>
                  <a:pt x="132" y="129"/>
                  <a:pt x="128" y="129"/>
                </a:cubicBezTo>
                <a:cubicBezTo>
                  <a:pt x="124" y="129"/>
                  <a:pt x="122" y="126"/>
                  <a:pt x="122" y="123"/>
                </a:cubicBezTo>
                <a:cubicBezTo>
                  <a:pt x="122" y="119"/>
                  <a:pt x="122" y="119"/>
                  <a:pt x="122" y="119"/>
                </a:cubicBezTo>
                <a:cubicBezTo>
                  <a:pt x="113" y="117"/>
                  <a:pt x="108" y="111"/>
                  <a:pt x="106" y="106"/>
                </a:cubicBezTo>
                <a:cubicBezTo>
                  <a:pt x="105" y="102"/>
                  <a:pt x="107" y="99"/>
                  <a:pt x="110" y="98"/>
                </a:cubicBezTo>
                <a:cubicBezTo>
                  <a:pt x="113" y="97"/>
                  <a:pt x="117" y="98"/>
                  <a:pt x="118" y="102"/>
                </a:cubicBezTo>
                <a:cubicBezTo>
                  <a:pt x="119" y="104"/>
                  <a:pt x="122" y="107"/>
                  <a:pt x="128" y="107"/>
                </a:cubicBezTo>
                <a:cubicBezTo>
                  <a:pt x="133" y="107"/>
                  <a:pt x="135" y="104"/>
                  <a:pt x="136" y="101"/>
                </a:cubicBezTo>
                <a:cubicBezTo>
                  <a:pt x="136" y="97"/>
                  <a:pt x="133" y="94"/>
                  <a:pt x="127" y="93"/>
                </a:cubicBezTo>
                <a:cubicBezTo>
                  <a:pt x="112" y="90"/>
                  <a:pt x="107" y="80"/>
                  <a:pt x="108" y="71"/>
                </a:cubicBezTo>
                <a:cubicBezTo>
                  <a:pt x="108" y="63"/>
                  <a:pt x="114" y="57"/>
                  <a:pt x="122" y="55"/>
                </a:cubicBezTo>
                <a:cubicBezTo>
                  <a:pt x="122" y="51"/>
                  <a:pt x="122" y="51"/>
                  <a:pt x="122" y="51"/>
                </a:cubicBezTo>
                <a:cubicBezTo>
                  <a:pt x="122" y="47"/>
                  <a:pt x="124" y="44"/>
                  <a:pt x="128" y="44"/>
                </a:cubicBezTo>
                <a:cubicBezTo>
                  <a:pt x="132" y="44"/>
                  <a:pt x="134" y="47"/>
                  <a:pt x="134" y="51"/>
                </a:cubicBezTo>
                <a:cubicBezTo>
                  <a:pt x="134" y="54"/>
                  <a:pt x="134" y="54"/>
                  <a:pt x="134" y="54"/>
                </a:cubicBezTo>
                <a:cubicBezTo>
                  <a:pt x="143" y="56"/>
                  <a:pt x="148" y="62"/>
                  <a:pt x="150" y="68"/>
                </a:cubicBezTo>
                <a:cubicBezTo>
                  <a:pt x="151" y="71"/>
                  <a:pt x="149" y="75"/>
                  <a:pt x="146" y="76"/>
                </a:cubicBezTo>
                <a:close/>
                <a:moveTo>
                  <a:pt x="220" y="44"/>
                </a:moveTo>
                <a:cubicBezTo>
                  <a:pt x="219" y="42"/>
                  <a:pt x="219" y="40"/>
                  <a:pt x="220" y="40"/>
                </a:cubicBezTo>
                <a:cubicBezTo>
                  <a:pt x="220" y="40"/>
                  <a:pt x="220" y="40"/>
                  <a:pt x="221" y="40"/>
                </a:cubicBezTo>
                <a:cubicBezTo>
                  <a:pt x="221" y="40"/>
                  <a:pt x="222" y="40"/>
                  <a:pt x="224" y="41"/>
                </a:cubicBezTo>
                <a:cubicBezTo>
                  <a:pt x="227" y="44"/>
                  <a:pt x="228" y="48"/>
                  <a:pt x="228" y="50"/>
                </a:cubicBezTo>
                <a:cubicBezTo>
                  <a:pt x="225" y="49"/>
                  <a:pt x="222" y="47"/>
                  <a:pt x="220"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TextBox 210">
            <a:extLst>
              <a:ext uri="{FF2B5EF4-FFF2-40B4-BE49-F238E27FC236}">
                <a16:creationId xmlns:a16="http://schemas.microsoft.com/office/drawing/2014/main" id="{02844F42-A808-4674-BCB5-69BEA7282BF2}"/>
              </a:ext>
            </a:extLst>
          </p:cNvPr>
          <p:cNvSpPr txBox="1"/>
          <p:nvPr/>
        </p:nvSpPr>
        <p:spPr>
          <a:xfrm>
            <a:off x="1874174" y="5696950"/>
            <a:ext cx="5930900" cy="307777"/>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10 </a:t>
            </a:r>
            <a:r>
              <a:rPr lang="en-US" dirty="0" err="1">
                <a:latin typeface="Calibri" panose="020F0502020204030204" pitchFamily="34" charset="0"/>
                <a:cs typeface="Calibri" panose="020F0502020204030204" pitchFamily="34" charset="0"/>
              </a:rPr>
              <a:t>Yrs</a:t>
            </a:r>
            <a:r>
              <a:rPr lang="en-US" dirty="0">
                <a:latin typeface="Calibri" panose="020F0502020204030204" pitchFamily="34" charset="0"/>
                <a:cs typeface="Calibri" panose="020F0502020204030204" pitchFamily="34" charset="0"/>
              </a:rPr>
              <a:t>(Est)</a:t>
            </a:r>
          </a:p>
        </p:txBody>
      </p:sp>
      <p:sp>
        <p:nvSpPr>
          <p:cNvPr id="65" name="TextBox 64">
            <a:extLst>
              <a:ext uri="{FF2B5EF4-FFF2-40B4-BE49-F238E27FC236}">
                <a16:creationId xmlns:a16="http://schemas.microsoft.com/office/drawing/2014/main" id="{2BB92B17-2CCB-4363-A1D3-BB0A51405C83}"/>
              </a:ext>
            </a:extLst>
          </p:cNvPr>
          <p:cNvSpPr txBox="1"/>
          <p:nvPr/>
        </p:nvSpPr>
        <p:spPr>
          <a:xfrm>
            <a:off x="6668011" y="5017359"/>
            <a:ext cx="1924320" cy="677108"/>
          </a:xfrm>
          <a:prstGeom prst="rect">
            <a:avLst/>
          </a:prstGeom>
          <a:noFill/>
        </p:spPr>
        <p:txBody>
          <a:bodyPr wrap="square" rtlCol="0">
            <a:spAutoFit/>
          </a:bodyPr>
          <a:lstStyle/>
          <a:p>
            <a:r>
              <a:rPr lang="zh-CN" altLang="en-US" b="1" dirty="0">
                <a:solidFill>
                  <a:schemeClr val="bg1"/>
                </a:solidFill>
                <a:latin typeface="Calibri" panose="020F0502020204030204" pitchFamily="34" charset="0"/>
                <a:cs typeface="Calibri" panose="020F0502020204030204" pitchFamily="34" charset="0"/>
              </a:rPr>
              <a:t>√</a:t>
            </a:r>
            <a:r>
              <a:rPr lang="zh-CN" altLang="en-US" sz="1200" b="1" dirty="0">
                <a:solidFill>
                  <a:schemeClr val="bg1"/>
                </a:solidFill>
                <a:latin typeface="Calibri" panose="020F0502020204030204" pitchFamily="34" charset="0"/>
                <a:cs typeface="Calibri" panose="020F0502020204030204" pitchFamily="34" charset="0"/>
              </a:rPr>
              <a:t> </a:t>
            </a:r>
            <a:r>
              <a:rPr lang="en-US" altLang="zh-CN" sz="1200" b="1" dirty="0">
                <a:solidFill>
                  <a:schemeClr val="bg1"/>
                </a:solidFill>
                <a:latin typeface="Calibri" panose="020F0502020204030204" pitchFamily="34" charset="0"/>
                <a:cs typeface="Calibri" panose="020F0502020204030204" pitchFamily="34" charset="0"/>
              </a:rPr>
              <a:t>Stable Annual CF Stream</a:t>
            </a:r>
          </a:p>
          <a:p>
            <a:r>
              <a:rPr lang="zh-CN" altLang="en-US" sz="1200" b="1" dirty="0">
                <a:solidFill>
                  <a:schemeClr val="bg1"/>
                </a:solidFill>
                <a:latin typeface="Calibri" panose="020F0502020204030204" pitchFamily="34" charset="0"/>
                <a:cs typeface="Calibri" panose="020F0502020204030204" pitchFamily="34" charset="0"/>
              </a:rPr>
              <a:t>√ </a:t>
            </a:r>
            <a:r>
              <a:rPr lang="en-US" altLang="zh-CN" sz="1200" b="1" dirty="0">
                <a:solidFill>
                  <a:schemeClr val="bg1"/>
                </a:solidFill>
                <a:latin typeface="Calibri" panose="020F0502020204030204" pitchFamily="34" charset="0"/>
                <a:cs typeface="Calibri" panose="020F0502020204030204" pitchFamily="34" charset="0"/>
              </a:rPr>
              <a:t>Mid Career</a:t>
            </a:r>
          </a:p>
          <a:p>
            <a:r>
              <a:rPr lang="zh-CN" altLang="en-US" sz="1200" b="1" dirty="0">
                <a:solidFill>
                  <a:schemeClr val="bg1"/>
                </a:solidFill>
                <a:latin typeface="Calibri" panose="020F0502020204030204" pitchFamily="34" charset="0"/>
                <a:cs typeface="Calibri" panose="020F0502020204030204" pitchFamily="34" charset="0"/>
              </a:rPr>
              <a:t>√ </a:t>
            </a:r>
            <a:r>
              <a:rPr lang="en-US" altLang="zh-CN" sz="1200" b="1" dirty="0">
                <a:solidFill>
                  <a:schemeClr val="bg1"/>
                </a:solidFill>
                <a:latin typeface="Calibri" panose="020F0502020204030204" pitchFamily="34" charset="0"/>
                <a:cs typeface="Calibri" panose="020F0502020204030204" pitchFamily="34" charset="0"/>
              </a:rPr>
              <a:t>Special Education Savings</a:t>
            </a:r>
          </a:p>
        </p:txBody>
      </p:sp>
      <p:sp>
        <p:nvSpPr>
          <p:cNvPr id="69" name="Freeform 73">
            <a:extLst>
              <a:ext uri="{FF2B5EF4-FFF2-40B4-BE49-F238E27FC236}">
                <a16:creationId xmlns:a16="http://schemas.microsoft.com/office/drawing/2014/main" id="{1085F9A2-ED6B-4A05-A940-6F3EF3BEF899}"/>
              </a:ext>
            </a:extLst>
          </p:cNvPr>
          <p:cNvSpPr>
            <a:spLocks noEditPoints="1"/>
          </p:cNvSpPr>
          <p:nvPr/>
        </p:nvSpPr>
        <p:spPr bwMode="auto">
          <a:xfrm>
            <a:off x="7974373" y="1980530"/>
            <a:ext cx="922337" cy="1019175"/>
          </a:xfrm>
          <a:custGeom>
            <a:avLst/>
            <a:gdLst>
              <a:gd name="T0" fmla="*/ 147 w 243"/>
              <a:gd name="T1" fmla="*/ 256 h 269"/>
              <a:gd name="T2" fmla="*/ 138 w 243"/>
              <a:gd name="T3" fmla="*/ 261 h 269"/>
              <a:gd name="T4" fmla="*/ 126 w 243"/>
              <a:gd name="T5" fmla="*/ 269 h 269"/>
              <a:gd name="T6" fmla="*/ 105 w 243"/>
              <a:gd name="T7" fmla="*/ 262 h 269"/>
              <a:gd name="T8" fmla="*/ 96 w 243"/>
              <a:gd name="T9" fmla="*/ 256 h 269"/>
              <a:gd name="T10" fmla="*/ 90 w 243"/>
              <a:gd name="T11" fmla="*/ 252 h 269"/>
              <a:gd name="T12" fmla="*/ 147 w 243"/>
              <a:gd name="T13" fmla="*/ 243 h 269"/>
              <a:gd name="T14" fmla="*/ 54 w 243"/>
              <a:gd name="T15" fmla="*/ 180 h 269"/>
              <a:gd name="T16" fmla="*/ 36 w 243"/>
              <a:gd name="T17" fmla="*/ 208 h 269"/>
              <a:gd name="T18" fmla="*/ 45 w 243"/>
              <a:gd name="T19" fmla="*/ 208 h 269"/>
              <a:gd name="T20" fmla="*/ 63 w 243"/>
              <a:gd name="T21" fmla="*/ 180 h 269"/>
              <a:gd name="T22" fmla="*/ 38 w 243"/>
              <a:gd name="T23" fmla="*/ 122 h 269"/>
              <a:gd name="T24" fmla="*/ 6 w 243"/>
              <a:gd name="T25" fmla="*/ 115 h 269"/>
              <a:gd name="T26" fmla="*/ 6 w 243"/>
              <a:gd name="T27" fmla="*/ 128 h 269"/>
              <a:gd name="T28" fmla="*/ 38 w 243"/>
              <a:gd name="T29" fmla="*/ 122 h 269"/>
              <a:gd name="T30" fmla="*/ 128 w 243"/>
              <a:gd name="T31" fmla="*/ 32 h 269"/>
              <a:gd name="T32" fmla="*/ 122 w 243"/>
              <a:gd name="T33" fmla="*/ 0 h 269"/>
              <a:gd name="T34" fmla="*/ 115 w 243"/>
              <a:gd name="T35" fmla="*/ 32 h 269"/>
              <a:gd name="T36" fmla="*/ 185 w 243"/>
              <a:gd name="T37" fmla="*/ 65 h 269"/>
              <a:gd name="T38" fmla="*/ 208 w 243"/>
              <a:gd name="T39" fmla="*/ 45 h 269"/>
              <a:gd name="T40" fmla="*/ 199 w 243"/>
              <a:gd name="T41" fmla="*/ 36 h 269"/>
              <a:gd name="T42" fmla="*/ 180 w 243"/>
              <a:gd name="T43" fmla="*/ 63 h 269"/>
              <a:gd name="T44" fmla="*/ 54 w 243"/>
              <a:gd name="T45" fmla="*/ 63 h 269"/>
              <a:gd name="T46" fmla="*/ 63 w 243"/>
              <a:gd name="T47" fmla="*/ 63 h 269"/>
              <a:gd name="T48" fmla="*/ 45 w 243"/>
              <a:gd name="T49" fmla="*/ 36 h 269"/>
              <a:gd name="T50" fmla="*/ 36 w 243"/>
              <a:gd name="T51" fmla="*/ 45 h 269"/>
              <a:gd name="T52" fmla="*/ 237 w 243"/>
              <a:gd name="T53" fmla="*/ 115 h 269"/>
              <a:gd name="T54" fmla="*/ 205 w 243"/>
              <a:gd name="T55" fmla="*/ 122 h 269"/>
              <a:gd name="T56" fmla="*/ 237 w 243"/>
              <a:gd name="T57" fmla="*/ 128 h 269"/>
              <a:gd name="T58" fmla="*/ 237 w 243"/>
              <a:gd name="T59" fmla="*/ 115 h 269"/>
              <a:gd name="T60" fmla="*/ 180 w 243"/>
              <a:gd name="T61" fmla="*/ 180 h 269"/>
              <a:gd name="T62" fmla="*/ 199 w 243"/>
              <a:gd name="T63" fmla="*/ 208 h 269"/>
              <a:gd name="T64" fmla="*/ 208 w 243"/>
              <a:gd name="T65" fmla="*/ 208 h 269"/>
              <a:gd name="T66" fmla="*/ 189 w 243"/>
              <a:gd name="T67" fmla="*/ 180 h 269"/>
              <a:gd name="T68" fmla="*/ 96 w 243"/>
              <a:gd name="T69" fmla="*/ 227 h 269"/>
              <a:gd name="T70" fmla="*/ 96 w 243"/>
              <a:gd name="T71" fmla="*/ 240 h 269"/>
              <a:gd name="T72" fmla="*/ 154 w 243"/>
              <a:gd name="T73" fmla="*/ 234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47 w 243"/>
              <a:gd name="T85" fmla="*/ 108 h 269"/>
              <a:gd name="T86" fmla="*/ 127 w 243"/>
              <a:gd name="T87" fmla="*/ 85 h 269"/>
              <a:gd name="T88" fmla="*/ 117 w 243"/>
              <a:gd name="T89" fmla="*/ 85 h 269"/>
              <a:gd name="T90" fmla="*/ 99 w 243"/>
              <a:gd name="T91" fmla="*/ 112 h 269"/>
              <a:gd name="T92" fmla="*/ 135 w 243"/>
              <a:gd name="T93" fmla="*/ 151 h 269"/>
              <a:gd name="T94" fmla="*/ 105 w 243"/>
              <a:gd name="T95" fmla="*/ 153 h 269"/>
              <a:gd name="T96" fmla="*/ 96 w 243"/>
              <a:gd name="T97" fmla="*/ 156 h 269"/>
              <a:gd name="T98" fmla="*/ 117 w 243"/>
              <a:gd name="T99" fmla="*/ 179 h 269"/>
              <a:gd name="T100" fmla="*/ 127 w 243"/>
              <a:gd name="T101" fmla="*/ 179 h 269"/>
              <a:gd name="T102" fmla="*/ 145 w 243"/>
              <a:gd name="T103" fmla="*/ 152 h 269"/>
              <a:gd name="T104" fmla="*/ 108 w 243"/>
              <a:gd name="T105" fmla="*/ 113 h 269"/>
              <a:gd name="T106" fmla="*/ 138 w 243"/>
              <a:gd name="T107" fmla="*/ 112 h 269"/>
              <a:gd name="T108" fmla="*/ 147 w 243"/>
              <a:gd name="T109" fmla="*/ 10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69">
                <a:moveTo>
                  <a:pt x="153" y="252"/>
                </a:moveTo>
                <a:cubicBezTo>
                  <a:pt x="152" y="254"/>
                  <a:pt x="150" y="256"/>
                  <a:pt x="147" y="256"/>
                </a:cubicBezTo>
                <a:cubicBezTo>
                  <a:pt x="147" y="256"/>
                  <a:pt x="147" y="256"/>
                  <a:pt x="147" y="256"/>
                </a:cubicBezTo>
                <a:cubicBezTo>
                  <a:pt x="143" y="256"/>
                  <a:pt x="140" y="258"/>
                  <a:pt x="138" y="261"/>
                </a:cubicBezTo>
                <a:cubicBezTo>
                  <a:pt x="138" y="262"/>
                  <a:pt x="138" y="262"/>
                  <a:pt x="138" y="262"/>
                </a:cubicBezTo>
                <a:cubicBezTo>
                  <a:pt x="136" y="266"/>
                  <a:pt x="131" y="269"/>
                  <a:pt x="126" y="269"/>
                </a:cubicBezTo>
                <a:cubicBezTo>
                  <a:pt x="117" y="269"/>
                  <a:pt x="117" y="269"/>
                  <a:pt x="117" y="269"/>
                </a:cubicBezTo>
                <a:cubicBezTo>
                  <a:pt x="112" y="269"/>
                  <a:pt x="107" y="266"/>
                  <a:pt x="105" y="262"/>
                </a:cubicBezTo>
                <a:cubicBezTo>
                  <a:pt x="105" y="261"/>
                  <a:pt x="105" y="261"/>
                  <a:pt x="105" y="261"/>
                </a:cubicBezTo>
                <a:cubicBezTo>
                  <a:pt x="103" y="258"/>
                  <a:pt x="100" y="256"/>
                  <a:pt x="96" y="256"/>
                </a:cubicBezTo>
                <a:cubicBezTo>
                  <a:pt x="96" y="256"/>
                  <a:pt x="96" y="256"/>
                  <a:pt x="96" y="256"/>
                </a:cubicBezTo>
                <a:cubicBezTo>
                  <a:pt x="93" y="256"/>
                  <a:pt x="91" y="254"/>
                  <a:pt x="90" y="252"/>
                </a:cubicBezTo>
                <a:cubicBezTo>
                  <a:pt x="89" y="247"/>
                  <a:pt x="92" y="243"/>
                  <a:pt x="96" y="243"/>
                </a:cubicBezTo>
                <a:cubicBezTo>
                  <a:pt x="147" y="243"/>
                  <a:pt x="147" y="243"/>
                  <a:pt x="147" y="243"/>
                </a:cubicBezTo>
                <a:cubicBezTo>
                  <a:pt x="151" y="243"/>
                  <a:pt x="155" y="247"/>
                  <a:pt x="153" y="25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147" y="227"/>
                </a:moveTo>
                <a:cubicBezTo>
                  <a:pt x="96" y="227"/>
                  <a:pt x="96" y="227"/>
                  <a:pt x="96" y="227"/>
                </a:cubicBezTo>
                <a:cubicBezTo>
                  <a:pt x="92" y="227"/>
                  <a:pt x="90" y="230"/>
                  <a:pt x="90" y="234"/>
                </a:cubicBezTo>
                <a:cubicBezTo>
                  <a:pt x="90" y="237"/>
                  <a:pt x="92" y="240"/>
                  <a:pt x="96" y="240"/>
                </a:cubicBezTo>
                <a:cubicBezTo>
                  <a:pt x="147" y="240"/>
                  <a:pt x="147" y="240"/>
                  <a:pt x="147" y="240"/>
                </a:cubicBezTo>
                <a:cubicBezTo>
                  <a:pt x="151" y="240"/>
                  <a:pt x="154" y="237"/>
                  <a:pt x="154" y="234"/>
                </a:cubicBezTo>
                <a:cubicBezTo>
                  <a:pt x="154" y="230"/>
                  <a:pt x="151" y="227"/>
                  <a:pt x="147" y="227"/>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47" y="108"/>
                </a:moveTo>
                <a:cubicBezTo>
                  <a:pt x="145" y="102"/>
                  <a:pt x="138" y="94"/>
                  <a:pt x="127" y="93"/>
                </a:cubicBezTo>
                <a:cubicBezTo>
                  <a:pt x="127" y="85"/>
                  <a:pt x="127" y="85"/>
                  <a:pt x="127" y="85"/>
                </a:cubicBezTo>
                <a:cubicBezTo>
                  <a:pt x="127" y="82"/>
                  <a:pt x="124" y="80"/>
                  <a:pt x="122" y="80"/>
                </a:cubicBezTo>
                <a:cubicBezTo>
                  <a:pt x="119" y="80"/>
                  <a:pt x="117" y="82"/>
                  <a:pt x="117" y="85"/>
                </a:cubicBezTo>
                <a:cubicBezTo>
                  <a:pt x="117" y="93"/>
                  <a:pt x="117" y="93"/>
                  <a:pt x="117" y="93"/>
                </a:cubicBezTo>
                <a:cubicBezTo>
                  <a:pt x="107" y="95"/>
                  <a:pt x="100" y="103"/>
                  <a:pt x="99" y="112"/>
                </a:cubicBezTo>
                <a:cubicBezTo>
                  <a:pt x="98" y="121"/>
                  <a:pt x="103" y="133"/>
                  <a:pt x="121" y="137"/>
                </a:cubicBezTo>
                <a:cubicBezTo>
                  <a:pt x="130" y="139"/>
                  <a:pt x="136" y="144"/>
                  <a:pt x="135" y="151"/>
                </a:cubicBezTo>
                <a:cubicBezTo>
                  <a:pt x="135" y="157"/>
                  <a:pt x="130" y="162"/>
                  <a:pt x="122" y="162"/>
                </a:cubicBezTo>
                <a:cubicBezTo>
                  <a:pt x="112" y="162"/>
                  <a:pt x="107" y="157"/>
                  <a:pt x="105" y="153"/>
                </a:cubicBezTo>
                <a:cubicBezTo>
                  <a:pt x="105" y="150"/>
                  <a:pt x="102" y="149"/>
                  <a:pt x="99" y="150"/>
                </a:cubicBezTo>
                <a:cubicBezTo>
                  <a:pt x="97" y="151"/>
                  <a:pt x="95" y="153"/>
                  <a:pt x="96" y="156"/>
                </a:cubicBezTo>
                <a:cubicBezTo>
                  <a:pt x="98" y="162"/>
                  <a:pt x="105" y="170"/>
                  <a:pt x="117" y="171"/>
                </a:cubicBezTo>
                <a:cubicBezTo>
                  <a:pt x="117" y="179"/>
                  <a:pt x="117" y="179"/>
                  <a:pt x="117" y="179"/>
                </a:cubicBezTo>
                <a:cubicBezTo>
                  <a:pt x="117" y="182"/>
                  <a:pt x="119" y="184"/>
                  <a:pt x="122" y="184"/>
                </a:cubicBezTo>
                <a:cubicBezTo>
                  <a:pt x="124" y="184"/>
                  <a:pt x="127" y="182"/>
                  <a:pt x="127" y="179"/>
                </a:cubicBezTo>
                <a:cubicBezTo>
                  <a:pt x="127" y="171"/>
                  <a:pt x="127" y="171"/>
                  <a:pt x="127" y="171"/>
                </a:cubicBezTo>
                <a:cubicBezTo>
                  <a:pt x="136" y="169"/>
                  <a:pt x="144" y="162"/>
                  <a:pt x="145" y="152"/>
                </a:cubicBezTo>
                <a:cubicBezTo>
                  <a:pt x="146" y="143"/>
                  <a:pt x="141" y="131"/>
                  <a:pt x="123" y="127"/>
                </a:cubicBezTo>
                <a:cubicBezTo>
                  <a:pt x="113" y="125"/>
                  <a:pt x="107" y="120"/>
                  <a:pt x="108" y="113"/>
                </a:cubicBezTo>
                <a:cubicBezTo>
                  <a:pt x="109" y="108"/>
                  <a:pt x="113" y="102"/>
                  <a:pt x="122" y="102"/>
                </a:cubicBezTo>
                <a:cubicBezTo>
                  <a:pt x="131" y="102"/>
                  <a:pt x="137" y="107"/>
                  <a:pt x="138" y="112"/>
                </a:cubicBezTo>
                <a:cubicBezTo>
                  <a:pt x="139" y="114"/>
                  <a:pt x="142" y="115"/>
                  <a:pt x="144" y="115"/>
                </a:cubicBezTo>
                <a:cubicBezTo>
                  <a:pt x="147" y="114"/>
                  <a:pt x="148" y="111"/>
                  <a:pt x="147"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71" name="Diagram 70">
            <a:extLst>
              <a:ext uri="{FF2B5EF4-FFF2-40B4-BE49-F238E27FC236}">
                <a16:creationId xmlns:a16="http://schemas.microsoft.com/office/drawing/2014/main" id="{AF79CA33-596C-4AB0-A7FB-B30AB76E095F}"/>
              </a:ext>
            </a:extLst>
          </p:cNvPr>
          <p:cNvGraphicFramePr/>
          <p:nvPr>
            <p:extLst>
              <p:ext uri="{D42A27DB-BD31-4B8C-83A1-F6EECF244321}">
                <p14:modId xmlns:p14="http://schemas.microsoft.com/office/powerpoint/2010/main" val="2951582030"/>
              </p:ext>
            </p:extLst>
          </p:nvPr>
        </p:nvGraphicFramePr>
        <p:xfrm>
          <a:off x="-43366" y="1826594"/>
          <a:ext cx="4712946" cy="3083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6" name="TextBox 215">
            <a:extLst>
              <a:ext uri="{FF2B5EF4-FFF2-40B4-BE49-F238E27FC236}">
                <a16:creationId xmlns:a16="http://schemas.microsoft.com/office/drawing/2014/main" id="{B3AD8EBC-37F2-499B-8936-5613591B6888}"/>
              </a:ext>
            </a:extLst>
          </p:cNvPr>
          <p:cNvSpPr txBox="1"/>
          <p:nvPr/>
        </p:nvSpPr>
        <p:spPr>
          <a:xfrm>
            <a:off x="2427473" y="2793704"/>
            <a:ext cx="1308087" cy="523220"/>
          </a:xfrm>
          <a:prstGeom prst="rect">
            <a:avLst/>
          </a:prstGeom>
          <a:no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Retirement target 300m</a:t>
            </a:r>
          </a:p>
        </p:txBody>
      </p:sp>
      <p:sp>
        <p:nvSpPr>
          <p:cNvPr id="217" name="TextBox 216">
            <a:extLst>
              <a:ext uri="{FF2B5EF4-FFF2-40B4-BE49-F238E27FC236}">
                <a16:creationId xmlns:a16="http://schemas.microsoft.com/office/drawing/2014/main" id="{74F6D263-67BE-43FE-A183-8DFA0D5E4253}"/>
              </a:ext>
            </a:extLst>
          </p:cNvPr>
          <p:cNvSpPr txBox="1"/>
          <p:nvPr/>
        </p:nvSpPr>
        <p:spPr>
          <a:xfrm>
            <a:off x="1187992" y="2532146"/>
            <a:ext cx="975684" cy="954107"/>
          </a:xfrm>
          <a:prstGeom prst="rect">
            <a:avLst/>
          </a:prstGeom>
          <a:noFill/>
        </p:spPr>
        <p:txBody>
          <a:bodyPr wrap="square" rtlCol="0">
            <a:spAutoFit/>
          </a:bodyPr>
          <a:lstStyle/>
          <a:p>
            <a:pPr algn="ctr"/>
            <a:r>
              <a:rPr lang="en-US" sz="1400" dirty="0">
                <a:solidFill>
                  <a:schemeClr val="bg1"/>
                </a:solidFill>
                <a:latin typeface="Calibri" panose="020F0502020204030204" pitchFamily="34" charset="0"/>
                <a:cs typeface="Calibri" panose="020F0502020204030204" pitchFamily="34" charset="0"/>
              </a:rPr>
              <a:t>Annual return 8% volatility</a:t>
            </a:r>
          </a:p>
          <a:p>
            <a:pPr algn="ctr"/>
            <a:r>
              <a:rPr lang="en-US" sz="1400" dirty="0">
                <a:solidFill>
                  <a:schemeClr val="bg1"/>
                </a:solidFill>
                <a:latin typeface="Calibri" panose="020F0502020204030204" pitchFamily="34" charset="0"/>
                <a:cs typeface="Calibri" panose="020F0502020204030204" pitchFamily="34" charset="0"/>
              </a:rPr>
              <a:t>10%</a:t>
            </a:r>
          </a:p>
        </p:txBody>
      </p:sp>
      <p:sp>
        <p:nvSpPr>
          <p:cNvPr id="218" name="TextBox 217">
            <a:extLst>
              <a:ext uri="{FF2B5EF4-FFF2-40B4-BE49-F238E27FC236}">
                <a16:creationId xmlns:a16="http://schemas.microsoft.com/office/drawing/2014/main" id="{73FFE985-5FA8-48BE-95A6-4A0C023A4AEB}"/>
              </a:ext>
            </a:extLst>
          </p:cNvPr>
          <p:cNvSpPr txBox="1"/>
          <p:nvPr/>
        </p:nvSpPr>
        <p:spPr>
          <a:xfrm>
            <a:off x="1587753" y="3796146"/>
            <a:ext cx="1493764" cy="738664"/>
          </a:xfrm>
          <a:prstGeom prst="rect">
            <a:avLst/>
          </a:prstGeom>
          <a:noFill/>
        </p:spPr>
        <p:txBody>
          <a:bodyPr wrap="square" rtlCol="0">
            <a:spAutoFit/>
          </a:bodyPr>
          <a:lstStyle/>
          <a:p>
            <a:pPr algn="ctr"/>
            <a:r>
              <a:rPr lang="en-US" sz="1400" dirty="0">
                <a:solidFill>
                  <a:schemeClr val="bg1"/>
                </a:solidFill>
                <a:latin typeface="Calibri" panose="020F0502020204030204" pitchFamily="34" charset="0"/>
                <a:cs typeface="Calibri" panose="020F0502020204030204" pitchFamily="34" charset="0"/>
              </a:rPr>
              <a:t>US Equity 40%</a:t>
            </a:r>
          </a:p>
          <a:p>
            <a:pPr algn="ctr"/>
            <a:r>
              <a:rPr lang="en-US" sz="1400" dirty="0">
                <a:solidFill>
                  <a:schemeClr val="bg1"/>
                </a:solidFill>
                <a:latin typeface="Calibri" panose="020F0502020204030204" pitchFamily="34" charset="0"/>
                <a:cs typeface="Calibri" panose="020F0502020204030204" pitchFamily="34" charset="0"/>
              </a:rPr>
              <a:t>DM Equity 20%</a:t>
            </a:r>
          </a:p>
          <a:p>
            <a:pPr algn="ctr"/>
            <a:r>
              <a:rPr lang="en-US" sz="1400" dirty="0">
                <a:solidFill>
                  <a:schemeClr val="bg1"/>
                </a:solidFill>
                <a:latin typeface="Calibri" panose="020F0502020204030204" pitchFamily="34" charset="0"/>
                <a:cs typeface="Calibri" panose="020F0502020204030204" pitchFamily="34" charset="0"/>
              </a:rPr>
              <a:t>EM Debt 14%</a:t>
            </a:r>
          </a:p>
        </p:txBody>
      </p:sp>
      <p:cxnSp>
        <p:nvCxnSpPr>
          <p:cNvPr id="220" name="Connector: Elbow 219">
            <a:extLst>
              <a:ext uri="{FF2B5EF4-FFF2-40B4-BE49-F238E27FC236}">
                <a16:creationId xmlns:a16="http://schemas.microsoft.com/office/drawing/2014/main" id="{59322224-A281-498F-910C-42A1D6955EFA}"/>
              </a:ext>
            </a:extLst>
          </p:cNvPr>
          <p:cNvCxnSpPr/>
          <p:nvPr/>
        </p:nvCxnSpPr>
        <p:spPr>
          <a:xfrm>
            <a:off x="3762681" y="2999705"/>
            <a:ext cx="2045042" cy="752248"/>
          </a:xfrm>
          <a:prstGeom prst="bentConnector3">
            <a:avLst/>
          </a:prstGeom>
          <a:ln w="38100">
            <a:solidFill>
              <a:srgbClr val="009ED6"/>
            </a:solidFill>
            <a:prstDash val="dash"/>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90F486F8-C244-4AE3-8175-771B2E9590B7}"/>
              </a:ext>
            </a:extLst>
          </p:cNvPr>
          <p:cNvSpPr txBox="1"/>
          <p:nvPr/>
        </p:nvSpPr>
        <p:spPr>
          <a:xfrm>
            <a:off x="3805468" y="2223867"/>
            <a:ext cx="1134788" cy="738664"/>
          </a:xfrm>
          <a:prstGeom prst="rect">
            <a:avLst/>
          </a:prstGeom>
          <a:noFill/>
        </p:spPr>
        <p:txBody>
          <a:bodyPr wrap="square" rtlCol="0">
            <a:spAutoFit/>
          </a:bodyPr>
          <a:lstStyle/>
          <a:p>
            <a:r>
              <a:rPr lang="en-US" sz="1400" dirty="0">
                <a:solidFill>
                  <a:srgbClr val="63666A"/>
                </a:solidFill>
                <a:latin typeface="Calibri" panose="020F0502020204030204" pitchFamily="34" charset="0"/>
                <a:cs typeface="Calibri" panose="020F0502020204030204" pitchFamily="34" charset="0"/>
              </a:rPr>
              <a:t>Cash Flow and risk analysis</a:t>
            </a:r>
          </a:p>
        </p:txBody>
      </p:sp>
      <p:sp>
        <p:nvSpPr>
          <p:cNvPr id="222" name="TextBox 221">
            <a:extLst>
              <a:ext uri="{FF2B5EF4-FFF2-40B4-BE49-F238E27FC236}">
                <a16:creationId xmlns:a16="http://schemas.microsoft.com/office/drawing/2014/main" id="{1252DB42-6443-48B8-8217-CCE860707532}"/>
              </a:ext>
            </a:extLst>
          </p:cNvPr>
          <p:cNvSpPr txBox="1"/>
          <p:nvPr/>
        </p:nvSpPr>
        <p:spPr>
          <a:xfrm>
            <a:off x="4897469" y="2793704"/>
            <a:ext cx="1325264" cy="738664"/>
          </a:xfrm>
          <a:prstGeom prst="rect">
            <a:avLst/>
          </a:prstGeom>
          <a:noFill/>
        </p:spPr>
        <p:txBody>
          <a:bodyPr wrap="square" rtlCol="0">
            <a:spAutoFit/>
          </a:bodyPr>
          <a:lstStyle/>
          <a:p>
            <a:r>
              <a:rPr lang="en-US" sz="1400" dirty="0">
                <a:solidFill>
                  <a:srgbClr val="63666A"/>
                </a:solidFill>
                <a:latin typeface="Calibri" panose="020F0502020204030204" pitchFamily="34" charset="0"/>
                <a:cs typeface="Calibri" panose="020F0502020204030204" pitchFamily="34" charset="0"/>
              </a:rPr>
              <a:t>Dynamic wealth plan overview</a:t>
            </a:r>
          </a:p>
        </p:txBody>
      </p:sp>
      <p:sp>
        <p:nvSpPr>
          <p:cNvPr id="27" name="箭头: V 形 26">
            <a:extLst>
              <a:ext uri="{FF2B5EF4-FFF2-40B4-BE49-F238E27FC236}">
                <a16:creationId xmlns:a16="http://schemas.microsoft.com/office/drawing/2014/main" id="{8E6BBFC5-8164-48DF-8687-493E6A3057A7}"/>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b="1" dirty="0">
                <a:latin typeface="Calibri"/>
                <a:ea typeface="Calibri"/>
                <a:cs typeface="Calibri"/>
                <a:sym typeface="Calibri"/>
              </a:rPr>
              <a:t>LONGER INVESTMENT HORIZON</a:t>
            </a:r>
          </a:p>
        </p:txBody>
      </p:sp>
      <p:sp>
        <p:nvSpPr>
          <p:cNvPr id="28" name="箭头: 五边形 27">
            <a:extLst>
              <a:ext uri="{FF2B5EF4-FFF2-40B4-BE49-F238E27FC236}">
                <a16:creationId xmlns:a16="http://schemas.microsoft.com/office/drawing/2014/main" id="{00D60648-F6F1-47B9-923E-391C0EC269E4}"/>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Slide Number Placeholder 5">
            <a:extLst>
              <a:ext uri="{FF2B5EF4-FFF2-40B4-BE49-F238E27FC236}">
                <a16:creationId xmlns:a16="http://schemas.microsoft.com/office/drawing/2014/main" id="{5637EA31-39BD-4D79-BAFF-320947CB6F8E}"/>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Tree>
    <p:extLst>
      <p:ext uri="{BB962C8B-B14F-4D97-AF65-F5344CB8AC3E}">
        <p14:creationId xmlns:p14="http://schemas.microsoft.com/office/powerpoint/2010/main" val="53222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1" grpId="0">
        <p:bldAsOne/>
      </p:bldGraphic>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2085</TotalTime>
  <Words>1614</Words>
  <Application>Microsoft Office PowerPoint</Application>
  <PresentationFormat>A4 Paper (210x297 mm)</PresentationFormat>
  <Paragraphs>290</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Bebas Neue</vt:lpstr>
      <vt:lpstr>等线</vt:lpstr>
      <vt:lpstr>等线 Light</vt:lpstr>
      <vt:lpstr>Microsoft YaHei UI Light</vt:lpstr>
      <vt:lpstr>Open Sans</vt:lpstr>
      <vt:lpstr>Arial</vt:lpstr>
      <vt:lpstr>Calibri</vt:lpstr>
      <vt:lpstr>Wingdings</vt:lpstr>
      <vt:lpstr>自定义设计方案</vt:lpstr>
      <vt:lpstr>Investment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Ou</dc:creator>
  <cp:lastModifiedBy>Gary Ma</cp:lastModifiedBy>
  <cp:revision>347</cp:revision>
  <dcterms:created xsi:type="dcterms:W3CDTF">2018-02-09T13:18:57Z</dcterms:created>
  <dcterms:modified xsi:type="dcterms:W3CDTF">2018-02-11T09:58:40Z</dcterms:modified>
</cp:coreProperties>
</file>