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VR\elessar\Documents\activities\jpchallenge\material\funds%20select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elessar\Documents\activities\jpchallenge\material\funds%20sele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3600" b="1">
                <a:solidFill>
                  <a:srgbClr val="000000"/>
                </a:solidFill>
                <a:latin typeface="Arial"/>
              </a:defRPr>
            </a:pPr>
            <a:r>
              <a:rPr lang="en-HK" sz="1100" dirty="0"/>
              <a:t>Projected Returns</a:t>
            </a:r>
          </a:p>
        </c:rich>
      </c:tx>
      <c:layout>
        <c:manualLayout>
          <c:xMode val="edge"/>
          <c:yMode val="edge"/>
          <c:x val="0.35982896443967022"/>
          <c:y val="7.1279237817283805E-2"/>
        </c:manualLayout>
      </c:layout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6FA8DC"/>
            </a:solidFill>
          </c:spPr>
          <c:invertIfNegative val="1"/>
          <c:cat>
            <c:strRef>
              <c:f>Selected!$A$27:$A$32</c:f>
              <c:strCache>
                <c:ptCount val="6"/>
                <c:pt idx="0">
                  <c:v>Topix</c:v>
                </c:pt>
                <c:pt idx="1">
                  <c:v>MSCI Golden Dragon Index</c:v>
                </c:pt>
                <c:pt idx="2">
                  <c:v>MSCI Asia Pacific ex-Japan Index</c:v>
                </c:pt>
                <c:pt idx="3">
                  <c:v>MSCI Emerging Market Index</c:v>
                </c:pt>
                <c:pt idx="4">
                  <c:v>S&amp;P 500 Index</c:v>
                </c:pt>
                <c:pt idx="5">
                  <c:v>MSCI Europe index</c:v>
                </c:pt>
              </c:strCache>
            </c:strRef>
          </c:cat>
          <c:val>
            <c:numRef>
              <c:f>Selected!$L$27:$L$32</c:f>
              <c:numCache>
                <c:formatCode>0%</c:formatCode>
                <c:ptCount val="6"/>
                <c:pt idx="0">
                  <c:v>0.08</c:v>
                </c:pt>
                <c:pt idx="1">
                  <c:v>0.06</c:v>
                </c:pt>
                <c:pt idx="2">
                  <c:v>5.5500000000000001E-2</c:v>
                </c:pt>
                <c:pt idx="3">
                  <c:v>0.12180000000000001</c:v>
                </c:pt>
                <c:pt idx="4">
                  <c:v>8.8999999999999996E-2</c:v>
                </c:pt>
                <c:pt idx="5">
                  <c:v>0.1157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CD5C-4AC0-93CA-6520EED2D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5061152"/>
        <c:axId val="2114876626"/>
      </c:barChart>
      <c:catAx>
        <c:axId val="545061152"/>
        <c:scaling>
          <c:orientation val="minMax"/>
        </c:scaling>
        <c:delete val="0"/>
        <c:axPos val="b"/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800" b="0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114876626"/>
        <c:crosses val="autoZero"/>
        <c:auto val="1"/>
        <c:lblAlgn val="ctr"/>
        <c:lblOffset val="100"/>
        <c:noMultiLvlLbl val="1"/>
      </c:catAx>
      <c:valAx>
        <c:axId val="2114876626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numFmt formatCode="0%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sz="1000" b="0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545061152"/>
        <c:crosses val="autoZero"/>
        <c:crossBetween val="between"/>
      </c:valAx>
    </c:plotArea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B3-4A0F-A142-C1FBD15C322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B3-4A0F-A142-C1FBD15C32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B3-4A0F-A142-C1FBD15C322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B3-4A0F-A142-C1FBD15C3224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B3-4A0F-A142-C1FBD15C3224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B3-4A0F-A142-C1FBD15C3224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0B3-4A0F-A142-C1FBD15C3224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0B3-4A0F-A142-C1FBD15C3224}"/>
              </c:ext>
            </c:extLst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0B3-4A0F-A142-C1FBD15C3224}"/>
              </c:ext>
            </c:extLst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0B3-4A0F-A142-C1FBD15C3224}"/>
              </c:ext>
            </c:extLst>
          </c:dPt>
          <c:dLbls>
            <c:delete val="1"/>
          </c:dLbls>
          <c:cat>
            <c:strRef>
              <c:f>'our portfolio'!$A$2:$A$11</c:f>
              <c:strCache>
                <c:ptCount val="10"/>
                <c:pt idx="0">
                  <c:v>America Equity A</c:v>
                </c:pt>
                <c:pt idx="1">
                  <c:v>Aggregate Bond A</c:v>
                </c:pt>
                <c:pt idx="2">
                  <c:v>Global Government Bond A</c:v>
                </c:pt>
                <c:pt idx="3">
                  <c:v>Europe Dynamic A</c:v>
                </c:pt>
                <c:pt idx="4">
                  <c:v>Emerging Market Bonds ETF</c:v>
                </c:pt>
                <c:pt idx="5">
                  <c:v>MSCI Emerging Market ETF</c:v>
                </c:pt>
                <c:pt idx="6">
                  <c:v>Japan Equity A</c:v>
                </c:pt>
                <c:pt idx="7">
                  <c:v>Global High Yield Bond A</c:v>
                </c:pt>
                <c:pt idx="8">
                  <c:v>China A Shares ETF</c:v>
                </c:pt>
                <c:pt idx="9">
                  <c:v>Asia Pacific ex-Japan ETF</c:v>
                </c:pt>
              </c:strCache>
            </c:strRef>
          </c:cat>
          <c:val>
            <c:numRef>
              <c:f>'our portfolio'!$G$2:$G$11</c:f>
              <c:numCache>
                <c:formatCode>General</c:formatCode>
                <c:ptCount val="10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0.05</c:v>
                </c:pt>
                <c:pt idx="4">
                  <c:v>0.05</c:v>
                </c:pt>
                <c:pt idx="5">
                  <c:v>0.1</c:v>
                </c:pt>
                <c:pt idx="6">
                  <c:v>0.05</c:v>
                </c:pt>
                <c:pt idx="7">
                  <c:v>0.1</c:v>
                </c:pt>
                <c:pt idx="8">
                  <c:v>0.05</c:v>
                </c:pt>
                <c:pt idx="9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0B3-4A0F-A142-C1FBD15C322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altLang="zh-CN" b="1" dirty="0"/>
              <a:t>Strategic asset allocation</a:t>
            </a:r>
          </a:p>
        </c:rich>
      </c:tx>
      <c:layout>
        <c:manualLayout>
          <c:xMode val="edge"/>
          <c:yMode val="edge"/>
          <c:x val="0.16721497829411"/>
          <c:y val="4.961847961174484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Strategic asset allocation</c:v>
                </c:pt>
              </c:strCache>
            </c:strRef>
          </c:tx>
          <c:spPr>
            <a:ln w="63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D9-4F27-877C-7262F858585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D9-4F27-877C-7262F858585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D9-4F27-877C-7262F858585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D9-4F27-877C-7262F858585D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D9-4F27-877C-7262F858585D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D9-4F27-877C-7262F858585D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ED9-4F27-877C-7262F858585D}"/>
              </c:ext>
            </c:extLst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63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ED9-4F27-877C-7262F858585D}"/>
              </c:ext>
            </c:extLst>
          </c:dPt>
          <c:dLbls>
            <c:dLbl>
              <c:idx val="2"/>
              <c:layout>
                <c:manualLayout>
                  <c:x val="-2.774711134766579E-2"/>
                  <c:y val="-3.54448485482789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ED9-4F27-877C-7262F858585D}"/>
                </c:ext>
              </c:extLst>
            </c:dLbl>
            <c:dLbl>
              <c:idx val="3"/>
              <c:layout>
                <c:manualLayout>
                  <c:x val="-0.19571179866605737"/>
                  <c:y val="1.99377273084068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9100293958890892"/>
                      <c:h val="6.62598881882484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ED9-4F27-877C-7262F858585D}"/>
                </c:ext>
              </c:extLst>
            </c:dLbl>
            <c:dLbl>
              <c:idx val="4"/>
              <c:layout>
                <c:manualLayout>
                  <c:x val="-2.388533534446605E-2"/>
                  <c:y val="-4.873666675388348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ED9-4F27-877C-7262F858585D}"/>
                </c:ext>
              </c:extLst>
            </c:dLbl>
            <c:dLbl>
              <c:idx val="7"/>
              <c:layout>
                <c:manualLayout>
                  <c:x val="2.7866224568543704E-2"/>
                  <c:y val="1.935407345386674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ED9-4F27-877C-7262F8585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US Equity</c:v>
                </c:pt>
                <c:pt idx="1">
                  <c:v>Europe Equity</c:v>
                </c:pt>
                <c:pt idx="2">
                  <c:v>EM Equities</c:v>
                </c:pt>
                <c:pt idx="3">
                  <c:v>APAC Equity</c:v>
                </c:pt>
                <c:pt idx="4">
                  <c:v>IG Bonds</c:v>
                </c:pt>
                <c:pt idx="5">
                  <c:v>HY Bonds</c:v>
                </c:pt>
                <c:pt idx="6">
                  <c:v>Government Bonds</c:v>
                </c:pt>
                <c:pt idx="7">
                  <c:v>EM Debt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0.23983879999999999</c:v>
                </c:pt>
                <c:pt idx="1">
                  <c:v>0.13901405</c:v>
                </c:pt>
                <c:pt idx="2">
                  <c:v>5.224293E-2</c:v>
                </c:pt>
                <c:pt idx="3">
                  <c:v>6.93E-2</c:v>
                </c:pt>
                <c:pt idx="4">
                  <c:v>0.18711207999999999</c:v>
                </c:pt>
                <c:pt idx="5">
                  <c:v>4.1502089999999998E-2</c:v>
                </c:pt>
                <c:pt idx="6">
                  <c:v>0.16291003000000001</c:v>
                </c:pt>
                <c:pt idx="7">
                  <c:v>0.10811699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ED9-4F27-877C-7262F8585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63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C7057-C4CB-4401-9980-734C5F85446D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22179-6B3E-47AC-A550-BE159C77D38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489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cash flow 图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profiling(max drawdown, AR...优化条件)</a:t>
            </a: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86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E997-2F1D-44FF-A69A-04B813D77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6D171-7063-4B39-BD21-94C060863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FFCA2-50E2-4957-8EBC-63907D07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A23D4-ECBD-4BD2-85A3-0F2C21D6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4680-6637-48BD-9244-434DA399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232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132F-296A-4C96-8525-E064B896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E29D-CF9C-4E9F-A5A2-E24B8C825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B202-FFA1-4A99-9B6C-22D19641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7ED7-A3FC-4031-8E67-DA183B4F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5CEC-F68F-4984-9756-83AE8DD7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41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A78DB-27D3-4747-95B7-A4E8593D6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2B2C1-96D8-4CBA-B8E5-9DCC5624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4804-4827-4E66-B6F9-B4664F86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035E-622A-414F-BFC8-7B659F4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167A-A84B-4669-BC42-442C1D09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706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 shot of a stage&#10;&#10;Description generated with high confidence">
            <a:extLst>
              <a:ext uri="{FF2B5EF4-FFF2-40B4-BE49-F238E27FC236}">
                <a16:creationId xmlns:a16="http://schemas.microsoft.com/office/drawing/2014/main" id="{DCF50E54-8109-4F62-841F-6A529CB48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8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E038-E4B7-4674-917F-67B83BC7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0DC7-ED8A-4AFB-9B97-7B5372AD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9520-A175-4195-832E-6A10C81F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73D3-8DB1-4874-AD10-241D9432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8AD6-2448-475F-97E8-67514091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224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5669-C1BE-4E10-B1E8-417C3CA7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A6F-5D7D-4878-B77B-2B511705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C91B-EFEC-428D-9673-F15A804E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8767-9DFE-4F3A-A0E0-7C7C4392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0EAC-0FA9-47A8-B622-C7C12F1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4515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57E6-DCFC-4A86-8231-E7A93F64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68AB-3B7C-4D3E-8C39-FB995CBDB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5D3F-38BB-4D53-B9A2-9C83BAB8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371D-3AB4-4206-B2DB-A47E70CE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21E9-5A88-4934-B39C-599B50F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A3E29-BC2E-4CF2-BC8E-F8F32021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183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3A3D-C0A2-4CD8-883C-80CAD5B2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1B69-330F-468B-9256-6B0DCDB5D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62096-B3CD-43E9-87AC-0F58229F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A2F91-A8C7-43CB-BBF3-860732E54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80730-59DB-42BC-BC51-EEF443B86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3B871-9C11-409B-881B-0416D698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D65B8-F4A3-4684-BFA7-D55FE46F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D49E0-DD09-4ED9-AEDD-69C1398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265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971C-BF51-4B25-BC66-A8C3AEDA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9637-15C2-4A2D-9D8E-499975D8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60BE-2C72-47F6-A691-CE941E0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55D74-B501-47EA-AB9B-48FA64D8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6553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A9B09-0AA3-4307-8A9C-049D27C4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4D5A-01B0-4FC1-808C-709746D0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7F2F5-ACE7-4C89-93D4-8FB560B5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766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FE9F-9DF1-4422-BDA6-DFA662F3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1AFC-E5A3-45F7-A197-7B446026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40D85-F446-49EC-A62C-C4E2FD60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810F6-FE8A-494A-9430-24AB84B4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EE73E-1F59-4839-B525-C7E17E69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156F4-B798-4789-B2FF-425CA5B1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498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EF7C-4A1B-4CEA-A637-CF11FB6A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4D4C4-BF59-4613-BED1-26754DD83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C8E30-AF8B-4ACD-BA4B-D83BEB1A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DFD1C-132F-4213-BD28-CF191F19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7C35B-CF54-4216-9AE6-5D68E8BF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A534-E2C6-43E2-9AD4-5E596E1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76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7AF60-5F15-4895-BD5B-191BAA2D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A143-C2CA-4049-92BD-3BB0C180E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A2BF-3D00-41FD-A566-C22FEF53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3253-E5D7-4BB1-9661-E993D949F492}" type="datetimeFigureOut">
              <a:rPr lang="en-HK" smtClean="0"/>
              <a:t>11/2/2018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5E22-7B3F-4128-B60C-BCE41B1DF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6A4AB-2BC0-476F-BB6E-AD344F2F9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33054-C950-478B-8C07-8B33A73A464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636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2.xml"/><Relationship Id="rId9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568BE9-93BC-4E20-9A18-F115D6CE6B54}"/>
              </a:ext>
            </a:extLst>
          </p:cNvPr>
          <p:cNvSpPr/>
          <p:nvPr/>
        </p:nvSpPr>
        <p:spPr>
          <a:xfrm>
            <a:off x="1143000" y="3309732"/>
            <a:ext cx="9906000" cy="1869863"/>
          </a:xfrm>
          <a:prstGeom prst="rect">
            <a:avLst/>
          </a:prstGeom>
          <a:solidFill>
            <a:schemeClr val="tx1">
              <a:lumMod val="50000"/>
              <a:lumOff val="5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7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53E85-919C-42ED-A05B-E039713AE97D}"/>
              </a:ext>
            </a:extLst>
          </p:cNvPr>
          <p:cNvSpPr txBox="1"/>
          <p:nvPr/>
        </p:nvSpPr>
        <p:spPr>
          <a:xfrm>
            <a:off x="2511744" y="3693932"/>
            <a:ext cx="899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for Future </a:t>
            </a:r>
            <a:r>
              <a:rPr lang="en-HK" sz="2400" b="1" dirty="0">
                <a:solidFill>
                  <a:schemeClr val="bg1"/>
                </a:solidFill>
              </a:rPr>
              <a:t>—— an </a:t>
            </a:r>
            <a:r>
              <a:rPr lang="en-HK" sz="2400" b="1" dirty="0" err="1">
                <a:solidFill>
                  <a:schemeClr val="bg1"/>
                </a:solidFill>
              </a:rPr>
              <a:t>algo</a:t>
            </a:r>
            <a:r>
              <a:rPr lang="en-HK" sz="2400" b="1" dirty="0">
                <a:solidFill>
                  <a:schemeClr val="bg1"/>
                </a:solidFill>
              </a:rPr>
              <a:t> approach for portfolio allocation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3BA5BF4-2807-4893-95B1-277E71450F0E}"/>
              </a:ext>
            </a:extLst>
          </p:cNvPr>
          <p:cNvSpPr txBox="1">
            <a:spLocks/>
          </p:cNvSpPr>
          <p:nvPr/>
        </p:nvSpPr>
        <p:spPr>
          <a:xfrm>
            <a:off x="4918729" y="4121073"/>
            <a:ext cx="5514975" cy="407987"/>
          </a:xfrm>
          <a:prstGeom prst="rect">
            <a:avLst/>
          </a:prstGeom>
        </p:spPr>
        <p:txBody>
          <a:bodyPr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 by Plutus Asset Management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978EEE62-7950-4C16-9373-E190D0116E72}"/>
              </a:ext>
            </a:extLst>
          </p:cNvPr>
          <p:cNvSpPr txBox="1"/>
          <p:nvPr/>
        </p:nvSpPr>
        <p:spPr>
          <a:xfrm>
            <a:off x="4747279" y="4539796"/>
            <a:ext cx="568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Flora Chen | Shirley Lin | Karen 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Gary Ma </a:t>
            </a:r>
          </a:p>
        </p:txBody>
      </p:sp>
    </p:spTree>
    <p:extLst>
      <p:ext uri="{BB962C8B-B14F-4D97-AF65-F5344CB8AC3E}">
        <p14:creationId xmlns:p14="http://schemas.microsoft.com/office/powerpoint/2010/main" val="23083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16">
            <a:extLst>
              <a:ext uri="{FF2B5EF4-FFF2-40B4-BE49-F238E27FC236}">
                <a16:creationId xmlns:a16="http://schemas.microsoft.com/office/drawing/2014/main" id="{747378FA-BF7A-485B-BE89-B0E8E7604561}"/>
              </a:ext>
            </a:extLst>
          </p:cNvPr>
          <p:cNvSpPr/>
          <p:nvPr/>
        </p:nvSpPr>
        <p:spPr>
          <a:xfrm>
            <a:off x="7287210" y="1015429"/>
            <a:ext cx="3584049" cy="356729"/>
          </a:xfrm>
          <a:prstGeom prst="rect">
            <a:avLst/>
          </a:prstGeom>
          <a:solidFill>
            <a:srgbClr val="3A8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Implied Equilibrium Return and Weights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箭头: V 形 14">
            <a:extLst>
              <a:ext uri="{FF2B5EF4-FFF2-40B4-BE49-F238E27FC236}">
                <a16:creationId xmlns:a16="http://schemas.microsoft.com/office/drawing/2014/main" id="{48F713BE-DAE0-4273-BDA0-F63996A0E14D}"/>
              </a:ext>
            </a:extLst>
          </p:cNvPr>
          <p:cNvSpPr/>
          <p:nvPr/>
        </p:nvSpPr>
        <p:spPr>
          <a:xfrm>
            <a:off x="3870508" y="1798727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2A82D3F-F4C0-4E06-A804-FAAC8F1E4960}"/>
              </a:ext>
            </a:extLst>
          </p:cNvPr>
          <p:cNvGrpSpPr/>
          <p:nvPr/>
        </p:nvGrpSpPr>
        <p:grpSpPr>
          <a:xfrm>
            <a:off x="1233774" y="6455461"/>
            <a:ext cx="6944699" cy="430887"/>
            <a:chOff x="69382" y="6043721"/>
            <a:chExt cx="6944699" cy="43088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12F561F-019D-437E-9BF8-4D36461CC7F8}"/>
                </a:ext>
              </a:extLst>
            </p:cNvPr>
            <p:cNvSpPr txBox="1"/>
            <p:nvPr/>
          </p:nvSpPr>
          <p:spPr>
            <a:xfrm>
              <a:off x="3660103" y="6112972"/>
              <a:ext cx="33539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2. Data Source: Bloomberg, Google</a:t>
              </a:r>
              <a:r>
                <a:rPr lang="zh-CN" alt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Finance API 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30C868-98A2-42B4-9DCB-CBA42C8075DE}"/>
                </a:ext>
              </a:extLst>
            </p:cNvPr>
            <p:cNvSpPr txBox="1"/>
            <p:nvPr/>
          </p:nvSpPr>
          <p:spPr>
            <a:xfrm>
              <a:off x="69382" y="6043721"/>
              <a:ext cx="36200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1. The process is different from original Black-</a:t>
              </a:r>
              <a:r>
                <a:rPr lang="en-HK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Litterman</a:t>
              </a:r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</a:p>
            <a:p>
              <a:pPr algn="ctr"/>
              <a:r>
                <a:rPr lang="en-HK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   Model because there is no risk-free assets in this portfolio</a:t>
              </a:r>
            </a:p>
          </p:txBody>
        </p:sp>
      </p:grpSp>
      <p:sp>
        <p:nvSpPr>
          <p:cNvPr id="42" name="箭头: V 形 17">
            <a:extLst>
              <a:ext uri="{FF2B5EF4-FFF2-40B4-BE49-F238E27FC236}">
                <a16:creationId xmlns:a16="http://schemas.microsoft.com/office/drawing/2014/main" id="{48FC206C-33B2-4C74-8FDC-08CDC4A2F1E8}"/>
              </a:ext>
            </a:extLst>
          </p:cNvPr>
          <p:cNvSpPr/>
          <p:nvPr/>
        </p:nvSpPr>
        <p:spPr>
          <a:xfrm>
            <a:off x="2846588" y="368859"/>
            <a:ext cx="7925466" cy="407987"/>
          </a:xfrm>
          <a:prstGeom prst="chevron">
            <a:avLst/>
          </a:prstGeom>
          <a:solidFill>
            <a:srgbClr val="636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OPTIMIZED STRATEGIC PORTFOLIO with Black-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Litterman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using Python</a:t>
            </a:r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箭头: 五边形 18">
            <a:extLst>
              <a:ext uri="{FF2B5EF4-FFF2-40B4-BE49-F238E27FC236}">
                <a16:creationId xmlns:a16="http://schemas.microsoft.com/office/drawing/2014/main" id="{63578326-E737-42B7-952F-99C2DCB85603}"/>
              </a:ext>
            </a:extLst>
          </p:cNvPr>
          <p:cNvSpPr/>
          <p:nvPr/>
        </p:nvSpPr>
        <p:spPr>
          <a:xfrm>
            <a:off x="1436223" y="368859"/>
            <a:ext cx="1324640" cy="407987"/>
          </a:xfrm>
          <a:prstGeom prst="homePlate">
            <a:avLst/>
          </a:prstGeom>
          <a:solidFill>
            <a:srgbClr val="009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D7713A-339B-4300-A749-994037105AEA}"/>
              </a:ext>
            </a:extLst>
          </p:cNvPr>
          <p:cNvGrpSpPr/>
          <p:nvPr/>
        </p:nvGrpSpPr>
        <p:grpSpPr>
          <a:xfrm>
            <a:off x="4314865" y="1024516"/>
            <a:ext cx="2581903" cy="1628700"/>
            <a:chOff x="3660378" y="902596"/>
            <a:chExt cx="2581903" cy="16287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E949BA-48E0-448F-B601-803482C27443}"/>
                </a:ext>
              </a:extLst>
            </p:cNvPr>
            <p:cNvSpPr txBox="1"/>
            <p:nvPr/>
          </p:nvSpPr>
          <p:spPr>
            <a:xfrm>
              <a:off x="3662955" y="902596"/>
              <a:ext cx="2446309" cy="338554"/>
            </a:xfrm>
            <a:prstGeom prst="rect">
              <a:avLst/>
            </a:prstGeom>
            <a:solidFill>
              <a:srgbClr val="3A85B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Optimization</a:t>
              </a:r>
            </a:p>
          </p:txBody>
        </p:sp>
        <p:sp>
          <p:nvSpPr>
            <p:cNvPr id="44" name="矩形 32">
              <a:extLst>
                <a:ext uri="{FF2B5EF4-FFF2-40B4-BE49-F238E27FC236}">
                  <a16:creationId xmlns:a16="http://schemas.microsoft.com/office/drawing/2014/main" id="{6AF271FF-976A-4A2E-9B35-9CF2E9A5BE39}"/>
                </a:ext>
              </a:extLst>
            </p:cNvPr>
            <p:cNvSpPr/>
            <p:nvPr/>
          </p:nvSpPr>
          <p:spPr>
            <a:xfrm>
              <a:off x="3660378" y="1318133"/>
              <a:ext cx="2581903" cy="1213163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400" b="1" u="sng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Minimize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Systematic Risk:     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Beta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Risk: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</a:t>
              </a:r>
              <a:endParaRPr lang="en-US" altLang="zh-CN" sz="1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Max Loss:                 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drawdown</a:t>
              </a:r>
            </a:p>
            <a:p>
              <a:pPr algn="just">
                <a:buClr>
                  <a:srgbClr val="009ED6"/>
                </a:buClr>
                <a:buSzPct val="70000"/>
              </a:pPr>
              <a:r>
                <a:rPr lang="en-US" altLang="zh-CN" sz="1400" b="1" u="sng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Gains:                        </a:t>
              </a: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箭头: V 形 14">
            <a:extLst>
              <a:ext uri="{FF2B5EF4-FFF2-40B4-BE49-F238E27FC236}">
                <a16:creationId xmlns:a16="http://schemas.microsoft.com/office/drawing/2014/main" id="{2B52E964-2054-48A5-A9FF-66EC19C6E8EF}"/>
              </a:ext>
            </a:extLst>
          </p:cNvPr>
          <p:cNvSpPr/>
          <p:nvPr/>
        </p:nvSpPr>
        <p:spPr>
          <a:xfrm>
            <a:off x="6896767" y="1814054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4C0EC22-1501-4F30-B641-9A2FFAD7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48" y="5813170"/>
            <a:ext cx="2952344" cy="40553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14888A8-A7B0-4FB8-AC8F-1E98E6FD04A2}"/>
              </a:ext>
            </a:extLst>
          </p:cNvPr>
          <p:cNvSpPr txBox="1"/>
          <p:nvPr/>
        </p:nvSpPr>
        <p:spPr>
          <a:xfrm>
            <a:off x="7272840" y="5152317"/>
            <a:ext cx="3519561" cy="584775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the Equilibrium Return and Views with Confidence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0BC3A-38B8-4E13-BDE5-AD82409F9651}"/>
              </a:ext>
            </a:extLst>
          </p:cNvPr>
          <p:cNvGrpSpPr/>
          <p:nvPr/>
        </p:nvGrpSpPr>
        <p:grpSpPr>
          <a:xfrm>
            <a:off x="7132435" y="2931032"/>
            <a:ext cx="3713246" cy="1918779"/>
            <a:chOff x="5933866" y="2984429"/>
            <a:chExt cx="3713246" cy="1937238"/>
          </a:xfrm>
        </p:grpSpPr>
        <p:graphicFrame>
          <p:nvGraphicFramePr>
            <p:cNvPr id="59" name="Chart 58" title="图表">
              <a:extLst>
                <a:ext uri="{FF2B5EF4-FFF2-40B4-BE49-F238E27FC236}">
                  <a16:creationId xmlns:a16="http://schemas.microsoft.com/office/drawing/2014/main" id="{00000000-0008-0000-0200-000002000000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5933866" y="3257009"/>
            <a:ext cx="3584050" cy="16646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8" name="矩形 16">
              <a:extLst>
                <a:ext uri="{FF2B5EF4-FFF2-40B4-BE49-F238E27FC236}">
                  <a16:creationId xmlns:a16="http://schemas.microsoft.com/office/drawing/2014/main" id="{D2EB6B1C-F407-479C-842B-EF641C2BB0BA}"/>
                </a:ext>
              </a:extLst>
            </p:cNvPr>
            <p:cNvSpPr/>
            <p:nvPr/>
          </p:nvSpPr>
          <p:spPr>
            <a:xfrm>
              <a:off x="6088642" y="2984429"/>
              <a:ext cx="3558470" cy="356729"/>
            </a:xfrm>
            <a:prstGeom prst="rect">
              <a:avLst/>
            </a:prstGeom>
            <a:solidFill>
              <a:srgbClr val="3A8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altLang="zh-CN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Views from Analysing Macro Outlook</a:t>
              </a:r>
              <a:endPara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80E0EE8E-E5E2-417D-B9A7-3F0EB12B207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07247" y="1334421"/>
          <a:ext cx="2622490" cy="148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0CFED6F9-1854-41BC-8A3C-6BB8D1E62307}"/>
              </a:ext>
            </a:extLst>
          </p:cNvPr>
          <p:cNvSpPr txBox="1"/>
          <p:nvPr/>
        </p:nvSpPr>
        <p:spPr>
          <a:xfrm>
            <a:off x="1436224" y="1024516"/>
            <a:ext cx="2456171" cy="338554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Capitalization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59745C-EE8B-4877-9117-E046C5904AAE}"/>
              </a:ext>
            </a:extLst>
          </p:cNvPr>
          <p:cNvGrpSpPr/>
          <p:nvPr/>
        </p:nvGrpSpPr>
        <p:grpSpPr>
          <a:xfrm>
            <a:off x="7721928" y="1373616"/>
            <a:ext cx="2581903" cy="1331740"/>
            <a:chOff x="6359471" y="1288272"/>
            <a:chExt cx="2581903" cy="1331740"/>
          </a:xfrm>
        </p:grpSpPr>
        <p:sp>
          <p:nvSpPr>
            <p:cNvPr id="89" name="矩形 32">
              <a:extLst>
                <a:ext uri="{FF2B5EF4-FFF2-40B4-BE49-F238E27FC236}">
                  <a16:creationId xmlns:a16="http://schemas.microsoft.com/office/drawing/2014/main" id="{D46DBE90-A0BE-404A-A924-C5E949BE553D}"/>
                </a:ext>
              </a:extLst>
            </p:cNvPr>
            <p:cNvSpPr/>
            <p:nvPr/>
          </p:nvSpPr>
          <p:spPr>
            <a:xfrm>
              <a:off x="6359471" y="1643792"/>
              <a:ext cx="2581903" cy="976220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Expected Return:      5.99%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Beta:                            0.51</a:t>
              </a:r>
              <a:endPara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Volatility:                    7.99%</a:t>
              </a:r>
              <a:endParaRPr lang="en-US" altLang="zh-CN" sz="1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Historical Max Loss: 12.00%</a:t>
              </a:r>
              <a:endParaRPr lang="en-US" altLang="zh-CN" sz="14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73EDC2-AC01-46E0-8BF8-8987BEE32C8E}"/>
                </a:ext>
              </a:extLst>
            </p:cNvPr>
            <p:cNvSpPr/>
            <p:nvPr/>
          </p:nvSpPr>
          <p:spPr>
            <a:xfrm>
              <a:off x="6364942" y="1288272"/>
              <a:ext cx="22381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Prior Portfolio Performance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CE9D128-C62A-49AE-BFC3-0B32770A96A2}"/>
              </a:ext>
            </a:extLst>
          </p:cNvPr>
          <p:cNvSpPr txBox="1"/>
          <p:nvPr/>
        </p:nvSpPr>
        <p:spPr>
          <a:xfrm>
            <a:off x="4314865" y="2925774"/>
            <a:ext cx="2469645" cy="338554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</a:p>
        </p:txBody>
      </p:sp>
      <p:sp>
        <p:nvSpPr>
          <p:cNvPr id="120" name="箭头: V 形 14">
            <a:extLst>
              <a:ext uri="{FF2B5EF4-FFF2-40B4-BE49-F238E27FC236}">
                <a16:creationId xmlns:a16="http://schemas.microsoft.com/office/drawing/2014/main" id="{A3747085-AD89-4491-B699-E038489835AB}"/>
              </a:ext>
            </a:extLst>
          </p:cNvPr>
          <p:cNvSpPr/>
          <p:nvPr/>
        </p:nvSpPr>
        <p:spPr>
          <a:xfrm rot="10800000">
            <a:off x="6902863" y="4282934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箭头: V 形 14">
            <a:extLst>
              <a:ext uri="{FF2B5EF4-FFF2-40B4-BE49-F238E27FC236}">
                <a16:creationId xmlns:a16="http://schemas.microsoft.com/office/drawing/2014/main" id="{3DEF9F99-8E10-4B02-AE3B-333EF03823D6}"/>
              </a:ext>
            </a:extLst>
          </p:cNvPr>
          <p:cNvSpPr/>
          <p:nvPr/>
        </p:nvSpPr>
        <p:spPr>
          <a:xfrm rot="5400000">
            <a:off x="8896255" y="4679174"/>
            <a:ext cx="312470" cy="663013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5FE4472-785F-4D5D-9A05-5178BF772659}"/>
              </a:ext>
            </a:extLst>
          </p:cNvPr>
          <p:cNvSpPr txBox="1"/>
          <p:nvPr/>
        </p:nvSpPr>
        <p:spPr>
          <a:xfrm>
            <a:off x="1440587" y="2921042"/>
            <a:ext cx="2451808" cy="338554"/>
          </a:xfrm>
          <a:prstGeom prst="rect">
            <a:avLst/>
          </a:prstGeom>
          <a:solidFill>
            <a:srgbClr val="3A85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Strategic Portfolio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BFEFB3EA-1F5B-48E7-B1A9-079BC1058507}"/>
              </a:ext>
            </a:extLst>
          </p:cNvPr>
          <p:cNvSpPr/>
          <p:nvPr/>
        </p:nvSpPr>
        <p:spPr>
          <a:xfrm rot="3992318">
            <a:off x="10019629" y="2107539"/>
            <a:ext cx="1013014" cy="438712"/>
          </a:xfrm>
          <a:prstGeom prst="curved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chemeClr val="tx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82690D-F027-4876-8960-61185EBA1536}"/>
              </a:ext>
            </a:extLst>
          </p:cNvPr>
          <p:cNvGrpSpPr/>
          <p:nvPr/>
        </p:nvGrpSpPr>
        <p:grpSpPr>
          <a:xfrm>
            <a:off x="1491995" y="3229163"/>
            <a:ext cx="2631874" cy="1332997"/>
            <a:chOff x="6343329" y="1287015"/>
            <a:chExt cx="2631874" cy="1332997"/>
          </a:xfrm>
        </p:grpSpPr>
        <p:sp>
          <p:nvSpPr>
            <p:cNvPr id="125" name="矩形 32">
              <a:extLst>
                <a:ext uri="{FF2B5EF4-FFF2-40B4-BE49-F238E27FC236}">
                  <a16:creationId xmlns:a16="http://schemas.microsoft.com/office/drawing/2014/main" id="{23FE104A-CA8E-4168-865B-EC691917339B}"/>
                </a:ext>
              </a:extLst>
            </p:cNvPr>
            <p:cNvSpPr/>
            <p:nvPr/>
          </p:nvSpPr>
          <p:spPr>
            <a:xfrm>
              <a:off x="6359471" y="1643792"/>
              <a:ext cx="2581903" cy="976220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Expected Return:      6.00%</a:t>
              </a: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Beta:                            0.39</a:t>
              </a:r>
              <a:endPara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Volatility:                    6.84%</a:t>
              </a:r>
              <a:endParaRPr lang="en-US" altLang="zh-CN" sz="1400" baseline="30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1400" b="1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Historical Max Loss: 9.99%</a:t>
              </a:r>
              <a:endParaRPr lang="en-US" altLang="zh-CN" sz="14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 algn="just">
                <a:buClr>
                  <a:srgbClr val="009ED6"/>
                </a:buClr>
                <a:buSzPct val="70000"/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7AE997C-F582-4D1F-B3D0-06F0AA5D6C55}"/>
                </a:ext>
              </a:extLst>
            </p:cNvPr>
            <p:cNvSpPr/>
            <p:nvPr/>
          </p:nvSpPr>
          <p:spPr>
            <a:xfrm>
              <a:off x="6343329" y="1287015"/>
              <a:ext cx="26318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1400" b="1" u="sng" dirty="0">
                  <a:latin typeface="Calibri" panose="020F0502020204030204" pitchFamily="34" charset="0"/>
                  <a:cs typeface="Calibri" panose="020F0502020204030204" pitchFamily="34" charset="0"/>
                </a:rPr>
                <a:t>Posterior Portfolio Performance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9179CA1-9838-440A-81D2-B3BEEEF1E089}"/>
              </a:ext>
            </a:extLst>
          </p:cNvPr>
          <p:cNvGrpSpPr/>
          <p:nvPr/>
        </p:nvGrpSpPr>
        <p:grpSpPr>
          <a:xfrm>
            <a:off x="1460608" y="4461871"/>
            <a:ext cx="2449055" cy="1868917"/>
            <a:chOff x="3006157" y="2657893"/>
            <a:chExt cx="2249150" cy="2239161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7AC6324-5E22-40E6-AEC2-9628F127F1B7}"/>
                </a:ext>
              </a:extLst>
            </p:cNvPr>
            <p:cNvGrpSpPr/>
            <p:nvPr/>
          </p:nvGrpSpPr>
          <p:grpSpPr>
            <a:xfrm>
              <a:off x="3006157" y="2657893"/>
              <a:ext cx="2249150" cy="1682007"/>
              <a:chOff x="5982293" y="1243604"/>
              <a:chExt cx="2268506" cy="1827314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202AD791-62AD-4E70-93B2-359230437440}"/>
                  </a:ext>
                </a:extLst>
              </p:cNvPr>
              <p:cNvGrpSpPr/>
              <p:nvPr/>
            </p:nvGrpSpPr>
            <p:grpSpPr>
              <a:xfrm>
                <a:off x="5982294" y="1243604"/>
                <a:ext cx="2268505" cy="600907"/>
                <a:chOff x="5982294" y="1589723"/>
                <a:chExt cx="2268505" cy="600907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C569C664-9A30-44D0-9600-D3396670C094}"/>
                    </a:ext>
                  </a:extLst>
                </p:cNvPr>
                <p:cNvSpPr/>
                <p:nvPr/>
              </p:nvSpPr>
              <p:spPr>
                <a:xfrm>
                  <a:off x="5982294" y="1600444"/>
                  <a:ext cx="2268505" cy="56449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pic>
              <p:nvPicPr>
                <p:cNvPr id="147" name="Picture 146" descr="A close up of a device&#10;&#10;Description generated with high confidence">
                  <a:extLst>
                    <a:ext uri="{FF2B5EF4-FFF2-40B4-BE49-F238E27FC236}">
                      <a16:creationId xmlns:a16="http://schemas.microsoft.com/office/drawing/2014/main" id="{9A46D9E0-3D42-4B76-83A6-038658C0C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04113" y="1638967"/>
                  <a:ext cx="390828" cy="462661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E748058F-914D-4880-9B48-27CD2054B728}"/>
                    </a:ext>
                  </a:extLst>
                </p:cNvPr>
                <p:cNvSpPr txBox="1"/>
                <p:nvPr/>
              </p:nvSpPr>
              <p:spPr>
                <a:xfrm>
                  <a:off x="6887294" y="1589723"/>
                  <a:ext cx="1184246" cy="600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HK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Low sensitivity on input data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2F095F5-7727-41C3-91D1-1F5E62322D1B}"/>
                  </a:ext>
                </a:extLst>
              </p:cNvPr>
              <p:cNvGrpSpPr/>
              <p:nvPr/>
            </p:nvGrpSpPr>
            <p:grpSpPr>
              <a:xfrm>
                <a:off x="5982293" y="1858934"/>
                <a:ext cx="2268505" cy="600324"/>
                <a:chOff x="5990653" y="1408560"/>
                <a:chExt cx="2268505" cy="483374"/>
              </a:xfrm>
            </p:grpSpPr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8DE6641E-D0D8-49EB-A598-C8ECC0F1BD66}"/>
                    </a:ext>
                  </a:extLst>
                </p:cNvPr>
                <p:cNvSpPr/>
                <p:nvPr/>
              </p:nvSpPr>
              <p:spPr>
                <a:xfrm>
                  <a:off x="5990653" y="1415749"/>
                  <a:ext cx="2268505" cy="449996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 dirty="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F709AD2-27C7-4829-97AE-51112A2988EF}"/>
                    </a:ext>
                  </a:extLst>
                </p:cNvPr>
                <p:cNvSpPr txBox="1"/>
                <p:nvPr/>
              </p:nvSpPr>
              <p:spPr>
                <a:xfrm>
                  <a:off x="6147468" y="1408560"/>
                  <a:ext cx="1416721" cy="483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HK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forward looking views for prediction</a:t>
                  </a:r>
                </a:p>
              </p:txBody>
            </p:sp>
          </p:grpSp>
          <p:pic>
            <p:nvPicPr>
              <p:cNvPr id="139" name="Picture 13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038BEB6-426B-46E9-93FB-D32FE6AF2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5829" y="1917753"/>
                <a:ext cx="334188" cy="426206"/>
              </a:xfrm>
              <a:prstGeom prst="rect">
                <a:avLst/>
              </a:prstGeom>
            </p:spPr>
          </p:pic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494DBDFF-6BC1-4E0F-9982-FA5E06453110}"/>
                  </a:ext>
                </a:extLst>
              </p:cNvPr>
              <p:cNvGrpSpPr/>
              <p:nvPr/>
            </p:nvGrpSpPr>
            <p:grpSpPr>
              <a:xfrm>
                <a:off x="5995512" y="2470011"/>
                <a:ext cx="2255287" cy="600907"/>
                <a:chOff x="5995512" y="1113814"/>
                <a:chExt cx="2255287" cy="914720"/>
              </a:xfrm>
            </p:grpSpPr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EAB3D03F-DDC5-4CA7-BAC3-3BDF6FF0DFAD}"/>
                    </a:ext>
                  </a:extLst>
                </p:cNvPr>
                <p:cNvSpPr/>
                <p:nvPr/>
              </p:nvSpPr>
              <p:spPr>
                <a:xfrm>
                  <a:off x="5995512" y="1122989"/>
                  <a:ext cx="2255287" cy="863889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HK"/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11D5BD4-6D84-4573-9817-F14A94BC8DB4}"/>
                    </a:ext>
                  </a:extLst>
                </p:cNvPr>
                <p:cNvSpPr txBox="1"/>
                <p:nvPr/>
              </p:nvSpPr>
              <p:spPr>
                <a:xfrm>
                  <a:off x="6458807" y="1113814"/>
                  <a:ext cx="1762201" cy="914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HK" sz="12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Optimization &amp; data mining with python</a:t>
                  </a:r>
                </a:p>
              </p:txBody>
            </p:sp>
          </p:grpSp>
          <p:pic>
            <p:nvPicPr>
              <p:cNvPr id="141" name="Picture 140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700D071C-6E19-42E5-AB05-546F28A46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0125" y="2588761"/>
                <a:ext cx="292452" cy="360992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6E5A77C-F7D1-4169-A248-FBEED57D3AC0}"/>
                </a:ext>
              </a:extLst>
            </p:cNvPr>
            <p:cNvGrpSpPr/>
            <p:nvPr/>
          </p:nvGrpSpPr>
          <p:grpSpPr>
            <a:xfrm>
              <a:off x="3006157" y="4343930"/>
              <a:ext cx="2249149" cy="553124"/>
              <a:chOff x="3116796" y="4602591"/>
              <a:chExt cx="2224906" cy="553124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D1A3B357-0994-4555-91C8-D3AAE0395F11}"/>
                  </a:ext>
                </a:extLst>
              </p:cNvPr>
              <p:cNvSpPr/>
              <p:nvPr/>
            </p:nvSpPr>
            <p:spPr>
              <a:xfrm>
                <a:off x="3116796" y="4610334"/>
                <a:ext cx="2224906" cy="51443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5CC29A8-9C24-4603-BA7B-FAC4FAC187DB}"/>
                  </a:ext>
                </a:extLst>
              </p:cNvPr>
              <p:cNvSpPr txBox="1"/>
              <p:nvPr/>
            </p:nvSpPr>
            <p:spPr>
              <a:xfrm>
                <a:off x="3236275" y="4602591"/>
                <a:ext cx="1664274" cy="55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Build upon model, not simply following it (1)</a:t>
                </a:r>
              </a:p>
            </p:txBody>
          </p:sp>
          <p:pic>
            <p:nvPicPr>
              <p:cNvPr id="136" name="Picture 13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1C73B68-0478-4042-8539-F1606A10B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749899" y="4716499"/>
                <a:ext cx="325254" cy="351183"/>
              </a:xfrm>
              <a:prstGeom prst="rect">
                <a:avLst/>
              </a:prstGeom>
            </p:spPr>
          </p:pic>
        </p:grpSp>
      </p:grpSp>
      <p:graphicFrame>
        <p:nvGraphicFramePr>
          <p:cNvPr id="54" name="图表 53">
            <a:extLst>
              <a:ext uri="{FF2B5EF4-FFF2-40B4-BE49-F238E27FC236}">
                <a16:creationId xmlns:a16="http://schemas.microsoft.com/office/drawing/2014/main" id="{7AC4AE15-6887-46AF-9804-4D6B58B59D81}"/>
              </a:ext>
            </a:extLst>
          </p:cNvPr>
          <p:cNvGraphicFramePr/>
          <p:nvPr>
            <p:extLst/>
          </p:nvPr>
        </p:nvGraphicFramePr>
        <p:xfrm>
          <a:off x="4018995" y="3316425"/>
          <a:ext cx="3190242" cy="286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A108904D-167F-43A3-8900-BA6B03C8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1446" y="6228958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1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0205D939-00C4-4F2E-9797-3170DD040D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8EE4E44-1403-472B-8C01-D354CB8F5A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3C0C43F-164A-4EFE-B46E-D68CC32EE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58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3CCE40-4C5F-42D3-86D9-7892AD1E9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6C460C-8A00-4EA0-98FF-3A4927F46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5" r="-1" b="15339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459BC27-C032-4A7D-9A63-ED0CA029CB1E}"/>
              </a:ext>
            </a:extLst>
          </p:cNvPr>
          <p:cNvCxnSpPr>
            <a:cxnSpLocks/>
          </p:cNvCxnSpPr>
          <p:nvPr/>
        </p:nvCxnSpPr>
        <p:spPr>
          <a:xfrm flipH="1" flipV="1">
            <a:off x="7100033" y="3579463"/>
            <a:ext cx="7426" cy="976942"/>
          </a:xfrm>
          <a:prstGeom prst="line">
            <a:avLst/>
          </a:prstGeom>
          <a:ln w="28575">
            <a:solidFill>
              <a:srgbClr val="009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Shape 116"/>
          <p:cNvSpPr/>
          <p:nvPr/>
        </p:nvSpPr>
        <p:spPr>
          <a:xfrm>
            <a:off x="1376477" y="317843"/>
            <a:ext cx="1324500" cy="408000"/>
          </a:xfrm>
          <a:prstGeom prst="homePlate">
            <a:avLst>
              <a:gd name="adj" fmla="val 50000"/>
            </a:avLst>
          </a:prstGeom>
          <a:solidFill>
            <a:srgbClr val="009E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888368" y="328095"/>
            <a:ext cx="7925400" cy="408000"/>
          </a:xfrm>
          <a:prstGeom prst="chevron">
            <a:avLst>
              <a:gd name="adj" fmla="val 50000"/>
            </a:avLst>
          </a:prstGeom>
          <a:solidFill>
            <a:srgbClr val="636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Plutus Optimizer vs Traditional 60/40 allocation</a:t>
            </a: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115">
            <a:extLst>
              <a:ext uri="{FF2B5EF4-FFF2-40B4-BE49-F238E27FC236}">
                <a16:creationId xmlns:a16="http://schemas.microsoft.com/office/drawing/2014/main" id="{CA903EB6-A64E-4F1A-B951-CAF1488FDCB9}"/>
              </a:ext>
            </a:extLst>
          </p:cNvPr>
          <p:cNvSpPr/>
          <p:nvPr/>
        </p:nvSpPr>
        <p:spPr>
          <a:xfrm>
            <a:off x="8277630" y="3391501"/>
            <a:ext cx="2331720" cy="23774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115">
            <a:extLst>
              <a:ext uri="{FF2B5EF4-FFF2-40B4-BE49-F238E27FC236}">
                <a16:creationId xmlns:a16="http://schemas.microsoft.com/office/drawing/2014/main" id="{DD96A508-1F71-4BB4-985C-19B1D6C326D8}"/>
              </a:ext>
            </a:extLst>
          </p:cNvPr>
          <p:cNvSpPr/>
          <p:nvPr/>
        </p:nvSpPr>
        <p:spPr>
          <a:xfrm>
            <a:off x="6002051" y="3393124"/>
            <a:ext cx="2331720" cy="241313"/>
          </a:xfrm>
          <a:prstGeom prst="chevron">
            <a:avLst>
              <a:gd name="adj" fmla="val 50000"/>
            </a:avLst>
          </a:prstGeom>
          <a:solidFill>
            <a:srgbClr val="009E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115">
            <a:extLst>
              <a:ext uri="{FF2B5EF4-FFF2-40B4-BE49-F238E27FC236}">
                <a16:creationId xmlns:a16="http://schemas.microsoft.com/office/drawing/2014/main" id="{CEFBF71E-D813-4DA9-8B35-285BEE6ED964}"/>
              </a:ext>
            </a:extLst>
          </p:cNvPr>
          <p:cNvSpPr/>
          <p:nvPr/>
        </p:nvSpPr>
        <p:spPr>
          <a:xfrm>
            <a:off x="1450891" y="3364258"/>
            <a:ext cx="2331720" cy="271801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BDC064-42EF-4FC4-A222-653C85E45033}"/>
              </a:ext>
            </a:extLst>
          </p:cNvPr>
          <p:cNvSpPr txBox="1"/>
          <p:nvPr/>
        </p:nvSpPr>
        <p:spPr>
          <a:xfrm>
            <a:off x="2074119" y="2872840"/>
            <a:ext cx="196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4472C4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2010</a:t>
            </a:r>
          </a:p>
        </p:txBody>
      </p:sp>
      <p:sp>
        <p:nvSpPr>
          <p:cNvPr id="47" name="Shape 115">
            <a:extLst>
              <a:ext uri="{FF2B5EF4-FFF2-40B4-BE49-F238E27FC236}">
                <a16:creationId xmlns:a16="http://schemas.microsoft.com/office/drawing/2014/main" id="{7EF91C19-6635-4E8B-B346-9AF7E022E036}"/>
              </a:ext>
            </a:extLst>
          </p:cNvPr>
          <p:cNvSpPr/>
          <p:nvPr/>
        </p:nvSpPr>
        <p:spPr>
          <a:xfrm>
            <a:off x="3726471" y="3364258"/>
            <a:ext cx="2331720" cy="271801"/>
          </a:xfrm>
          <a:prstGeom prst="chevron">
            <a:avLst>
              <a:gd name="adj" fmla="val 50000"/>
            </a:avLst>
          </a:prstGeom>
          <a:solidFill>
            <a:srgbClr val="636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0F105D6-1643-4AB0-BF51-FD66D131B488}"/>
              </a:ext>
            </a:extLst>
          </p:cNvPr>
          <p:cNvSpPr/>
          <p:nvPr/>
        </p:nvSpPr>
        <p:spPr>
          <a:xfrm>
            <a:off x="7043742" y="3471510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FADD6B5-1693-4075-B381-36104581BA31}"/>
              </a:ext>
            </a:extLst>
          </p:cNvPr>
          <p:cNvSpPr/>
          <p:nvPr/>
        </p:nvSpPr>
        <p:spPr>
          <a:xfrm>
            <a:off x="9306714" y="3453693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66C01E1-87DE-4716-9C90-BF8D37E6215B}"/>
              </a:ext>
            </a:extLst>
          </p:cNvPr>
          <p:cNvSpPr/>
          <p:nvPr/>
        </p:nvSpPr>
        <p:spPr>
          <a:xfrm>
            <a:off x="2475389" y="3447581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6CED98-869A-4B0A-B3A1-5249761B8D8A}"/>
              </a:ext>
            </a:extLst>
          </p:cNvPr>
          <p:cNvSpPr txBox="1"/>
          <p:nvPr/>
        </p:nvSpPr>
        <p:spPr>
          <a:xfrm>
            <a:off x="1371423" y="6465947"/>
            <a:ext cx="4292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b="1" dirty="0">
                <a:solidFill>
                  <a:schemeClr val="accent1">
                    <a:lumMod val="75000"/>
                  </a:schemeClr>
                </a:solidFill>
              </a:rPr>
              <a:t>— benchmark </a:t>
            </a:r>
            <a:r>
              <a:rPr lang="en-HK" sz="1000" b="1" dirty="0">
                <a:solidFill>
                  <a:schemeClr val="accent2"/>
                </a:solidFill>
              </a:rPr>
              <a:t>— black </a:t>
            </a:r>
            <a:r>
              <a:rPr lang="en-HK" sz="1000" b="1" dirty="0" err="1">
                <a:solidFill>
                  <a:schemeClr val="accent2"/>
                </a:solidFill>
              </a:rPr>
              <a:t>litterman</a:t>
            </a:r>
            <a:endParaRPr lang="en-HK" sz="1000" b="1" dirty="0">
              <a:solidFill>
                <a:schemeClr val="accent2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68C81F0-9B8F-4D24-8752-4DB42541BD30}"/>
              </a:ext>
            </a:extLst>
          </p:cNvPr>
          <p:cNvCxnSpPr>
            <a:cxnSpLocks/>
            <a:stCxn id="80" idx="0"/>
            <a:endCxn id="95" idx="4"/>
          </p:cNvCxnSpPr>
          <p:nvPr/>
        </p:nvCxnSpPr>
        <p:spPr>
          <a:xfrm flipH="1" flipV="1">
            <a:off x="2525569" y="3547942"/>
            <a:ext cx="5546" cy="931623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74BB3E-388D-4E45-ADB5-7FBD5C568F51}"/>
              </a:ext>
            </a:extLst>
          </p:cNvPr>
          <p:cNvGrpSpPr/>
          <p:nvPr/>
        </p:nvGrpSpPr>
        <p:grpSpPr>
          <a:xfrm>
            <a:off x="1771204" y="4479564"/>
            <a:ext cx="1487131" cy="1414870"/>
            <a:chOff x="613634" y="4974902"/>
            <a:chExt cx="1525148" cy="131252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9F4F78D-C8C0-429A-983D-ACEEA508649B}"/>
                </a:ext>
              </a:extLst>
            </p:cNvPr>
            <p:cNvSpPr/>
            <p:nvPr/>
          </p:nvSpPr>
          <p:spPr>
            <a:xfrm>
              <a:off x="613634" y="5015849"/>
              <a:ext cx="1491619" cy="1230629"/>
            </a:xfrm>
            <a:prstGeom prst="ellipse">
              <a:avLst/>
            </a:prstGeom>
            <a:noFill/>
            <a:ln w="7620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80" name="Picture 79" descr="A close up of a map&#10;&#10;Description generated with high confidence">
              <a:extLst>
                <a:ext uri="{FF2B5EF4-FFF2-40B4-BE49-F238E27FC236}">
                  <a16:creationId xmlns:a16="http://schemas.microsoft.com/office/drawing/2014/main" id="{74B75D1D-E2C8-4051-959A-276E70526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63" y="4974902"/>
              <a:ext cx="1491619" cy="13125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60BCD62-14E2-46A9-BD99-8E6E7CB4F63D}"/>
              </a:ext>
            </a:extLst>
          </p:cNvPr>
          <p:cNvCxnSpPr>
            <a:cxnSpLocks/>
            <a:stCxn id="86" idx="0"/>
            <a:endCxn id="47" idx="0"/>
          </p:cNvCxnSpPr>
          <p:nvPr/>
        </p:nvCxnSpPr>
        <p:spPr>
          <a:xfrm flipH="1">
            <a:off x="4824382" y="2509893"/>
            <a:ext cx="1893" cy="854365"/>
          </a:xfrm>
          <a:prstGeom prst="line">
            <a:avLst/>
          </a:prstGeom>
          <a:ln w="28575">
            <a:solidFill>
              <a:srgbClr val="63666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64589F7-BF36-49E3-9929-EF0A322F60C6}"/>
              </a:ext>
            </a:extLst>
          </p:cNvPr>
          <p:cNvGrpSpPr/>
          <p:nvPr/>
        </p:nvGrpSpPr>
        <p:grpSpPr>
          <a:xfrm>
            <a:off x="6371113" y="4579001"/>
            <a:ext cx="1549102" cy="1351559"/>
            <a:chOff x="4165676" y="4526497"/>
            <a:chExt cx="1918601" cy="1392354"/>
          </a:xfrm>
        </p:grpSpPr>
        <p:pic>
          <p:nvPicPr>
            <p:cNvPr id="133" name="Picture 132" descr="A close up of text on a white background&#10;&#10;Description generated with very high confidence">
              <a:extLst>
                <a:ext uri="{FF2B5EF4-FFF2-40B4-BE49-F238E27FC236}">
                  <a16:creationId xmlns:a16="http://schemas.microsoft.com/office/drawing/2014/main" id="{CEAEAE70-7748-47FE-810A-71A21C07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339" y="4526498"/>
              <a:ext cx="1852938" cy="129736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D0CA7C2-13FA-45A3-9449-F79B445BA126}"/>
                </a:ext>
              </a:extLst>
            </p:cNvPr>
            <p:cNvSpPr/>
            <p:nvPr/>
          </p:nvSpPr>
          <p:spPr>
            <a:xfrm>
              <a:off x="4165676" y="4526497"/>
              <a:ext cx="1823970" cy="1392354"/>
            </a:xfrm>
            <a:prstGeom prst="ellipse">
              <a:avLst/>
            </a:prstGeom>
            <a:noFill/>
            <a:ln w="76200">
              <a:solidFill>
                <a:srgbClr val="009E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BD4FD4AE-6C29-42F0-AE47-6EA550D5F5EC}"/>
              </a:ext>
            </a:extLst>
          </p:cNvPr>
          <p:cNvSpPr txBox="1"/>
          <p:nvPr/>
        </p:nvSpPr>
        <p:spPr>
          <a:xfrm>
            <a:off x="6670427" y="2935999"/>
            <a:ext cx="175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009ED6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1837B8-CF7E-446B-9674-706236B37A5E}"/>
              </a:ext>
            </a:extLst>
          </p:cNvPr>
          <p:cNvSpPr txBox="1"/>
          <p:nvPr/>
        </p:nvSpPr>
        <p:spPr>
          <a:xfrm>
            <a:off x="5975041" y="5995816"/>
            <a:ext cx="260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009ED6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China stock market turbulence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F259DF2-7B00-4470-8E01-99AEC905A974}"/>
              </a:ext>
            </a:extLst>
          </p:cNvPr>
          <p:cNvSpPr txBox="1"/>
          <p:nvPr/>
        </p:nvSpPr>
        <p:spPr>
          <a:xfrm>
            <a:off x="1456362" y="5920426"/>
            <a:ext cx="3019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4472C4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Europe Sovereign debt crisis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9AA6C59-CAD0-4DFC-88F5-DCDE30081747}"/>
              </a:ext>
            </a:extLst>
          </p:cNvPr>
          <p:cNvGrpSpPr/>
          <p:nvPr/>
        </p:nvGrpSpPr>
        <p:grpSpPr>
          <a:xfrm>
            <a:off x="8522113" y="1134506"/>
            <a:ext cx="1719121" cy="1333608"/>
            <a:chOff x="6679083" y="1106968"/>
            <a:chExt cx="2068278" cy="1208187"/>
          </a:xfrm>
        </p:grpSpPr>
        <p:pic>
          <p:nvPicPr>
            <p:cNvPr id="157" name="Picture 156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728DD691-D585-46F4-9272-025F040D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083" y="1110036"/>
              <a:ext cx="2068278" cy="120511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8" name="Flowchart: Connector 157">
              <a:extLst>
                <a:ext uri="{FF2B5EF4-FFF2-40B4-BE49-F238E27FC236}">
                  <a16:creationId xmlns:a16="http://schemas.microsoft.com/office/drawing/2014/main" id="{EE11785F-FF0A-453F-A06B-F36D890CB2E2}"/>
                </a:ext>
              </a:extLst>
            </p:cNvPr>
            <p:cNvSpPr/>
            <p:nvPr/>
          </p:nvSpPr>
          <p:spPr>
            <a:xfrm rot="10800000">
              <a:off x="6796984" y="1106968"/>
              <a:ext cx="1832479" cy="1188613"/>
            </a:xfrm>
            <a:prstGeom prst="flowChartConnector">
              <a:avLst/>
            </a:prstGeom>
            <a:noFill/>
            <a:ln w="76200"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rgbClr val="AFABAB"/>
                </a:solidFill>
              </a:endParaRPr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52A5693-6727-4FF5-A9BB-F6CE011B3B38}"/>
              </a:ext>
            </a:extLst>
          </p:cNvPr>
          <p:cNvCxnSpPr>
            <a:cxnSpLocks/>
            <a:stCxn id="158" idx="0"/>
            <a:endCxn id="50" idx="0"/>
          </p:cNvCxnSpPr>
          <p:nvPr/>
        </p:nvCxnSpPr>
        <p:spPr>
          <a:xfrm>
            <a:off x="9381674" y="2446509"/>
            <a:ext cx="2380" cy="944993"/>
          </a:xfrm>
          <a:prstGeom prst="line">
            <a:avLst/>
          </a:prstGeom>
          <a:ln w="28575">
            <a:solidFill>
              <a:srgbClr val="AFABA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7DD04E4-4A26-44A9-AD45-64067FC7CAD9}"/>
              </a:ext>
            </a:extLst>
          </p:cNvPr>
          <p:cNvSpPr txBox="1"/>
          <p:nvPr/>
        </p:nvSpPr>
        <p:spPr>
          <a:xfrm>
            <a:off x="8196721" y="795581"/>
            <a:ext cx="21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AFABAB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Greece Financial Crisis 2.0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86F01D6-AB59-4AFC-B555-842E67F5F2BD}"/>
              </a:ext>
            </a:extLst>
          </p:cNvPr>
          <p:cNvSpPr txBox="1"/>
          <p:nvPr/>
        </p:nvSpPr>
        <p:spPr>
          <a:xfrm>
            <a:off x="8916009" y="3585202"/>
            <a:ext cx="145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AFABAB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2015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BADAEC2-E202-4F7B-ACD1-8C73FE74594D}"/>
              </a:ext>
            </a:extLst>
          </p:cNvPr>
          <p:cNvGrpSpPr/>
          <p:nvPr/>
        </p:nvGrpSpPr>
        <p:grpSpPr>
          <a:xfrm>
            <a:off x="3986521" y="1096751"/>
            <a:ext cx="1719121" cy="1483363"/>
            <a:chOff x="2177386" y="1001423"/>
            <a:chExt cx="2014883" cy="1358929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0762C8E4-8643-492B-9963-B74EAB5D623D}"/>
                </a:ext>
              </a:extLst>
            </p:cNvPr>
            <p:cNvSpPr/>
            <p:nvPr/>
          </p:nvSpPr>
          <p:spPr>
            <a:xfrm rot="10800000">
              <a:off x="2242413" y="1065046"/>
              <a:ext cx="1838400" cy="1230975"/>
            </a:xfrm>
            <a:prstGeom prst="flowChartConnector">
              <a:avLst/>
            </a:prstGeom>
            <a:noFill/>
            <a:ln w="76200">
              <a:solidFill>
                <a:srgbClr val="6366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>
                <a:solidFill>
                  <a:srgbClr val="63666A"/>
                </a:solidFill>
              </a:endParaRPr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537B319D-740B-465B-BB83-24397A37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7386" y="1001423"/>
              <a:ext cx="2014883" cy="1358929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363B2E99-C6F8-49B2-8CBD-CA56E18EFF35}"/>
              </a:ext>
            </a:extLst>
          </p:cNvPr>
          <p:cNvSpPr txBox="1"/>
          <p:nvPr/>
        </p:nvSpPr>
        <p:spPr>
          <a:xfrm>
            <a:off x="4436972" y="3579463"/>
            <a:ext cx="15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b="1" dirty="0">
                <a:solidFill>
                  <a:srgbClr val="63666A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2011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2F3A8A4-4515-4744-BDE0-BDA7E4B1887C}"/>
              </a:ext>
            </a:extLst>
          </p:cNvPr>
          <p:cNvSpPr txBox="1"/>
          <p:nvPr/>
        </p:nvSpPr>
        <p:spPr>
          <a:xfrm>
            <a:off x="4067581" y="763541"/>
            <a:ext cx="1907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63666A"/>
                </a:solidFill>
                <a:latin typeface="Calibri" panose="020F0502020204030204" pitchFamily="34" charset="0"/>
                <a:ea typeface="Microsoft YaHei UI Light" panose="020B0502040204020203" pitchFamily="34" charset="-122"/>
                <a:cs typeface="Calibri" panose="020F0502020204030204" pitchFamily="34" charset="0"/>
              </a:rPr>
              <a:t>Stock Market Fall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63361389-0986-4DA3-98D0-8593701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1446" y="6228958"/>
            <a:ext cx="3089485" cy="731913"/>
          </a:xfr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Plutus Asset Management</a:t>
            </a:r>
            <a:endParaRPr lang="zh-CN" altLang="en-US" dirty="0"/>
          </a:p>
        </p:txBody>
      </p:sp>
      <p:sp>
        <p:nvSpPr>
          <p:cNvPr id="41" name="TextBox 42">
            <a:extLst>
              <a:ext uri="{FF2B5EF4-FFF2-40B4-BE49-F238E27FC236}">
                <a16:creationId xmlns:a16="http://schemas.microsoft.com/office/drawing/2014/main" id="{AC39E149-F710-4D26-93B2-4D2E37F0D97D}"/>
              </a:ext>
            </a:extLst>
          </p:cNvPr>
          <p:cNvSpPr txBox="1"/>
          <p:nvPr/>
        </p:nvSpPr>
        <p:spPr>
          <a:xfrm>
            <a:off x="1266376" y="1110789"/>
            <a:ext cx="2529478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Causes: </a:t>
            </a:r>
            <a:r>
              <a:rPr lang="en-US" sz="1100" dirty="0"/>
              <a:t>private debts arising from a property bubble were transferred to sovereign debt due to banking system bailouts and government responses to slowing economies post-bubble.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Mitigation: </a:t>
            </a:r>
            <a:r>
              <a:rPr lang="en-US" altLang="zh-CN" sz="1100" dirty="0"/>
              <a:t>b</a:t>
            </a:r>
            <a:r>
              <a:rPr lang="en-US" sz="1100" dirty="0"/>
              <a:t>uy credit default swap in case of perceived risk of non-payment increased.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E8DA89FB-D727-4307-87D0-B87979DFE956}"/>
              </a:ext>
            </a:extLst>
          </p:cNvPr>
          <p:cNvSpPr txBox="1"/>
          <p:nvPr/>
        </p:nvSpPr>
        <p:spPr>
          <a:xfrm>
            <a:off x="3663353" y="4018754"/>
            <a:ext cx="2478024" cy="1615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Causes:</a:t>
            </a:r>
            <a:r>
              <a:rPr lang="en-US" sz="1100" dirty="0"/>
              <a:t> fears of contagion of the European sovereign debt crisis; concern over US economy growth slow down and US credit rating downgrade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100" b="1" dirty="0"/>
              <a:t>Mitigation: </a:t>
            </a:r>
            <a:r>
              <a:rPr lang="en-US" sz="1100" dirty="0"/>
              <a:t>Buy VIX index in case of market selloff and increase exposure to safe asset including gold and foreign currency like Swiss franc</a:t>
            </a:r>
          </a:p>
        </p:txBody>
      </p:sp>
      <p:sp>
        <p:nvSpPr>
          <p:cNvPr id="52" name="Oval 94">
            <a:extLst>
              <a:ext uri="{FF2B5EF4-FFF2-40B4-BE49-F238E27FC236}">
                <a16:creationId xmlns:a16="http://schemas.microsoft.com/office/drawing/2014/main" id="{D522CFCA-0015-475E-828E-F140FB35491F}"/>
              </a:ext>
            </a:extLst>
          </p:cNvPr>
          <p:cNvSpPr/>
          <p:nvPr/>
        </p:nvSpPr>
        <p:spPr>
          <a:xfrm>
            <a:off x="4776083" y="3467777"/>
            <a:ext cx="100361" cy="1003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6" name="TextBox 42">
            <a:extLst>
              <a:ext uri="{FF2B5EF4-FFF2-40B4-BE49-F238E27FC236}">
                <a16:creationId xmlns:a16="http://schemas.microsoft.com/office/drawing/2014/main" id="{6CAE7046-0476-469F-86FD-F71513A3C84F}"/>
              </a:ext>
            </a:extLst>
          </p:cNvPr>
          <p:cNvSpPr txBox="1"/>
          <p:nvPr/>
        </p:nvSpPr>
        <p:spPr>
          <a:xfrm>
            <a:off x="5799813" y="1635750"/>
            <a:ext cx="2529478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Causes: </a:t>
            </a:r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encouraged by falling borrowing costs as the central bank loosened monetary policy, more individuals invested in and inflated the stock market bubble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Mitigation:  </a:t>
            </a:r>
            <a:endParaRPr lang="zh-CN" alt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6A5BD3D2-90D4-4A1F-AD05-C1AA17F78106}"/>
              </a:ext>
            </a:extLst>
          </p:cNvPr>
          <p:cNvSpPr txBox="1"/>
          <p:nvPr/>
        </p:nvSpPr>
        <p:spPr>
          <a:xfrm>
            <a:off x="8202968" y="4013753"/>
            <a:ext cx="2476696" cy="1954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Causes: </a:t>
            </a:r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Greek’s rising government spending and reduced tax revenue forced the government to issue massive sovereign debt to support economic recovery in the aftermath of 2008 financial crisis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Mitigation: </a:t>
            </a:r>
            <a:r>
              <a:rPr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Buy credit default swap of European bond to transfer risk in case that governments with high debt-to-GDP ratio are likely to default </a:t>
            </a:r>
            <a:endParaRPr lang="zh-CN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7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</TotalTime>
  <Words>325</Words>
  <Application>Microsoft Office PowerPoint</Application>
  <PresentationFormat>Widescreen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Microsoft YaHei UI Light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</dc:creator>
  <cp:lastModifiedBy>Gary Ma</cp:lastModifiedBy>
  <cp:revision>3</cp:revision>
  <dcterms:created xsi:type="dcterms:W3CDTF">2018-02-11T13:31:03Z</dcterms:created>
  <dcterms:modified xsi:type="dcterms:W3CDTF">2018-02-11T13:44:57Z</dcterms:modified>
</cp:coreProperties>
</file>