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10287000" cx="18288000"/>
  <p:notesSz cx="6858000" cy="9144000"/>
  <p:embeddedFontLs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7.xml"/><Relationship Id="rId22" Type="http://schemas.openxmlformats.org/officeDocument/2006/relationships/font" Target="fonts/RobotoMono-boldItalic.fntdata"/><Relationship Id="rId10" Type="http://schemas.openxmlformats.org/officeDocument/2006/relationships/slide" Target="slides/slide6.xml"/><Relationship Id="rId21" Type="http://schemas.openxmlformats.org/officeDocument/2006/relationships/font" Target="fonts/RobotoMon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Mon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bac0f86d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bac0f86db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52d071da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52d071da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Setting aside the risk of misconfiguration, this recipe allows us to isolate our states successfully while keeping a single instance of our code without duplications.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&lt;click&gt;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 give it an 8/10 and recommend it for a project that runs their OpenTofu automatically as part of a CI/CD or a TACOS (Terraform Automation and Collaboration Software). If your team runs OpenTofu locally, this can be a recipe for disaster.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52d071da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52d071da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final recipe comes from the chefs of the OpenTofu team and has been requested for many years by thousands of people.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recipe closely resembles the previous one but with a delightful twist! Thanks to the Early Evaluation feature in OpenTofu 1.8, the "backend" block can accept variables and locals. Instead of injecting the backend configuration directly into the tofu commands, we can simply run the "tofu init" and "tofu apply" with the appropriate variable that indicates our environment. As the provided example demonstrates, the configuration will utilize the correct bucket based on the specified variable.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52d071daf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52d071da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change diminishes the risk of misconfiguration and makes feature management as easy as pie.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&lt;click&gt;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After personally waiting for this feature to arrive as patiently as one would wait for dough to rise, I can confidently give it a perfect 10 out of 10.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52d071da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52d071da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take a quick peek at our taste test scores: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Workspaces recipe received a score of 5 out of 10.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Recipe number two, which involves directories with shared modules, received 7 out of 10.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Injecting Backend Config scored 8 out of 10.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My favorite, Backend Config with Variables, received a perfect score of 10 out of 10.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you’re armed with the recipes—each with its own strengths. Go ahead and experiment! Try a configuration, taste test it, and remember, you can always adjust or mix and match flavors (and recipes) to get exactly what you need. </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With the right recipe, your infrastructure can be a masterpiece. Choose your flavor and get cooking with OpenTofu!</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37d50dc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37d50dc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Bon Appétit!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 here in our booth, come and see me for more complex scenarios.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37d50dc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37d50dc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 me paint a familiar picture: you’re kicking off a brand-new project, and it’s up to you to build a solid  “Infrastructure as Code” configuration from scratch using OpenTofu.</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37d50dc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37d50dc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a developer who values good practices, you likely have some specific requirements when it comes to managing your Infrastructure as Code: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You need multiple environments—dev, integration, and prod—and a reliable promotion pipeline to ensure that the code deployed to production has been tested in earlier stages.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You want to keep those environments isolated, so nothing from dev accidentally leaks into production.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of course, you want a single codebase, configured with the right variables for each environment. You’ll need flexibility to enable environment-specific features when necessary, but you want to avoid duplicating code as much as possible. That’s where the DRY principle comes in—keeping your code clean and maintainable.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52d071daf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52d071da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I’ve been in your shoes—I’ve wrestled with keeping my infrastructure clean and scalable across multiple environments.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I’m Ronny, part of the OpenTofu Core Team and a Software Engineer at env0, and I’m here today to share 3.5 different recipes to spice up your OpenTofu configuration.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We don't have much time, so let’s get cooking!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52d071da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52d071da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Our first recipe utilizes the inherent Workspaces feature of OpenTofu. </a:t>
            </a:r>
            <a:br>
              <a:rPr lang="en">
                <a:solidFill>
                  <a:schemeClr val="dk1"/>
                </a:solidFill>
              </a:rPr>
            </a:br>
            <a:r>
              <a:rPr lang="en">
                <a:solidFill>
                  <a:schemeClr val="dk1"/>
                </a:solidFill>
              </a:rPr>
              <a:t>Let’s start by looking at the instructions: we can see that OpenTofu supports the workspace command to whip up new workspaces and select existing ones very easily.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Moving to the ingredients section, we see we have a single instance of our configuration, ensuring there is no duplication.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Additionally, we have a straightforward method to manage our environment-specific features and configurations using workspace interpolation, as shown in the example here.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3c4d6fc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3c4d6f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After savoring the many delicious benefits of the Workspaces approach, let’s take a moment to digest its downsides.</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main issue with this method is that all our different environment states are stored in a single backend, which limits the isolation between the state files. This can pose a challenge when managing separate cloud accounts for each environment; we cannot run them with distinct credentials that correspond to their relevant cloud accounts.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&lt;click&gt;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On my taste test I'll give this recipe a rating of 5 out of 10. It’s very useful for supporting multiple dev environments or multiple ephemeral environments. However, when it comes to heavy cooking and managing distinct environments like development and production, it tends to fall flat.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52d071d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52d071d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explore what else we have in stock with our second recipe.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instructions for this recipe are quite simple. All you need to do is navigate to the relevant environment directory and run the commands “tofu plan” and “tofu apply.”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However, as we examine our ingredients, we notice that there are duplicate configurations for each environment. Both the development and production environments are utilizing a shared module, but each one receives different parameters. Each environment can also include its own “auto.tfvars” file, making it easy to set different configurations for each one.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52d071da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52d071da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While this recipe results in a visually clear solution with effective modularization, its major drawback is that it requires strict discipline in the kitchen. It’s tempting to add resources straight to the duplicated configurations, which can lead to the risk of “Configuration Drift,” where the code diverges between environments. As the number of environments grows, managing these duplicates becomes increasingly harder—especially if you’re scaling beyond a few environments.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&lt;click&gt;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My score for the taste test of this recipe is 7 out of 10. It is suitable for small projects or those that require extensive customizations across different environments. However, I would not recommend it for larger projects that involve multiple cooks and contributors.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It's also important to mention Terragrunt and its role in simplifying this approach. I won't go into detail, as this is not within the scope of this talk. </a:t>
            </a:r>
            <a:r>
              <a:rPr lang="en" sz="1050">
                <a:solidFill>
                  <a:srgbClr val="1C1C1C"/>
                </a:solidFill>
                <a:highlight>
                  <a:srgbClr val="FFFFFF"/>
                </a:highlight>
              </a:rPr>
              <a:t>However, you should definitely check it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52d071da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52d071da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next recipe involves blending the backend configuration into the cooking instructions.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 we start by running the command “tofu init” to prepare our kitchen and initialize our environment with the right backend. Once everything is set, we run “tofu apply” to deploy our infrastructure.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ingredients for this recipe are quite similar to those in the Workspaces recipe, featuring a single instance of the configuration.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However, we face a challenge when attempting to use different variables for each environment. To achieve this, we need to pass an additional parameter to our “tofu apply” command. If we accidentally mix up the wrong backend configuration with an incorrect set of variables, it could lead to a hot mess in our deployed infrastructure.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6750" y="2118500"/>
            <a:ext cx="17855700" cy="2049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186750" y="5515850"/>
            <a:ext cx="17855700" cy="1005000"/>
          </a:xfrm>
          <a:prstGeom prst="rect">
            <a:avLst/>
          </a:prstGeom>
        </p:spPr>
        <p:txBody>
          <a:bodyPr anchorCtr="0" anchor="ctr" bIns="182850" lIns="182850" spcFirstLastPara="1" rIns="182850" wrap="square" tIns="182850">
            <a:normAutofit/>
          </a:bodyPr>
          <a:lstStyle>
            <a:lvl1pPr lvl="0" algn="ctr">
              <a:lnSpc>
                <a:spcPct val="100000"/>
              </a:lnSpc>
              <a:spcBef>
                <a:spcPts val="0"/>
              </a:spcBef>
              <a:spcAft>
                <a:spcPts val="0"/>
              </a:spcAft>
              <a:buClr>
                <a:schemeClr val="dk2"/>
              </a:buClr>
              <a:buSzPts val="4000"/>
              <a:buNone/>
              <a:defRPr i="1" sz="4000">
                <a:solidFill>
                  <a:schemeClr val="dk2"/>
                </a:solidFill>
              </a:defRPr>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3" name="Google Shape;13;p2"/>
          <p:cNvSpPr txBox="1"/>
          <p:nvPr>
            <p:ph idx="2" type="ctrTitle"/>
          </p:nvPr>
        </p:nvSpPr>
        <p:spPr>
          <a:xfrm>
            <a:off x="186625" y="4046650"/>
            <a:ext cx="17855700" cy="1005000"/>
          </a:xfrm>
          <a:prstGeom prst="rect">
            <a:avLst/>
          </a:prstGeom>
        </p:spPr>
        <p:txBody>
          <a:bodyPr anchorCtr="0" anchor="ctr" bIns="182850" lIns="182850" spcFirstLastPara="1" rIns="182850" wrap="square" tIns="182850">
            <a:normAutofit/>
          </a:bodyPr>
          <a:lstStyle>
            <a:lvl1pPr lvl="0" rtl="0" algn="ctr">
              <a:spcBef>
                <a:spcPts val="0"/>
              </a:spcBef>
              <a:spcAft>
                <a:spcPts val="0"/>
              </a:spcAft>
              <a:buClr>
                <a:schemeClr val="lt1"/>
              </a:buClr>
              <a:buSzPts val="6400"/>
              <a:buNone/>
              <a:defRPr sz="6400">
                <a:solidFill>
                  <a:schemeClr val="lt1"/>
                </a:solidFill>
              </a:defRPr>
            </a:lvl1pPr>
            <a:lvl2pPr lvl="1" rtl="0" algn="ctr">
              <a:spcBef>
                <a:spcPts val="0"/>
              </a:spcBef>
              <a:spcAft>
                <a:spcPts val="0"/>
              </a:spcAft>
              <a:buSzPts val="10400"/>
              <a:buNone/>
              <a:defRPr sz="10400"/>
            </a:lvl2pPr>
            <a:lvl3pPr lvl="2" rtl="0" algn="ctr">
              <a:spcBef>
                <a:spcPts val="0"/>
              </a:spcBef>
              <a:spcAft>
                <a:spcPts val="0"/>
              </a:spcAft>
              <a:buSzPts val="10400"/>
              <a:buNone/>
              <a:defRPr sz="10400"/>
            </a:lvl3pPr>
            <a:lvl4pPr lvl="3" rtl="0" algn="ctr">
              <a:spcBef>
                <a:spcPts val="0"/>
              </a:spcBef>
              <a:spcAft>
                <a:spcPts val="0"/>
              </a:spcAft>
              <a:buSzPts val="10400"/>
              <a:buNone/>
              <a:defRPr sz="10400"/>
            </a:lvl4pPr>
            <a:lvl5pPr lvl="4" rtl="0" algn="ctr">
              <a:spcBef>
                <a:spcPts val="0"/>
              </a:spcBef>
              <a:spcAft>
                <a:spcPts val="0"/>
              </a:spcAft>
              <a:buSzPts val="10400"/>
              <a:buNone/>
              <a:defRPr sz="10400"/>
            </a:lvl5pPr>
            <a:lvl6pPr lvl="5" rtl="0" algn="ctr">
              <a:spcBef>
                <a:spcPts val="0"/>
              </a:spcBef>
              <a:spcAft>
                <a:spcPts val="0"/>
              </a:spcAft>
              <a:buSzPts val="10400"/>
              <a:buNone/>
              <a:defRPr sz="10400"/>
            </a:lvl6pPr>
            <a:lvl7pPr lvl="6" rtl="0" algn="ctr">
              <a:spcBef>
                <a:spcPts val="0"/>
              </a:spcBef>
              <a:spcAft>
                <a:spcPts val="0"/>
              </a:spcAft>
              <a:buSzPts val="10400"/>
              <a:buNone/>
              <a:defRPr sz="10400"/>
            </a:lvl7pPr>
            <a:lvl8pPr lvl="7" rtl="0" algn="ctr">
              <a:spcBef>
                <a:spcPts val="0"/>
              </a:spcBef>
              <a:spcAft>
                <a:spcPts val="0"/>
              </a:spcAft>
              <a:buSzPts val="10400"/>
              <a:buNone/>
              <a:defRPr sz="10400"/>
            </a:lvl8pPr>
            <a:lvl9pPr lvl="8" rtl="0" algn="ctr">
              <a:spcBef>
                <a:spcPts val="0"/>
              </a:spcBef>
              <a:spcAft>
                <a:spcPts val="0"/>
              </a:spcAft>
              <a:buSzPts val="10400"/>
              <a:buNone/>
              <a:defRPr sz="10400"/>
            </a:lvl9pPr>
          </a:lstStyle>
          <a:p/>
        </p:txBody>
      </p:sp>
      <p:sp>
        <p:nvSpPr>
          <p:cNvPr id="14" name="Google Shape;14;p2"/>
          <p:cNvSpPr txBox="1"/>
          <p:nvPr>
            <p:ph idx="3" type="body"/>
          </p:nvPr>
        </p:nvSpPr>
        <p:spPr>
          <a:xfrm>
            <a:off x="4572000" y="7807100"/>
            <a:ext cx="9144300" cy="1108500"/>
          </a:xfrm>
          <a:prstGeom prst="rect">
            <a:avLst/>
          </a:prstGeom>
        </p:spPr>
        <p:txBody>
          <a:bodyPr anchorCtr="0" anchor="t" bIns="182850" lIns="182850" spcFirstLastPara="1" rIns="182850" wrap="square" tIns="182850">
            <a:noAutofit/>
          </a:bodyPr>
          <a:lstStyle>
            <a:lvl1pPr indent="-381000" lvl="0" marL="457200" algn="ctr">
              <a:spcBef>
                <a:spcPts val="0"/>
              </a:spcBef>
              <a:spcAft>
                <a:spcPts val="0"/>
              </a:spcAft>
              <a:buSzPts val="2400"/>
              <a:buChar char="●"/>
              <a:defRPr sz="2400"/>
            </a:lvl1pPr>
            <a:lvl2pPr indent="-381000" lvl="1" marL="914400" algn="ctr">
              <a:spcBef>
                <a:spcPts val="0"/>
              </a:spcBef>
              <a:spcAft>
                <a:spcPts val="0"/>
              </a:spcAft>
              <a:buSzPts val="2400"/>
              <a:buChar char="○"/>
              <a:defRPr sz="2400"/>
            </a:lvl2pPr>
            <a:lvl3pPr indent="-381000" lvl="2" marL="1371600" algn="ctr">
              <a:spcBef>
                <a:spcPts val="0"/>
              </a:spcBef>
              <a:spcAft>
                <a:spcPts val="0"/>
              </a:spcAft>
              <a:buSzPts val="2400"/>
              <a:buChar char="■"/>
              <a:defRPr sz="2400"/>
            </a:lvl3pPr>
            <a:lvl4pPr indent="-381000" lvl="3" marL="1828800" algn="ctr">
              <a:spcBef>
                <a:spcPts val="0"/>
              </a:spcBef>
              <a:spcAft>
                <a:spcPts val="0"/>
              </a:spcAft>
              <a:buSzPts val="2400"/>
              <a:buChar char="●"/>
              <a:defRPr sz="2400"/>
            </a:lvl4pPr>
            <a:lvl5pPr indent="-381000" lvl="4" marL="2286000" algn="ctr">
              <a:spcBef>
                <a:spcPts val="0"/>
              </a:spcBef>
              <a:spcAft>
                <a:spcPts val="0"/>
              </a:spcAft>
              <a:buSzPts val="2400"/>
              <a:buChar char="○"/>
              <a:defRPr sz="2400"/>
            </a:lvl5pPr>
            <a:lvl6pPr indent="-381000" lvl="5" marL="2743200" algn="ctr">
              <a:spcBef>
                <a:spcPts val="0"/>
              </a:spcBef>
              <a:spcAft>
                <a:spcPts val="0"/>
              </a:spcAft>
              <a:buSzPts val="2400"/>
              <a:buChar char="■"/>
              <a:defRPr sz="2400"/>
            </a:lvl6pPr>
            <a:lvl7pPr indent="-381000" lvl="6" marL="3200400" algn="ctr">
              <a:spcBef>
                <a:spcPts val="0"/>
              </a:spcBef>
              <a:spcAft>
                <a:spcPts val="0"/>
              </a:spcAft>
              <a:buSzPts val="2400"/>
              <a:buChar char="●"/>
              <a:defRPr sz="2400"/>
            </a:lvl7pPr>
            <a:lvl8pPr indent="-381000" lvl="7" marL="3657600" algn="ctr">
              <a:spcBef>
                <a:spcPts val="0"/>
              </a:spcBef>
              <a:spcAft>
                <a:spcPts val="0"/>
              </a:spcAft>
              <a:buSzPts val="2400"/>
              <a:buChar char="○"/>
              <a:defRPr sz="2400"/>
            </a:lvl8pPr>
            <a:lvl9pPr indent="-381000" lvl="8" marL="4114800" algn="ctr">
              <a:spcBef>
                <a:spcPts val="0"/>
              </a:spcBef>
              <a:spcAft>
                <a:spcPts val="0"/>
              </a:spcAft>
              <a:buSzPts val="2400"/>
              <a:buChar char="■"/>
              <a:defRPr sz="2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with title (narrow)">
  <p:cSld name="CUSTOM_1_2_1">
    <p:spTree>
      <p:nvGrpSpPr>
        <p:cNvPr id="33" name="Shape 33"/>
        <p:cNvGrpSpPr/>
        <p:nvPr/>
      </p:nvGrpSpPr>
      <p:grpSpPr>
        <a:xfrm>
          <a:off x="0" y="0"/>
          <a:ext cx="0" cy="0"/>
          <a:chOff x="0" y="0"/>
          <a:chExt cx="0" cy="0"/>
        </a:xfrm>
      </p:grpSpPr>
      <p:sp>
        <p:nvSpPr>
          <p:cNvPr id="34" name="Google Shape;34;p11"/>
          <p:cNvSpPr txBox="1"/>
          <p:nvPr>
            <p:ph idx="1" type="body"/>
          </p:nvPr>
        </p:nvSpPr>
        <p:spPr>
          <a:xfrm>
            <a:off x="6089900" y="2896925"/>
            <a:ext cx="6099000" cy="6018600"/>
          </a:xfrm>
          <a:prstGeom prst="rect">
            <a:avLst/>
          </a:prstGeom>
          <a:effectLst>
            <a:outerShdw blurRad="200025" rotWithShape="0" algn="bl" dist="19050">
              <a:srgbClr val="000000"/>
            </a:outerShdw>
          </a:effectLst>
        </p:spPr>
        <p:txBody>
          <a:bodyPr anchorCtr="0" anchor="t" bIns="182850" lIns="182850" spcFirstLastPara="1" rIns="182850" wrap="square" tIns="182850">
            <a:normAutofit/>
          </a:bodyPr>
          <a:lstStyle>
            <a:lvl1pPr indent="-406400" lvl="0" marL="457200" rtl="0">
              <a:spcBef>
                <a:spcPts val="0"/>
              </a:spcBef>
              <a:spcAft>
                <a:spcPts val="0"/>
              </a:spcAft>
              <a:buSzPts val="2800"/>
              <a:buFont typeface="Roboto Mono"/>
              <a:buChar char="●"/>
              <a:defRPr sz="2800">
                <a:latin typeface="Roboto Mono"/>
                <a:ea typeface="Roboto Mono"/>
                <a:cs typeface="Roboto Mono"/>
                <a:sym typeface="Roboto Mono"/>
              </a:defRPr>
            </a:lvl1pPr>
            <a:lvl2pPr indent="-406400" lvl="1" marL="914400" rtl="0">
              <a:spcBef>
                <a:spcPts val="0"/>
              </a:spcBef>
              <a:spcAft>
                <a:spcPts val="0"/>
              </a:spcAft>
              <a:buSzPts val="2800"/>
              <a:buFont typeface="Roboto Mono"/>
              <a:buChar char="○"/>
              <a:defRPr>
                <a:latin typeface="Roboto Mono"/>
                <a:ea typeface="Roboto Mono"/>
                <a:cs typeface="Roboto Mono"/>
                <a:sym typeface="Roboto Mono"/>
              </a:defRPr>
            </a:lvl2pPr>
            <a:lvl3pPr indent="-406400" lvl="2" marL="1371600" rtl="0">
              <a:spcBef>
                <a:spcPts val="0"/>
              </a:spcBef>
              <a:spcAft>
                <a:spcPts val="0"/>
              </a:spcAft>
              <a:buSzPts val="2800"/>
              <a:buFont typeface="Roboto Mono"/>
              <a:buChar char="■"/>
              <a:defRPr>
                <a:latin typeface="Roboto Mono"/>
                <a:ea typeface="Roboto Mono"/>
                <a:cs typeface="Roboto Mono"/>
                <a:sym typeface="Roboto Mono"/>
              </a:defRPr>
            </a:lvl3pPr>
            <a:lvl4pPr indent="-406400" lvl="3" marL="1828800" rtl="0">
              <a:spcBef>
                <a:spcPts val="0"/>
              </a:spcBef>
              <a:spcAft>
                <a:spcPts val="0"/>
              </a:spcAft>
              <a:buSzPts val="2800"/>
              <a:buFont typeface="Roboto Mono"/>
              <a:buChar char="●"/>
              <a:defRPr>
                <a:latin typeface="Roboto Mono"/>
                <a:ea typeface="Roboto Mono"/>
                <a:cs typeface="Roboto Mono"/>
                <a:sym typeface="Roboto Mono"/>
              </a:defRPr>
            </a:lvl4pPr>
            <a:lvl5pPr indent="-406400" lvl="4" marL="2286000" rtl="0">
              <a:spcBef>
                <a:spcPts val="0"/>
              </a:spcBef>
              <a:spcAft>
                <a:spcPts val="0"/>
              </a:spcAft>
              <a:buSzPts val="2800"/>
              <a:buFont typeface="Roboto Mono"/>
              <a:buChar char="○"/>
              <a:defRPr>
                <a:latin typeface="Roboto Mono"/>
                <a:ea typeface="Roboto Mono"/>
                <a:cs typeface="Roboto Mono"/>
                <a:sym typeface="Roboto Mono"/>
              </a:defRPr>
            </a:lvl5pPr>
            <a:lvl6pPr indent="-406400" lvl="5" marL="2743200" rtl="0">
              <a:spcBef>
                <a:spcPts val="0"/>
              </a:spcBef>
              <a:spcAft>
                <a:spcPts val="0"/>
              </a:spcAft>
              <a:buSzPts val="2800"/>
              <a:buFont typeface="Roboto Mono"/>
              <a:buChar char="■"/>
              <a:defRPr>
                <a:latin typeface="Roboto Mono"/>
                <a:ea typeface="Roboto Mono"/>
                <a:cs typeface="Roboto Mono"/>
                <a:sym typeface="Roboto Mono"/>
              </a:defRPr>
            </a:lvl6pPr>
            <a:lvl7pPr indent="-406400" lvl="6" marL="3200400" rtl="0">
              <a:spcBef>
                <a:spcPts val="0"/>
              </a:spcBef>
              <a:spcAft>
                <a:spcPts val="0"/>
              </a:spcAft>
              <a:buSzPts val="2800"/>
              <a:buFont typeface="Roboto Mono"/>
              <a:buChar char="●"/>
              <a:defRPr>
                <a:latin typeface="Roboto Mono"/>
                <a:ea typeface="Roboto Mono"/>
                <a:cs typeface="Roboto Mono"/>
                <a:sym typeface="Roboto Mono"/>
              </a:defRPr>
            </a:lvl7pPr>
            <a:lvl8pPr indent="-406400" lvl="7" marL="3657600" rtl="0">
              <a:spcBef>
                <a:spcPts val="0"/>
              </a:spcBef>
              <a:spcAft>
                <a:spcPts val="0"/>
              </a:spcAft>
              <a:buSzPts val="2800"/>
              <a:buFont typeface="Roboto Mono"/>
              <a:buChar char="○"/>
              <a:defRPr>
                <a:latin typeface="Roboto Mono"/>
                <a:ea typeface="Roboto Mono"/>
                <a:cs typeface="Roboto Mono"/>
                <a:sym typeface="Roboto Mono"/>
              </a:defRPr>
            </a:lvl8pPr>
            <a:lvl9pPr indent="-406400" lvl="8" marL="4114800" rtl="0">
              <a:spcBef>
                <a:spcPts val="0"/>
              </a:spcBef>
              <a:spcAft>
                <a:spcPts val="0"/>
              </a:spcAft>
              <a:buSzPts val="2800"/>
              <a:buFont typeface="Roboto Mono"/>
              <a:buChar char="■"/>
              <a:defRPr>
                <a:latin typeface="Roboto Mono"/>
                <a:ea typeface="Roboto Mono"/>
                <a:cs typeface="Roboto Mono"/>
                <a:sym typeface="Roboto Mono"/>
              </a:defRPr>
            </a:lvl9pPr>
          </a:lstStyle>
          <a:p/>
        </p:txBody>
      </p:sp>
      <p:sp>
        <p:nvSpPr>
          <p:cNvPr id="35" name="Google Shape;35;p11"/>
          <p:cNvSpPr txBox="1"/>
          <p:nvPr>
            <p:ph type="title"/>
          </p:nvPr>
        </p:nvSpPr>
        <p:spPr>
          <a:xfrm>
            <a:off x="6089900" y="1175650"/>
            <a:ext cx="6099000" cy="1313400"/>
          </a:xfrm>
          <a:prstGeom prst="rect">
            <a:avLst/>
          </a:prstGeom>
        </p:spPr>
        <p:txBody>
          <a:bodyPr anchorCtr="0" anchor="t" bIns="182850" lIns="182850" spcFirstLastPara="1" rIns="182850" wrap="square" tIns="182850">
            <a:normAutofit/>
          </a:bodyPr>
          <a:lstStyle>
            <a:lvl1pPr lvl="0" rtl="0" algn="ctr">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with title (medium)">
  <p:cSld name="CUSTOM_1_2_1_1">
    <p:spTree>
      <p:nvGrpSpPr>
        <p:cNvPr id="36" name="Shape 36"/>
        <p:cNvGrpSpPr/>
        <p:nvPr/>
      </p:nvGrpSpPr>
      <p:grpSpPr>
        <a:xfrm>
          <a:off x="0" y="0"/>
          <a:ext cx="0" cy="0"/>
          <a:chOff x="0" y="0"/>
          <a:chExt cx="0" cy="0"/>
        </a:xfrm>
      </p:grpSpPr>
      <p:sp>
        <p:nvSpPr>
          <p:cNvPr id="37" name="Google Shape;37;p12"/>
          <p:cNvSpPr txBox="1"/>
          <p:nvPr>
            <p:ph idx="1" type="body"/>
          </p:nvPr>
        </p:nvSpPr>
        <p:spPr>
          <a:xfrm>
            <a:off x="4572000" y="2906775"/>
            <a:ext cx="9144000" cy="6008700"/>
          </a:xfrm>
          <a:prstGeom prst="rect">
            <a:avLst/>
          </a:prstGeom>
          <a:effectLst>
            <a:outerShdw blurRad="200025" rotWithShape="0" algn="bl">
              <a:srgbClr val="000000"/>
            </a:outerShdw>
          </a:effectLst>
        </p:spPr>
        <p:txBody>
          <a:bodyPr anchorCtr="0" anchor="t" bIns="182850" lIns="182850" spcFirstLastPara="1" rIns="182850" wrap="square" tIns="182850">
            <a:normAutofit/>
          </a:bodyPr>
          <a:lstStyle>
            <a:lvl1pPr indent="-406400" lvl="0" marL="457200" rtl="0">
              <a:spcBef>
                <a:spcPts val="0"/>
              </a:spcBef>
              <a:spcAft>
                <a:spcPts val="0"/>
              </a:spcAft>
              <a:buSzPts val="2800"/>
              <a:buFont typeface="Roboto Mono"/>
              <a:buChar char="●"/>
              <a:defRPr sz="2800">
                <a:latin typeface="Roboto Mono"/>
                <a:ea typeface="Roboto Mono"/>
                <a:cs typeface="Roboto Mono"/>
                <a:sym typeface="Roboto Mono"/>
              </a:defRPr>
            </a:lvl1pPr>
            <a:lvl2pPr indent="-406400" lvl="1" marL="914400" rtl="0">
              <a:spcBef>
                <a:spcPts val="0"/>
              </a:spcBef>
              <a:spcAft>
                <a:spcPts val="0"/>
              </a:spcAft>
              <a:buSzPts val="2800"/>
              <a:buFont typeface="Roboto Mono"/>
              <a:buChar char="○"/>
              <a:defRPr>
                <a:latin typeface="Roboto Mono"/>
                <a:ea typeface="Roboto Mono"/>
                <a:cs typeface="Roboto Mono"/>
                <a:sym typeface="Roboto Mono"/>
              </a:defRPr>
            </a:lvl2pPr>
            <a:lvl3pPr indent="-406400" lvl="2" marL="1371600" rtl="0">
              <a:spcBef>
                <a:spcPts val="0"/>
              </a:spcBef>
              <a:spcAft>
                <a:spcPts val="0"/>
              </a:spcAft>
              <a:buSzPts val="2800"/>
              <a:buFont typeface="Roboto Mono"/>
              <a:buChar char="■"/>
              <a:defRPr>
                <a:latin typeface="Roboto Mono"/>
                <a:ea typeface="Roboto Mono"/>
                <a:cs typeface="Roboto Mono"/>
                <a:sym typeface="Roboto Mono"/>
              </a:defRPr>
            </a:lvl3pPr>
            <a:lvl4pPr indent="-406400" lvl="3" marL="1828800" rtl="0">
              <a:spcBef>
                <a:spcPts val="0"/>
              </a:spcBef>
              <a:spcAft>
                <a:spcPts val="0"/>
              </a:spcAft>
              <a:buSzPts val="2800"/>
              <a:buFont typeface="Roboto Mono"/>
              <a:buChar char="●"/>
              <a:defRPr>
                <a:latin typeface="Roboto Mono"/>
                <a:ea typeface="Roboto Mono"/>
                <a:cs typeface="Roboto Mono"/>
                <a:sym typeface="Roboto Mono"/>
              </a:defRPr>
            </a:lvl4pPr>
            <a:lvl5pPr indent="-406400" lvl="4" marL="2286000" rtl="0">
              <a:spcBef>
                <a:spcPts val="0"/>
              </a:spcBef>
              <a:spcAft>
                <a:spcPts val="0"/>
              </a:spcAft>
              <a:buSzPts val="2800"/>
              <a:buFont typeface="Roboto Mono"/>
              <a:buChar char="○"/>
              <a:defRPr>
                <a:latin typeface="Roboto Mono"/>
                <a:ea typeface="Roboto Mono"/>
                <a:cs typeface="Roboto Mono"/>
                <a:sym typeface="Roboto Mono"/>
              </a:defRPr>
            </a:lvl5pPr>
            <a:lvl6pPr indent="-406400" lvl="5" marL="2743200" rtl="0">
              <a:spcBef>
                <a:spcPts val="0"/>
              </a:spcBef>
              <a:spcAft>
                <a:spcPts val="0"/>
              </a:spcAft>
              <a:buSzPts val="2800"/>
              <a:buFont typeface="Roboto Mono"/>
              <a:buChar char="■"/>
              <a:defRPr>
                <a:latin typeface="Roboto Mono"/>
                <a:ea typeface="Roboto Mono"/>
                <a:cs typeface="Roboto Mono"/>
                <a:sym typeface="Roboto Mono"/>
              </a:defRPr>
            </a:lvl6pPr>
            <a:lvl7pPr indent="-406400" lvl="6" marL="3200400" rtl="0">
              <a:spcBef>
                <a:spcPts val="0"/>
              </a:spcBef>
              <a:spcAft>
                <a:spcPts val="0"/>
              </a:spcAft>
              <a:buSzPts val="2800"/>
              <a:buFont typeface="Roboto Mono"/>
              <a:buChar char="●"/>
              <a:defRPr>
                <a:latin typeface="Roboto Mono"/>
                <a:ea typeface="Roboto Mono"/>
                <a:cs typeface="Roboto Mono"/>
                <a:sym typeface="Roboto Mono"/>
              </a:defRPr>
            </a:lvl7pPr>
            <a:lvl8pPr indent="-406400" lvl="7" marL="3657600" rtl="0">
              <a:spcBef>
                <a:spcPts val="0"/>
              </a:spcBef>
              <a:spcAft>
                <a:spcPts val="0"/>
              </a:spcAft>
              <a:buSzPts val="2800"/>
              <a:buFont typeface="Roboto Mono"/>
              <a:buChar char="○"/>
              <a:defRPr>
                <a:latin typeface="Roboto Mono"/>
                <a:ea typeface="Roboto Mono"/>
                <a:cs typeface="Roboto Mono"/>
                <a:sym typeface="Roboto Mono"/>
              </a:defRPr>
            </a:lvl8pPr>
            <a:lvl9pPr indent="-406400" lvl="8" marL="4114800" rtl="0">
              <a:spcBef>
                <a:spcPts val="0"/>
              </a:spcBef>
              <a:spcAft>
                <a:spcPts val="0"/>
              </a:spcAft>
              <a:buSzPts val="2800"/>
              <a:buFont typeface="Roboto Mono"/>
              <a:buChar char="■"/>
              <a:defRPr>
                <a:latin typeface="Roboto Mono"/>
                <a:ea typeface="Roboto Mono"/>
                <a:cs typeface="Roboto Mono"/>
                <a:sym typeface="Roboto Mono"/>
              </a:defRPr>
            </a:lvl9pPr>
          </a:lstStyle>
          <a:p/>
        </p:txBody>
      </p:sp>
      <p:sp>
        <p:nvSpPr>
          <p:cNvPr id="38" name="Google Shape;38;p12"/>
          <p:cNvSpPr txBox="1"/>
          <p:nvPr>
            <p:ph type="title"/>
          </p:nvPr>
        </p:nvSpPr>
        <p:spPr>
          <a:xfrm>
            <a:off x="4572000" y="1175650"/>
            <a:ext cx="9144000" cy="1313400"/>
          </a:xfrm>
          <a:prstGeom prst="rect">
            <a:avLst/>
          </a:prstGeom>
        </p:spPr>
        <p:txBody>
          <a:bodyPr anchorCtr="0" anchor="t" bIns="182850" lIns="182850" spcFirstLastPara="1" rIns="182850" wrap="square" tIns="182850">
            <a:normAutofit/>
          </a:bodyPr>
          <a:lstStyle>
            <a:lvl1pPr lvl="0" rtl="0" algn="ctr">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list (small)">
  <p:cSld name="CUSTOM_1_1">
    <p:spTree>
      <p:nvGrpSpPr>
        <p:cNvPr id="39" name="Shape 39"/>
        <p:cNvGrpSpPr/>
        <p:nvPr/>
      </p:nvGrpSpPr>
      <p:grpSpPr>
        <a:xfrm>
          <a:off x="0" y="0"/>
          <a:ext cx="0" cy="0"/>
          <a:chOff x="0" y="0"/>
          <a:chExt cx="0" cy="0"/>
        </a:xfrm>
      </p:grpSpPr>
      <p:sp>
        <p:nvSpPr>
          <p:cNvPr id="40" name="Google Shape;40;p13"/>
          <p:cNvSpPr txBox="1"/>
          <p:nvPr>
            <p:ph type="title"/>
          </p:nvPr>
        </p:nvSpPr>
        <p:spPr>
          <a:xfrm>
            <a:off x="6089900" y="1175650"/>
            <a:ext cx="6099000" cy="1313400"/>
          </a:xfrm>
          <a:prstGeom prst="rect">
            <a:avLst/>
          </a:prstGeom>
        </p:spPr>
        <p:txBody>
          <a:bodyPr anchorCtr="0" anchor="t" bIns="182850" lIns="182850" spcFirstLastPara="1" rIns="182850" wrap="square" tIns="182850">
            <a:normAutofit/>
          </a:bodyPr>
          <a:lstStyle>
            <a:lvl1pPr lvl="0" algn="ctr">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p13"/>
          <p:cNvSpPr txBox="1"/>
          <p:nvPr>
            <p:ph idx="1" type="body"/>
          </p:nvPr>
        </p:nvSpPr>
        <p:spPr>
          <a:xfrm>
            <a:off x="6089900" y="2975875"/>
            <a:ext cx="6099000" cy="59394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list (medium)">
  <p:cSld name="CUSTOM_1_1_1">
    <p:spTree>
      <p:nvGrpSpPr>
        <p:cNvPr id="42" name="Shape 42"/>
        <p:cNvGrpSpPr/>
        <p:nvPr/>
      </p:nvGrpSpPr>
      <p:grpSpPr>
        <a:xfrm>
          <a:off x="0" y="0"/>
          <a:ext cx="0" cy="0"/>
          <a:chOff x="0" y="0"/>
          <a:chExt cx="0" cy="0"/>
        </a:xfrm>
      </p:grpSpPr>
      <p:sp>
        <p:nvSpPr>
          <p:cNvPr id="43" name="Google Shape;43;p14"/>
          <p:cNvSpPr txBox="1"/>
          <p:nvPr>
            <p:ph type="title"/>
          </p:nvPr>
        </p:nvSpPr>
        <p:spPr>
          <a:xfrm>
            <a:off x="4572000" y="1175650"/>
            <a:ext cx="9144000" cy="1313400"/>
          </a:xfrm>
          <a:prstGeom prst="rect">
            <a:avLst/>
          </a:prstGeom>
        </p:spPr>
        <p:txBody>
          <a:bodyPr anchorCtr="0" anchor="t" bIns="182850" lIns="182850" spcFirstLastPara="1" rIns="182850" wrap="square" tIns="182850">
            <a:normAutofit/>
          </a:bodyPr>
          <a:lstStyle>
            <a:lvl1pPr lvl="0" rtl="0" algn="ctr">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44" name="Google Shape;44;p14"/>
          <p:cNvSpPr txBox="1"/>
          <p:nvPr>
            <p:ph idx="1" type="body"/>
          </p:nvPr>
        </p:nvSpPr>
        <p:spPr>
          <a:xfrm>
            <a:off x="4572000" y="2966700"/>
            <a:ext cx="9144000" cy="5948700"/>
          </a:xfrm>
          <a:prstGeom prst="rect">
            <a:avLst/>
          </a:prstGeom>
        </p:spPr>
        <p:txBody>
          <a:bodyPr anchorCtr="0" anchor="t" bIns="182850" lIns="182850" spcFirstLastPara="1" rIns="182850" wrap="square" tIns="182850">
            <a:normAutofit/>
          </a:bodyPr>
          <a:lstStyle>
            <a:lvl1pPr indent="-457200" lvl="0" marL="457200" rtl="0">
              <a:spcBef>
                <a:spcPts val="0"/>
              </a:spcBef>
              <a:spcAft>
                <a:spcPts val="0"/>
              </a:spcAft>
              <a:buSzPts val="36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list (wide)">
  <p:cSld name="CUSTOM_1_1_1_1">
    <p:spTree>
      <p:nvGrpSpPr>
        <p:cNvPr id="45" name="Shape 45"/>
        <p:cNvGrpSpPr/>
        <p:nvPr/>
      </p:nvGrpSpPr>
      <p:grpSpPr>
        <a:xfrm>
          <a:off x="0" y="0"/>
          <a:ext cx="0" cy="0"/>
          <a:chOff x="0" y="0"/>
          <a:chExt cx="0" cy="0"/>
        </a:xfrm>
      </p:grpSpPr>
      <p:sp>
        <p:nvSpPr>
          <p:cNvPr id="46" name="Google Shape;46;p15"/>
          <p:cNvSpPr txBox="1"/>
          <p:nvPr>
            <p:ph type="title"/>
          </p:nvPr>
        </p:nvSpPr>
        <p:spPr>
          <a:xfrm>
            <a:off x="186750" y="183700"/>
            <a:ext cx="17872800" cy="1313400"/>
          </a:xfrm>
          <a:prstGeom prst="rect">
            <a:avLst/>
          </a:prstGeom>
        </p:spPr>
        <p:txBody>
          <a:bodyPr anchorCtr="0" anchor="t" bIns="182850" lIns="182850" spcFirstLastPara="1" rIns="182850" wrap="square" tIns="182850">
            <a:normAutofit/>
          </a:bodyPr>
          <a:lstStyle>
            <a:lvl1pPr lvl="0" rtl="0" algn="ctr">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47" name="Google Shape;47;p15"/>
          <p:cNvSpPr txBox="1"/>
          <p:nvPr>
            <p:ph idx="1" type="body"/>
          </p:nvPr>
        </p:nvSpPr>
        <p:spPr>
          <a:xfrm>
            <a:off x="186750" y="1983925"/>
            <a:ext cx="17872800" cy="6931200"/>
          </a:xfrm>
          <a:prstGeom prst="rect">
            <a:avLst/>
          </a:prstGeom>
        </p:spPr>
        <p:txBody>
          <a:bodyPr anchorCtr="0" anchor="t" bIns="182850" lIns="182850" spcFirstLastPara="1" rIns="182850" wrap="square" tIns="182850">
            <a:normAutofit/>
          </a:bodyPr>
          <a:lstStyle>
            <a:lvl1pPr indent="-457200" lvl="0" marL="457200" rtl="0">
              <a:spcBef>
                <a:spcPts val="0"/>
              </a:spcBef>
              <a:spcAft>
                <a:spcPts val="0"/>
              </a:spcAft>
              <a:buSzPts val="3600"/>
              <a:buChar char="●"/>
              <a:defRPr/>
            </a:lvl1pPr>
            <a:lvl2pPr indent="-406400" lvl="1" marL="914400" rtl="0">
              <a:spcBef>
                <a:spcPts val="0"/>
              </a:spcBef>
              <a:spcAft>
                <a:spcPts val="0"/>
              </a:spcAft>
              <a:buSzPts val="2800"/>
              <a:buChar char="○"/>
              <a:defRPr/>
            </a:lvl2pPr>
            <a:lvl3pPr indent="-406400" lvl="2" marL="1371600" rtl="0">
              <a:spcBef>
                <a:spcPts val="0"/>
              </a:spcBef>
              <a:spcAft>
                <a:spcPts val="0"/>
              </a:spcAft>
              <a:buSzPts val="2800"/>
              <a:buChar char="■"/>
              <a:defRPr/>
            </a:lvl3pPr>
            <a:lvl4pPr indent="-406400" lvl="3" marL="1828800" rtl="0">
              <a:spcBef>
                <a:spcPts val="0"/>
              </a:spcBef>
              <a:spcAft>
                <a:spcPts val="0"/>
              </a:spcAft>
              <a:buSzPts val="2800"/>
              <a:buChar char="●"/>
              <a:defRPr/>
            </a:lvl4pPr>
            <a:lvl5pPr indent="-406400" lvl="4" marL="2286000" rtl="0">
              <a:spcBef>
                <a:spcPts val="0"/>
              </a:spcBef>
              <a:spcAft>
                <a:spcPts val="0"/>
              </a:spcAft>
              <a:buSzPts val="2800"/>
              <a:buChar char="○"/>
              <a:defRPr/>
            </a:lvl5pPr>
            <a:lvl6pPr indent="-406400" lvl="5" marL="2743200" rtl="0">
              <a:spcBef>
                <a:spcPts val="0"/>
              </a:spcBef>
              <a:spcAft>
                <a:spcPts val="0"/>
              </a:spcAft>
              <a:buSzPts val="2800"/>
              <a:buChar char="■"/>
              <a:defRPr/>
            </a:lvl6pPr>
            <a:lvl7pPr indent="-406400" lvl="6" marL="3200400" rtl="0">
              <a:spcBef>
                <a:spcPts val="0"/>
              </a:spcBef>
              <a:spcAft>
                <a:spcPts val="0"/>
              </a:spcAft>
              <a:buSzPts val="2800"/>
              <a:buChar char="●"/>
              <a:defRPr/>
            </a:lvl7pPr>
            <a:lvl8pPr indent="-406400" lvl="7" marL="3657600" rtl="0">
              <a:spcBef>
                <a:spcPts val="0"/>
              </a:spcBef>
              <a:spcAft>
                <a:spcPts val="0"/>
              </a:spcAft>
              <a:buSzPts val="2800"/>
              <a:buChar char="○"/>
              <a:defRPr/>
            </a:lvl8pPr>
            <a:lvl9pPr indent="-406400" lvl="8" marL="4114800" rtl="0">
              <a:spcBef>
                <a:spcPts val="0"/>
              </a:spcBef>
              <a:spcAft>
                <a:spcPts val="0"/>
              </a:spcAft>
              <a:buSzPts val="2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cSld name="TITLE_1">
    <p:spTree>
      <p:nvGrpSpPr>
        <p:cNvPr id="15" name="Shape 15"/>
        <p:cNvGrpSpPr/>
        <p:nvPr/>
      </p:nvGrpSpPr>
      <p:grpSpPr>
        <a:xfrm>
          <a:off x="0" y="0"/>
          <a:ext cx="0" cy="0"/>
          <a:chOff x="0" y="0"/>
          <a:chExt cx="0" cy="0"/>
        </a:xfrm>
      </p:grpSpPr>
      <p:sp>
        <p:nvSpPr>
          <p:cNvPr id="16" name="Google Shape;16;p3"/>
          <p:cNvSpPr txBox="1"/>
          <p:nvPr>
            <p:ph type="ctrTitle"/>
          </p:nvPr>
        </p:nvSpPr>
        <p:spPr>
          <a:xfrm>
            <a:off x="186750" y="3354325"/>
            <a:ext cx="17872800" cy="1186800"/>
          </a:xfrm>
          <a:prstGeom prst="rect">
            <a:avLst/>
          </a:prstGeom>
        </p:spPr>
        <p:txBody>
          <a:bodyPr anchorCtr="0" anchor="ctr" bIns="182850" lIns="182850" spcFirstLastPara="1" rIns="182850" wrap="square" tIns="182850">
            <a:normAutofit/>
          </a:bodyPr>
          <a:lstStyle>
            <a:lvl1pPr lvl="0" rtl="0" algn="ctr">
              <a:spcBef>
                <a:spcPts val="0"/>
              </a:spcBef>
              <a:spcAft>
                <a:spcPts val="0"/>
              </a:spcAft>
              <a:buSzPts val="6400"/>
              <a:buNone/>
              <a:defRPr sz="6400"/>
            </a:lvl1pPr>
            <a:lvl2pPr lvl="1" rtl="0" algn="ctr">
              <a:spcBef>
                <a:spcPts val="0"/>
              </a:spcBef>
              <a:spcAft>
                <a:spcPts val="0"/>
              </a:spcAft>
              <a:buSzPts val="10400"/>
              <a:buNone/>
              <a:defRPr sz="10400"/>
            </a:lvl2pPr>
            <a:lvl3pPr lvl="2" rtl="0" algn="ctr">
              <a:spcBef>
                <a:spcPts val="0"/>
              </a:spcBef>
              <a:spcAft>
                <a:spcPts val="0"/>
              </a:spcAft>
              <a:buSzPts val="10400"/>
              <a:buNone/>
              <a:defRPr sz="10400"/>
            </a:lvl3pPr>
            <a:lvl4pPr lvl="3" rtl="0" algn="ctr">
              <a:spcBef>
                <a:spcPts val="0"/>
              </a:spcBef>
              <a:spcAft>
                <a:spcPts val="0"/>
              </a:spcAft>
              <a:buSzPts val="10400"/>
              <a:buNone/>
              <a:defRPr sz="10400"/>
            </a:lvl4pPr>
            <a:lvl5pPr lvl="4" rtl="0" algn="ctr">
              <a:spcBef>
                <a:spcPts val="0"/>
              </a:spcBef>
              <a:spcAft>
                <a:spcPts val="0"/>
              </a:spcAft>
              <a:buSzPts val="10400"/>
              <a:buNone/>
              <a:defRPr sz="10400"/>
            </a:lvl5pPr>
            <a:lvl6pPr lvl="5" rtl="0" algn="ctr">
              <a:spcBef>
                <a:spcPts val="0"/>
              </a:spcBef>
              <a:spcAft>
                <a:spcPts val="0"/>
              </a:spcAft>
              <a:buSzPts val="10400"/>
              <a:buNone/>
              <a:defRPr sz="10400"/>
            </a:lvl6pPr>
            <a:lvl7pPr lvl="6" rtl="0" algn="ctr">
              <a:spcBef>
                <a:spcPts val="0"/>
              </a:spcBef>
              <a:spcAft>
                <a:spcPts val="0"/>
              </a:spcAft>
              <a:buSzPts val="10400"/>
              <a:buNone/>
              <a:defRPr sz="10400"/>
            </a:lvl7pPr>
            <a:lvl8pPr lvl="7" rtl="0" algn="ctr">
              <a:spcBef>
                <a:spcPts val="0"/>
              </a:spcBef>
              <a:spcAft>
                <a:spcPts val="0"/>
              </a:spcAft>
              <a:buSzPts val="10400"/>
              <a:buNone/>
              <a:defRPr sz="10400"/>
            </a:lvl8pPr>
            <a:lvl9pPr lvl="8" rtl="0" algn="ctr">
              <a:spcBef>
                <a:spcPts val="0"/>
              </a:spcBef>
              <a:spcAft>
                <a:spcPts val="0"/>
              </a:spcAft>
              <a:buSzPts val="10400"/>
              <a:buNone/>
              <a:defRPr sz="10400"/>
            </a:lvl9pPr>
          </a:lstStyle>
          <a:p/>
        </p:txBody>
      </p:sp>
      <p:sp>
        <p:nvSpPr>
          <p:cNvPr id="17" name="Google Shape;17;p3"/>
          <p:cNvSpPr txBox="1"/>
          <p:nvPr>
            <p:ph idx="12" type="sldNum"/>
          </p:nvPr>
        </p:nvSpPr>
        <p:spPr>
          <a:xfrm>
            <a:off x="16944916" y="9326434"/>
            <a:ext cx="1097400" cy="7872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8" name="Google Shape;18;p3"/>
          <p:cNvSpPr txBox="1"/>
          <p:nvPr>
            <p:ph idx="2" type="ctrTitle"/>
          </p:nvPr>
        </p:nvSpPr>
        <p:spPr>
          <a:xfrm>
            <a:off x="169525" y="4541125"/>
            <a:ext cx="17872800" cy="1005000"/>
          </a:xfrm>
          <a:prstGeom prst="rect">
            <a:avLst/>
          </a:prstGeom>
        </p:spPr>
        <p:txBody>
          <a:bodyPr anchorCtr="0" anchor="ctr" bIns="182850" lIns="182850" spcFirstLastPara="1" rIns="182850" wrap="square" tIns="182850">
            <a:norm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0400"/>
              <a:buNone/>
              <a:defRPr sz="10400"/>
            </a:lvl2pPr>
            <a:lvl3pPr lvl="2" rtl="0" algn="ctr">
              <a:spcBef>
                <a:spcPts val="0"/>
              </a:spcBef>
              <a:spcAft>
                <a:spcPts val="0"/>
              </a:spcAft>
              <a:buSzPts val="10400"/>
              <a:buNone/>
              <a:defRPr sz="10400"/>
            </a:lvl3pPr>
            <a:lvl4pPr lvl="3" rtl="0" algn="ctr">
              <a:spcBef>
                <a:spcPts val="0"/>
              </a:spcBef>
              <a:spcAft>
                <a:spcPts val="0"/>
              </a:spcAft>
              <a:buSzPts val="10400"/>
              <a:buNone/>
              <a:defRPr sz="10400"/>
            </a:lvl4pPr>
            <a:lvl5pPr lvl="4" rtl="0" algn="ctr">
              <a:spcBef>
                <a:spcPts val="0"/>
              </a:spcBef>
              <a:spcAft>
                <a:spcPts val="0"/>
              </a:spcAft>
              <a:buSzPts val="10400"/>
              <a:buNone/>
              <a:defRPr sz="10400"/>
            </a:lvl5pPr>
            <a:lvl6pPr lvl="5" rtl="0" algn="ctr">
              <a:spcBef>
                <a:spcPts val="0"/>
              </a:spcBef>
              <a:spcAft>
                <a:spcPts val="0"/>
              </a:spcAft>
              <a:buSzPts val="10400"/>
              <a:buNone/>
              <a:defRPr sz="10400"/>
            </a:lvl6pPr>
            <a:lvl7pPr lvl="6" rtl="0" algn="ctr">
              <a:spcBef>
                <a:spcPts val="0"/>
              </a:spcBef>
              <a:spcAft>
                <a:spcPts val="0"/>
              </a:spcAft>
              <a:buSzPts val="10400"/>
              <a:buNone/>
              <a:defRPr sz="10400"/>
            </a:lvl7pPr>
            <a:lvl8pPr lvl="7" rtl="0" algn="ctr">
              <a:spcBef>
                <a:spcPts val="0"/>
              </a:spcBef>
              <a:spcAft>
                <a:spcPts val="0"/>
              </a:spcAft>
              <a:buSzPts val="10400"/>
              <a:buNone/>
              <a:defRPr sz="10400"/>
            </a:lvl8pPr>
            <a:lvl9pPr lvl="8" rtl="0" algn="ctr">
              <a:spcBef>
                <a:spcPts val="0"/>
              </a:spcBef>
              <a:spcAft>
                <a:spcPts val="0"/>
              </a:spcAft>
              <a:buSzPts val="10400"/>
              <a:buNone/>
              <a:defRPr sz="10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CUSTOM">
    <p:spTree>
      <p:nvGrpSpPr>
        <p:cNvPr id="19"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
    <p:spTree>
      <p:nvGrpSpPr>
        <p:cNvPr id="20" name="Shape 20"/>
        <p:cNvGrpSpPr/>
        <p:nvPr/>
      </p:nvGrpSpPr>
      <p:grpSpPr>
        <a:xfrm>
          <a:off x="0" y="0"/>
          <a:ext cx="0" cy="0"/>
          <a:chOff x="0" y="0"/>
          <a:chExt cx="0" cy="0"/>
        </a:xfrm>
      </p:grpSpPr>
      <p:sp>
        <p:nvSpPr>
          <p:cNvPr id="21" name="Google Shape;21;p5"/>
          <p:cNvSpPr txBox="1"/>
          <p:nvPr>
            <p:ph type="title"/>
          </p:nvPr>
        </p:nvSpPr>
        <p:spPr>
          <a:xfrm>
            <a:off x="186750" y="183700"/>
            <a:ext cx="17872800" cy="1313400"/>
          </a:xfrm>
          <a:prstGeom prst="rect">
            <a:avLst/>
          </a:prstGeom>
        </p:spPr>
        <p:txBody>
          <a:bodyPr anchorCtr="0" anchor="t" bIns="182850" lIns="182850" spcFirstLastPara="1" rIns="182850" wrap="square" tIns="182850">
            <a:normAutofit/>
          </a:bodyPr>
          <a:lstStyle>
            <a:lvl1pPr lvl="0" rtl="0" algn="ctr">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p:cSld name="CUSTOM_2">
    <p:spTree>
      <p:nvGrpSpPr>
        <p:cNvPr id="22" name="Shape 22"/>
        <p:cNvGrpSpPr/>
        <p:nvPr/>
      </p:nvGrpSpPr>
      <p:grpSpPr>
        <a:xfrm>
          <a:off x="0" y="0"/>
          <a:ext cx="0" cy="0"/>
          <a:chOff x="0" y="0"/>
          <a:chExt cx="0" cy="0"/>
        </a:xfrm>
      </p:grpSpPr>
      <p:sp>
        <p:nvSpPr>
          <p:cNvPr id="23" name="Google Shape;23;p6"/>
          <p:cNvSpPr/>
          <p:nvPr>
            <p:ph idx="2" type="pic"/>
          </p:nvPr>
        </p:nvSpPr>
        <p:spPr>
          <a:xfrm>
            <a:off x="186750" y="183700"/>
            <a:ext cx="17872800" cy="8731800"/>
          </a:xfrm>
          <a:prstGeom prst="roundRect">
            <a:avLst>
              <a:gd fmla="val 1477" name="adj"/>
            </a:avLst>
          </a:prstGeom>
          <a:noFill/>
          <a:ln>
            <a:noFill/>
          </a:ln>
          <a:effectLst>
            <a:outerShdw blurRad="200025" rotWithShape="0" algn="bl">
              <a:srgbClr val="000000"/>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wide)">
  <p:cSld name="CUSTOM_1">
    <p:spTree>
      <p:nvGrpSpPr>
        <p:cNvPr id="24" name="Shape 24"/>
        <p:cNvGrpSpPr/>
        <p:nvPr/>
      </p:nvGrpSpPr>
      <p:grpSpPr>
        <a:xfrm>
          <a:off x="0" y="0"/>
          <a:ext cx="0" cy="0"/>
          <a:chOff x="0" y="0"/>
          <a:chExt cx="0" cy="0"/>
        </a:xfrm>
      </p:grpSpPr>
      <p:sp>
        <p:nvSpPr>
          <p:cNvPr id="25" name="Google Shape;25;p7"/>
          <p:cNvSpPr txBox="1"/>
          <p:nvPr>
            <p:ph idx="1" type="body"/>
          </p:nvPr>
        </p:nvSpPr>
        <p:spPr>
          <a:xfrm>
            <a:off x="186750" y="183700"/>
            <a:ext cx="17872800" cy="8731800"/>
          </a:xfrm>
          <a:prstGeom prst="rect">
            <a:avLst/>
          </a:prstGeom>
          <a:effectLst>
            <a:outerShdw blurRad="200025" rotWithShape="0" algn="bl" dist="19050">
              <a:srgbClr val="000000"/>
            </a:outerShdw>
          </a:effectLst>
        </p:spPr>
        <p:txBody>
          <a:bodyPr anchorCtr="0" anchor="t" bIns="182850" lIns="182850" spcFirstLastPara="1" rIns="182850" wrap="square" tIns="182850">
            <a:normAutofit/>
          </a:bodyPr>
          <a:lstStyle>
            <a:lvl1pPr indent="-406400" lvl="0" marL="457200" rtl="0">
              <a:spcBef>
                <a:spcPts val="0"/>
              </a:spcBef>
              <a:spcAft>
                <a:spcPts val="0"/>
              </a:spcAft>
              <a:buSzPts val="2800"/>
              <a:buFont typeface="Roboto Mono"/>
              <a:buChar char="●"/>
              <a:defRPr sz="2800">
                <a:latin typeface="Roboto Mono"/>
                <a:ea typeface="Roboto Mono"/>
                <a:cs typeface="Roboto Mono"/>
                <a:sym typeface="Roboto Mono"/>
              </a:defRPr>
            </a:lvl1pPr>
            <a:lvl2pPr indent="-406400" lvl="1" marL="914400" rtl="0">
              <a:spcBef>
                <a:spcPts val="0"/>
              </a:spcBef>
              <a:spcAft>
                <a:spcPts val="0"/>
              </a:spcAft>
              <a:buSzPts val="2800"/>
              <a:buFont typeface="Roboto Mono"/>
              <a:buChar char="○"/>
              <a:defRPr>
                <a:latin typeface="Roboto Mono"/>
                <a:ea typeface="Roboto Mono"/>
                <a:cs typeface="Roboto Mono"/>
                <a:sym typeface="Roboto Mono"/>
              </a:defRPr>
            </a:lvl2pPr>
            <a:lvl3pPr indent="-406400" lvl="2" marL="1371600" rtl="0">
              <a:spcBef>
                <a:spcPts val="0"/>
              </a:spcBef>
              <a:spcAft>
                <a:spcPts val="0"/>
              </a:spcAft>
              <a:buSzPts val="2800"/>
              <a:buFont typeface="Roboto Mono"/>
              <a:buChar char="■"/>
              <a:defRPr>
                <a:latin typeface="Roboto Mono"/>
                <a:ea typeface="Roboto Mono"/>
                <a:cs typeface="Roboto Mono"/>
                <a:sym typeface="Roboto Mono"/>
              </a:defRPr>
            </a:lvl3pPr>
            <a:lvl4pPr indent="-406400" lvl="3" marL="1828800" rtl="0">
              <a:spcBef>
                <a:spcPts val="0"/>
              </a:spcBef>
              <a:spcAft>
                <a:spcPts val="0"/>
              </a:spcAft>
              <a:buSzPts val="2800"/>
              <a:buFont typeface="Roboto Mono"/>
              <a:buChar char="●"/>
              <a:defRPr>
                <a:latin typeface="Roboto Mono"/>
                <a:ea typeface="Roboto Mono"/>
                <a:cs typeface="Roboto Mono"/>
                <a:sym typeface="Roboto Mono"/>
              </a:defRPr>
            </a:lvl4pPr>
            <a:lvl5pPr indent="-406400" lvl="4" marL="2286000" rtl="0">
              <a:spcBef>
                <a:spcPts val="0"/>
              </a:spcBef>
              <a:spcAft>
                <a:spcPts val="0"/>
              </a:spcAft>
              <a:buSzPts val="2800"/>
              <a:buFont typeface="Roboto Mono"/>
              <a:buChar char="○"/>
              <a:defRPr>
                <a:latin typeface="Roboto Mono"/>
                <a:ea typeface="Roboto Mono"/>
                <a:cs typeface="Roboto Mono"/>
                <a:sym typeface="Roboto Mono"/>
              </a:defRPr>
            </a:lvl5pPr>
            <a:lvl6pPr indent="-406400" lvl="5" marL="2743200" rtl="0">
              <a:spcBef>
                <a:spcPts val="0"/>
              </a:spcBef>
              <a:spcAft>
                <a:spcPts val="0"/>
              </a:spcAft>
              <a:buSzPts val="2800"/>
              <a:buFont typeface="Roboto Mono"/>
              <a:buChar char="■"/>
              <a:defRPr>
                <a:latin typeface="Roboto Mono"/>
                <a:ea typeface="Roboto Mono"/>
                <a:cs typeface="Roboto Mono"/>
                <a:sym typeface="Roboto Mono"/>
              </a:defRPr>
            </a:lvl6pPr>
            <a:lvl7pPr indent="-406400" lvl="6" marL="3200400" rtl="0">
              <a:spcBef>
                <a:spcPts val="0"/>
              </a:spcBef>
              <a:spcAft>
                <a:spcPts val="0"/>
              </a:spcAft>
              <a:buSzPts val="2800"/>
              <a:buFont typeface="Roboto Mono"/>
              <a:buChar char="●"/>
              <a:defRPr>
                <a:latin typeface="Roboto Mono"/>
                <a:ea typeface="Roboto Mono"/>
                <a:cs typeface="Roboto Mono"/>
                <a:sym typeface="Roboto Mono"/>
              </a:defRPr>
            </a:lvl7pPr>
            <a:lvl8pPr indent="-406400" lvl="7" marL="3657600" rtl="0">
              <a:spcBef>
                <a:spcPts val="0"/>
              </a:spcBef>
              <a:spcAft>
                <a:spcPts val="0"/>
              </a:spcAft>
              <a:buSzPts val="2800"/>
              <a:buFont typeface="Roboto Mono"/>
              <a:buChar char="○"/>
              <a:defRPr>
                <a:latin typeface="Roboto Mono"/>
                <a:ea typeface="Roboto Mono"/>
                <a:cs typeface="Roboto Mono"/>
                <a:sym typeface="Roboto Mono"/>
              </a:defRPr>
            </a:lvl8pPr>
            <a:lvl9pPr indent="-406400" lvl="8" marL="4114800" rtl="0">
              <a:spcBef>
                <a:spcPts val="0"/>
              </a:spcBef>
              <a:spcAft>
                <a:spcPts val="0"/>
              </a:spcAft>
              <a:buSzPts val="2800"/>
              <a:buFont typeface="Roboto Mono"/>
              <a:buChar char="■"/>
              <a:defRPr>
                <a:latin typeface="Roboto Mono"/>
                <a:ea typeface="Roboto Mono"/>
                <a:cs typeface="Roboto Mono"/>
                <a:sym typeface="Roboto Mon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narrow)">
  <p:cSld name="CUSTOM_1_3">
    <p:spTree>
      <p:nvGrpSpPr>
        <p:cNvPr id="26" name="Shape 26"/>
        <p:cNvGrpSpPr/>
        <p:nvPr/>
      </p:nvGrpSpPr>
      <p:grpSpPr>
        <a:xfrm>
          <a:off x="0" y="0"/>
          <a:ext cx="0" cy="0"/>
          <a:chOff x="0" y="0"/>
          <a:chExt cx="0" cy="0"/>
        </a:xfrm>
      </p:grpSpPr>
      <p:sp>
        <p:nvSpPr>
          <p:cNvPr id="27" name="Google Shape;27;p8"/>
          <p:cNvSpPr txBox="1"/>
          <p:nvPr>
            <p:ph idx="1" type="body"/>
          </p:nvPr>
        </p:nvSpPr>
        <p:spPr>
          <a:xfrm>
            <a:off x="6089900" y="183700"/>
            <a:ext cx="6099000" cy="8731800"/>
          </a:xfrm>
          <a:prstGeom prst="rect">
            <a:avLst/>
          </a:prstGeom>
          <a:effectLst>
            <a:outerShdw blurRad="200025" rotWithShape="0" algn="bl">
              <a:srgbClr val="000000"/>
            </a:outerShdw>
          </a:effectLst>
        </p:spPr>
        <p:txBody>
          <a:bodyPr anchorCtr="0" anchor="ctr" bIns="182850" lIns="182850" spcFirstLastPara="1" rIns="182850" wrap="square" tIns="182850">
            <a:normAutofit/>
          </a:bodyPr>
          <a:lstStyle>
            <a:lvl1pPr indent="-406400" lvl="0" marL="457200" rtl="0">
              <a:spcBef>
                <a:spcPts val="0"/>
              </a:spcBef>
              <a:spcAft>
                <a:spcPts val="0"/>
              </a:spcAft>
              <a:buSzPts val="2800"/>
              <a:buFont typeface="Roboto Mono"/>
              <a:buChar char="●"/>
              <a:defRPr sz="2800">
                <a:latin typeface="Roboto Mono"/>
                <a:ea typeface="Roboto Mono"/>
                <a:cs typeface="Roboto Mono"/>
                <a:sym typeface="Roboto Mono"/>
              </a:defRPr>
            </a:lvl1pPr>
            <a:lvl2pPr indent="-406400" lvl="1" marL="914400" rtl="0">
              <a:spcBef>
                <a:spcPts val="0"/>
              </a:spcBef>
              <a:spcAft>
                <a:spcPts val="0"/>
              </a:spcAft>
              <a:buSzPts val="2800"/>
              <a:buFont typeface="Roboto Mono"/>
              <a:buChar char="○"/>
              <a:defRPr>
                <a:latin typeface="Roboto Mono"/>
                <a:ea typeface="Roboto Mono"/>
                <a:cs typeface="Roboto Mono"/>
                <a:sym typeface="Roboto Mono"/>
              </a:defRPr>
            </a:lvl2pPr>
            <a:lvl3pPr indent="-406400" lvl="2" marL="1371600" rtl="0">
              <a:spcBef>
                <a:spcPts val="0"/>
              </a:spcBef>
              <a:spcAft>
                <a:spcPts val="0"/>
              </a:spcAft>
              <a:buSzPts val="2800"/>
              <a:buFont typeface="Roboto Mono"/>
              <a:buChar char="■"/>
              <a:defRPr>
                <a:latin typeface="Roboto Mono"/>
                <a:ea typeface="Roboto Mono"/>
                <a:cs typeface="Roboto Mono"/>
                <a:sym typeface="Roboto Mono"/>
              </a:defRPr>
            </a:lvl3pPr>
            <a:lvl4pPr indent="-406400" lvl="3" marL="1828800" rtl="0">
              <a:spcBef>
                <a:spcPts val="0"/>
              </a:spcBef>
              <a:spcAft>
                <a:spcPts val="0"/>
              </a:spcAft>
              <a:buSzPts val="2800"/>
              <a:buFont typeface="Roboto Mono"/>
              <a:buChar char="●"/>
              <a:defRPr>
                <a:latin typeface="Roboto Mono"/>
                <a:ea typeface="Roboto Mono"/>
                <a:cs typeface="Roboto Mono"/>
                <a:sym typeface="Roboto Mono"/>
              </a:defRPr>
            </a:lvl4pPr>
            <a:lvl5pPr indent="-406400" lvl="4" marL="2286000" rtl="0">
              <a:spcBef>
                <a:spcPts val="0"/>
              </a:spcBef>
              <a:spcAft>
                <a:spcPts val="0"/>
              </a:spcAft>
              <a:buSzPts val="2800"/>
              <a:buFont typeface="Roboto Mono"/>
              <a:buChar char="○"/>
              <a:defRPr>
                <a:latin typeface="Roboto Mono"/>
                <a:ea typeface="Roboto Mono"/>
                <a:cs typeface="Roboto Mono"/>
                <a:sym typeface="Roboto Mono"/>
              </a:defRPr>
            </a:lvl5pPr>
            <a:lvl6pPr indent="-406400" lvl="5" marL="2743200" rtl="0">
              <a:spcBef>
                <a:spcPts val="0"/>
              </a:spcBef>
              <a:spcAft>
                <a:spcPts val="0"/>
              </a:spcAft>
              <a:buSzPts val="2800"/>
              <a:buFont typeface="Roboto Mono"/>
              <a:buChar char="■"/>
              <a:defRPr>
                <a:latin typeface="Roboto Mono"/>
                <a:ea typeface="Roboto Mono"/>
                <a:cs typeface="Roboto Mono"/>
                <a:sym typeface="Roboto Mono"/>
              </a:defRPr>
            </a:lvl6pPr>
            <a:lvl7pPr indent="-406400" lvl="6" marL="3200400" rtl="0">
              <a:spcBef>
                <a:spcPts val="0"/>
              </a:spcBef>
              <a:spcAft>
                <a:spcPts val="0"/>
              </a:spcAft>
              <a:buSzPts val="2800"/>
              <a:buFont typeface="Roboto Mono"/>
              <a:buChar char="●"/>
              <a:defRPr>
                <a:latin typeface="Roboto Mono"/>
                <a:ea typeface="Roboto Mono"/>
                <a:cs typeface="Roboto Mono"/>
                <a:sym typeface="Roboto Mono"/>
              </a:defRPr>
            </a:lvl7pPr>
            <a:lvl8pPr indent="-406400" lvl="7" marL="3657600" rtl="0">
              <a:spcBef>
                <a:spcPts val="0"/>
              </a:spcBef>
              <a:spcAft>
                <a:spcPts val="0"/>
              </a:spcAft>
              <a:buSzPts val="2800"/>
              <a:buFont typeface="Roboto Mono"/>
              <a:buChar char="○"/>
              <a:defRPr>
                <a:latin typeface="Roboto Mono"/>
                <a:ea typeface="Roboto Mono"/>
                <a:cs typeface="Roboto Mono"/>
                <a:sym typeface="Roboto Mono"/>
              </a:defRPr>
            </a:lvl8pPr>
            <a:lvl9pPr indent="-406400" lvl="8" marL="4114800" rtl="0">
              <a:spcBef>
                <a:spcPts val="0"/>
              </a:spcBef>
              <a:spcAft>
                <a:spcPts val="0"/>
              </a:spcAft>
              <a:buSzPts val="2800"/>
              <a:buFont typeface="Roboto Mono"/>
              <a:buChar char="■"/>
              <a:defRPr>
                <a:latin typeface="Roboto Mono"/>
                <a:ea typeface="Roboto Mono"/>
                <a:cs typeface="Roboto Mono"/>
                <a:sym typeface="Roboto Mon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medium)">
  <p:cSld name="CUSTOM_1_3_1">
    <p:spTree>
      <p:nvGrpSpPr>
        <p:cNvPr id="28" name="Shape 28"/>
        <p:cNvGrpSpPr/>
        <p:nvPr/>
      </p:nvGrpSpPr>
      <p:grpSpPr>
        <a:xfrm>
          <a:off x="0" y="0"/>
          <a:ext cx="0" cy="0"/>
          <a:chOff x="0" y="0"/>
          <a:chExt cx="0" cy="0"/>
        </a:xfrm>
      </p:grpSpPr>
      <p:sp>
        <p:nvSpPr>
          <p:cNvPr id="29" name="Google Shape;29;p9"/>
          <p:cNvSpPr txBox="1"/>
          <p:nvPr>
            <p:ph idx="1" type="body"/>
          </p:nvPr>
        </p:nvSpPr>
        <p:spPr>
          <a:xfrm>
            <a:off x="4572000" y="183700"/>
            <a:ext cx="9144000" cy="8731800"/>
          </a:xfrm>
          <a:prstGeom prst="rect">
            <a:avLst/>
          </a:prstGeom>
          <a:effectLst>
            <a:outerShdw blurRad="200025" rotWithShape="0" algn="bl">
              <a:srgbClr val="000000"/>
            </a:outerShdw>
          </a:effectLst>
        </p:spPr>
        <p:txBody>
          <a:bodyPr anchorCtr="0" anchor="ctr" bIns="182850" lIns="182850" spcFirstLastPara="1" rIns="182850" wrap="square" tIns="182850">
            <a:normAutofit/>
          </a:bodyPr>
          <a:lstStyle>
            <a:lvl1pPr indent="-406400" lvl="0" marL="457200" rtl="0">
              <a:spcBef>
                <a:spcPts val="0"/>
              </a:spcBef>
              <a:spcAft>
                <a:spcPts val="0"/>
              </a:spcAft>
              <a:buSzPts val="2800"/>
              <a:buFont typeface="Roboto Mono"/>
              <a:buChar char="●"/>
              <a:defRPr sz="2800">
                <a:latin typeface="Roboto Mono"/>
                <a:ea typeface="Roboto Mono"/>
                <a:cs typeface="Roboto Mono"/>
                <a:sym typeface="Roboto Mono"/>
              </a:defRPr>
            </a:lvl1pPr>
            <a:lvl2pPr indent="-406400" lvl="1" marL="914400" rtl="0">
              <a:spcBef>
                <a:spcPts val="0"/>
              </a:spcBef>
              <a:spcAft>
                <a:spcPts val="0"/>
              </a:spcAft>
              <a:buSzPts val="2800"/>
              <a:buFont typeface="Roboto Mono"/>
              <a:buChar char="○"/>
              <a:defRPr>
                <a:latin typeface="Roboto Mono"/>
                <a:ea typeface="Roboto Mono"/>
                <a:cs typeface="Roboto Mono"/>
                <a:sym typeface="Roboto Mono"/>
              </a:defRPr>
            </a:lvl2pPr>
            <a:lvl3pPr indent="-406400" lvl="2" marL="1371600" rtl="0">
              <a:spcBef>
                <a:spcPts val="0"/>
              </a:spcBef>
              <a:spcAft>
                <a:spcPts val="0"/>
              </a:spcAft>
              <a:buSzPts val="2800"/>
              <a:buFont typeface="Roboto Mono"/>
              <a:buChar char="■"/>
              <a:defRPr>
                <a:latin typeface="Roboto Mono"/>
                <a:ea typeface="Roboto Mono"/>
                <a:cs typeface="Roboto Mono"/>
                <a:sym typeface="Roboto Mono"/>
              </a:defRPr>
            </a:lvl3pPr>
            <a:lvl4pPr indent="-406400" lvl="3" marL="1828800" rtl="0">
              <a:spcBef>
                <a:spcPts val="0"/>
              </a:spcBef>
              <a:spcAft>
                <a:spcPts val="0"/>
              </a:spcAft>
              <a:buSzPts val="2800"/>
              <a:buFont typeface="Roboto Mono"/>
              <a:buChar char="●"/>
              <a:defRPr>
                <a:latin typeface="Roboto Mono"/>
                <a:ea typeface="Roboto Mono"/>
                <a:cs typeface="Roboto Mono"/>
                <a:sym typeface="Roboto Mono"/>
              </a:defRPr>
            </a:lvl4pPr>
            <a:lvl5pPr indent="-406400" lvl="4" marL="2286000" rtl="0">
              <a:spcBef>
                <a:spcPts val="0"/>
              </a:spcBef>
              <a:spcAft>
                <a:spcPts val="0"/>
              </a:spcAft>
              <a:buSzPts val="2800"/>
              <a:buFont typeface="Roboto Mono"/>
              <a:buChar char="○"/>
              <a:defRPr>
                <a:latin typeface="Roboto Mono"/>
                <a:ea typeface="Roboto Mono"/>
                <a:cs typeface="Roboto Mono"/>
                <a:sym typeface="Roboto Mono"/>
              </a:defRPr>
            </a:lvl5pPr>
            <a:lvl6pPr indent="-406400" lvl="5" marL="2743200" rtl="0">
              <a:spcBef>
                <a:spcPts val="0"/>
              </a:spcBef>
              <a:spcAft>
                <a:spcPts val="0"/>
              </a:spcAft>
              <a:buSzPts val="2800"/>
              <a:buFont typeface="Roboto Mono"/>
              <a:buChar char="■"/>
              <a:defRPr>
                <a:latin typeface="Roboto Mono"/>
                <a:ea typeface="Roboto Mono"/>
                <a:cs typeface="Roboto Mono"/>
                <a:sym typeface="Roboto Mono"/>
              </a:defRPr>
            </a:lvl6pPr>
            <a:lvl7pPr indent="-406400" lvl="6" marL="3200400" rtl="0">
              <a:spcBef>
                <a:spcPts val="0"/>
              </a:spcBef>
              <a:spcAft>
                <a:spcPts val="0"/>
              </a:spcAft>
              <a:buSzPts val="2800"/>
              <a:buFont typeface="Roboto Mono"/>
              <a:buChar char="●"/>
              <a:defRPr>
                <a:latin typeface="Roboto Mono"/>
                <a:ea typeface="Roboto Mono"/>
                <a:cs typeface="Roboto Mono"/>
                <a:sym typeface="Roboto Mono"/>
              </a:defRPr>
            </a:lvl7pPr>
            <a:lvl8pPr indent="-406400" lvl="7" marL="3657600" rtl="0">
              <a:spcBef>
                <a:spcPts val="0"/>
              </a:spcBef>
              <a:spcAft>
                <a:spcPts val="0"/>
              </a:spcAft>
              <a:buSzPts val="2800"/>
              <a:buFont typeface="Roboto Mono"/>
              <a:buChar char="○"/>
              <a:defRPr>
                <a:latin typeface="Roboto Mono"/>
                <a:ea typeface="Roboto Mono"/>
                <a:cs typeface="Roboto Mono"/>
                <a:sym typeface="Roboto Mono"/>
              </a:defRPr>
            </a:lvl8pPr>
            <a:lvl9pPr indent="-406400" lvl="8" marL="4114800" rtl="0">
              <a:spcBef>
                <a:spcPts val="0"/>
              </a:spcBef>
              <a:spcAft>
                <a:spcPts val="0"/>
              </a:spcAft>
              <a:buSzPts val="2800"/>
              <a:buFont typeface="Roboto Mono"/>
              <a:buChar char="■"/>
              <a:defRPr>
                <a:latin typeface="Roboto Mono"/>
                <a:ea typeface="Roboto Mono"/>
                <a:cs typeface="Roboto Mono"/>
                <a:sym typeface="Roboto Mon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with title (wide)">
  <p:cSld name="CUSTOM_1_2">
    <p:spTree>
      <p:nvGrpSpPr>
        <p:cNvPr id="30" name="Shape 30"/>
        <p:cNvGrpSpPr/>
        <p:nvPr/>
      </p:nvGrpSpPr>
      <p:grpSpPr>
        <a:xfrm>
          <a:off x="0" y="0"/>
          <a:ext cx="0" cy="0"/>
          <a:chOff x="0" y="0"/>
          <a:chExt cx="0" cy="0"/>
        </a:xfrm>
      </p:grpSpPr>
      <p:sp>
        <p:nvSpPr>
          <p:cNvPr id="31" name="Google Shape;31;p10"/>
          <p:cNvSpPr txBox="1"/>
          <p:nvPr>
            <p:ph idx="1" type="body"/>
          </p:nvPr>
        </p:nvSpPr>
        <p:spPr>
          <a:xfrm>
            <a:off x="186750" y="1910450"/>
            <a:ext cx="17872800" cy="7005000"/>
          </a:xfrm>
          <a:prstGeom prst="rect">
            <a:avLst/>
          </a:prstGeom>
          <a:effectLst>
            <a:outerShdw blurRad="200025" rotWithShape="0" algn="bl">
              <a:srgbClr val="000000"/>
            </a:outerShdw>
          </a:effectLst>
        </p:spPr>
        <p:txBody>
          <a:bodyPr anchorCtr="0" anchor="t" bIns="182850" lIns="182850" spcFirstLastPara="1" rIns="182850" wrap="square" tIns="182850">
            <a:normAutofit/>
          </a:bodyPr>
          <a:lstStyle>
            <a:lvl1pPr indent="-406400" lvl="0" marL="457200" rtl="0">
              <a:spcBef>
                <a:spcPts val="0"/>
              </a:spcBef>
              <a:spcAft>
                <a:spcPts val="0"/>
              </a:spcAft>
              <a:buSzPts val="2800"/>
              <a:buFont typeface="Roboto Mono"/>
              <a:buChar char="●"/>
              <a:defRPr sz="2800">
                <a:latin typeface="Roboto Mono"/>
                <a:ea typeface="Roboto Mono"/>
                <a:cs typeface="Roboto Mono"/>
                <a:sym typeface="Roboto Mono"/>
              </a:defRPr>
            </a:lvl1pPr>
            <a:lvl2pPr indent="-406400" lvl="1" marL="914400" rtl="0">
              <a:spcBef>
                <a:spcPts val="0"/>
              </a:spcBef>
              <a:spcAft>
                <a:spcPts val="0"/>
              </a:spcAft>
              <a:buSzPts val="2800"/>
              <a:buFont typeface="Roboto Mono"/>
              <a:buChar char="○"/>
              <a:defRPr>
                <a:latin typeface="Roboto Mono"/>
                <a:ea typeface="Roboto Mono"/>
                <a:cs typeface="Roboto Mono"/>
                <a:sym typeface="Roboto Mono"/>
              </a:defRPr>
            </a:lvl2pPr>
            <a:lvl3pPr indent="-406400" lvl="2" marL="1371600" rtl="0">
              <a:spcBef>
                <a:spcPts val="0"/>
              </a:spcBef>
              <a:spcAft>
                <a:spcPts val="0"/>
              </a:spcAft>
              <a:buSzPts val="2800"/>
              <a:buFont typeface="Roboto Mono"/>
              <a:buChar char="■"/>
              <a:defRPr>
                <a:latin typeface="Roboto Mono"/>
                <a:ea typeface="Roboto Mono"/>
                <a:cs typeface="Roboto Mono"/>
                <a:sym typeface="Roboto Mono"/>
              </a:defRPr>
            </a:lvl3pPr>
            <a:lvl4pPr indent="-406400" lvl="3" marL="1828800" rtl="0">
              <a:spcBef>
                <a:spcPts val="0"/>
              </a:spcBef>
              <a:spcAft>
                <a:spcPts val="0"/>
              </a:spcAft>
              <a:buSzPts val="2800"/>
              <a:buFont typeface="Roboto Mono"/>
              <a:buChar char="●"/>
              <a:defRPr>
                <a:latin typeface="Roboto Mono"/>
                <a:ea typeface="Roboto Mono"/>
                <a:cs typeface="Roboto Mono"/>
                <a:sym typeface="Roboto Mono"/>
              </a:defRPr>
            </a:lvl4pPr>
            <a:lvl5pPr indent="-406400" lvl="4" marL="2286000" rtl="0">
              <a:spcBef>
                <a:spcPts val="0"/>
              </a:spcBef>
              <a:spcAft>
                <a:spcPts val="0"/>
              </a:spcAft>
              <a:buSzPts val="2800"/>
              <a:buFont typeface="Roboto Mono"/>
              <a:buChar char="○"/>
              <a:defRPr>
                <a:latin typeface="Roboto Mono"/>
                <a:ea typeface="Roboto Mono"/>
                <a:cs typeface="Roboto Mono"/>
                <a:sym typeface="Roboto Mono"/>
              </a:defRPr>
            </a:lvl5pPr>
            <a:lvl6pPr indent="-406400" lvl="5" marL="2743200" rtl="0">
              <a:spcBef>
                <a:spcPts val="0"/>
              </a:spcBef>
              <a:spcAft>
                <a:spcPts val="0"/>
              </a:spcAft>
              <a:buSzPts val="2800"/>
              <a:buFont typeface="Roboto Mono"/>
              <a:buChar char="■"/>
              <a:defRPr>
                <a:latin typeface="Roboto Mono"/>
                <a:ea typeface="Roboto Mono"/>
                <a:cs typeface="Roboto Mono"/>
                <a:sym typeface="Roboto Mono"/>
              </a:defRPr>
            </a:lvl6pPr>
            <a:lvl7pPr indent="-406400" lvl="6" marL="3200400" rtl="0">
              <a:spcBef>
                <a:spcPts val="0"/>
              </a:spcBef>
              <a:spcAft>
                <a:spcPts val="0"/>
              </a:spcAft>
              <a:buSzPts val="2800"/>
              <a:buFont typeface="Roboto Mono"/>
              <a:buChar char="●"/>
              <a:defRPr>
                <a:latin typeface="Roboto Mono"/>
                <a:ea typeface="Roboto Mono"/>
                <a:cs typeface="Roboto Mono"/>
                <a:sym typeface="Roboto Mono"/>
              </a:defRPr>
            </a:lvl7pPr>
            <a:lvl8pPr indent="-406400" lvl="7" marL="3657600" rtl="0">
              <a:spcBef>
                <a:spcPts val="0"/>
              </a:spcBef>
              <a:spcAft>
                <a:spcPts val="0"/>
              </a:spcAft>
              <a:buSzPts val="2800"/>
              <a:buFont typeface="Roboto Mono"/>
              <a:buChar char="○"/>
              <a:defRPr>
                <a:latin typeface="Roboto Mono"/>
                <a:ea typeface="Roboto Mono"/>
                <a:cs typeface="Roboto Mono"/>
                <a:sym typeface="Roboto Mono"/>
              </a:defRPr>
            </a:lvl8pPr>
            <a:lvl9pPr indent="-406400" lvl="8" marL="4114800" rtl="0">
              <a:spcBef>
                <a:spcPts val="0"/>
              </a:spcBef>
              <a:spcAft>
                <a:spcPts val="0"/>
              </a:spcAft>
              <a:buSzPts val="2800"/>
              <a:buFont typeface="Roboto Mono"/>
              <a:buChar char="■"/>
              <a:defRPr>
                <a:latin typeface="Roboto Mono"/>
                <a:ea typeface="Roboto Mono"/>
                <a:cs typeface="Roboto Mono"/>
                <a:sym typeface="Roboto Mono"/>
              </a:defRPr>
            </a:lvl9pPr>
          </a:lstStyle>
          <a:p/>
        </p:txBody>
      </p:sp>
      <p:sp>
        <p:nvSpPr>
          <p:cNvPr id="32" name="Google Shape;32;p10"/>
          <p:cNvSpPr txBox="1"/>
          <p:nvPr>
            <p:ph type="title"/>
          </p:nvPr>
        </p:nvSpPr>
        <p:spPr>
          <a:xfrm>
            <a:off x="186750" y="183700"/>
            <a:ext cx="17872800" cy="1313400"/>
          </a:xfrm>
          <a:prstGeom prst="rect">
            <a:avLst/>
          </a:prstGeom>
        </p:spPr>
        <p:txBody>
          <a:bodyPr anchorCtr="0" anchor="t" bIns="182850" lIns="182850" spcFirstLastPara="1" rIns="182850" wrap="square" tIns="182850">
            <a:normAutofit/>
          </a:bodyPr>
          <a:lstStyle>
            <a:lvl1pPr lvl="0" rtl="0" algn="ctr">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6750" y="183700"/>
            <a:ext cx="17872800" cy="1145400"/>
          </a:xfrm>
          <a:prstGeom prst="rect">
            <a:avLst/>
          </a:prstGeom>
          <a:noFill/>
          <a:ln>
            <a:noFill/>
          </a:ln>
          <a:effectLst>
            <a:outerShdw blurRad="200025" rotWithShape="0" algn="bl">
              <a:srgbClr val="000000"/>
            </a:outerShdw>
          </a:effectLst>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186750" y="1717550"/>
            <a:ext cx="17872800" cy="7197900"/>
          </a:xfrm>
          <a:prstGeom prst="rect">
            <a:avLst/>
          </a:prstGeom>
          <a:noFill/>
          <a:ln>
            <a:noFill/>
          </a:ln>
          <a:effectLst>
            <a:outerShdw blurRad="200025" rotWithShape="0" algn="bl">
              <a:srgbClr val="000000"/>
            </a:outerShdw>
          </a:effectLst>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1"/>
              </a:buClr>
              <a:buSzPts val="3600"/>
              <a:buChar char="●"/>
              <a:defRPr sz="3600">
                <a:solidFill>
                  <a:schemeClr val="dk1"/>
                </a:solidFill>
              </a:defRPr>
            </a:lvl1pPr>
            <a:lvl2pPr indent="-406400" lvl="1" marL="914400">
              <a:lnSpc>
                <a:spcPct val="115000"/>
              </a:lnSpc>
              <a:spcBef>
                <a:spcPts val="0"/>
              </a:spcBef>
              <a:spcAft>
                <a:spcPts val="0"/>
              </a:spcAft>
              <a:buClr>
                <a:schemeClr val="dk1"/>
              </a:buClr>
              <a:buSzPts val="2800"/>
              <a:buChar char="○"/>
              <a:defRPr sz="2800">
                <a:solidFill>
                  <a:schemeClr val="dk1"/>
                </a:solidFill>
              </a:defRPr>
            </a:lvl2pPr>
            <a:lvl3pPr indent="-406400" lvl="2" marL="1371600">
              <a:lnSpc>
                <a:spcPct val="115000"/>
              </a:lnSpc>
              <a:spcBef>
                <a:spcPts val="0"/>
              </a:spcBef>
              <a:spcAft>
                <a:spcPts val="0"/>
              </a:spcAft>
              <a:buClr>
                <a:schemeClr val="dk1"/>
              </a:buClr>
              <a:buSzPts val="2800"/>
              <a:buChar char="■"/>
              <a:defRPr sz="2800">
                <a:solidFill>
                  <a:schemeClr val="dk1"/>
                </a:solidFill>
              </a:defRPr>
            </a:lvl3pPr>
            <a:lvl4pPr indent="-406400" lvl="3" marL="1828800">
              <a:lnSpc>
                <a:spcPct val="115000"/>
              </a:lnSpc>
              <a:spcBef>
                <a:spcPts val="0"/>
              </a:spcBef>
              <a:spcAft>
                <a:spcPts val="0"/>
              </a:spcAft>
              <a:buClr>
                <a:schemeClr val="dk1"/>
              </a:buClr>
              <a:buSzPts val="2800"/>
              <a:buChar char="●"/>
              <a:defRPr sz="2800">
                <a:solidFill>
                  <a:schemeClr val="dk1"/>
                </a:solidFill>
              </a:defRPr>
            </a:lvl4pPr>
            <a:lvl5pPr indent="-406400" lvl="4" marL="2286000">
              <a:lnSpc>
                <a:spcPct val="115000"/>
              </a:lnSpc>
              <a:spcBef>
                <a:spcPts val="0"/>
              </a:spcBef>
              <a:spcAft>
                <a:spcPts val="0"/>
              </a:spcAft>
              <a:buClr>
                <a:schemeClr val="dk1"/>
              </a:buClr>
              <a:buSzPts val="2800"/>
              <a:buChar char="○"/>
              <a:defRPr sz="2800">
                <a:solidFill>
                  <a:schemeClr val="dk1"/>
                </a:solidFill>
              </a:defRPr>
            </a:lvl5pPr>
            <a:lvl6pPr indent="-406400" lvl="5" marL="2743200">
              <a:lnSpc>
                <a:spcPct val="115000"/>
              </a:lnSpc>
              <a:spcBef>
                <a:spcPts val="0"/>
              </a:spcBef>
              <a:spcAft>
                <a:spcPts val="0"/>
              </a:spcAft>
              <a:buClr>
                <a:schemeClr val="dk1"/>
              </a:buClr>
              <a:buSzPts val="2800"/>
              <a:buChar char="■"/>
              <a:defRPr sz="2800">
                <a:solidFill>
                  <a:schemeClr val="dk1"/>
                </a:solidFill>
              </a:defRPr>
            </a:lvl6pPr>
            <a:lvl7pPr indent="-406400" lvl="6" marL="3200400">
              <a:lnSpc>
                <a:spcPct val="115000"/>
              </a:lnSpc>
              <a:spcBef>
                <a:spcPts val="0"/>
              </a:spcBef>
              <a:spcAft>
                <a:spcPts val="0"/>
              </a:spcAft>
              <a:buClr>
                <a:schemeClr val="dk1"/>
              </a:buClr>
              <a:buSzPts val="2800"/>
              <a:buChar char="●"/>
              <a:defRPr sz="2800">
                <a:solidFill>
                  <a:schemeClr val="dk1"/>
                </a:solidFill>
              </a:defRPr>
            </a:lvl7pPr>
            <a:lvl8pPr indent="-406400" lvl="7" marL="3657600">
              <a:lnSpc>
                <a:spcPct val="115000"/>
              </a:lnSpc>
              <a:spcBef>
                <a:spcPts val="0"/>
              </a:spcBef>
              <a:spcAft>
                <a:spcPts val="0"/>
              </a:spcAft>
              <a:buClr>
                <a:schemeClr val="dk1"/>
              </a:buClr>
              <a:buSzPts val="2800"/>
              <a:buChar char="○"/>
              <a:defRPr sz="2800">
                <a:solidFill>
                  <a:schemeClr val="dk1"/>
                </a:solidFill>
              </a:defRPr>
            </a:lvl8pPr>
            <a:lvl9pPr indent="-406400" lvl="8" marL="4114800">
              <a:lnSpc>
                <a:spcPct val="115000"/>
              </a:lnSpc>
              <a:spcBef>
                <a:spcPts val="0"/>
              </a:spcBef>
              <a:spcAft>
                <a:spcPts val="0"/>
              </a:spcAft>
              <a:buClr>
                <a:schemeClr val="dk1"/>
              </a:buClr>
              <a:buSzPts val="2800"/>
              <a:buChar char="■"/>
              <a:defRPr sz="2800">
                <a:solidFill>
                  <a:schemeClr val="dk1"/>
                </a:solidFill>
              </a:defRPr>
            </a:lvl9pPr>
          </a:lstStyle>
          <a:p/>
        </p:txBody>
      </p:sp>
      <p:sp>
        <p:nvSpPr>
          <p:cNvPr id="8" name="Google Shape;8;p1"/>
          <p:cNvSpPr txBox="1"/>
          <p:nvPr/>
        </p:nvSpPr>
        <p:spPr>
          <a:xfrm>
            <a:off x="0" y="9697800"/>
            <a:ext cx="4407600" cy="5892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 sz="1600">
                <a:solidFill>
                  <a:schemeClr val="dk1"/>
                </a:solidFill>
              </a:rPr>
              <a:t>CC-BY-4.0 The OpenTofu Authors</a:t>
            </a:r>
            <a:endParaRPr sz="1600">
              <a:solidFill>
                <a:schemeClr val="dk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18">
          <p15:clr>
            <a:schemeClr val="lt1"/>
          </p15:clr>
        </p15:guide>
        <p15:guide id="2" pos="11402">
          <p15:clr>
            <a:schemeClr val="lt1"/>
          </p15:clr>
        </p15:guide>
        <p15:guide id="3" orient="horz" pos="116">
          <p15:clr>
            <a:schemeClr val="lt1"/>
          </p15:clr>
        </p15:guide>
        <p15:guide id="4" orient="horz" pos="5756">
          <p15:clr>
            <a:schemeClr val="lt1"/>
          </p15:clr>
        </p15:guide>
        <p15:guide id="5" orient="horz" pos="5616">
          <p15:clr>
            <a:schemeClr val="lt1"/>
          </p15:clr>
        </p15:guide>
        <p15:guide id="6" pos="3836">
          <p15:clr>
            <a:schemeClr val="dk2"/>
          </p15:clr>
        </p15:guide>
        <p15:guide id="7" pos="7678">
          <p15:clr>
            <a:schemeClr val="dk2"/>
          </p15:clr>
        </p15:guide>
        <p15:guide id="8" orient="horz" pos="2866">
          <p15:clr>
            <a:schemeClr val="dk2"/>
          </p15:clr>
        </p15:guide>
        <p15:guide id="9" pos="5760">
          <p15:clr>
            <a:schemeClr val="accent1"/>
          </p15:clr>
        </p15:guide>
        <p15:guide id="10" pos="2880">
          <p15:clr>
            <a:schemeClr val="accent1"/>
          </p15:clr>
        </p15:guide>
        <p15:guide id="11" pos="8640">
          <p15:clr>
            <a:schemeClr val="accent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1080000" y="4118700"/>
            <a:ext cx="16128000" cy="2049600"/>
          </a:xfrm>
          <a:prstGeom prst="rect">
            <a:avLst/>
          </a:prstGeom>
        </p:spPr>
        <p:txBody>
          <a:bodyPr anchorCtr="0" anchor="ctr" bIns="182850" lIns="182850" spcFirstLastPara="1" rIns="182850" wrap="square" tIns="182850">
            <a:noAutofit/>
          </a:bodyPr>
          <a:lstStyle/>
          <a:p>
            <a:pPr indent="0" lvl="0" marL="0" rtl="0" algn="l">
              <a:spcBef>
                <a:spcPts val="0"/>
              </a:spcBef>
              <a:spcAft>
                <a:spcPts val="0"/>
              </a:spcAft>
              <a:buNone/>
            </a:pPr>
            <a:r>
              <a:rPr b="1" lang="en" sz="7100"/>
              <a:t>A Tale of Three Configs: On Best Practices with OpenTofu</a:t>
            </a:r>
            <a:r>
              <a:rPr b="1" lang="en" sz="7100"/>
              <a:t> </a:t>
            </a:r>
            <a:r>
              <a:rPr b="1" lang="en" sz="7100"/>
              <a:t>Structuring</a:t>
            </a:r>
            <a:endParaRPr b="1" sz="7100"/>
          </a:p>
        </p:txBody>
      </p:sp>
      <p:sp>
        <p:nvSpPr>
          <p:cNvPr id="53" name="Google Shape;53;p16"/>
          <p:cNvSpPr txBox="1"/>
          <p:nvPr>
            <p:ph idx="2" type="ctrTitle"/>
          </p:nvPr>
        </p:nvSpPr>
        <p:spPr>
          <a:xfrm>
            <a:off x="1080000" y="6311500"/>
            <a:ext cx="7392600" cy="1005000"/>
          </a:xfrm>
          <a:prstGeom prst="rect">
            <a:avLst/>
          </a:prstGeom>
        </p:spPr>
        <p:txBody>
          <a:bodyPr anchorCtr="0" anchor="ctr" bIns="182850" lIns="182850" spcFirstLastPara="1" rIns="182850" wrap="square" tIns="182850">
            <a:noAutofit/>
          </a:bodyPr>
          <a:lstStyle/>
          <a:p>
            <a:pPr indent="0" lvl="0" marL="0" rtl="0" algn="l">
              <a:spcBef>
                <a:spcPts val="0"/>
              </a:spcBef>
              <a:spcAft>
                <a:spcPts val="0"/>
              </a:spcAft>
              <a:buSzPts val="990"/>
              <a:buNone/>
            </a:pPr>
            <a:r>
              <a:rPr lang="en" sz="4500"/>
              <a:t>Ronny Orot</a:t>
            </a:r>
            <a:endParaRPr sz="4500"/>
          </a:p>
        </p:txBody>
      </p:sp>
      <p:pic>
        <p:nvPicPr>
          <p:cNvPr id="54" name="Google Shape;54;p16"/>
          <p:cNvPicPr preferRelativeResize="0"/>
          <p:nvPr/>
        </p:nvPicPr>
        <p:blipFill rotWithShape="1">
          <a:blip r:embed="rId3">
            <a:alphaModFix/>
          </a:blip>
          <a:srcRect b="0" l="0" r="0" t="0"/>
          <a:stretch/>
        </p:blipFill>
        <p:spPr>
          <a:xfrm>
            <a:off x="10655749" y="412300"/>
            <a:ext cx="7216903" cy="204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488400" y="998950"/>
            <a:ext cx="121677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Injecting Backend Config</a:t>
            </a:r>
            <a:endParaRPr b="1" sz="6844">
              <a:solidFill>
                <a:schemeClr val="lt1"/>
              </a:solidFill>
            </a:endParaRPr>
          </a:p>
          <a:p>
            <a:pPr indent="0" lvl="0" marL="0" rtl="0" algn="l">
              <a:spcBef>
                <a:spcPts val="0"/>
              </a:spcBef>
              <a:spcAft>
                <a:spcPts val="0"/>
              </a:spcAft>
              <a:buNone/>
            </a:pPr>
            <a:r>
              <a:t/>
            </a:r>
            <a:endParaRPr b="1" sz="6844">
              <a:solidFill>
                <a:schemeClr val="lt1"/>
              </a:solidFill>
            </a:endParaRPr>
          </a:p>
          <a:p>
            <a:pPr indent="0" lvl="0" marL="0" rtl="0" algn="l">
              <a:spcBef>
                <a:spcPts val="0"/>
              </a:spcBef>
              <a:spcAft>
                <a:spcPts val="0"/>
              </a:spcAft>
              <a:buNone/>
            </a:pPr>
            <a:r>
              <a:t/>
            </a:r>
            <a:endParaRPr b="1" sz="6844">
              <a:solidFill>
                <a:schemeClr val="lt1"/>
              </a:solidFill>
            </a:endParaRPr>
          </a:p>
        </p:txBody>
      </p:sp>
      <p:sp>
        <p:nvSpPr>
          <p:cNvPr id="194" name="Google Shape;194;p25"/>
          <p:cNvSpPr txBox="1"/>
          <p:nvPr>
            <p:ph type="title"/>
          </p:nvPr>
        </p:nvSpPr>
        <p:spPr>
          <a:xfrm>
            <a:off x="488400" y="499175"/>
            <a:ext cx="2810400" cy="9621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SzPts val="891"/>
              <a:buNone/>
            </a:pPr>
            <a:r>
              <a:rPr lang="en" sz="3564"/>
              <a:t>Recipe #3</a:t>
            </a:r>
            <a:endParaRPr sz="3564"/>
          </a:p>
        </p:txBody>
      </p:sp>
      <p:sp>
        <p:nvSpPr>
          <p:cNvPr id="195" name="Google Shape;195;p25"/>
          <p:cNvSpPr txBox="1"/>
          <p:nvPr>
            <p:ph idx="1" type="body"/>
          </p:nvPr>
        </p:nvSpPr>
        <p:spPr>
          <a:xfrm>
            <a:off x="488400" y="2312350"/>
            <a:ext cx="84981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Single</a:t>
            </a:r>
            <a:r>
              <a:rPr lang="en">
                <a:latin typeface="Arial"/>
                <a:ea typeface="Arial"/>
                <a:cs typeface="Arial"/>
                <a:sym typeface="Arial"/>
              </a:rPr>
              <a:t> Configuration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Reduced Duplication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State</a:t>
            </a:r>
            <a:r>
              <a:rPr lang="en">
                <a:latin typeface="Arial"/>
                <a:ea typeface="Arial"/>
                <a:cs typeface="Arial"/>
                <a:sym typeface="Arial"/>
              </a:rPr>
              <a:t> Isolation</a:t>
            </a:r>
            <a:endParaRPr>
              <a:latin typeface="Arial"/>
              <a:ea typeface="Arial"/>
              <a:cs typeface="Arial"/>
              <a:sym typeface="Arial"/>
            </a:endParaRPr>
          </a:p>
        </p:txBody>
      </p:sp>
      <p:sp>
        <p:nvSpPr>
          <p:cNvPr id="196" name="Google Shape;196;p25"/>
          <p:cNvSpPr txBox="1"/>
          <p:nvPr>
            <p:ph idx="1" type="body"/>
          </p:nvPr>
        </p:nvSpPr>
        <p:spPr>
          <a:xfrm>
            <a:off x="9144000" y="2312350"/>
            <a:ext cx="84981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Higher Complexity</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Risk of Misconfiguration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Increased Complexity in Feature Management</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Customization Limitations</a:t>
            </a:r>
            <a:endParaRPr>
              <a:latin typeface="Arial"/>
              <a:ea typeface="Arial"/>
              <a:cs typeface="Arial"/>
              <a:sym typeface="Arial"/>
            </a:endParaRPr>
          </a:p>
        </p:txBody>
      </p:sp>
      <p:sp>
        <p:nvSpPr>
          <p:cNvPr id="197" name="Google Shape;197;p25"/>
          <p:cNvSpPr/>
          <p:nvPr/>
        </p:nvSpPr>
        <p:spPr>
          <a:xfrm rot="-299875">
            <a:off x="5100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Pros</a:t>
            </a:r>
            <a:endParaRPr sz="3000">
              <a:solidFill>
                <a:srgbClr val="111D2C"/>
              </a:solidFill>
            </a:endParaRPr>
          </a:p>
        </p:txBody>
      </p:sp>
      <p:sp>
        <p:nvSpPr>
          <p:cNvPr id="198" name="Google Shape;198;p25"/>
          <p:cNvSpPr/>
          <p:nvPr/>
        </p:nvSpPr>
        <p:spPr>
          <a:xfrm rot="-299875">
            <a:off x="91968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Cons</a:t>
            </a:r>
            <a:endParaRPr sz="3000">
              <a:solidFill>
                <a:srgbClr val="111D2C"/>
              </a:solidFill>
            </a:endParaRPr>
          </a:p>
        </p:txBody>
      </p:sp>
      <p:grpSp>
        <p:nvGrpSpPr>
          <p:cNvPr id="199" name="Google Shape;199;p25"/>
          <p:cNvGrpSpPr/>
          <p:nvPr/>
        </p:nvGrpSpPr>
        <p:grpSpPr>
          <a:xfrm>
            <a:off x="3004025" y="2761650"/>
            <a:ext cx="12279950" cy="4763700"/>
            <a:chOff x="4010525" y="2789475"/>
            <a:chExt cx="12279950" cy="4763700"/>
          </a:xfrm>
        </p:grpSpPr>
        <p:sp>
          <p:nvSpPr>
            <p:cNvPr id="200" name="Google Shape;200;p25"/>
            <p:cNvSpPr/>
            <p:nvPr/>
          </p:nvSpPr>
          <p:spPr>
            <a:xfrm>
              <a:off x="4010525" y="2789475"/>
              <a:ext cx="12279600" cy="47637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5"/>
            <p:cNvSpPr/>
            <p:nvPr/>
          </p:nvSpPr>
          <p:spPr>
            <a:xfrm>
              <a:off x="4010875" y="2789475"/>
              <a:ext cx="12279600" cy="3735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5"/>
            <p:cNvSpPr/>
            <p:nvPr/>
          </p:nvSpPr>
          <p:spPr>
            <a:xfrm>
              <a:off x="4119150" y="2910825"/>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5"/>
            <p:cNvSpPr/>
            <p:nvPr/>
          </p:nvSpPr>
          <p:spPr>
            <a:xfrm>
              <a:off x="4322174" y="2910825"/>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5"/>
            <p:cNvSpPr/>
            <p:nvPr/>
          </p:nvSpPr>
          <p:spPr>
            <a:xfrm>
              <a:off x="4525188" y="2910825"/>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5" name="Google Shape;205;p25"/>
            <p:cNvPicPr preferRelativeResize="0"/>
            <p:nvPr/>
          </p:nvPicPr>
          <p:blipFill>
            <a:blip r:embed="rId3">
              <a:alphaModFix/>
            </a:blip>
            <a:stretch>
              <a:fillRect/>
            </a:stretch>
          </p:blipFill>
          <p:spPr>
            <a:xfrm>
              <a:off x="13000000" y="3910638"/>
              <a:ext cx="3061525" cy="2990574"/>
            </a:xfrm>
            <a:prstGeom prst="rect">
              <a:avLst/>
            </a:prstGeom>
            <a:noFill/>
            <a:ln>
              <a:noFill/>
            </a:ln>
          </p:spPr>
        </p:pic>
        <p:pic>
          <p:nvPicPr>
            <p:cNvPr id="206" name="Google Shape;206;p25"/>
            <p:cNvPicPr preferRelativeResize="0"/>
            <p:nvPr/>
          </p:nvPicPr>
          <p:blipFill>
            <a:blip r:embed="rId3">
              <a:alphaModFix/>
            </a:blip>
            <a:stretch>
              <a:fillRect/>
            </a:stretch>
          </p:blipFill>
          <p:spPr>
            <a:xfrm>
              <a:off x="4239125" y="3910638"/>
              <a:ext cx="3061525" cy="2990574"/>
            </a:xfrm>
            <a:prstGeom prst="rect">
              <a:avLst/>
            </a:prstGeom>
            <a:noFill/>
            <a:ln>
              <a:noFill/>
            </a:ln>
          </p:spPr>
        </p:pic>
        <p:sp>
          <p:nvSpPr>
            <p:cNvPr id="207" name="Google Shape;207;p25"/>
            <p:cNvSpPr txBox="1"/>
            <p:nvPr/>
          </p:nvSpPr>
          <p:spPr>
            <a:xfrm>
              <a:off x="7351325" y="4223425"/>
              <a:ext cx="5598000" cy="21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4000">
                  <a:solidFill>
                    <a:schemeClr val="lt1"/>
                  </a:solidFill>
                </a:rPr>
                <a:t>8</a:t>
              </a:r>
              <a:r>
                <a:rPr b="1" lang="en" sz="14000">
                  <a:solidFill>
                    <a:schemeClr val="lt1"/>
                  </a:solidFill>
                </a:rPr>
                <a:t> / 10</a:t>
              </a:r>
              <a:endParaRPr b="1" sz="14000">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400"/>
                                        <p:tgtEl>
                                          <p:spTgt spid="1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488400" y="998950"/>
            <a:ext cx="118833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Backend Config with Variables</a:t>
            </a:r>
            <a:endParaRPr b="1" sz="6844">
              <a:solidFill>
                <a:schemeClr val="lt1"/>
              </a:solidFill>
            </a:endParaRPr>
          </a:p>
        </p:txBody>
      </p:sp>
      <p:sp>
        <p:nvSpPr>
          <p:cNvPr id="213" name="Google Shape;213;p26"/>
          <p:cNvSpPr txBox="1"/>
          <p:nvPr>
            <p:ph type="title"/>
          </p:nvPr>
        </p:nvSpPr>
        <p:spPr>
          <a:xfrm>
            <a:off x="488400" y="499175"/>
            <a:ext cx="2810400" cy="9621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SzPts val="891"/>
              <a:buNone/>
            </a:pPr>
            <a:r>
              <a:rPr lang="en" sz="3564"/>
              <a:t>Recipe #3.5</a:t>
            </a:r>
            <a:endParaRPr sz="3564"/>
          </a:p>
        </p:txBody>
      </p:sp>
      <p:sp>
        <p:nvSpPr>
          <p:cNvPr id="214" name="Google Shape;214;p26"/>
          <p:cNvSpPr/>
          <p:nvPr/>
        </p:nvSpPr>
        <p:spPr>
          <a:xfrm rot="-299875">
            <a:off x="5100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Instructions</a:t>
            </a:r>
            <a:endParaRPr sz="3000">
              <a:solidFill>
                <a:srgbClr val="111D2C"/>
              </a:solidFill>
            </a:endParaRPr>
          </a:p>
        </p:txBody>
      </p:sp>
      <p:sp>
        <p:nvSpPr>
          <p:cNvPr id="215" name="Google Shape;215;p26"/>
          <p:cNvSpPr/>
          <p:nvPr/>
        </p:nvSpPr>
        <p:spPr>
          <a:xfrm rot="-299875">
            <a:off x="62820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Ingredients</a:t>
            </a:r>
            <a:endParaRPr sz="3000">
              <a:solidFill>
                <a:srgbClr val="111D2C"/>
              </a:solidFill>
            </a:endParaRPr>
          </a:p>
        </p:txBody>
      </p:sp>
      <p:sp>
        <p:nvSpPr>
          <p:cNvPr id="216" name="Google Shape;216;p26"/>
          <p:cNvSpPr txBox="1"/>
          <p:nvPr/>
        </p:nvSpPr>
        <p:spPr>
          <a:xfrm>
            <a:off x="6360350" y="3771350"/>
            <a:ext cx="3345600" cy="25800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main.tf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variables.tf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outputs.tf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a:t>
            </a:r>
            <a:r>
              <a:rPr lang="en" sz="2300">
                <a:solidFill>
                  <a:schemeClr val="dk1"/>
                </a:solidFill>
                <a:latin typeface="Roboto Mono"/>
                <a:ea typeface="Roboto Mono"/>
                <a:cs typeface="Roboto Mono"/>
                <a:sym typeface="Roboto Mono"/>
              </a:rPr>
              <a:t>backend.tf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t/>
            </a:r>
            <a:endParaRPr sz="2300">
              <a:solidFill>
                <a:schemeClr val="dk1"/>
              </a:solidFill>
              <a:latin typeface="Roboto Mono"/>
              <a:ea typeface="Roboto Mono"/>
              <a:cs typeface="Roboto Mono"/>
              <a:sym typeface="Roboto Mono"/>
            </a:endParaRPr>
          </a:p>
        </p:txBody>
      </p:sp>
      <p:sp>
        <p:nvSpPr>
          <p:cNvPr id="217" name="Google Shape;217;p26"/>
          <p:cNvSpPr/>
          <p:nvPr/>
        </p:nvSpPr>
        <p:spPr>
          <a:xfrm>
            <a:off x="10977425" y="2511250"/>
            <a:ext cx="6305400" cy="68748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6"/>
          <p:cNvSpPr/>
          <p:nvPr/>
        </p:nvSpPr>
        <p:spPr>
          <a:xfrm>
            <a:off x="10977425" y="2511225"/>
            <a:ext cx="6305400" cy="4143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6"/>
          <p:cNvSpPr/>
          <p:nvPr/>
        </p:nvSpPr>
        <p:spPr>
          <a:xfrm>
            <a:off x="11121300" y="2652925"/>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6"/>
          <p:cNvSpPr/>
          <p:nvPr/>
        </p:nvSpPr>
        <p:spPr>
          <a:xfrm>
            <a:off x="11324324" y="2652925"/>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6"/>
          <p:cNvSpPr/>
          <p:nvPr/>
        </p:nvSpPr>
        <p:spPr>
          <a:xfrm>
            <a:off x="11527338" y="2652925"/>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6"/>
          <p:cNvSpPr txBox="1"/>
          <p:nvPr/>
        </p:nvSpPr>
        <p:spPr>
          <a:xfrm>
            <a:off x="13389875" y="2458075"/>
            <a:ext cx="15825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rPr>
              <a:t>backend.tf</a:t>
            </a:r>
            <a:endParaRPr sz="2300">
              <a:solidFill>
                <a:schemeClr val="dk1"/>
              </a:solidFill>
            </a:endParaRPr>
          </a:p>
        </p:txBody>
      </p:sp>
      <p:sp>
        <p:nvSpPr>
          <p:cNvPr id="223" name="Google Shape;223;p26"/>
          <p:cNvSpPr txBox="1"/>
          <p:nvPr/>
        </p:nvSpPr>
        <p:spPr>
          <a:xfrm>
            <a:off x="10999175" y="3116675"/>
            <a:ext cx="6363900" cy="6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Roboto Mono"/>
                <a:ea typeface="Roboto Mono"/>
                <a:cs typeface="Roboto Mono"/>
                <a:sym typeface="Roboto Mono"/>
              </a:rPr>
              <a:t>variable "env"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locals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env_to_bucket =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dev  = "</a:t>
            </a:r>
            <a:r>
              <a:rPr lang="en" sz="2300">
                <a:solidFill>
                  <a:schemeClr val="lt1"/>
                </a:solidFill>
                <a:latin typeface="Roboto Mono"/>
                <a:ea typeface="Roboto Mono"/>
                <a:cs typeface="Roboto Mono"/>
                <a:sym typeface="Roboto Mono"/>
              </a:rPr>
              <a:t>fe-dev-state</a:t>
            </a: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prod = "</a:t>
            </a:r>
            <a:r>
              <a:rPr lang="en" sz="2300">
                <a:solidFill>
                  <a:schemeClr val="lt1"/>
                </a:solidFill>
                <a:latin typeface="Roboto Mono"/>
                <a:ea typeface="Roboto Mono"/>
                <a:cs typeface="Roboto Mono"/>
                <a:sym typeface="Roboto Mono"/>
              </a:rPr>
              <a:t>fe-prod-state</a:t>
            </a: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terraform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backend "s3"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bucket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a:t>
            </a:r>
            <a:r>
              <a:rPr lang="en" sz="2300">
                <a:solidFill>
                  <a:schemeClr val="accent3"/>
                </a:solidFill>
                <a:latin typeface="Roboto Mono"/>
                <a:ea typeface="Roboto Mono"/>
                <a:cs typeface="Roboto Mono"/>
                <a:sym typeface="Roboto Mono"/>
              </a:rPr>
              <a:t>local.env_to_bucket</a:t>
            </a:r>
            <a:r>
              <a:rPr lang="en" sz="2300">
                <a:solidFill>
                  <a:schemeClr val="dk1"/>
                </a:solidFill>
                <a:latin typeface="Roboto Mono"/>
                <a:ea typeface="Roboto Mono"/>
                <a:cs typeface="Roboto Mono"/>
                <a:sym typeface="Roboto Mono"/>
              </a:rPr>
              <a:t>[</a:t>
            </a:r>
            <a:r>
              <a:rPr lang="en" sz="2300">
                <a:solidFill>
                  <a:schemeClr val="lt1"/>
                </a:solidFill>
                <a:latin typeface="Roboto Mono"/>
                <a:ea typeface="Roboto Mono"/>
                <a:cs typeface="Roboto Mono"/>
                <a:sym typeface="Roboto Mono"/>
              </a:rPr>
              <a:t>var.env</a:t>
            </a: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key    = "terraform.tfstate"</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region = "us-east-1"</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300">
              <a:solidFill>
                <a:schemeClr val="dk1"/>
              </a:solidFill>
              <a:latin typeface="Roboto Mono"/>
              <a:ea typeface="Roboto Mono"/>
              <a:cs typeface="Roboto Mono"/>
              <a:sym typeface="Roboto Mono"/>
            </a:endParaRPr>
          </a:p>
        </p:txBody>
      </p:sp>
      <p:sp>
        <p:nvSpPr>
          <p:cNvPr id="224" name="Google Shape;224;p26"/>
          <p:cNvSpPr txBox="1"/>
          <p:nvPr>
            <p:ph idx="1" type="body"/>
          </p:nvPr>
        </p:nvSpPr>
        <p:spPr>
          <a:xfrm>
            <a:off x="488400" y="3663050"/>
            <a:ext cx="6305400" cy="5162100"/>
          </a:xfrm>
          <a:prstGeom prst="rect">
            <a:avLst/>
          </a:prstGeom>
        </p:spPr>
        <p:txBody>
          <a:bodyPr anchorCtr="0" anchor="t" bIns="182850" lIns="182850" spcFirstLastPara="1" rIns="182850" wrap="square" tIns="182850">
            <a:noAutofit/>
          </a:bodyPr>
          <a:lstStyle/>
          <a:p>
            <a:pPr indent="0" lvl="0" marL="0" rtl="0" algn="l">
              <a:lnSpc>
                <a:spcPct val="150000"/>
              </a:lnSpc>
              <a:spcBef>
                <a:spcPts val="0"/>
              </a:spcBef>
              <a:spcAft>
                <a:spcPts val="0"/>
              </a:spcAft>
              <a:buSzPts val="852"/>
              <a:buNone/>
            </a:pPr>
            <a:r>
              <a:rPr lang="en" sz="2300">
                <a:solidFill>
                  <a:schemeClr val="dk2"/>
                </a:solidFill>
              </a:rPr>
              <a:t>// init and apply for dev</a:t>
            </a:r>
            <a:endParaRPr sz="2300">
              <a:solidFill>
                <a:schemeClr val="dk2"/>
              </a:solidFill>
            </a:endParaRPr>
          </a:p>
          <a:p>
            <a:pPr indent="0" lvl="0" marL="0" rtl="0" algn="l">
              <a:lnSpc>
                <a:spcPct val="150000"/>
              </a:lnSpc>
              <a:spcBef>
                <a:spcPts val="0"/>
              </a:spcBef>
              <a:spcAft>
                <a:spcPts val="0"/>
              </a:spcAft>
              <a:buSzPts val="852"/>
              <a:buNone/>
            </a:pPr>
            <a:r>
              <a:rPr lang="en" sz="2300">
                <a:solidFill>
                  <a:schemeClr val="lt1"/>
                </a:solidFill>
              </a:rPr>
              <a:t>tofu</a:t>
            </a:r>
            <a:r>
              <a:rPr lang="en" sz="2300"/>
              <a:t> init -var=</a:t>
            </a:r>
            <a:r>
              <a:rPr lang="en" sz="2300"/>
              <a:t>"</a:t>
            </a:r>
            <a:r>
              <a:rPr lang="en" sz="2300"/>
              <a:t>env=dev"</a:t>
            </a:r>
            <a:endParaRPr sz="2300"/>
          </a:p>
          <a:p>
            <a:pPr indent="0" lvl="0" marL="0" rtl="0" algn="l">
              <a:lnSpc>
                <a:spcPct val="150000"/>
              </a:lnSpc>
              <a:spcBef>
                <a:spcPts val="0"/>
              </a:spcBef>
              <a:spcAft>
                <a:spcPts val="0"/>
              </a:spcAft>
              <a:buSzPts val="852"/>
              <a:buNone/>
            </a:pPr>
            <a:r>
              <a:rPr lang="en" sz="2300">
                <a:solidFill>
                  <a:schemeClr val="lt1"/>
                </a:solidFill>
              </a:rPr>
              <a:t>tofu</a:t>
            </a:r>
            <a:r>
              <a:rPr lang="en" sz="2300"/>
              <a:t> apply </a:t>
            </a:r>
            <a:r>
              <a:rPr lang="en" sz="2300"/>
              <a:t>-var="env=dev"</a:t>
            </a:r>
            <a:endParaRPr sz="2300"/>
          </a:p>
          <a:p>
            <a:pPr indent="0" lvl="0" marL="0" rtl="0" algn="l">
              <a:lnSpc>
                <a:spcPct val="150000"/>
              </a:lnSpc>
              <a:spcBef>
                <a:spcPts val="0"/>
              </a:spcBef>
              <a:spcAft>
                <a:spcPts val="0"/>
              </a:spcAft>
              <a:buSzPts val="852"/>
              <a:buNone/>
            </a:pPr>
            <a:r>
              <a:t/>
            </a:r>
            <a:endParaRPr sz="2300"/>
          </a:p>
          <a:p>
            <a:pPr indent="0" lvl="0" marL="0" rtl="0" algn="l">
              <a:lnSpc>
                <a:spcPct val="150000"/>
              </a:lnSpc>
              <a:spcBef>
                <a:spcPts val="0"/>
              </a:spcBef>
              <a:spcAft>
                <a:spcPts val="0"/>
              </a:spcAft>
              <a:buSzPts val="852"/>
              <a:buNone/>
            </a:pPr>
            <a:r>
              <a:rPr lang="en" sz="2300">
                <a:solidFill>
                  <a:schemeClr val="dk2"/>
                </a:solidFill>
              </a:rPr>
              <a:t>// init and apply for prod</a:t>
            </a:r>
            <a:endParaRPr sz="2300">
              <a:solidFill>
                <a:schemeClr val="dk2"/>
              </a:solidFill>
            </a:endParaRPr>
          </a:p>
          <a:p>
            <a:pPr indent="0" lvl="0" marL="0" rtl="0" algn="l">
              <a:lnSpc>
                <a:spcPct val="150000"/>
              </a:lnSpc>
              <a:spcBef>
                <a:spcPts val="0"/>
              </a:spcBef>
              <a:spcAft>
                <a:spcPts val="0"/>
              </a:spcAft>
              <a:buSzPts val="852"/>
              <a:buNone/>
            </a:pPr>
            <a:r>
              <a:rPr lang="en" sz="2300">
                <a:solidFill>
                  <a:schemeClr val="lt1"/>
                </a:solidFill>
              </a:rPr>
              <a:t>tofu</a:t>
            </a:r>
            <a:r>
              <a:rPr lang="en" sz="2300"/>
              <a:t> init </a:t>
            </a:r>
            <a:r>
              <a:rPr lang="en" sz="2300"/>
              <a:t>-var="env=prod"</a:t>
            </a:r>
            <a:endParaRPr sz="2300"/>
          </a:p>
          <a:p>
            <a:pPr indent="0" lvl="0" marL="0" rtl="0" algn="l">
              <a:lnSpc>
                <a:spcPct val="150000"/>
              </a:lnSpc>
              <a:spcBef>
                <a:spcPts val="0"/>
              </a:spcBef>
              <a:spcAft>
                <a:spcPts val="0"/>
              </a:spcAft>
              <a:buSzPts val="852"/>
              <a:buNone/>
            </a:pPr>
            <a:r>
              <a:rPr lang="en" sz="2300">
                <a:solidFill>
                  <a:schemeClr val="lt1"/>
                </a:solidFill>
              </a:rPr>
              <a:t>tofu</a:t>
            </a:r>
            <a:r>
              <a:rPr lang="en" sz="2300"/>
              <a:t> apply </a:t>
            </a:r>
            <a:r>
              <a:rPr lang="en" sz="2300"/>
              <a:t>-var="env=prod"</a:t>
            </a:r>
            <a:endParaRPr sz="2300">
              <a:solidFill>
                <a:schemeClr val="dk2"/>
              </a:solidFill>
            </a:endParaRPr>
          </a:p>
        </p:txBody>
      </p:sp>
      <p:pic>
        <p:nvPicPr>
          <p:cNvPr id="225" name="Google Shape;225;p26"/>
          <p:cNvPicPr preferRelativeResize="0"/>
          <p:nvPr/>
        </p:nvPicPr>
        <p:blipFill>
          <a:blip r:embed="rId3">
            <a:alphaModFix/>
          </a:blip>
          <a:stretch>
            <a:fillRect/>
          </a:stretch>
        </p:blipFill>
        <p:spPr>
          <a:xfrm>
            <a:off x="17494225" y="8793250"/>
            <a:ext cx="754725" cy="52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488400" y="998950"/>
            <a:ext cx="121677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Backend Config with Variables</a:t>
            </a:r>
            <a:endParaRPr b="1" sz="6844">
              <a:solidFill>
                <a:schemeClr val="lt1"/>
              </a:solidFill>
            </a:endParaRPr>
          </a:p>
          <a:p>
            <a:pPr indent="0" lvl="0" marL="0" rtl="0" algn="l">
              <a:spcBef>
                <a:spcPts val="0"/>
              </a:spcBef>
              <a:spcAft>
                <a:spcPts val="0"/>
              </a:spcAft>
              <a:buNone/>
            </a:pPr>
            <a:r>
              <a:t/>
            </a:r>
            <a:endParaRPr b="1" sz="6844">
              <a:solidFill>
                <a:schemeClr val="lt1"/>
              </a:solidFill>
            </a:endParaRPr>
          </a:p>
          <a:p>
            <a:pPr indent="0" lvl="0" marL="0" rtl="0" algn="l">
              <a:spcBef>
                <a:spcPts val="0"/>
              </a:spcBef>
              <a:spcAft>
                <a:spcPts val="0"/>
              </a:spcAft>
              <a:buNone/>
            </a:pPr>
            <a:r>
              <a:t/>
            </a:r>
            <a:endParaRPr b="1" sz="6844">
              <a:solidFill>
                <a:schemeClr val="lt1"/>
              </a:solidFill>
            </a:endParaRPr>
          </a:p>
          <a:p>
            <a:pPr indent="0" lvl="0" marL="0" rtl="0" algn="l">
              <a:spcBef>
                <a:spcPts val="0"/>
              </a:spcBef>
              <a:spcAft>
                <a:spcPts val="0"/>
              </a:spcAft>
              <a:buNone/>
            </a:pPr>
            <a:r>
              <a:t/>
            </a:r>
            <a:endParaRPr b="1" sz="6844">
              <a:solidFill>
                <a:schemeClr val="lt1"/>
              </a:solidFill>
            </a:endParaRPr>
          </a:p>
        </p:txBody>
      </p:sp>
      <p:sp>
        <p:nvSpPr>
          <p:cNvPr id="231" name="Google Shape;231;p27"/>
          <p:cNvSpPr txBox="1"/>
          <p:nvPr>
            <p:ph type="title"/>
          </p:nvPr>
        </p:nvSpPr>
        <p:spPr>
          <a:xfrm>
            <a:off x="488400" y="499175"/>
            <a:ext cx="2810400" cy="9621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SzPts val="891"/>
              <a:buNone/>
            </a:pPr>
            <a:r>
              <a:rPr lang="en" sz="3564"/>
              <a:t>Recipe #3.5</a:t>
            </a:r>
            <a:endParaRPr sz="3564"/>
          </a:p>
        </p:txBody>
      </p:sp>
      <p:sp>
        <p:nvSpPr>
          <p:cNvPr id="232" name="Google Shape;232;p27"/>
          <p:cNvSpPr txBox="1"/>
          <p:nvPr>
            <p:ph idx="1" type="body"/>
          </p:nvPr>
        </p:nvSpPr>
        <p:spPr>
          <a:xfrm>
            <a:off x="488400" y="2312350"/>
            <a:ext cx="84981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Centralized Configuration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Reduced Duplication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Data Isolation</a:t>
            </a:r>
            <a:endParaRPr>
              <a:latin typeface="Arial"/>
              <a:ea typeface="Arial"/>
              <a:cs typeface="Arial"/>
              <a:sym typeface="Arial"/>
            </a:endParaRPr>
          </a:p>
          <a:p>
            <a:pPr indent="-406400" lvl="0" marL="457200" rtl="0" algn="l">
              <a:spcBef>
                <a:spcPts val="0"/>
              </a:spcBef>
              <a:spcAft>
                <a:spcPts val="0"/>
              </a:spcAft>
              <a:buClr>
                <a:srgbClr val="6AA84F"/>
              </a:buClr>
              <a:buSzPts val="2800"/>
              <a:buFont typeface="Arial"/>
              <a:buChar char="●"/>
            </a:pPr>
            <a:r>
              <a:rPr lang="en">
                <a:solidFill>
                  <a:srgbClr val="6AA84F"/>
                </a:solidFill>
                <a:latin typeface="Arial"/>
                <a:ea typeface="Arial"/>
                <a:cs typeface="Arial"/>
                <a:sym typeface="Arial"/>
              </a:rPr>
              <a:t>Easy Feature Management</a:t>
            </a:r>
            <a:endParaRPr>
              <a:solidFill>
                <a:srgbClr val="6AA84F"/>
              </a:solidFill>
              <a:latin typeface="Arial"/>
              <a:ea typeface="Arial"/>
              <a:cs typeface="Arial"/>
              <a:sym typeface="Arial"/>
            </a:endParaRPr>
          </a:p>
        </p:txBody>
      </p:sp>
      <p:sp>
        <p:nvSpPr>
          <p:cNvPr id="233" name="Google Shape;233;p27"/>
          <p:cNvSpPr txBox="1"/>
          <p:nvPr>
            <p:ph idx="1" type="body"/>
          </p:nvPr>
        </p:nvSpPr>
        <p:spPr>
          <a:xfrm>
            <a:off x="9175200" y="2312350"/>
            <a:ext cx="84981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Higher Complexity</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strike="sngStrike">
                <a:latin typeface="Arial"/>
                <a:ea typeface="Arial"/>
                <a:cs typeface="Arial"/>
                <a:sym typeface="Arial"/>
              </a:rPr>
              <a:t>Risk of Misconfiguration</a:t>
            </a:r>
            <a:endParaRPr strike="sngStrike">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strike="sngStrike">
                <a:latin typeface="Arial"/>
                <a:ea typeface="Arial"/>
                <a:cs typeface="Arial"/>
                <a:sym typeface="Arial"/>
              </a:rPr>
              <a:t>Increased Complexity in Feature Management</a:t>
            </a:r>
            <a:endParaRPr strike="sngStrike">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Customization Limitations</a:t>
            </a:r>
            <a:endParaRPr>
              <a:latin typeface="Arial"/>
              <a:ea typeface="Arial"/>
              <a:cs typeface="Arial"/>
              <a:sym typeface="Arial"/>
            </a:endParaRPr>
          </a:p>
        </p:txBody>
      </p:sp>
      <p:sp>
        <p:nvSpPr>
          <p:cNvPr id="234" name="Google Shape;234;p27"/>
          <p:cNvSpPr/>
          <p:nvPr/>
        </p:nvSpPr>
        <p:spPr>
          <a:xfrm rot="-299875">
            <a:off x="5100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Pros</a:t>
            </a:r>
            <a:endParaRPr sz="3000">
              <a:solidFill>
                <a:srgbClr val="111D2C"/>
              </a:solidFill>
            </a:endParaRPr>
          </a:p>
        </p:txBody>
      </p:sp>
      <p:sp>
        <p:nvSpPr>
          <p:cNvPr id="235" name="Google Shape;235;p27"/>
          <p:cNvSpPr/>
          <p:nvPr/>
        </p:nvSpPr>
        <p:spPr>
          <a:xfrm rot="-299875">
            <a:off x="91968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Cons</a:t>
            </a:r>
            <a:endParaRPr sz="3000">
              <a:solidFill>
                <a:srgbClr val="111D2C"/>
              </a:solidFill>
            </a:endParaRPr>
          </a:p>
        </p:txBody>
      </p:sp>
      <p:grpSp>
        <p:nvGrpSpPr>
          <p:cNvPr id="236" name="Google Shape;236;p27"/>
          <p:cNvGrpSpPr/>
          <p:nvPr/>
        </p:nvGrpSpPr>
        <p:grpSpPr>
          <a:xfrm>
            <a:off x="3004025" y="2761650"/>
            <a:ext cx="12279950" cy="4763700"/>
            <a:chOff x="4010525" y="2789475"/>
            <a:chExt cx="12279950" cy="4763700"/>
          </a:xfrm>
        </p:grpSpPr>
        <p:sp>
          <p:nvSpPr>
            <p:cNvPr id="237" name="Google Shape;237;p27"/>
            <p:cNvSpPr/>
            <p:nvPr/>
          </p:nvSpPr>
          <p:spPr>
            <a:xfrm>
              <a:off x="4010525" y="2789475"/>
              <a:ext cx="12279600" cy="47637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27"/>
            <p:cNvSpPr/>
            <p:nvPr/>
          </p:nvSpPr>
          <p:spPr>
            <a:xfrm>
              <a:off x="4010875" y="2789475"/>
              <a:ext cx="12279600" cy="3735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27"/>
            <p:cNvSpPr/>
            <p:nvPr/>
          </p:nvSpPr>
          <p:spPr>
            <a:xfrm>
              <a:off x="4119150" y="2910825"/>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7"/>
            <p:cNvSpPr/>
            <p:nvPr/>
          </p:nvSpPr>
          <p:spPr>
            <a:xfrm>
              <a:off x="4322174" y="2910825"/>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27"/>
            <p:cNvSpPr/>
            <p:nvPr/>
          </p:nvSpPr>
          <p:spPr>
            <a:xfrm>
              <a:off x="4525188" y="2910825"/>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2" name="Google Shape;242;p27"/>
            <p:cNvPicPr preferRelativeResize="0"/>
            <p:nvPr/>
          </p:nvPicPr>
          <p:blipFill>
            <a:blip r:embed="rId3">
              <a:alphaModFix/>
            </a:blip>
            <a:stretch>
              <a:fillRect/>
            </a:stretch>
          </p:blipFill>
          <p:spPr>
            <a:xfrm>
              <a:off x="13000000" y="3910638"/>
              <a:ext cx="3061525" cy="2990574"/>
            </a:xfrm>
            <a:prstGeom prst="rect">
              <a:avLst/>
            </a:prstGeom>
            <a:noFill/>
            <a:ln>
              <a:noFill/>
            </a:ln>
          </p:spPr>
        </p:pic>
        <p:pic>
          <p:nvPicPr>
            <p:cNvPr id="243" name="Google Shape;243;p27"/>
            <p:cNvPicPr preferRelativeResize="0"/>
            <p:nvPr/>
          </p:nvPicPr>
          <p:blipFill>
            <a:blip r:embed="rId3">
              <a:alphaModFix/>
            </a:blip>
            <a:stretch>
              <a:fillRect/>
            </a:stretch>
          </p:blipFill>
          <p:spPr>
            <a:xfrm>
              <a:off x="4239125" y="3910638"/>
              <a:ext cx="3061525" cy="2990574"/>
            </a:xfrm>
            <a:prstGeom prst="rect">
              <a:avLst/>
            </a:prstGeom>
            <a:noFill/>
            <a:ln>
              <a:noFill/>
            </a:ln>
          </p:spPr>
        </p:pic>
        <p:sp>
          <p:nvSpPr>
            <p:cNvPr id="244" name="Google Shape;244;p27"/>
            <p:cNvSpPr txBox="1"/>
            <p:nvPr/>
          </p:nvSpPr>
          <p:spPr>
            <a:xfrm>
              <a:off x="7260925" y="4223425"/>
              <a:ext cx="5779500" cy="21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4000">
                  <a:solidFill>
                    <a:schemeClr val="lt1"/>
                  </a:solidFill>
                </a:rPr>
                <a:t>10</a:t>
              </a:r>
              <a:r>
                <a:rPr b="1" lang="en" sz="14000">
                  <a:solidFill>
                    <a:schemeClr val="lt1"/>
                  </a:solidFill>
                </a:rPr>
                <a:t> / 10</a:t>
              </a:r>
              <a:endParaRPr b="1" sz="14000">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400"/>
                                        <p:tgtEl>
                                          <p:spTgt spid="2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488400" y="998950"/>
            <a:ext cx="121677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Scoring</a:t>
            </a:r>
            <a:endParaRPr b="1" sz="6844">
              <a:solidFill>
                <a:schemeClr val="lt1"/>
              </a:solidFill>
            </a:endParaRPr>
          </a:p>
          <a:p>
            <a:pPr indent="0" lvl="0" marL="0" rtl="0" algn="l">
              <a:spcBef>
                <a:spcPts val="0"/>
              </a:spcBef>
              <a:spcAft>
                <a:spcPts val="0"/>
              </a:spcAft>
              <a:buNone/>
            </a:pPr>
            <a:r>
              <a:t/>
            </a:r>
            <a:endParaRPr b="1" sz="6844">
              <a:solidFill>
                <a:schemeClr val="lt1"/>
              </a:solidFill>
            </a:endParaRPr>
          </a:p>
        </p:txBody>
      </p:sp>
      <p:sp>
        <p:nvSpPr>
          <p:cNvPr id="250" name="Google Shape;250;p28"/>
          <p:cNvSpPr txBox="1"/>
          <p:nvPr>
            <p:ph idx="1" type="body"/>
          </p:nvPr>
        </p:nvSpPr>
        <p:spPr>
          <a:xfrm>
            <a:off x="488400" y="2312350"/>
            <a:ext cx="17214900" cy="7146900"/>
          </a:xfrm>
          <a:prstGeom prst="rect">
            <a:avLst/>
          </a:prstGeom>
        </p:spPr>
        <p:txBody>
          <a:bodyPr anchorCtr="0" anchor="t" bIns="182850" lIns="182850" spcFirstLastPara="1" rIns="182850" wrap="square" tIns="182850">
            <a:normAutofit/>
          </a:bodyPr>
          <a:lstStyle/>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Workspaces - 5/10</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Directories w/ Shared Modules - 7/10</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Injecting Backend Config - 8/10</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Backend Config with Variables - 10/10</a:t>
            </a:r>
            <a:endParaRPr>
              <a:latin typeface="Arial"/>
              <a:ea typeface="Arial"/>
              <a:cs typeface="Arial"/>
              <a:sym typeface="Arial"/>
            </a:endParaRPr>
          </a:p>
          <a:p>
            <a:pPr indent="0" lvl="0" marL="0" rtl="0" algn="l">
              <a:spcBef>
                <a:spcPts val="2400"/>
              </a:spcBef>
              <a:spcAft>
                <a:spcPts val="2400"/>
              </a:spcAft>
              <a:buNone/>
            </a:pPr>
            <a:r>
              <a:t/>
            </a:r>
            <a:endParaRPr>
              <a:latin typeface="Arial"/>
              <a:ea typeface="Arial"/>
              <a:cs typeface="Arial"/>
              <a:sym typeface="Arial"/>
            </a:endParaRPr>
          </a:p>
        </p:txBody>
      </p:sp>
      <p:pic>
        <p:nvPicPr>
          <p:cNvPr id="251" name="Google Shape;251;p28"/>
          <p:cNvPicPr preferRelativeResize="0"/>
          <p:nvPr/>
        </p:nvPicPr>
        <p:blipFill>
          <a:blip r:embed="rId3">
            <a:alphaModFix/>
          </a:blip>
          <a:stretch>
            <a:fillRect/>
          </a:stretch>
        </p:blipFill>
        <p:spPr>
          <a:xfrm>
            <a:off x="10157269" y="1997963"/>
            <a:ext cx="6440301" cy="62910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4274025" y="1996913"/>
            <a:ext cx="8856300" cy="1313400"/>
          </a:xfrm>
          <a:prstGeom prst="rect">
            <a:avLst/>
          </a:prstGeom>
        </p:spPr>
        <p:txBody>
          <a:bodyPr anchorCtr="0" anchor="t" bIns="182850" lIns="182850" spcFirstLastPara="1" rIns="182850" wrap="square" tIns="182850">
            <a:normAutofit fontScale="90000"/>
          </a:bodyPr>
          <a:lstStyle/>
          <a:p>
            <a:pPr indent="0" lvl="0" marL="0" rtl="0" algn="ctr">
              <a:spcBef>
                <a:spcPts val="0"/>
              </a:spcBef>
              <a:spcAft>
                <a:spcPts val="0"/>
              </a:spcAft>
              <a:buNone/>
            </a:pPr>
            <a:r>
              <a:rPr b="1" lang="en" sz="7850">
                <a:solidFill>
                  <a:schemeClr val="lt1"/>
                </a:solidFill>
              </a:rPr>
              <a:t>Bon Appétit!</a:t>
            </a:r>
            <a:endParaRPr b="1" sz="7850">
              <a:solidFill>
                <a:schemeClr val="lt1"/>
              </a:solidFill>
            </a:endParaRPr>
          </a:p>
          <a:p>
            <a:pPr indent="0" lvl="0" marL="0" rtl="0" algn="l">
              <a:spcBef>
                <a:spcPts val="0"/>
              </a:spcBef>
              <a:spcAft>
                <a:spcPts val="0"/>
              </a:spcAft>
              <a:buNone/>
            </a:pPr>
            <a:r>
              <a:t/>
            </a:r>
            <a:endParaRPr b="1" sz="6844">
              <a:solidFill>
                <a:schemeClr val="lt1"/>
              </a:solidFill>
            </a:endParaRPr>
          </a:p>
          <a:p>
            <a:pPr indent="0" lvl="0" marL="0" rtl="0" algn="l">
              <a:spcBef>
                <a:spcPts val="0"/>
              </a:spcBef>
              <a:spcAft>
                <a:spcPts val="0"/>
              </a:spcAft>
              <a:buNone/>
            </a:pPr>
            <a:r>
              <a:t/>
            </a:r>
            <a:endParaRPr b="1" sz="6844">
              <a:solidFill>
                <a:schemeClr val="lt1"/>
              </a:solidFill>
            </a:endParaRPr>
          </a:p>
          <a:p>
            <a:pPr indent="0" lvl="0" marL="0" rtl="0" algn="l">
              <a:spcBef>
                <a:spcPts val="0"/>
              </a:spcBef>
              <a:spcAft>
                <a:spcPts val="0"/>
              </a:spcAft>
              <a:buNone/>
            </a:pPr>
            <a:r>
              <a:t/>
            </a:r>
            <a:endParaRPr b="1" sz="6844">
              <a:solidFill>
                <a:schemeClr val="lt1"/>
              </a:solidFill>
            </a:endParaRPr>
          </a:p>
        </p:txBody>
      </p:sp>
      <p:pic>
        <p:nvPicPr>
          <p:cNvPr id="257" name="Google Shape;257;p29"/>
          <p:cNvPicPr preferRelativeResize="0"/>
          <p:nvPr/>
        </p:nvPicPr>
        <p:blipFill>
          <a:blip r:embed="rId3">
            <a:alphaModFix/>
          </a:blip>
          <a:stretch>
            <a:fillRect/>
          </a:stretch>
        </p:blipFill>
        <p:spPr>
          <a:xfrm>
            <a:off x="6368550" y="3622838"/>
            <a:ext cx="4667250" cy="46672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7"/>
          <p:cNvSpPr txBox="1"/>
          <p:nvPr>
            <p:ph type="title"/>
          </p:nvPr>
        </p:nvSpPr>
        <p:spPr>
          <a:xfrm>
            <a:off x="488400" y="998950"/>
            <a:ext cx="53799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The Problem</a:t>
            </a:r>
            <a:endParaRPr b="1" sz="6844">
              <a:solidFill>
                <a:schemeClr val="lt1"/>
              </a:solidFill>
            </a:endParaRPr>
          </a:p>
        </p:txBody>
      </p:sp>
      <p:sp>
        <p:nvSpPr>
          <p:cNvPr id="60" name="Google Shape;60;p17"/>
          <p:cNvSpPr txBox="1"/>
          <p:nvPr>
            <p:ph idx="1" type="body"/>
          </p:nvPr>
        </p:nvSpPr>
        <p:spPr>
          <a:xfrm>
            <a:off x="488400" y="2312350"/>
            <a:ext cx="172149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latin typeface="Arial"/>
                <a:ea typeface="Arial"/>
                <a:cs typeface="Arial"/>
                <a:sym typeface="Arial"/>
              </a:rPr>
              <a:t>I want to create a new Infrastructure as Code (IaC) project using OpenTofu, focusing on configuring it to effectively manage different environments: </a:t>
            </a:r>
            <a:endParaRPr>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development (dev)</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testing/integration (test/int)</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production (prod)</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0" lvl="0" marL="0" rtl="0" algn="l">
              <a:spcBef>
                <a:spcPts val="2400"/>
              </a:spcBef>
              <a:spcAft>
                <a:spcPts val="240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8"/>
          <p:cNvSpPr txBox="1"/>
          <p:nvPr>
            <p:ph type="title"/>
          </p:nvPr>
        </p:nvSpPr>
        <p:spPr>
          <a:xfrm>
            <a:off x="488400" y="998950"/>
            <a:ext cx="53799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The Problem</a:t>
            </a:r>
            <a:endParaRPr b="1" sz="6844">
              <a:solidFill>
                <a:schemeClr val="lt1"/>
              </a:solidFill>
            </a:endParaRPr>
          </a:p>
        </p:txBody>
      </p:sp>
      <p:sp>
        <p:nvSpPr>
          <p:cNvPr id="66" name="Google Shape;66;p18"/>
          <p:cNvSpPr txBox="1"/>
          <p:nvPr>
            <p:ph idx="1" type="body"/>
          </p:nvPr>
        </p:nvSpPr>
        <p:spPr>
          <a:xfrm>
            <a:off x="488400" y="2312350"/>
            <a:ext cx="172149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
                <a:solidFill>
                  <a:schemeClr val="lt1"/>
                </a:solidFill>
                <a:latin typeface="Arial"/>
                <a:ea typeface="Arial"/>
                <a:cs typeface="Arial"/>
                <a:sym typeface="Arial"/>
              </a:rPr>
              <a:t>Challenges and Requirements:</a:t>
            </a:r>
            <a:endParaRPr>
              <a:solidFill>
                <a:schemeClr val="lt1"/>
              </a:solidFill>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Environment Promotion Pipeline</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Environment Isolation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Single Codebase, Configurable per Environment</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Environment-Specific Features</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Keeping Code DRY (Don’t Repeat Yourself)</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0" lvl="0" marL="0" rtl="0" algn="l">
              <a:spcBef>
                <a:spcPts val="2400"/>
              </a:spcBef>
              <a:spcAft>
                <a:spcPts val="2400"/>
              </a:spcAft>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9"/>
          <p:cNvPicPr preferRelativeResize="0"/>
          <p:nvPr/>
        </p:nvPicPr>
        <p:blipFill rotWithShape="1">
          <a:blip r:embed="rId3">
            <a:alphaModFix/>
          </a:blip>
          <a:srcRect b="0" l="0" r="0" t="0"/>
          <a:stretch/>
        </p:blipFill>
        <p:spPr>
          <a:xfrm>
            <a:off x="1185499" y="3524350"/>
            <a:ext cx="7216903" cy="2049600"/>
          </a:xfrm>
          <a:prstGeom prst="rect">
            <a:avLst/>
          </a:prstGeom>
          <a:noFill/>
          <a:ln>
            <a:noFill/>
          </a:ln>
        </p:spPr>
      </p:pic>
      <p:sp>
        <p:nvSpPr>
          <p:cNvPr id="72" name="Google Shape;72;p19"/>
          <p:cNvSpPr txBox="1"/>
          <p:nvPr/>
        </p:nvSpPr>
        <p:spPr>
          <a:xfrm>
            <a:off x="11723650" y="7307838"/>
            <a:ext cx="34095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lt1"/>
                </a:solidFill>
              </a:rPr>
              <a:t>Ronny Orot</a:t>
            </a:r>
            <a:endParaRPr b="1" sz="4500">
              <a:solidFill>
                <a:schemeClr val="lt1"/>
              </a:solidFill>
            </a:endParaRPr>
          </a:p>
        </p:txBody>
      </p:sp>
      <p:sp>
        <p:nvSpPr>
          <p:cNvPr id="73" name="Google Shape;73;p19"/>
          <p:cNvSpPr txBox="1"/>
          <p:nvPr/>
        </p:nvSpPr>
        <p:spPr>
          <a:xfrm>
            <a:off x="11554900" y="8595263"/>
            <a:ext cx="3747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FFFF"/>
                </a:solidFill>
              </a:rPr>
              <a:t>Software</a:t>
            </a:r>
            <a:r>
              <a:rPr lang="en" sz="1800">
                <a:solidFill>
                  <a:srgbClr val="FFFFFF"/>
                </a:solidFill>
              </a:rPr>
              <a:t> Engineer at env0</a:t>
            </a:r>
            <a:endParaRPr sz="1800"/>
          </a:p>
        </p:txBody>
      </p:sp>
      <p:sp>
        <p:nvSpPr>
          <p:cNvPr id="74" name="Google Shape;74;p19"/>
          <p:cNvSpPr txBox="1"/>
          <p:nvPr/>
        </p:nvSpPr>
        <p:spPr>
          <a:xfrm>
            <a:off x="11275300" y="8135813"/>
            <a:ext cx="4306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rgbClr val="FFDA18"/>
                </a:solidFill>
              </a:rPr>
              <a:t>OpenTofu</a:t>
            </a:r>
            <a:r>
              <a:rPr lang="en" sz="2400">
                <a:solidFill>
                  <a:srgbClr val="FFFFFF"/>
                </a:solidFill>
              </a:rPr>
              <a:t> Core Team Member</a:t>
            </a:r>
            <a:endParaRPr sz="2400"/>
          </a:p>
        </p:txBody>
      </p:sp>
      <p:sp>
        <p:nvSpPr>
          <p:cNvPr id="75" name="Google Shape;75;p19"/>
          <p:cNvSpPr/>
          <p:nvPr/>
        </p:nvSpPr>
        <p:spPr>
          <a:xfrm>
            <a:off x="11249650" y="2599863"/>
            <a:ext cx="4357500" cy="4357500"/>
          </a:xfrm>
          <a:prstGeom prst="ellipse">
            <a:avLst/>
          </a:prstGeom>
          <a:solidFill>
            <a:schemeClr val="lt1"/>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6" name="Google Shape;76;p19"/>
          <p:cNvPicPr preferRelativeResize="0"/>
          <p:nvPr/>
        </p:nvPicPr>
        <p:blipFill>
          <a:blip r:embed="rId4">
            <a:alphaModFix/>
          </a:blip>
          <a:stretch>
            <a:fillRect/>
          </a:stretch>
        </p:blipFill>
        <p:spPr>
          <a:xfrm>
            <a:off x="10548925" y="1899100"/>
            <a:ext cx="5758950" cy="5759025"/>
          </a:xfrm>
          <a:prstGeom prst="rect">
            <a:avLst/>
          </a:prstGeom>
          <a:noFill/>
          <a:ln>
            <a:noFill/>
          </a:ln>
        </p:spPr>
      </p:pic>
      <p:sp>
        <p:nvSpPr>
          <p:cNvPr id="77" name="Google Shape;77;p19"/>
          <p:cNvSpPr txBox="1"/>
          <p:nvPr/>
        </p:nvSpPr>
        <p:spPr>
          <a:xfrm>
            <a:off x="2555050" y="5653200"/>
            <a:ext cx="4477800" cy="10473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Clr>
                <a:srgbClr val="000000"/>
              </a:buClr>
              <a:buSzPts val="1100"/>
              <a:buFont typeface="Arial"/>
              <a:buNone/>
            </a:pPr>
            <a:r>
              <a:rPr b="1" lang="en" sz="3000">
                <a:solidFill>
                  <a:schemeClr val="dk1"/>
                </a:solidFill>
              </a:rPr>
              <a:t>November 12, 2024</a:t>
            </a:r>
            <a:br>
              <a:rPr b="1" lang="en" sz="3000">
                <a:solidFill>
                  <a:schemeClr val="dk1"/>
                </a:solidFill>
              </a:rPr>
            </a:br>
            <a:r>
              <a:rPr b="1" lang="en" sz="3000">
                <a:solidFill>
                  <a:schemeClr val="dk1"/>
                </a:solidFill>
              </a:rPr>
              <a:t>Salt Lake City</a:t>
            </a:r>
            <a:endParaRPr sz="3000">
              <a:solidFill>
                <a:schemeClr val="dk1"/>
              </a:solidFill>
            </a:endParaRPr>
          </a:p>
        </p:txBody>
      </p:sp>
      <p:pic>
        <p:nvPicPr>
          <p:cNvPr id="78" name="Google Shape;78;p19"/>
          <p:cNvPicPr preferRelativeResize="0"/>
          <p:nvPr/>
        </p:nvPicPr>
        <p:blipFill>
          <a:blip r:embed="rId5">
            <a:alphaModFix/>
          </a:blip>
          <a:stretch>
            <a:fillRect/>
          </a:stretch>
        </p:blipFill>
        <p:spPr>
          <a:xfrm rot="1313355">
            <a:off x="11808475" y="736987"/>
            <a:ext cx="4306201" cy="29697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0"/>
          <p:cNvSpPr txBox="1"/>
          <p:nvPr>
            <p:ph type="title"/>
          </p:nvPr>
        </p:nvSpPr>
        <p:spPr>
          <a:xfrm>
            <a:off x="488400" y="998950"/>
            <a:ext cx="91440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Workspaces</a:t>
            </a:r>
            <a:endParaRPr b="1" sz="6844">
              <a:solidFill>
                <a:schemeClr val="lt1"/>
              </a:solidFill>
            </a:endParaRPr>
          </a:p>
        </p:txBody>
      </p:sp>
      <p:sp>
        <p:nvSpPr>
          <p:cNvPr id="84" name="Google Shape;84;p20"/>
          <p:cNvSpPr txBox="1"/>
          <p:nvPr>
            <p:ph type="title"/>
          </p:nvPr>
        </p:nvSpPr>
        <p:spPr>
          <a:xfrm>
            <a:off x="488400" y="499175"/>
            <a:ext cx="2810400" cy="9621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SzPts val="891"/>
              <a:buNone/>
            </a:pPr>
            <a:r>
              <a:rPr lang="en" sz="3564"/>
              <a:t>Recipe #1</a:t>
            </a:r>
            <a:endParaRPr sz="3564"/>
          </a:p>
        </p:txBody>
      </p:sp>
      <p:sp>
        <p:nvSpPr>
          <p:cNvPr id="85" name="Google Shape;85;p20"/>
          <p:cNvSpPr/>
          <p:nvPr/>
        </p:nvSpPr>
        <p:spPr>
          <a:xfrm rot="-299564">
            <a:off x="9654304" y="1603759"/>
            <a:ext cx="3302330"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Ingredients</a:t>
            </a:r>
            <a:endParaRPr sz="3000">
              <a:solidFill>
                <a:srgbClr val="111D2C"/>
              </a:solidFill>
            </a:endParaRPr>
          </a:p>
        </p:txBody>
      </p:sp>
      <p:sp>
        <p:nvSpPr>
          <p:cNvPr id="86" name="Google Shape;86;p20"/>
          <p:cNvSpPr/>
          <p:nvPr/>
        </p:nvSpPr>
        <p:spPr>
          <a:xfrm rot="-299564">
            <a:off x="510041" y="2721597"/>
            <a:ext cx="3302330"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Instructions</a:t>
            </a:r>
            <a:endParaRPr sz="3000">
              <a:solidFill>
                <a:srgbClr val="111D2C"/>
              </a:solidFill>
            </a:endParaRPr>
          </a:p>
        </p:txBody>
      </p:sp>
      <p:sp>
        <p:nvSpPr>
          <p:cNvPr id="87" name="Google Shape;87;p20"/>
          <p:cNvSpPr txBox="1"/>
          <p:nvPr>
            <p:ph idx="1" type="body"/>
          </p:nvPr>
        </p:nvSpPr>
        <p:spPr>
          <a:xfrm>
            <a:off x="488400" y="3663050"/>
            <a:ext cx="7420200" cy="5162100"/>
          </a:xfrm>
          <a:prstGeom prst="rect">
            <a:avLst/>
          </a:prstGeom>
        </p:spPr>
        <p:txBody>
          <a:bodyPr anchorCtr="0" anchor="t" bIns="182850" lIns="182850" spcFirstLastPara="1" rIns="182850" wrap="square" tIns="182850">
            <a:noAutofit/>
          </a:bodyPr>
          <a:lstStyle/>
          <a:p>
            <a:pPr indent="0" lvl="0" marL="0" rtl="0" algn="l">
              <a:lnSpc>
                <a:spcPct val="150000"/>
              </a:lnSpc>
              <a:spcBef>
                <a:spcPts val="0"/>
              </a:spcBef>
              <a:spcAft>
                <a:spcPts val="0"/>
              </a:spcAft>
              <a:buSzPts val="852"/>
              <a:buNone/>
            </a:pPr>
            <a:r>
              <a:rPr lang="en" sz="2300">
                <a:solidFill>
                  <a:schemeClr val="dk2"/>
                </a:solidFill>
              </a:rPr>
              <a:t>// Creating workspaces for dev and prod</a:t>
            </a:r>
            <a:endParaRPr sz="2300">
              <a:solidFill>
                <a:schemeClr val="dk2"/>
              </a:solidFill>
            </a:endParaRPr>
          </a:p>
          <a:p>
            <a:pPr indent="0" lvl="0" marL="0" rtl="0" algn="l">
              <a:lnSpc>
                <a:spcPct val="150000"/>
              </a:lnSpc>
              <a:spcBef>
                <a:spcPts val="0"/>
              </a:spcBef>
              <a:spcAft>
                <a:spcPts val="0"/>
              </a:spcAft>
              <a:buSzPts val="852"/>
              <a:buNone/>
            </a:pPr>
            <a:r>
              <a:rPr lang="en" sz="2300">
                <a:solidFill>
                  <a:schemeClr val="lt1"/>
                </a:solidFill>
              </a:rPr>
              <a:t>tofu</a:t>
            </a:r>
            <a:r>
              <a:rPr lang="en" sz="2300"/>
              <a:t> workspace new dev</a:t>
            </a:r>
            <a:endParaRPr sz="2300"/>
          </a:p>
          <a:p>
            <a:pPr indent="0" lvl="0" marL="0" rtl="0" algn="l">
              <a:lnSpc>
                <a:spcPct val="150000"/>
              </a:lnSpc>
              <a:spcBef>
                <a:spcPts val="0"/>
              </a:spcBef>
              <a:spcAft>
                <a:spcPts val="0"/>
              </a:spcAft>
              <a:buSzPts val="852"/>
              <a:buNone/>
            </a:pPr>
            <a:r>
              <a:rPr lang="en" sz="2300">
                <a:solidFill>
                  <a:schemeClr val="lt1"/>
                </a:solidFill>
              </a:rPr>
              <a:t>tofu</a:t>
            </a:r>
            <a:r>
              <a:rPr lang="en" sz="2300"/>
              <a:t> workspace new prod</a:t>
            </a:r>
            <a:endParaRPr sz="2300"/>
          </a:p>
          <a:p>
            <a:pPr indent="0" lvl="0" marL="0" rtl="0" algn="l">
              <a:lnSpc>
                <a:spcPct val="150000"/>
              </a:lnSpc>
              <a:spcBef>
                <a:spcPts val="0"/>
              </a:spcBef>
              <a:spcAft>
                <a:spcPts val="0"/>
              </a:spcAft>
              <a:buSzPts val="852"/>
              <a:buNone/>
            </a:pPr>
            <a:r>
              <a:t/>
            </a:r>
            <a:endParaRPr sz="2300"/>
          </a:p>
          <a:p>
            <a:pPr indent="0" lvl="0" marL="0" rtl="0" algn="l">
              <a:lnSpc>
                <a:spcPct val="150000"/>
              </a:lnSpc>
              <a:spcBef>
                <a:spcPts val="0"/>
              </a:spcBef>
              <a:spcAft>
                <a:spcPts val="0"/>
              </a:spcAft>
              <a:buSzPts val="852"/>
              <a:buNone/>
            </a:pPr>
            <a:r>
              <a:rPr lang="en" sz="2300">
                <a:solidFill>
                  <a:schemeClr val="dk2"/>
                </a:solidFill>
              </a:rPr>
              <a:t>// Switching between workspaces</a:t>
            </a:r>
            <a:endParaRPr sz="2300">
              <a:solidFill>
                <a:schemeClr val="dk2"/>
              </a:solidFill>
            </a:endParaRPr>
          </a:p>
          <a:p>
            <a:pPr indent="0" lvl="0" marL="0" rtl="0" algn="l">
              <a:lnSpc>
                <a:spcPct val="150000"/>
              </a:lnSpc>
              <a:spcBef>
                <a:spcPts val="0"/>
              </a:spcBef>
              <a:spcAft>
                <a:spcPts val="0"/>
              </a:spcAft>
              <a:buSzPts val="852"/>
              <a:buNone/>
            </a:pPr>
            <a:r>
              <a:rPr lang="en" sz="2300">
                <a:solidFill>
                  <a:schemeClr val="lt1"/>
                </a:solidFill>
              </a:rPr>
              <a:t>tofu</a:t>
            </a:r>
            <a:r>
              <a:rPr lang="en" sz="2300"/>
              <a:t> workspace select dev</a:t>
            </a:r>
            <a:endParaRPr sz="2300"/>
          </a:p>
          <a:p>
            <a:pPr indent="0" lvl="0" marL="0" rtl="0" algn="l">
              <a:lnSpc>
                <a:spcPct val="150000"/>
              </a:lnSpc>
              <a:spcBef>
                <a:spcPts val="0"/>
              </a:spcBef>
              <a:spcAft>
                <a:spcPts val="0"/>
              </a:spcAft>
              <a:buSzPts val="852"/>
              <a:buNone/>
            </a:pPr>
            <a:r>
              <a:t/>
            </a:r>
            <a:endParaRPr sz="2300"/>
          </a:p>
          <a:p>
            <a:pPr indent="0" lvl="0" marL="0" rtl="0" algn="l">
              <a:lnSpc>
                <a:spcPct val="150000"/>
              </a:lnSpc>
              <a:spcBef>
                <a:spcPts val="0"/>
              </a:spcBef>
              <a:spcAft>
                <a:spcPts val="0"/>
              </a:spcAft>
              <a:buSzPts val="852"/>
              <a:buNone/>
            </a:pPr>
            <a:r>
              <a:rPr lang="en" sz="2300">
                <a:solidFill>
                  <a:schemeClr val="dk2"/>
                </a:solidFill>
              </a:rPr>
              <a:t>// Applying changes to each environments</a:t>
            </a:r>
            <a:endParaRPr sz="2300">
              <a:solidFill>
                <a:schemeClr val="dk2"/>
              </a:solidFill>
            </a:endParaRPr>
          </a:p>
          <a:p>
            <a:pPr indent="0" lvl="0" marL="0" rtl="0" algn="l">
              <a:lnSpc>
                <a:spcPct val="150000"/>
              </a:lnSpc>
              <a:spcBef>
                <a:spcPts val="0"/>
              </a:spcBef>
              <a:spcAft>
                <a:spcPts val="0"/>
              </a:spcAft>
              <a:buSzPts val="852"/>
              <a:buNone/>
            </a:pPr>
            <a:r>
              <a:rPr lang="en" sz="2300">
                <a:solidFill>
                  <a:schemeClr val="lt1"/>
                </a:solidFill>
              </a:rPr>
              <a:t>tofu</a:t>
            </a:r>
            <a:r>
              <a:rPr lang="en" sz="2300"/>
              <a:t> apply -workspace=dev </a:t>
            </a:r>
            <a:endParaRPr sz="2300"/>
          </a:p>
          <a:p>
            <a:pPr indent="0" lvl="0" marL="0" rtl="0" algn="l">
              <a:lnSpc>
                <a:spcPct val="150000"/>
              </a:lnSpc>
              <a:spcBef>
                <a:spcPts val="0"/>
              </a:spcBef>
              <a:spcAft>
                <a:spcPts val="0"/>
              </a:spcAft>
              <a:buSzPts val="852"/>
              <a:buNone/>
            </a:pPr>
            <a:r>
              <a:rPr lang="en" sz="2300">
                <a:solidFill>
                  <a:schemeClr val="lt1"/>
                </a:solidFill>
              </a:rPr>
              <a:t>tofu</a:t>
            </a:r>
            <a:r>
              <a:rPr lang="en" sz="2300"/>
              <a:t> apply -workspace=prod</a:t>
            </a:r>
            <a:endParaRPr sz="2300"/>
          </a:p>
        </p:txBody>
      </p:sp>
      <p:sp>
        <p:nvSpPr>
          <p:cNvPr id="88" name="Google Shape;88;p20"/>
          <p:cNvSpPr txBox="1"/>
          <p:nvPr/>
        </p:nvSpPr>
        <p:spPr>
          <a:xfrm>
            <a:off x="9895188" y="2654438"/>
            <a:ext cx="6999900" cy="1313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main.tf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variables.tf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outputs.tf</a:t>
            </a:r>
            <a:endParaRPr sz="2300">
              <a:solidFill>
                <a:schemeClr val="dk1"/>
              </a:solidFill>
              <a:latin typeface="Roboto Mono"/>
              <a:ea typeface="Roboto Mono"/>
              <a:cs typeface="Roboto Mono"/>
              <a:sym typeface="Roboto Mono"/>
            </a:endParaRPr>
          </a:p>
        </p:txBody>
      </p:sp>
      <p:grpSp>
        <p:nvGrpSpPr>
          <p:cNvPr id="89" name="Google Shape;89;p20"/>
          <p:cNvGrpSpPr/>
          <p:nvPr/>
        </p:nvGrpSpPr>
        <p:grpSpPr>
          <a:xfrm>
            <a:off x="9784805" y="4525549"/>
            <a:ext cx="7565115" cy="2327070"/>
            <a:chOff x="10779550" y="2735975"/>
            <a:chExt cx="5534100" cy="2877900"/>
          </a:xfrm>
        </p:grpSpPr>
        <p:sp>
          <p:nvSpPr>
            <p:cNvPr id="90" name="Google Shape;90;p20"/>
            <p:cNvSpPr/>
            <p:nvPr/>
          </p:nvSpPr>
          <p:spPr>
            <a:xfrm>
              <a:off x="10779550" y="2735975"/>
              <a:ext cx="5534100" cy="28779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20"/>
            <p:cNvSpPr/>
            <p:nvPr/>
          </p:nvSpPr>
          <p:spPr>
            <a:xfrm>
              <a:off x="10779550" y="2735975"/>
              <a:ext cx="5534100" cy="4620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92" name="Google Shape;92;p20"/>
          <p:cNvSpPr/>
          <p:nvPr/>
        </p:nvSpPr>
        <p:spPr>
          <a:xfrm>
            <a:off x="9927775" y="4666775"/>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20"/>
          <p:cNvSpPr/>
          <p:nvPr/>
        </p:nvSpPr>
        <p:spPr>
          <a:xfrm>
            <a:off x="10130799" y="4666775"/>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20"/>
          <p:cNvSpPr/>
          <p:nvPr/>
        </p:nvSpPr>
        <p:spPr>
          <a:xfrm>
            <a:off x="10333813" y="4666775"/>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20"/>
          <p:cNvSpPr txBox="1"/>
          <p:nvPr/>
        </p:nvSpPr>
        <p:spPr>
          <a:xfrm>
            <a:off x="11988600" y="4430075"/>
            <a:ext cx="3759600" cy="6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rPr>
              <a:t>environments/prod/main.tf</a:t>
            </a:r>
            <a:endParaRPr sz="2300">
              <a:solidFill>
                <a:schemeClr val="dk1"/>
              </a:solidFill>
            </a:endParaRPr>
          </a:p>
        </p:txBody>
      </p:sp>
      <p:sp>
        <p:nvSpPr>
          <p:cNvPr id="96" name="Google Shape;96;p20"/>
          <p:cNvSpPr txBox="1"/>
          <p:nvPr/>
        </p:nvSpPr>
        <p:spPr>
          <a:xfrm>
            <a:off x="9810000" y="5054874"/>
            <a:ext cx="7604400" cy="17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latin typeface="Roboto Mono"/>
                <a:ea typeface="Roboto Mono"/>
                <a:cs typeface="Roboto Mono"/>
                <a:sym typeface="Roboto Mono"/>
              </a:rPr>
              <a:t>resource </a:t>
            </a:r>
            <a:r>
              <a:rPr lang="en" sz="2300">
                <a:solidFill>
                  <a:schemeClr val="dk1"/>
                </a:solidFill>
                <a:latin typeface="Roboto Mono"/>
                <a:ea typeface="Roboto Mono"/>
                <a:cs typeface="Roboto Mono"/>
                <a:sym typeface="Roboto Mono"/>
              </a:rPr>
              <a:t>"aws_instance" "networking" {</a:t>
            </a:r>
            <a:endParaRPr sz="23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2300">
                <a:solidFill>
                  <a:schemeClr val="dk1"/>
                </a:solidFill>
                <a:latin typeface="Roboto Mono"/>
                <a:ea typeface="Roboto Mono"/>
                <a:cs typeface="Roboto Mono"/>
                <a:sym typeface="Roboto Mono"/>
              </a:rPr>
              <a:t>  instance_type = "</a:t>
            </a:r>
            <a:r>
              <a:rPr lang="en" sz="2300">
                <a:solidFill>
                  <a:schemeClr val="accent3"/>
                </a:solidFill>
                <a:latin typeface="Roboto Mono"/>
                <a:ea typeface="Roboto Mono"/>
                <a:cs typeface="Roboto Mono"/>
                <a:sym typeface="Roboto Mono"/>
              </a:rPr>
              <a:t>${</a:t>
            </a:r>
            <a:r>
              <a:rPr lang="en" sz="2300">
                <a:solidFill>
                  <a:schemeClr val="lt1"/>
                </a:solidFill>
                <a:latin typeface="Roboto Mono"/>
                <a:ea typeface="Roboto Mono"/>
                <a:cs typeface="Roboto Mono"/>
                <a:sym typeface="Roboto Mono"/>
              </a:rPr>
              <a:t>terraform.workspace</a:t>
            </a:r>
            <a:r>
              <a:rPr lang="en" sz="2300">
                <a:solidFill>
                  <a:schemeClr val="dk1"/>
                </a:solidFill>
                <a:latin typeface="Roboto Mono"/>
                <a:ea typeface="Roboto Mono"/>
                <a:cs typeface="Roboto Mono"/>
                <a:sym typeface="Roboto Mono"/>
              </a:rPr>
              <a:t>    </a:t>
            </a:r>
            <a:endParaRPr sz="23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2300">
                <a:solidFill>
                  <a:schemeClr val="dk1"/>
                </a:solidFill>
                <a:latin typeface="Roboto Mono"/>
                <a:ea typeface="Roboto Mono"/>
                <a:cs typeface="Roboto Mono"/>
                <a:sym typeface="Roboto Mono"/>
              </a:rPr>
              <a:t>  </a:t>
            </a:r>
            <a:r>
              <a:rPr lang="en" sz="2300">
                <a:solidFill>
                  <a:schemeClr val="accent3"/>
                </a:solidFill>
                <a:latin typeface="Roboto Mono"/>
                <a:ea typeface="Roboto Mono"/>
                <a:cs typeface="Roboto Mono"/>
                <a:sym typeface="Roboto Mono"/>
              </a:rPr>
              <a:t>== "prod" ? "t3.large" : "t3.micro"}</a:t>
            </a: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488400" y="998950"/>
            <a:ext cx="91440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Workspaces</a:t>
            </a:r>
            <a:endParaRPr b="1" sz="6844">
              <a:solidFill>
                <a:schemeClr val="lt1"/>
              </a:solidFill>
            </a:endParaRPr>
          </a:p>
        </p:txBody>
      </p:sp>
      <p:sp>
        <p:nvSpPr>
          <p:cNvPr id="102" name="Google Shape;102;p21"/>
          <p:cNvSpPr txBox="1"/>
          <p:nvPr>
            <p:ph type="title"/>
          </p:nvPr>
        </p:nvSpPr>
        <p:spPr>
          <a:xfrm>
            <a:off x="488400" y="499175"/>
            <a:ext cx="2810400" cy="9621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SzPts val="891"/>
              <a:buNone/>
            </a:pPr>
            <a:r>
              <a:rPr lang="en" sz="3564"/>
              <a:t>Recipe #1</a:t>
            </a:r>
            <a:endParaRPr sz="3564"/>
          </a:p>
        </p:txBody>
      </p:sp>
      <p:sp>
        <p:nvSpPr>
          <p:cNvPr id="103" name="Google Shape;103;p21"/>
          <p:cNvSpPr txBox="1"/>
          <p:nvPr>
            <p:ph idx="1" type="body"/>
          </p:nvPr>
        </p:nvSpPr>
        <p:spPr>
          <a:xfrm>
            <a:off x="488400" y="2312350"/>
            <a:ext cx="84981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Single Configuration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Easy Feature Management</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Built-In CLI Support</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Easy to Create New Environments</a:t>
            </a:r>
            <a:endParaRPr>
              <a:latin typeface="Arial"/>
              <a:ea typeface="Arial"/>
              <a:cs typeface="Arial"/>
              <a:sym typeface="Arial"/>
            </a:endParaRPr>
          </a:p>
        </p:txBody>
      </p:sp>
      <p:sp>
        <p:nvSpPr>
          <p:cNvPr id="104" name="Google Shape;104;p21"/>
          <p:cNvSpPr txBox="1"/>
          <p:nvPr>
            <p:ph idx="1" type="body"/>
          </p:nvPr>
        </p:nvSpPr>
        <p:spPr>
          <a:xfrm>
            <a:off x="9175200" y="2312350"/>
            <a:ext cx="84981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Limited Isolation of State Files</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Unsuitable for Separate Credentials</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Risk of Cross-Environment Issues</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Customization Limitations</a:t>
            </a:r>
            <a:endParaRPr>
              <a:latin typeface="Arial"/>
              <a:ea typeface="Arial"/>
              <a:cs typeface="Arial"/>
              <a:sym typeface="Arial"/>
            </a:endParaRPr>
          </a:p>
        </p:txBody>
      </p:sp>
      <p:sp>
        <p:nvSpPr>
          <p:cNvPr id="105" name="Google Shape;105;p21"/>
          <p:cNvSpPr/>
          <p:nvPr/>
        </p:nvSpPr>
        <p:spPr>
          <a:xfrm rot="-299875">
            <a:off x="5100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Pros</a:t>
            </a:r>
            <a:endParaRPr sz="3000">
              <a:solidFill>
                <a:srgbClr val="111D2C"/>
              </a:solidFill>
            </a:endParaRPr>
          </a:p>
        </p:txBody>
      </p:sp>
      <p:sp>
        <p:nvSpPr>
          <p:cNvPr id="106" name="Google Shape;106;p21"/>
          <p:cNvSpPr/>
          <p:nvPr/>
        </p:nvSpPr>
        <p:spPr>
          <a:xfrm rot="-299875">
            <a:off x="91968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Cons</a:t>
            </a:r>
            <a:endParaRPr sz="3000">
              <a:solidFill>
                <a:srgbClr val="111D2C"/>
              </a:solidFill>
            </a:endParaRPr>
          </a:p>
        </p:txBody>
      </p:sp>
      <p:grpSp>
        <p:nvGrpSpPr>
          <p:cNvPr id="107" name="Google Shape;107;p21"/>
          <p:cNvGrpSpPr/>
          <p:nvPr/>
        </p:nvGrpSpPr>
        <p:grpSpPr>
          <a:xfrm>
            <a:off x="3004025" y="2761650"/>
            <a:ext cx="12279950" cy="4763700"/>
            <a:chOff x="4010525" y="2789475"/>
            <a:chExt cx="12279950" cy="4763700"/>
          </a:xfrm>
        </p:grpSpPr>
        <p:sp>
          <p:nvSpPr>
            <p:cNvPr id="108" name="Google Shape;108;p21"/>
            <p:cNvSpPr/>
            <p:nvPr/>
          </p:nvSpPr>
          <p:spPr>
            <a:xfrm>
              <a:off x="4010525" y="2789475"/>
              <a:ext cx="12279600" cy="47637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1"/>
            <p:cNvSpPr/>
            <p:nvPr/>
          </p:nvSpPr>
          <p:spPr>
            <a:xfrm>
              <a:off x="4010875" y="2789475"/>
              <a:ext cx="12279600" cy="3735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1"/>
            <p:cNvSpPr/>
            <p:nvPr/>
          </p:nvSpPr>
          <p:spPr>
            <a:xfrm>
              <a:off x="4119150" y="2910825"/>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1"/>
            <p:cNvSpPr/>
            <p:nvPr/>
          </p:nvSpPr>
          <p:spPr>
            <a:xfrm>
              <a:off x="4322174" y="2910825"/>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1"/>
            <p:cNvSpPr/>
            <p:nvPr/>
          </p:nvSpPr>
          <p:spPr>
            <a:xfrm>
              <a:off x="4525188" y="2910825"/>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3" name="Google Shape;113;p21"/>
            <p:cNvPicPr preferRelativeResize="0"/>
            <p:nvPr/>
          </p:nvPicPr>
          <p:blipFill>
            <a:blip r:embed="rId3">
              <a:alphaModFix/>
            </a:blip>
            <a:stretch>
              <a:fillRect/>
            </a:stretch>
          </p:blipFill>
          <p:spPr>
            <a:xfrm>
              <a:off x="13000000" y="3910638"/>
              <a:ext cx="3061525" cy="2990574"/>
            </a:xfrm>
            <a:prstGeom prst="rect">
              <a:avLst/>
            </a:prstGeom>
            <a:noFill/>
            <a:ln>
              <a:noFill/>
            </a:ln>
          </p:spPr>
        </p:pic>
        <p:pic>
          <p:nvPicPr>
            <p:cNvPr id="114" name="Google Shape;114;p21"/>
            <p:cNvPicPr preferRelativeResize="0"/>
            <p:nvPr/>
          </p:nvPicPr>
          <p:blipFill>
            <a:blip r:embed="rId3">
              <a:alphaModFix/>
            </a:blip>
            <a:stretch>
              <a:fillRect/>
            </a:stretch>
          </p:blipFill>
          <p:spPr>
            <a:xfrm>
              <a:off x="4239125" y="3910638"/>
              <a:ext cx="3061525" cy="2990574"/>
            </a:xfrm>
            <a:prstGeom prst="rect">
              <a:avLst/>
            </a:prstGeom>
            <a:noFill/>
            <a:ln>
              <a:noFill/>
            </a:ln>
          </p:spPr>
        </p:pic>
        <p:sp>
          <p:nvSpPr>
            <p:cNvPr id="115" name="Google Shape;115;p21"/>
            <p:cNvSpPr txBox="1"/>
            <p:nvPr/>
          </p:nvSpPr>
          <p:spPr>
            <a:xfrm>
              <a:off x="7351325" y="4223425"/>
              <a:ext cx="5598000" cy="21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4000">
                  <a:solidFill>
                    <a:schemeClr val="lt1"/>
                  </a:solidFill>
                </a:rPr>
                <a:t>5 / 10</a:t>
              </a:r>
              <a:endParaRPr b="1" sz="14000">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4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88400" y="998950"/>
            <a:ext cx="125292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Directories w/ Shared Modules</a:t>
            </a:r>
            <a:endParaRPr b="1" sz="6844">
              <a:solidFill>
                <a:schemeClr val="lt1"/>
              </a:solidFill>
            </a:endParaRPr>
          </a:p>
        </p:txBody>
      </p:sp>
      <p:sp>
        <p:nvSpPr>
          <p:cNvPr id="121" name="Google Shape;121;p22"/>
          <p:cNvSpPr txBox="1"/>
          <p:nvPr>
            <p:ph type="title"/>
          </p:nvPr>
        </p:nvSpPr>
        <p:spPr>
          <a:xfrm>
            <a:off x="488400" y="499175"/>
            <a:ext cx="2810400" cy="9621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SzPts val="891"/>
              <a:buNone/>
            </a:pPr>
            <a:r>
              <a:rPr lang="en" sz="3564"/>
              <a:t>Recipe #2</a:t>
            </a:r>
            <a:endParaRPr sz="3564"/>
          </a:p>
        </p:txBody>
      </p:sp>
      <p:sp>
        <p:nvSpPr>
          <p:cNvPr id="122" name="Google Shape;122;p22"/>
          <p:cNvSpPr/>
          <p:nvPr/>
        </p:nvSpPr>
        <p:spPr>
          <a:xfrm rot="-299875">
            <a:off x="5100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Instructions</a:t>
            </a:r>
            <a:endParaRPr sz="3000">
              <a:solidFill>
                <a:srgbClr val="111D2C"/>
              </a:solidFill>
            </a:endParaRPr>
          </a:p>
        </p:txBody>
      </p:sp>
      <p:sp>
        <p:nvSpPr>
          <p:cNvPr id="123" name="Google Shape;123;p22"/>
          <p:cNvSpPr/>
          <p:nvPr/>
        </p:nvSpPr>
        <p:spPr>
          <a:xfrm rot="-299875">
            <a:off x="5014690"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Ingredients</a:t>
            </a:r>
            <a:endParaRPr sz="3000">
              <a:solidFill>
                <a:srgbClr val="111D2C"/>
              </a:solidFill>
            </a:endParaRPr>
          </a:p>
        </p:txBody>
      </p:sp>
      <p:sp>
        <p:nvSpPr>
          <p:cNvPr id="124" name="Google Shape;124;p22"/>
          <p:cNvSpPr txBox="1"/>
          <p:nvPr>
            <p:ph idx="1" type="body"/>
          </p:nvPr>
        </p:nvSpPr>
        <p:spPr>
          <a:xfrm>
            <a:off x="488400" y="3663050"/>
            <a:ext cx="3345600" cy="2975700"/>
          </a:xfrm>
          <a:prstGeom prst="rect">
            <a:avLst/>
          </a:prstGeom>
        </p:spPr>
        <p:txBody>
          <a:bodyPr anchorCtr="0" anchor="t" bIns="182850" lIns="182850" spcFirstLastPara="1" rIns="182850" wrap="square" tIns="182850">
            <a:normAutofit/>
          </a:bodyPr>
          <a:lstStyle/>
          <a:p>
            <a:pPr indent="0" lvl="0" marL="0" rtl="0" algn="l">
              <a:lnSpc>
                <a:spcPct val="150000"/>
              </a:lnSpc>
              <a:spcBef>
                <a:spcPts val="0"/>
              </a:spcBef>
              <a:spcAft>
                <a:spcPts val="0"/>
              </a:spcAft>
              <a:buNone/>
            </a:pPr>
            <a:r>
              <a:rPr lang="en" sz="2300"/>
              <a:t>c</a:t>
            </a:r>
            <a:r>
              <a:rPr lang="en" sz="2300"/>
              <a:t>d &lt;dev/prod&gt;</a:t>
            </a:r>
            <a:endParaRPr sz="2300"/>
          </a:p>
          <a:p>
            <a:pPr indent="0" lvl="0" marL="0" rtl="0" algn="l">
              <a:lnSpc>
                <a:spcPct val="150000"/>
              </a:lnSpc>
              <a:spcBef>
                <a:spcPts val="0"/>
              </a:spcBef>
              <a:spcAft>
                <a:spcPts val="0"/>
              </a:spcAft>
              <a:buNone/>
            </a:pPr>
            <a:r>
              <a:rPr lang="en" sz="2300">
                <a:solidFill>
                  <a:schemeClr val="lt1"/>
                </a:solidFill>
              </a:rPr>
              <a:t>tofu</a:t>
            </a:r>
            <a:r>
              <a:rPr lang="en" sz="2300"/>
              <a:t> plan</a:t>
            </a:r>
            <a:endParaRPr sz="2300"/>
          </a:p>
          <a:p>
            <a:pPr indent="0" lvl="0" marL="0" rtl="0" algn="l">
              <a:lnSpc>
                <a:spcPct val="150000"/>
              </a:lnSpc>
              <a:spcBef>
                <a:spcPts val="0"/>
              </a:spcBef>
              <a:spcAft>
                <a:spcPts val="0"/>
              </a:spcAft>
              <a:buNone/>
            </a:pPr>
            <a:r>
              <a:rPr lang="en" sz="2300">
                <a:solidFill>
                  <a:schemeClr val="lt1"/>
                </a:solidFill>
              </a:rPr>
              <a:t>tofu</a:t>
            </a:r>
            <a:r>
              <a:rPr lang="en" sz="2300"/>
              <a:t> </a:t>
            </a:r>
            <a:r>
              <a:rPr lang="en" sz="2300"/>
              <a:t>apply</a:t>
            </a:r>
            <a:endParaRPr sz="2300"/>
          </a:p>
        </p:txBody>
      </p:sp>
      <p:sp>
        <p:nvSpPr>
          <p:cNvPr id="125" name="Google Shape;125;p22"/>
          <p:cNvSpPr txBox="1"/>
          <p:nvPr/>
        </p:nvSpPr>
        <p:spPr>
          <a:xfrm>
            <a:off x="5093025" y="3771350"/>
            <a:ext cx="5168100" cy="5282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a:t>
            </a:r>
            <a:r>
              <a:rPr lang="en" sz="2300">
                <a:solidFill>
                  <a:schemeClr val="lt1"/>
                </a:solidFill>
                <a:latin typeface="Roboto Mono"/>
                <a:ea typeface="Roboto Mono"/>
                <a:cs typeface="Roboto Mono"/>
                <a:sym typeface="Roboto Mono"/>
              </a:rPr>
              <a:t>environments</a:t>
            </a:r>
            <a:endParaRPr sz="2300">
              <a:solidFill>
                <a:schemeClr val="lt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a:t>
            </a:r>
            <a:r>
              <a:rPr lang="en" sz="2300">
                <a:solidFill>
                  <a:schemeClr val="lt1"/>
                </a:solidFill>
                <a:latin typeface="Roboto Mono"/>
                <a:ea typeface="Roboto Mono"/>
                <a:cs typeface="Roboto Mono"/>
                <a:sym typeface="Roboto Mono"/>
              </a:rPr>
              <a:t>dev</a:t>
            </a:r>
            <a:endParaRPr sz="2300">
              <a:solidFill>
                <a:schemeClr val="lt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 main.tf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 variables.tf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 outputs.tf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 var.auto.tfvars</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a:t>
            </a:r>
            <a:r>
              <a:rPr lang="en" sz="2300">
                <a:solidFill>
                  <a:schemeClr val="lt1"/>
                </a:solidFill>
                <a:latin typeface="Roboto Mono"/>
                <a:ea typeface="Roboto Mono"/>
                <a:cs typeface="Roboto Mono"/>
                <a:sym typeface="Roboto Mono"/>
              </a:rPr>
              <a:t>prod</a:t>
            </a:r>
            <a:endParaRPr sz="2300">
              <a:solidFill>
                <a:schemeClr val="lt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main.tf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variables.tf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outputs.tf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var.auto.tfvars</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a:t>
            </a:r>
            <a:r>
              <a:rPr lang="en" sz="2300">
                <a:solidFill>
                  <a:schemeClr val="lt1"/>
                </a:solidFill>
                <a:latin typeface="Roboto Mono"/>
                <a:ea typeface="Roboto Mono"/>
                <a:cs typeface="Roboto Mono"/>
                <a:sym typeface="Roboto Mono"/>
              </a:rPr>
              <a:t>modules</a:t>
            </a:r>
            <a:endParaRPr sz="2300">
              <a:solidFill>
                <a:schemeClr val="lt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a:t>
            </a:r>
            <a:r>
              <a:rPr lang="en" sz="2300">
                <a:solidFill>
                  <a:schemeClr val="lt1"/>
                </a:solidFill>
                <a:latin typeface="Roboto Mono"/>
                <a:ea typeface="Roboto Mono"/>
                <a:cs typeface="Roboto Mono"/>
                <a:sym typeface="Roboto Mono"/>
              </a:rPr>
              <a:t>networking</a:t>
            </a:r>
            <a:endParaRPr sz="2300">
              <a:solidFill>
                <a:schemeClr val="lt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main.tf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variables.tf</a:t>
            </a:r>
            <a:endParaRPr sz="2300">
              <a:solidFill>
                <a:schemeClr val="dk1"/>
              </a:solidFill>
              <a:latin typeface="Roboto Mono"/>
              <a:ea typeface="Roboto Mono"/>
              <a:cs typeface="Roboto Mono"/>
              <a:sym typeface="Roboto Mono"/>
            </a:endParaRPr>
          </a:p>
        </p:txBody>
      </p:sp>
      <p:grpSp>
        <p:nvGrpSpPr>
          <p:cNvPr id="126" name="Google Shape;126;p22"/>
          <p:cNvGrpSpPr/>
          <p:nvPr/>
        </p:nvGrpSpPr>
        <p:grpSpPr>
          <a:xfrm>
            <a:off x="10685815" y="2794105"/>
            <a:ext cx="6683533" cy="2293111"/>
            <a:chOff x="10779550" y="2735975"/>
            <a:chExt cx="5534100" cy="2877900"/>
          </a:xfrm>
        </p:grpSpPr>
        <p:sp>
          <p:nvSpPr>
            <p:cNvPr id="127" name="Google Shape;127;p22"/>
            <p:cNvSpPr/>
            <p:nvPr/>
          </p:nvSpPr>
          <p:spPr>
            <a:xfrm>
              <a:off x="10779550" y="2735975"/>
              <a:ext cx="5534100" cy="28779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2"/>
            <p:cNvSpPr/>
            <p:nvPr/>
          </p:nvSpPr>
          <p:spPr>
            <a:xfrm>
              <a:off x="10779550" y="2735975"/>
              <a:ext cx="5534100" cy="4620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9" name="Google Shape;129;p22"/>
          <p:cNvSpPr/>
          <p:nvPr/>
        </p:nvSpPr>
        <p:spPr>
          <a:xfrm>
            <a:off x="10841425" y="2916050"/>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2"/>
          <p:cNvSpPr/>
          <p:nvPr/>
        </p:nvSpPr>
        <p:spPr>
          <a:xfrm>
            <a:off x="11044449" y="2916050"/>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22"/>
          <p:cNvSpPr/>
          <p:nvPr/>
        </p:nvSpPr>
        <p:spPr>
          <a:xfrm>
            <a:off x="11247463" y="2916050"/>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2"/>
          <p:cNvSpPr txBox="1"/>
          <p:nvPr/>
        </p:nvSpPr>
        <p:spPr>
          <a:xfrm>
            <a:off x="12288938" y="2702788"/>
            <a:ext cx="34773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rPr>
              <a:t>environments/dev/main.tf</a:t>
            </a:r>
            <a:endParaRPr sz="2300">
              <a:solidFill>
                <a:schemeClr val="dk1"/>
              </a:solidFill>
            </a:endParaRPr>
          </a:p>
        </p:txBody>
      </p:sp>
      <p:sp>
        <p:nvSpPr>
          <p:cNvPr id="133" name="Google Shape;133;p22"/>
          <p:cNvSpPr txBox="1"/>
          <p:nvPr/>
        </p:nvSpPr>
        <p:spPr>
          <a:xfrm>
            <a:off x="10707825" y="3323250"/>
            <a:ext cx="6718200" cy="17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700"/>
              <a:buFont typeface="Arial"/>
              <a:buNone/>
            </a:pPr>
            <a:r>
              <a:rPr lang="en" sz="2300">
                <a:solidFill>
                  <a:schemeClr val="dk1"/>
                </a:solidFill>
                <a:latin typeface="Roboto Mono"/>
                <a:ea typeface="Roboto Mono"/>
                <a:cs typeface="Roboto Mono"/>
                <a:sym typeface="Roboto Mono"/>
              </a:rPr>
              <a:t>module "networking" {</a:t>
            </a:r>
            <a:endParaRPr sz="23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2300">
                <a:solidFill>
                  <a:schemeClr val="dk1"/>
                </a:solidFill>
                <a:latin typeface="Roboto Mono"/>
                <a:ea typeface="Roboto Mono"/>
                <a:cs typeface="Roboto Mono"/>
                <a:sym typeface="Roboto Mono"/>
              </a:rPr>
              <a:t>  source = "../../modules/networking"</a:t>
            </a:r>
            <a:endParaRPr sz="23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2300">
                <a:solidFill>
                  <a:schemeClr val="dk1"/>
                </a:solidFill>
                <a:latin typeface="Roboto Mono"/>
                <a:ea typeface="Roboto Mono"/>
                <a:cs typeface="Roboto Mono"/>
                <a:sym typeface="Roboto Mono"/>
              </a:rPr>
              <a:t>  environment = "</a:t>
            </a:r>
            <a:r>
              <a:rPr lang="en" sz="2300">
                <a:solidFill>
                  <a:schemeClr val="lt1"/>
                </a:solidFill>
                <a:latin typeface="Roboto Mono"/>
                <a:ea typeface="Roboto Mono"/>
                <a:cs typeface="Roboto Mono"/>
                <a:sym typeface="Roboto Mono"/>
              </a:rPr>
              <a:t>dev</a:t>
            </a: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p:txBody>
      </p:sp>
      <p:grpSp>
        <p:nvGrpSpPr>
          <p:cNvPr id="134" name="Google Shape;134;p22"/>
          <p:cNvGrpSpPr/>
          <p:nvPr/>
        </p:nvGrpSpPr>
        <p:grpSpPr>
          <a:xfrm>
            <a:off x="10685815" y="5814087"/>
            <a:ext cx="6683533" cy="2293111"/>
            <a:chOff x="10779550" y="2735975"/>
            <a:chExt cx="5534100" cy="2877900"/>
          </a:xfrm>
        </p:grpSpPr>
        <p:sp>
          <p:nvSpPr>
            <p:cNvPr id="135" name="Google Shape;135;p22"/>
            <p:cNvSpPr/>
            <p:nvPr/>
          </p:nvSpPr>
          <p:spPr>
            <a:xfrm>
              <a:off x="10779550" y="2735975"/>
              <a:ext cx="5534100" cy="28779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2"/>
            <p:cNvSpPr/>
            <p:nvPr/>
          </p:nvSpPr>
          <p:spPr>
            <a:xfrm>
              <a:off x="10779550" y="2735975"/>
              <a:ext cx="5534100" cy="4620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7" name="Google Shape;137;p22"/>
          <p:cNvSpPr/>
          <p:nvPr/>
        </p:nvSpPr>
        <p:spPr>
          <a:xfrm>
            <a:off x="10841425" y="5941625"/>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2"/>
          <p:cNvSpPr/>
          <p:nvPr/>
        </p:nvSpPr>
        <p:spPr>
          <a:xfrm>
            <a:off x="11044449" y="5941625"/>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2"/>
          <p:cNvSpPr/>
          <p:nvPr/>
        </p:nvSpPr>
        <p:spPr>
          <a:xfrm>
            <a:off x="11247463" y="5941625"/>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2"/>
          <p:cNvSpPr txBox="1"/>
          <p:nvPr/>
        </p:nvSpPr>
        <p:spPr>
          <a:xfrm>
            <a:off x="12187125" y="5719663"/>
            <a:ext cx="37596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rPr>
              <a:t>environments/prod/main.tf</a:t>
            </a:r>
            <a:endParaRPr sz="2300">
              <a:solidFill>
                <a:schemeClr val="dk1"/>
              </a:solidFill>
            </a:endParaRPr>
          </a:p>
        </p:txBody>
      </p:sp>
      <p:sp>
        <p:nvSpPr>
          <p:cNvPr id="141" name="Google Shape;141;p22"/>
          <p:cNvSpPr txBox="1"/>
          <p:nvPr/>
        </p:nvSpPr>
        <p:spPr>
          <a:xfrm>
            <a:off x="10707825" y="6343375"/>
            <a:ext cx="6718200" cy="17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Roboto Mono"/>
                <a:ea typeface="Roboto Mono"/>
                <a:cs typeface="Roboto Mono"/>
                <a:sym typeface="Roboto Mono"/>
              </a:rPr>
              <a:t>module "networking" {</a:t>
            </a:r>
            <a:endParaRPr sz="23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2300">
                <a:solidFill>
                  <a:schemeClr val="dk1"/>
                </a:solidFill>
                <a:latin typeface="Roboto Mono"/>
                <a:ea typeface="Roboto Mono"/>
                <a:cs typeface="Roboto Mono"/>
                <a:sym typeface="Roboto Mono"/>
              </a:rPr>
              <a:t>  source = "../../modules/networking"</a:t>
            </a:r>
            <a:endParaRPr sz="23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2300">
                <a:solidFill>
                  <a:schemeClr val="dk1"/>
                </a:solidFill>
                <a:latin typeface="Roboto Mono"/>
                <a:ea typeface="Roboto Mono"/>
                <a:cs typeface="Roboto Mono"/>
                <a:sym typeface="Roboto Mono"/>
              </a:rPr>
              <a:t>  environment = "</a:t>
            </a:r>
            <a:r>
              <a:rPr lang="en" sz="2300">
                <a:solidFill>
                  <a:schemeClr val="lt1"/>
                </a:solidFill>
                <a:latin typeface="Roboto Mono"/>
                <a:ea typeface="Roboto Mono"/>
                <a:cs typeface="Roboto Mono"/>
                <a:sym typeface="Roboto Mono"/>
              </a:rPr>
              <a:t>prod</a:t>
            </a: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None/>
            </a:pP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88400" y="998950"/>
            <a:ext cx="121677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Directories w/ Shared Modules</a:t>
            </a:r>
            <a:endParaRPr b="1" sz="6844">
              <a:solidFill>
                <a:schemeClr val="lt1"/>
              </a:solidFill>
            </a:endParaRPr>
          </a:p>
          <a:p>
            <a:pPr indent="0" lvl="0" marL="0" rtl="0" algn="l">
              <a:spcBef>
                <a:spcPts val="0"/>
              </a:spcBef>
              <a:spcAft>
                <a:spcPts val="0"/>
              </a:spcAft>
              <a:buNone/>
            </a:pPr>
            <a:r>
              <a:t/>
            </a:r>
            <a:endParaRPr b="1" sz="6844">
              <a:solidFill>
                <a:schemeClr val="lt1"/>
              </a:solidFill>
            </a:endParaRPr>
          </a:p>
        </p:txBody>
      </p:sp>
      <p:sp>
        <p:nvSpPr>
          <p:cNvPr id="147" name="Google Shape;147;p23"/>
          <p:cNvSpPr txBox="1"/>
          <p:nvPr>
            <p:ph type="title"/>
          </p:nvPr>
        </p:nvSpPr>
        <p:spPr>
          <a:xfrm>
            <a:off x="488400" y="499175"/>
            <a:ext cx="2810400" cy="9621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SzPts val="891"/>
              <a:buNone/>
            </a:pPr>
            <a:r>
              <a:rPr lang="en" sz="3564"/>
              <a:t>Recipe #2</a:t>
            </a:r>
            <a:endParaRPr sz="3564"/>
          </a:p>
        </p:txBody>
      </p:sp>
      <p:sp>
        <p:nvSpPr>
          <p:cNvPr id="148" name="Google Shape;148;p23"/>
          <p:cNvSpPr txBox="1"/>
          <p:nvPr>
            <p:ph idx="1" type="body"/>
          </p:nvPr>
        </p:nvSpPr>
        <p:spPr>
          <a:xfrm>
            <a:off x="488400" y="2312350"/>
            <a:ext cx="84981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Full Environment Isolation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Visually Clear</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Efficient Modularization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Tailored Environment-Specific Customization</a:t>
            </a:r>
            <a:endParaRPr>
              <a:latin typeface="Arial"/>
              <a:ea typeface="Arial"/>
              <a:cs typeface="Arial"/>
              <a:sym typeface="Arial"/>
            </a:endParaRPr>
          </a:p>
        </p:txBody>
      </p:sp>
      <p:sp>
        <p:nvSpPr>
          <p:cNvPr id="149" name="Google Shape;149;p23"/>
          <p:cNvSpPr txBox="1"/>
          <p:nvPr>
            <p:ph idx="1" type="body"/>
          </p:nvPr>
        </p:nvSpPr>
        <p:spPr>
          <a:xfrm>
            <a:off x="9175200" y="2312350"/>
            <a:ext cx="8498100" cy="71469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2400"/>
              </a:spcBef>
              <a:spcAft>
                <a:spcPts val="0"/>
              </a:spcAft>
              <a:buNone/>
            </a:pPr>
            <a:r>
              <a:t/>
            </a:r>
            <a:endParaRPr>
              <a:latin typeface="Arial"/>
              <a:ea typeface="Arial"/>
              <a:cs typeface="Arial"/>
              <a:sym typeface="Arial"/>
            </a:endParaRPr>
          </a:p>
          <a:p>
            <a:pPr indent="-406400" lvl="0" marL="457200" rtl="0" algn="l">
              <a:spcBef>
                <a:spcPts val="2400"/>
              </a:spcBef>
              <a:spcAft>
                <a:spcPts val="0"/>
              </a:spcAft>
              <a:buClr>
                <a:schemeClr val="lt1"/>
              </a:buClr>
              <a:buSzPts val="2800"/>
              <a:buFont typeface="Arial"/>
              <a:buChar char="●"/>
            </a:pPr>
            <a:r>
              <a:rPr lang="en">
                <a:latin typeface="Arial"/>
                <a:ea typeface="Arial"/>
                <a:cs typeface="Arial"/>
                <a:sym typeface="Arial"/>
              </a:rPr>
              <a:t>Potential Code Duplication</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Module Versioning Complexity</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Risk of Configuration Drift</a:t>
            </a:r>
            <a:endParaRPr>
              <a:latin typeface="Arial"/>
              <a:ea typeface="Arial"/>
              <a:cs typeface="Arial"/>
              <a:sym typeface="Arial"/>
            </a:endParaRPr>
          </a:p>
          <a:p>
            <a:pPr indent="-406400" lvl="0" marL="457200" rtl="0" algn="l">
              <a:spcBef>
                <a:spcPts val="0"/>
              </a:spcBef>
              <a:spcAft>
                <a:spcPts val="0"/>
              </a:spcAft>
              <a:buClr>
                <a:schemeClr val="lt1"/>
              </a:buClr>
              <a:buSzPts val="2800"/>
              <a:buFont typeface="Arial"/>
              <a:buChar char="●"/>
            </a:pPr>
            <a:r>
              <a:rPr lang="en">
                <a:latin typeface="Arial"/>
                <a:ea typeface="Arial"/>
                <a:cs typeface="Arial"/>
                <a:sym typeface="Arial"/>
              </a:rPr>
              <a:t>Scalability Challenges with Multiple Environments</a:t>
            </a:r>
            <a:endParaRPr>
              <a:latin typeface="Arial"/>
              <a:ea typeface="Arial"/>
              <a:cs typeface="Arial"/>
              <a:sym typeface="Arial"/>
            </a:endParaRPr>
          </a:p>
        </p:txBody>
      </p:sp>
      <p:sp>
        <p:nvSpPr>
          <p:cNvPr id="150" name="Google Shape;150;p23"/>
          <p:cNvSpPr/>
          <p:nvPr/>
        </p:nvSpPr>
        <p:spPr>
          <a:xfrm rot="-299875">
            <a:off x="5100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Pros</a:t>
            </a:r>
            <a:endParaRPr sz="3000">
              <a:solidFill>
                <a:srgbClr val="111D2C"/>
              </a:solidFill>
            </a:endParaRPr>
          </a:p>
        </p:txBody>
      </p:sp>
      <p:sp>
        <p:nvSpPr>
          <p:cNvPr id="151" name="Google Shape;151;p23"/>
          <p:cNvSpPr/>
          <p:nvPr/>
        </p:nvSpPr>
        <p:spPr>
          <a:xfrm rot="-299875">
            <a:off x="91968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Cons</a:t>
            </a:r>
            <a:endParaRPr sz="3000">
              <a:solidFill>
                <a:srgbClr val="111D2C"/>
              </a:solidFill>
            </a:endParaRPr>
          </a:p>
        </p:txBody>
      </p:sp>
      <p:grpSp>
        <p:nvGrpSpPr>
          <p:cNvPr id="152" name="Google Shape;152;p23"/>
          <p:cNvGrpSpPr/>
          <p:nvPr/>
        </p:nvGrpSpPr>
        <p:grpSpPr>
          <a:xfrm>
            <a:off x="3004025" y="2761650"/>
            <a:ext cx="12279950" cy="4763700"/>
            <a:chOff x="4010525" y="2789475"/>
            <a:chExt cx="12279950" cy="4763700"/>
          </a:xfrm>
        </p:grpSpPr>
        <p:sp>
          <p:nvSpPr>
            <p:cNvPr id="153" name="Google Shape;153;p23"/>
            <p:cNvSpPr/>
            <p:nvPr/>
          </p:nvSpPr>
          <p:spPr>
            <a:xfrm>
              <a:off x="4010525" y="2789475"/>
              <a:ext cx="12279600" cy="47637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3"/>
            <p:cNvSpPr/>
            <p:nvPr/>
          </p:nvSpPr>
          <p:spPr>
            <a:xfrm>
              <a:off x="4010875" y="2789475"/>
              <a:ext cx="12279600" cy="3735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3"/>
            <p:cNvSpPr/>
            <p:nvPr/>
          </p:nvSpPr>
          <p:spPr>
            <a:xfrm>
              <a:off x="4119150" y="2910825"/>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3"/>
            <p:cNvSpPr/>
            <p:nvPr/>
          </p:nvSpPr>
          <p:spPr>
            <a:xfrm>
              <a:off x="4322174" y="2910825"/>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3"/>
            <p:cNvSpPr/>
            <p:nvPr/>
          </p:nvSpPr>
          <p:spPr>
            <a:xfrm>
              <a:off x="4525188" y="2910825"/>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8" name="Google Shape;158;p23"/>
            <p:cNvPicPr preferRelativeResize="0"/>
            <p:nvPr/>
          </p:nvPicPr>
          <p:blipFill>
            <a:blip r:embed="rId3">
              <a:alphaModFix/>
            </a:blip>
            <a:stretch>
              <a:fillRect/>
            </a:stretch>
          </p:blipFill>
          <p:spPr>
            <a:xfrm>
              <a:off x="13000000" y="3910638"/>
              <a:ext cx="3061525" cy="2990574"/>
            </a:xfrm>
            <a:prstGeom prst="rect">
              <a:avLst/>
            </a:prstGeom>
            <a:noFill/>
            <a:ln>
              <a:noFill/>
            </a:ln>
          </p:spPr>
        </p:pic>
        <p:pic>
          <p:nvPicPr>
            <p:cNvPr id="159" name="Google Shape;159;p23"/>
            <p:cNvPicPr preferRelativeResize="0"/>
            <p:nvPr/>
          </p:nvPicPr>
          <p:blipFill>
            <a:blip r:embed="rId3">
              <a:alphaModFix/>
            </a:blip>
            <a:stretch>
              <a:fillRect/>
            </a:stretch>
          </p:blipFill>
          <p:spPr>
            <a:xfrm>
              <a:off x="4239125" y="3910638"/>
              <a:ext cx="3061525" cy="2990574"/>
            </a:xfrm>
            <a:prstGeom prst="rect">
              <a:avLst/>
            </a:prstGeom>
            <a:noFill/>
            <a:ln>
              <a:noFill/>
            </a:ln>
          </p:spPr>
        </p:pic>
        <p:sp>
          <p:nvSpPr>
            <p:cNvPr id="160" name="Google Shape;160;p23"/>
            <p:cNvSpPr txBox="1"/>
            <p:nvPr/>
          </p:nvSpPr>
          <p:spPr>
            <a:xfrm>
              <a:off x="7351325" y="4223425"/>
              <a:ext cx="5598000" cy="21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4000">
                  <a:solidFill>
                    <a:schemeClr val="lt1"/>
                  </a:solidFill>
                </a:rPr>
                <a:t>7</a:t>
              </a:r>
              <a:r>
                <a:rPr b="1" lang="en" sz="14000">
                  <a:solidFill>
                    <a:schemeClr val="lt1"/>
                  </a:solidFill>
                </a:rPr>
                <a:t> / 10</a:t>
              </a:r>
              <a:endParaRPr b="1" sz="14000">
                <a:solidFill>
                  <a:schemeClr val="lt1"/>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400"/>
                                        <p:tgtEl>
                                          <p:spTgt spid="1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488400" y="998950"/>
            <a:ext cx="12529200" cy="13134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b="1" lang="en" sz="6844">
                <a:solidFill>
                  <a:schemeClr val="lt1"/>
                </a:solidFill>
              </a:rPr>
              <a:t>Injecting Backend Config</a:t>
            </a:r>
            <a:endParaRPr b="1" sz="6844">
              <a:solidFill>
                <a:schemeClr val="lt1"/>
              </a:solidFill>
            </a:endParaRPr>
          </a:p>
        </p:txBody>
      </p:sp>
      <p:sp>
        <p:nvSpPr>
          <p:cNvPr id="166" name="Google Shape;166;p24"/>
          <p:cNvSpPr txBox="1"/>
          <p:nvPr>
            <p:ph type="title"/>
          </p:nvPr>
        </p:nvSpPr>
        <p:spPr>
          <a:xfrm>
            <a:off x="488400" y="499175"/>
            <a:ext cx="2810400" cy="9621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SzPts val="891"/>
              <a:buNone/>
            </a:pPr>
            <a:r>
              <a:rPr lang="en" sz="3564"/>
              <a:t>Recipe #3</a:t>
            </a:r>
            <a:endParaRPr sz="3564"/>
          </a:p>
        </p:txBody>
      </p:sp>
      <p:sp>
        <p:nvSpPr>
          <p:cNvPr id="167" name="Google Shape;167;p24"/>
          <p:cNvSpPr/>
          <p:nvPr/>
        </p:nvSpPr>
        <p:spPr>
          <a:xfrm rot="-299875">
            <a:off x="510015"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Instructions</a:t>
            </a:r>
            <a:endParaRPr sz="3000">
              <a:solidFill>
                <a:srgbClr val="111D2C"/>
              </a:solidFill>
            </a:endParaRPr>
          </a:p>
        </p:txBody>
      </p:sp>
      <p:sp>
        <p:nvSpPr>
          <p:cNvPr id="168" name="Google Shape;168;p24"/>
          <p:cNvSpPr/>
          <p:nvPr/>
        </p:nvSpPr>
        <p:spPr>
          <a:xfrm rot="-299875">
            <a:off x="7023777" y="2721585"/>
            <a:ext cx="3302356" cy="64053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111D2C"/>
                </a:solidFill>
              </a:rPr>
              <a:t>Ingredients</a:t>
            </a:r>
            <a:endParaRPr sz="3000">
              <a:solidFill>
                <a:srgbClr val="111D2C"/>
              </a:solidFill>
            </a:endParaRPr>
          </a:p>
        </p:txBody>
      </p:sp>
      <p:sp>
        <p:nvSpPr>
          <p:cNvPr id="169" name="Google Shape;169;p24"/>
          <p:cNvSpPr txBox="1"/>
          <p:nvPr/>
        </p:nvSpPr>
        <p:spPr>
          <a:xfrm>
            <a:off x="7102113" y="3771350"/>
            <a:ext cx="4318200" cy="25800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main.tf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variables.tf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a:t>
            </a:r>
            <a:r>
              <a:rPr lang="en" sz="2300">
                <a:solidFill>
                  <a:schemeClr val="dk1"/>
                </a:solidFill>
                <a:latin typeface="Roboto Mono"/>
                <a:ea typeface="Roboto Mono"/>
                <a:cs typeface="Roboto Mono"/>
                <a:sym typeface="Roboto Mono"/>
              </a:rPr>
              <a:t>── outputs.tf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a:t>
            </a:r>
            <a:r>
              <a:rPr lang="en" sz="2300">
                <a:solidFill>
                  <a:schemeClr val="lt1"/>
                </a:solidFill>
                <a:latin typeface="Roboto Mono"/>
                <a:ea typeface="Roboto Mono"/>
                <a:cs typeface="Roboto Mono"/>
                <a:sym typeface="Roboto Mono"/>
              </a:rPr>
              <a:t>configs</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backend-dev.tf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rPr lang="en" sz="2300">
                <a:solidFill>
                  <a:schemeClr val="dk1"/>
                </a:solidFill>
                <a:latin typeface="Roboto Mono"/>
                <a:ea typeface="Roboto Mono"/>
                <a:cs typeface="Roboto Mono"/>
                <a:sym typeface="Roboto Mono"/>
              </a:rPr>
              <a:t>    └── backend-prod.tf</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t/>
            </a:r>
            <a:endParaRPr sz="2300">
              <a:solidFill>
                <a:schemeClr val="dk1"/>
              </a:solidFill>
              <a:latin typeface="Roboto Mono"/>
              <a:ea typeface="Roboto Mono"/>
              <a:cs typeface="Roboto Mono"/>
              <a:sym typeface="Roboto Mono"/>
            </a:endParaRPr>
          </a:p>
          <a:p>
            <a:pPr indent="0" lvl="0" marL="0" rtl="0" algn="l">
              <a:lnSpc>
                <a:spcPct val="105000"/>
              </a:lnSpc>
              <a:spcBef>
                <a:spcPts val="0"/>
              </a:spcBef>
              <a:spcAft>
                <a:spcPts val="0"/>
              </a:spcAft>
              <a:buNone/>
            </a:pPr>
            <a:r>
              <a:t/>
            </a:r>
            <a:endParaRPr sz="2300">
              <a:solidFill>
                <a:schemeClr val="dk1"/>
              </a:solidFill>
              <a:latin typeface="Roboto Mono"/>
              <a:ea typeface="Roboto Mono"/>
              <a:cs typeface="Roboto Mono"/>
              <a:sym typeface="Roboto Mono"/>
            </a:endParaRPr>
          </a:p>
        </p:txBody>
      </p:sp>
      <p:grpSp>
        <p:nvGrpSpPr>
          <p:cNvPr id="170" name="Google Shape;170;p24"/>
          <p:cNvGrpSpPr/>
          <p:nvPr/>
        </p:nvGrpSpPr>
        <p:grpSpPr>
          <a:xfrm>
            <a:off x="11776873" y="2677663"/>
            <a:ext cx="6739727" cy="2661912"/>
            <a:chOff x="11067298" y="4741663"/>
            <a:chExt cx="6739727" cy="2661912"/>
          </a:xfrm>
        </p:grpSpPr>
        <p:grpSp>
          <p:nvGrpSpPr>
            <p:cNvPr id="171" name="Google Shape;171;p24"/>
            <p:cNvGrpSpPr/>
            <p:nvPr/>
          </p:nvGrpSpPr>
          <p:grpSpPr>
            <a:xfrm>
              <a:off x="11067298" y="4823537"/>
              <a:ext cx="5523585" cy="2580037"/>
              <a:chOff x="10779550" y="2735975"/>
              <a:chExt cx="5534100" cy="2877900"/>
            </a:xfrm>
          </p:grpSpPr>
          <p:sp>
            <p:nvSpPr>
              <p:cNvPr id="172" name="Google Shape;172;p24"/>
              <p:cNvSpPr/>
              <p:nvPr/>
            </p:nvSpPr>
            <p:spPr>
              <a:xfrm>
                <a:off x="10779550" y="2735975"/>
                <a:ext cx="5534100" cy="28779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4"/>
              <p:cNvSpPr/>
              <p:nvPr/>
            </p:nvSpPr>
            <p:spPr>
              <a:xfrm>
                <a:off x="10779550" y="2735975"/>
                <a:ext cx="5534100" cy="4620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4" name="Google Shape;174;p24"/>
            <p:cNvSpPr/>
            <p:nvPr/>
          </p:nvSpPr>
          <p:spPr>
            <a:xfrm>
              <a:off x="11210950" y="4965225"/>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4"/>
            <p:cNvSpPr/>
            <p:nvPr/>
          </p:nvSpPr>
          <p:spPr>
            <a:xfrm>
              <a:off x="11413974" y="4965225"/>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4"/>
            <p:cNvSpPr/>
            <p:nvPr/>
          </p:nvSpPr>
          <p:spPr>
            <a:xfrm>
              <a:off x="11616988" y="4965225"/>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4"/>
            <p:cNvSpPr txBox="1"/>
            <p:nvPr/>
          </p:nvSpPr>
          <p:spPr>
            <a:xfrm>
              <a:off x="12159575" y="4741663"/>
              <a:ext cx="37596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rPr>
                <a:t>configs</a:t>
              </a:r>
              <a:r>
                <a:rPr lang="en" sz="2300">
                  <a:solidFill>
                    <a:schemeClr val="dk1"/>
                  </a:solidFill>
                </a:rPr>
                <a:t>/backend-dev.tf</a:t>
              </a:r>
              <a:endParaRPr sz="2300">
                <a:solidFill>
                  <a:schemeClr val="dk1"/>
                </a:solidFill>
              </a:endParaRPr>
            </a:p>
          </p:txBody>
        </p:sp>
        <p:sp>
          <p:nvSpPr>
            <p:cNvPr id="178" name="Google Shape;178;p24"/>
            <p:cNvSpPr txBox="1"/>
            <p:nvPr/>
          </p:nvSpPr>
          <p:spPr>
            <a:xfrm>
              <a:off x="11088825" y="5352775"/>
              <a:ext cx="6718200" cy="17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Roboto Mono"/>
                  <a:ea typeface="Roboto Mono"/>
                  <a:cs typeface="Roboto Mono"/>
                  <a:sym typeface="Roboto Mono"/>
                </a:rPr>
                <a:t>backend "s3"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bucket = "</a:t>
              </a:r>
              <a:r>
                <a:rPr lang="en" sz="2300">
                  <a:solidFill>
                    <a:schemeClr val="lt1"/>
                  </a:solidFill>
                  <a:latin typeface="Roboto Mono"/>
                  <a:ea typeface="Roboto Mono"/>
                  <a:cs typeface="Roboto Mono"/>
                  <a:sym typeface="Roboto Mono"/>
                </a:rPr>
                <a:t>fe-dev-state</a:t>
              </a: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key    = "terraform.tfstate"</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region = "us-east-1"</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p:txBody>
        </p:sp>
      </p:grpSp>
      <p:sp>
        <p:nvSpPr>
          <p:cNvPr id="179" name="Google Shape;179;p24"/>
          <p:cNvSpPr txBox="1"/>
          <p:nvPr>
            <p:ph idx="1" type="body"/>
          </p:nvPr>
        </p:nvSpPr>
        <p:spPr>
          <a:xfrm>
            <a:off x="488400" y="3663050"/>
            <a:ext cx="6157200" cy="5162100"/>
          </a:xfrm>
          <a:prstGeom prst="rect">
            <a:avLst/>
          </a:prstGeom>
        </p:spPr>
        <p:txBody>
          <a:bodyPr anchorCtr="0" anchor="t" bIns="182850" lIns="182850" spcFirstLastPara="1" rIns="182850" wrap="square" tIns="182850">
            <a:noAutofit/>
          </a:bodyPr>
          <a:lstStyle/>
          <a:p>
            <a:pPr indent="0" lvl="0" marL="0" rtl="0" algn="l">
              <a:lnSpc>
                <a:spcPct val="150000"/>
              </a:lnSpc>
              <a:spcBef>
                <a:spcPts val="0"/>
              </a:spcBef>
              <a:spcAft>
                <a:spcPts val="0"/>
              </a:spcAft>
              <a:buSzPts val="852"/>
              <a:buNone/>
            </a:pPr>
            <a:r>
              <a:rPr lang="en" sz="2300">
                <a:solidFill>
                  <a:schemeClr val="dk2"/>
                </a:solidFill>
              </a:rPr>
              <a:t>// init and apply for dev</a:t>
            </a:r>
            <a:endParaRPr sz="2300">
              <a:solidFill>
                <a:schemeClr val="dk2"/>
              </a:solidFill>
            </a:endParaRPr>
          </a:p>
          <a:p>
            <a:pPr indent="0" lvl="0" marL="0" rtl="0" algn="l">
              <a:lnSpc>
                <a:spcPct val="150000"/>
              </a:lnSpc>
              <a:spcBef>
                <a:spcPts val="0"/>
              </a:spcBef>
              <a:spcAft>
                <a:spcPts val="0"/>
              </a:spcAft>
              <a:buSzPts val="852"/>
              <a:buNone/>
            </a:pPr>
            <a:r>
              <a:rPr lang="en" sz="2300">
                <a:solidFill>
                  <a:schemeClr val="lt1"/>
                </a:solidFill>
              </a:rPr>
              <a:t>tofu</a:t>
            </a:r>
            <a:r>
              <a:rPr lang="en" sz="2300"/>
              <a:t> </a:t>
            </a:r>
            <a:r>
              <a:rPr lang="en" sz="2300"/>
              <a:t>init </a:t>
            </a:r>
            <a:endParaRPr sz="2300"/>
          </a:p>
          <a:p>
            <a:pPr indent="0" lvl="0" marL="0" rtl="0" algn="l">
              <a:lnSpc>
                <a:spcPct val="150000"/>
              </a:lnSpc>
              <a:spcBef>
                <a:spcPts val="0"/>
              </a:spcBef>
              <a:spcAft>
                <a:spcPts val="0"/>
              </a:spcAft>
              <a:buSzPts val="852"/>
              <a:buNone/>
            </a:pPr>
            <a:r>
              <a:rPr lang="en" sz="2300"/>
              <a:t>  -backend-config=b</a:t>
            </a:r>
            <a:r>
              <a:rPr lang="en" sz="2300"/>
              <a:t>ackend</a:t>
            </a:r>
            <a:r>
              <a:rPr lang="en" sz="2300"/>
              <a:t>-dev.tf</a:t>
            </a:r>
            <a:endParaRPr sz="2300"/>
          </a:p>
          <a:p>
            <a:pPr indent="0" lvl="0" marL="0" rtl="0" algn="l">
              <a:lnSpc>
                <a:spcPct val="150000"/>
              </a:lnSpc>
              <a:spcBef>
                <a:spcPts val="0"/>
              </a:spcBef>
              <a:spcAft>
                <a:spcPts val="0"/>
              </a:spcAft>
              <a:buSzPts val="852"/>
              <a:buNone/>
            </a:pPr>
            <a:r>
              <a:rPr lang="en" sz="2300">
                <a:solidFill>
                  <a:schemeClr val="lt1"/>
                </a:solidFill>
              </a:rPr>
              <a:t>tofu</a:t>
            </a:r>
            <a:r>
              <a:rPr lang="en" sz="2300"/>
              <a:t> apply </a:t>
            </a:r>
            <a:r>
              <a:rPr lang="en" sz="2300"/>
              <a:t>-var="env=dev"</a:t>
            </a:r>
            <a:endParaRPr sz="2300"/>
          </a:p>
          <a:p>
            <a:pPr indent="0" lvl="0" marL="0" rtl="0" algn="l">
              <a:lnSpc>
                <a:spcPct val="150000"/>
              </a:lnSpc>
              <a:spcBef>
                <a:spcPts val="0"/>
              </a:spcBef>
              <a:spcAft>
                <a:spcPts val="0"/>
              </a:spcAft>
              <a:buSzPts val="852"/>
              <a:buNone/>
            </a:pPr>
            <a:r>
              <a:t/>
            </a:r>
            <a:endParaRPr sz="2300"/>
          </a:p>
          <a:p>
            <a:pPr indent="0" lvl="0" marL="0" rtl="0" algn="l">
              <a:lnSpc>
                <a:spcPct val="150000"/>
              </a:lnSpc>
              <a:spcBef>
                <a:spcPts val="0"/>
              </a:spcBef>
              <a:spcAft>
                <a:spcPts val="0"/>
              </a:spcAft>
              <a:buSzPts val="852"/>
              <a:buNone/>
            </a:pPr>
            <a:r>
              <a:rPr lang="en" sz="2300">
                <a:solidFill>
                  <a:schemeClr val="dk2"/>
                </a:solidFill>
              </a:rPr>
              <a:t>// init and apply for prod</a:t>
            </a:r>
            <a:endParaRPr sz="2300">
              <a:solidFill>
                <a:schemeClr val="dk2"/>
              </a:solidFill>
            </a:endParaRPr>
          </a:p>
          <a:p>
            <a:pPr indent="0" lvl="0" marL="0" rtl="0" algn="l">
              <a:lnSpc>
                <a:spcPct val="150000"/>
              </a:lnSpc>
              <a:spcBef>
                <a:spcPts val="0"/>
              </a:spcBef>
              <a:spcAft>
                <a:spcPts val="0"/>
              </a:spcAft>
              <a:buSzPts val="852"/>
              <a:buNone/>
            </a:pPr>
            <a:r>
              <a:rPr lang="en" sz="2300">
                <a:solidFill>
                  <a:schemeClr val="lt1"/>
                </a:solidFill>
              </a:rPr>
              <a:t>tofu</a:t>
            </a:r>
            <a:r>
              <a:rPr lang="en" sz="2300"/>
              <a:t> init </a:t>
            </a:r>
            <a:endParaRPr sz="2300"/>
          </a:p>
          <a:p>
            <a:pPr indent="0" lvl="0" marL="0" rtl="0" algn="l">
              <a:lnSpc>
                <a:spcPct val="150000"/>
              </a:lnSpc>
              <a:spcBef>
                <a:spcPts val="0"/>
              </a:spcBef>
              <a:spcAft>
                <a:spcPts val="0"/>
              </a:spcAft>
              <a:buSzPts val="852"/>
              <a:buNone/>
            </a:pPr>
            <a:r>
              <a:rPr lang="en" sz="2300"/>
              <a:t>  -backend-config=backend-prod.tf</a:t>
            </a:r>
            <a:endParaRPr sz="2300"/>
          </a:p>
          <a:p>
            <a:pPr indent="0" lvl="0" marL="0" rtl="0" algn="l">
              <a:lnSpc>
                <a:spcPct val="150000"/>
              </a:lnSpc>
              <a:spcBef>
                <a:spcPts val="0"/>
              </a:spcBef>
              <a:spcAft>
                <a:spcPts val="0"/>
              </a:spcAft>
              <a:buSzPts val="852"/>
              <a:buNone/>
            </a:pPr>
            <a:r>
              <a:rPr lang="en" sz="2300">
                <a:solidFill>
                  <a:schemeClr val="lt1"/>
                </a:solidFill>
              </a:rPr>
              <a:t>tofu</a:t>
            </a:r>
            <a:r>
              <a:rPr lang="en" sz="2300"/>
              <a:t> apply -var="env=prod"</a:t>
            </a:r>
            <a:endParaRPr sz="2300">
              <a:solidFill>
                <a:schemeClr val="dk2"/>
              </a:solidFill>
            </a:endParaRPr>
          </a:p>
        </p:txBody>
      </p:sp>
      <p:grpSp>
        <p:nvGrpSpPr>
          <p:cNvPr id="180" name="Google Shape;180;p24"/>
          <p:cNvGrpSpPr/>
          <p:nvPr/>
        </p:nvGrpSpPr>
        <p:grpSpPr>
          <a:xfrm>
            <a:off x="11853073" y="5801863"/>
            <a:ext cx="6739727" cy="2661912"/>
            <a:chOff x="10991098" y="7332463"/>
            <a:chExt cx="6739727" cy="2661912"/>
          </a:xfrm>
        </p:grpSpPr>
        <p:grpSp>
          <p:nvGrpSpPr>
            <p:cNvPr id="181" name="Google Shape;181;p24"/>
            <p:cNvGrpSpPr/>
            <p:nvPr/>
          </p:nvGrpSpPr>
          <p:grpSpPr>
            <a:xfrm>
              <a:off x="10991098" y="7414337"/>
              <a:ext cx="5523585" cy="2580037"/>
              <a:chOff x="10779550" y="2735975"/>
              <a:chExt cx="5534100" cy="2877900"/>
            </a:xfrm>
          </p:grpSpPr>
          <p:sp>
            <p:nvSpPr>
              <p:cNvPr id="182" name="Google Shape;182;p24"/>
              <p:cNvSpPr/>
              <p:nvPr/>
            </p:nvSpPr>
            <p:spPr>
              <a:xfrm>
                <a:off x="10779550" y="2735975"/>
                <a:ext cx="5534100" cy="2877900"/>
              </a:xfrm>
              <a:prstGeom prst="roundRect">
                <a:avLst>
                  <a:gd fmla="val 3912" name="adj"/>
                </a:avLst>
              </a:prstGeom>
              <a:solidFill>
                <a:srgbClr val="2020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4"/>
              <p:cNvSpPr/>
              <p:nvPr/>
            </p:nvSpPr>
            <p:spPr>
              <a:xfrm>
                <a:off x="10779550" y="2735975"/>
                <a:ext cx="5534100" cy="462000"/>
              </a:xfrm>
              <a:prstGeom prst="round2SameRect">
                <a:avLst>
                  <a:gd fmla="val 24196"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84" name="Google Shape;184;p24"/>
            <p:cNvSpPr/>
            <p:nvPr/>
          </p:nvSpPr>
          <p:spPr>
            <a:xfrm>
              <a:off x="11142475" y="7556025"/>
              <a:ext cx="130800" cy="130800"/>
            </a:xfrm>
            <a:prstGeom prst="ellipse">
              <a:avLst/>
            </a:prstGeom>
            <a:solidFill>
              <a:srgbClr val="FF514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4"/>
            <p:cNvSpPr/>
            <p:nvPr/>
          </p:nvSpPr>
          <p:spPr>
            <a:xfrm>
              <a:off x="11345499" y="7556025"/>
              <a:ext cx="130800" cy="130800"/>
            </a:xfrm>
            <a:prstGeom prst="ellipse">
              <a:avLst/>
            </a:prstGeom>
            <a:solidFill>
              <a:srgbClr val="FFB62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4"/>
            <p:cNvSpPr/>
            <p:nvPr/>
          </p:nvSpPr>
          <p:spPr>
            <a:xfrm>
              <a:off x="11548513" y="7556025"/>
              <a:ext cx="130800" cy="130800"/>
            </a:xfrm>
            <a:prstGeom prst="ellipse">
              <a:avLst/>
            </a:prstGeom>
            <a:solidFill>
              <a:srgbClr val="1EE7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4"/>
            <p:cNvSpPr txBox="1"/>
            <p:nvPr/>
          </p:nvSpPr>
          <p:spPr>
            <a:xfrm>
              <a:off x="12083375" y="7332463"/>
              <a:ext cx="37596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rPr>
                <a:t>configs/backend-prod.tf</a:t>
              </a:r>
              <a:endParaRPr sz="2300">
                <a:solidFill>
                  <a:schemeClr val="dk1"/>
                </a:solidFill>
              </a:endParaRPr>
            </a:p>
          </p:txBody>
        </p:sp>
        <p:sp>
          <p:nvSpPr>
            <p:cNvPr id="188" name="Google Shape;188;p24"/>
            <p:cNvSpPr txBox="1"/>
            <p:nvPr/>
          </p:nvSpPr>
          <p:spPr>
            <a:xfrm>
              <a:off x="11012625" y="7943575"/>
              <a:ext cx="6718200" cy="17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latin typeface="Roboto Mono"/>
                  <a:ea typeface="Roboto Mono"/>
                  <a:cs typeface="Roboto Mono"/>
                  <a:sym typeface="Roboto Mono"/>
                </a:rPr>
                <a:t>backend "s3" {</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bucket = "</a:t>
              </a:r>
              <a:r>
                <a:rPr lang="en" sz="2300">
                  <a:solidFill>
                    <a:schemeClr val="lt1"/>
                  </a:solidFill>
                  <a:latin typeface="Roboto Mono"/>
                  <a:ea typeface="Roboto Mono"/>
                  <a:cs typeface="Roboto Mono"/>
                  <a:sym typeface="Roboto Mono"/>
                </a:rPr>
                <a:t>fe-prod-state</a:t>
              </a: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key    = "terraform.tfstate"</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  region = "us-east-1"</a:t>
              </a:r>
              <a:endParaRPr sz="23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300">
                  <a:solidFill>
                    <a:schemeClr val="dk1"/>
                  </a:solidFill>
                  <a:latin typeface="Roboto Mono"/>
                  <a:ea typeface="Roboto Mono"/>
                  <a:cs typeface="Roboto Mono"/>
                  <a:sym typeface="Roboto Mono"/>
                </a:rPr>
                <a:t>}</a:t>
              </a:r>
              <a:endParaRPr sz="2300">
                <a:solidFill>
                  <a:schemeClr val="dk1"/>
                </a:solidFill>
                <a:latin typeface="Roboto Mono"/>
                <a:ea typeface="Roboto Mono"/>
                <a:cs typeface="Roboto Mono"/>
                <a:sym typeface="Roboto Mon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Tofu">
  <a:themeElements>
    <a:clrScheme name="Simple Light">
      <a:dk1>
        <a:srgbClr val="FFFFFF"/>
      </a:dk1>
      <a:lt1>
        <a:srgbClr val="FFDA18"/>
      </a:lt1>
      <a:dk2>
        <a:srgbClr val="999999"/>
      </a:dk2>
      <a:lt2>
        <a:srgbClr val="0C192B"/>
      </a:lt2>
      <a:accent1>
        <a:srgbClr val="FFED8C"/>
      </a:accent1>
      <a:accent2>
        <a:srgbClr val="D9D9D9"/>
      </a:accent2>
      <a:accent3>
        <a:srgbClr val="78909C"/>
      </a:accent3>
      <a:accent4>
        <a:srgbClr val="FFDA18"/>
      </a:accent4>
      <a:accent5>
        <a:srgbClr val="FFDA18"/>
      </a:accent5>
      <a:accent6>
        <a:srgbClr val="FFDA1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