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hMPpfRdXFQ+FdaXt3yQrhiD9fg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75634c6d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175634c6db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75634c6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175634c6db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75634c6d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175634c6db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75634c6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175634c6d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75634c6d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175634c6db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75634c6d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175634c6db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75634c6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175634c6d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75634c6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75634c6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75634c6d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75634c6d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75084403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31750844037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75634c6d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3175634c6db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3a3d9d9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313a3d9d9c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75634c6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75634c6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75084403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1750844037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75634c6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3175634c6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75634c6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3175634c6d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75634c6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3175634c6d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75634c6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175634c6d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75634c6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175634c6d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77bc1a1e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3177bc1a1e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bg>
      <p:bgPr>
        <a:gradFill>
          <a:gsLst>
            <a:gs pos="0">
              <a:srgbClr val="0051B5"/>
            </a:gs>
            <a:gs pos="100000">
              <a:srgbClr val="81E9F6"/>
            </a:gs>
          </a:gsLst>
          <a:lin ang="0" scaled="0"/>
        </a:gradFill>
      </p:bgPr>
    </p:bg>
    <p:spTree>
      <p:nvGrpSpPr>
        <p:cNvPr id="9" name="Shape 9"/>
        <p:cNvGrpSpPr/>
        <p:nvPr/>
      </p:nvGrpSpPr>
      <p:grpSpPr>
        <a:xfrm>
          <a:off x="0" y="0"/>
          <a:ext cx="0" cy="0"/>
          <a:chOff x="0" y="0"/>
          <a:chExt cx="0" cy="0"/>
        </a:xfrm>
      </p:grpSpPr>
      <p:pic>
        <p:nvPicPr>
          <p:cNvPr id="10" name="Google Shape;10;p9"/>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11" name="Google Shape;11;p9"/>
          <p:cNvPicPr preferRelativeResize="0"/>
          <p:nvPr/>
        </p:nvPicPr>
        <p:blipFill rotWithShape="1">
          <a:blip r:embed="rId3">
            <a:alphaModFix/>
          </a:blip>
          <a:srcRect b="0" l="0" r="0" t="0"/>
          <a:stretch/>
        </p:blipFill>
        <p:spPr>
          <a:xfrm>
            <a:off x="3630721" y="2712775"/>
            <a:ext cx="4160375" cy="987175"/>
          </a:xfrm>
          <a:prstGeom prst="rect">
            <a:avLst/>
          </a:prstGeom>
          <a:noFill/>
          <a:ln>
            <a:noFill/>
          </a:ln>
        </p:spPr>
      </p:pic>
      <p:pic>
        <p:nvPicPr>
          <p:cNvPr id="12" name="Google Shape;12;p9"/>
          <p:cNvPicPr preferRelativeResize="0"/>
          <p:nvPr/>
        </p:nvPicPr>
        <p:blipFill rotWithShape="1">
          <a:blip r:embed="rId4">
            <a:alphaModFix/>
          </a:blip>
          <a:srcRect b="0" l="0" r="0" t="0"/>
          <a:stretch/>
        </p:blipFill>
        <p:spPr>
          <a:xfrm>
            <a:off x="331226" y="232425"/>
            <a:ext cx="4539950" cy="19463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0051B5"/>
            </a:gs>
            <a:gs pos="100000">
              <a:srgbClr val="81E9F6"/>
            </a:gs>
          </a:gsLst>
          <a:lin ang="0" scaled="0"/>
        </a:gradFill>
      </p:bgPr>
    </p:bg>
    <p:spTree>
      <p:nvGrpSpPr>
        <p:cNvPr id="66" name="Shape 66"/>
        <p:cNvGrpSpPr/>
        <p:nvPr/>
      </p:nvGrpSpPr>
      <p:grpSpPr>
        <a:xfrm>
          <a:off x="0" y="0"/>
          <a:ext cx="0" cy="0"/>
          <a:chOff x="0" y="0"/>
          <a:chExt cx="0" cy="0"/>
        </a:xfrm>
      </p:grpSpPr>
      <p:pic>
        <p:nvPicPr>
          <p:cNvPr id="67" name="Google Shape;67;g31750844037_0_74"/>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68" name="Google Shape;68;g31750844037_0_74"/>
          <p:cNvPicPr preferRelativeResize="0"/>
          <p:nvPr/>
        </p:nvPicPr>
        <p:blipFill rotWithShape="1">
          <a:blip r:embed="rId3">
            <a:alphaModFix/>
          </a:blip>
          <a:srcRect b="0" l="0" r="0" t="0"/>
          <a:stretch/>
        </p:blipFill>
        <p:spPr>
          <a:xfrm>
            <a:off x="1383013" y="3043725"/>
            <a:ext cx="6398624" cy="1518250"/>
          </a:xfrm>
          <a:prstGeom prst="rect">
            <a:avLst/>
          </a:prstGeom>
          <a:noFill/>
          <a:ln>
            <a:noFill/>
          </a:ln>
        </p:spPr>
      </p:pic>
      <p:sp>
        <p:nvSpPr>
          <p:cNvPr id="69" name="Google Shape;69;g31750844037_0_74"/>
          <p:cNvSpPr/>
          <p:nvPr/>
        </p:nvSpPr>
        <p:spPr>
          <a:xfrm>
            <a:off x="0" y="0"/>
            <a:ext cx="9144000" cy="51435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31750844037_0_74"/>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200"/>
              <a:buNone/>
              <a:defRPr sz="5200">
                <a:solidFill>
                  <a:schemeClr val="lt1"/>
                </a:solidFill>
              </a:defRPr>
            </a:lvl1pPr>
            <a:lvl2pPr lvl="1" algn="l">
              <a:lnSpc>
                <a:spcPct val="100000"/>
              </a:lnSpc>
              <a:spcBef>
                <a:spcPts val="0"/>
              </a:spcBef>
              <a:spcAft>
                <a:spcPts val="0"/>
              </a:spcAft>
              <a:buClr>
                <a:schemeClr val="lt1"/>
              </a:buClr>
              <a:buSzPts val="5200"/>
              <a:buNone/>
              <a:defRPr sz="5200">
                <a:solidFill>
                  <a:schemeClr val="lt1"/>
                </a:solidFill>
              </a:defRPr>
            </a:lvl2pPr>
            <a:lvl3pPr lvl="2" algn="l">
              <a:lnSpc>
                <a:spcPct val="100000"/>
              </a:lnSpc>
              <a:spcBef>
                <a:spcPts val="0"/>
              </a:spcBef>
              <a:spcAft>
                <a:spcPts val="0"/>
              </a:spcAft>
              <a:buClr>
                <a:schemeClr val="lt1"/>
              </a:buClr>
              <a:buSzPts val="5200"/>
              <a:buNone/>
              <a:defRPr sz="5200">
                <a:solidFill>
                  <a:schemeClr val="lt1"/>
                </a:solidFill>
              </a:defRPr>
            </a:lvl3pPr>
            <a:lvl4pPr lvl="3" algn="l">
              <a:lnSpc>
                <a:spcPct val="100000"/>
              </a:lnSpc>
              <a:spcBef>
                <a:spcPts val="0"/>
              </a:spcBef>
              <a:spcAft>
                <a:spcPts val="0"/>
              </a:spcAft>
              <a:buClr>
                <a:schemeClr val="lt1"/>
              </a:buClr>
              <a:buSzPts val="5200"/>
              <a:buNone/>
              <a:defRPr sz="5200">
                <a:solidFill>
                  <a:schemeClr val="lt1"/>
                </a:solidFill>
              </a:defRPr>
            </a:lvl4pPr>
            <a:lvl5pPr lvl="4" algn="l">
              <a:lnSpc>
                <a:spcPct val="100000"/>
              </a:lnSpc>
              <a:spcBef>
                <a:spcPts val="0"/>
              </a:spcBef>
              <a:spcAft>
                <a:spcPts val="0"/>
              </a:spcAft>
              <a:buClr>
                <a:schemeClr val="lt1"/>
              </a:buClr>
              <a:buSzPts val="5200"/>
              <a:buNone/>
              <a:defRPr sz="5200">
                <a:solidFill>
                  <a:schemeClr val="lt1"/>
                </a:solidFill>
              </a:defRPr>
            </a:lvl5pPr>
            <a:lvl6pPr lvl="5" algn="l">
              <a:lnSpc>
                <a:spcPct val="100000"/>
              </a:lnSpc>
              <a:spcBef>
                <a:spcPts val="0"/>
              </a:spcBef>
              <a:spcAft>
                <a:spcPts val="0"/>
              </a:spcAft>
              <a:buClr>
                <a:schemeClr val="lt1"/>
              </a:buClr>
              <a:buSzPts val="5200"/>
              <a:buNone/>
              <a:defRPr sz="5200">
                <a:solidFill>
                  <a:schemeClr val="lt1"/>
                </a:solidFill>
              </a:defRPr>
            </a:lvl6pPr>
            <a:lvl7pPr lvl="6" algn="l">
              <a:lnSpc>
                <a:spcPct val="100000"/>
              </a:lnSpc>
              <a:spcBef>
                <a:spcPts val="0"/>
              </a:spcBef>
              <a:spcAft>
                <a:spcPts val="0"/>
              </a:spcAft>
              <a:buClr>
                <a:schemeClr val="lt1"/>
              </a:buClr>
              <a:buSzPts val="5200"/>
              <a:buNone/>
              <a:defRPr sz="5200">
                <a:solidFill>
                  <a:schemeClr val="lt1"/>
                </a:solidFill>
              </a:defRPr>
            </a:lvl7pPr>
            <a:lvl8pPr lvl="7" algn="l">
              <a:lnSpc>
                <a:spcPct val="100000"/>
              </a:lnSpc>
              <a:spcBef>
                <a:spcPts val="0"/>
              </a:spcBef>
              <a:spcAft>
                <a:spcPts val="0"/>
              </a:spcAft>
              <a:buClr>
                <a:schemeClr val="lt1"/>
              </a:buClr>
              <a:buSzPts val="5200"/>
              <a:buNone/>
              <a:defRPr sz="5200">
                <a:solidFill>
                  <a:schemeClr val="lt1"/>
                </a:solidFill>
              </a:defRPr>
            </a:lvl8pPr>
            <a:lvl9pPr lvl="8" algn="l">
              <a:lnSpc>
                <a:spcPct val="100000"/>
              </a:lnSpc>
              <a:spcBef>
                <a:spcPts val="0"/>
              </a:spcBef>
              <a:spcAft>
                <a:spcPts val="0"/>
              </a:spcAft>
              <a:buClr>
                <a:schemeClr val="lt1"/>
              </a:buClr>
              <a:buSzPts val="5200"/>
              <a:buNone/>
              <a:defRPr sz="5200">
                <a:solidFill>
                  <a:schemeClr val="lt1"/>
                </a:solidFill>
              </a:defRPr>
            </a:lvl9pPr>
          </a:lstStyle>
          <a:p/>
        </p:txBody>
      </p:sp>
      <p:sp>
        <p:nvSpPr>
          <p:cNvPr id="71" name="Google Shape;71;g31750844037_0_74"/>
          <p:cNvSpPr txBox="1"/>
          <p:nvPr>
            <p:ph idx="1" type="subTitle"/>
          </p:nvPr>
        </p:nvSpPr>
        <p:spPr>
          <a:xfrm>
            <a:off x="311700" y="3598050"/>
            <a:ext cx="8520600" cy="792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pic>
        <p:nvPicPr>
          <p:cNvPr id="72" name="Google Shape;72;g31750844037_0_74"/>
          <p:cNvPicPr preferRelativeResize="0"/>
          <p:nvPr/>
        </p:nvPicPr>
        <p:blipFill rotWithShape="1">
          <a:blip r:embed="rId4">
            <a:alphaModFix/>
          </a:blip>
          <a:srcRect b="0" l="0" r="0" t="0"/>
          <a:stretch/>
        </p:blipFill>
        <p:spPr>
          <a:xfrm>
            <a:off x="311700" y="312149"/>
            <a:ext cx="2474501" cy="1060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g31750844037_0_8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5" name="Google Shape;75;g31750844037_0_81"/>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6" name="Google Shape;76;g31750844037_0_81"/>
          <p:cNvPicPr preferRelativeResize="0"/>
          <p:nvPr/>
        </p:nvPicPr>
        <p:blipFill rotWithShape="1">
          <a:blip r:embed="rId2">
            <a:alphaModFix/>
          </a:blip>
          <a:srcRect b="44626" l="0" r="0" t="43446"/>
          <a:stretch/>
        </p:blipFill>
        <p:spPr>
          <a:xfrm>
            <a:off x="0" y="0"/>
            <a:ext cx="9144003" cy="631799"/>
          </a:xfrm>
          <a:prstGeom prst="rect">
            <a:avLst/>
          </a:prstGeom>
          <a:noFill/>
          <a:ln>
            <a:noFill/>
          </a:ln>
        </p:spPr>
      </p:pic>
      <p:sp>
        <p:nvSpPr>
          <p:cNvPr id="77" name="Google Shape;77;g31750844037_0_81"/>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g31750844037_0_81"/>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
        <p:nvSpPr>
          <p:cNvPr id="79" name="Google Shape;79;g31750844037_0_81"/>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g31750844037_0_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2" name="Google Shape;82;g31750844037_0_88"/>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g31750844037_0_88"/>
          <p:cNvPicPr preferRelativeResize="0"/>
          <p:nvPr/>
        </p:nvPicPr>
        <p:blipFill rotWithShape="1">
          <a:blip r:embed="rId2">
            <a:alphaModFix/>
          </a:blip>
          <a:srcRect b="44626" l="0" r="0" t="43446"/>
          <a:stretch/>
        </p:blipFill>
        <p:spPr>
          <a:xfrm>
            <a:off x="0" y="0"/>
            <a:ext cx="9144003" cy="631799"/>
          </a:xfrm>
          <a:prstGeom prst="rect">
            <a:avLst/>
          </a:prstGeom>
          <a:noFill/>
          <a:ln>
            <a:noFill/>
          </a:ln>
        </p:spPr>
      </p:pic>
      <p:sp>
        <p:nvSpPr>
          <p:cNvPr id="84" name="Google Shape;84;g31750844037_0_88"/>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31750844037_0_88"/>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g31750844037_0_88"/>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pic>
        <p:nvPicPr>
          <p:cNvPr id="87" name="Google Shape;87;g31750844037_0_88"/>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g31750844037_0_9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0" name="Google Shape;90;g31750844037_0_9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1" name="Google Shape;91;g31750844037_0_96"/>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2" name="Google Shape;92;g31750844037_0_96"/>
          <p:cNvPicPr preferRelativeResize="0"/>
          <p:nvPr/>
        </p:nvPicPr>
        <p:blipFill rotWithShape="1">
          <a:blip r:embed="rId2">
            <a:alphaModFix/>
          </a:blip>
          <a:srcRect b="44626" l="0" r="0" t="43446"/>
          <a:stretch/>
        </p:blipFill>
        <p:spPr>
          <a:xfrm>
            <a:off x="0" y="0"/>
            <a:ext cx="9144003" cy="631799"/>
          </a:xfrm>
          <a:prstGeom prst="rect">
            <a:avLst/>
          </a:prstGeom>
          <a:noFill/>
          <a:ln>
            <a:noFill/>
          </a:ln>
        </p:spPr>
      </p:pic>
      <p:sp>
        <p:nvSpPr>
          <p:cNvPr id="93" name="Google Shape;93;g31750844037_0_96"/>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31750844037_0_96"/>
          <p:cNvSpPr txBox="1"/>
          <p:nvPr>
            <p:ph idx="3"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g31750844037_0_96"/>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pic>
        <p:nvPicPr>
          <p:cNvPr id="96" name="Google Shape;96;g31750844037_0_96"/>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g31750844037_0_105"/>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g31750844037_0_105"/>
          <p:cNvPicPr preferRelativeResize="0"/>
          <p:nvPr/>
        </p:nvPicPr>
        <p:blipFill rotWithShape="1">
          <a:blip r:embed="rId2">
            <a:alphaModFix/>
          </a:blip>
          <a:srcRect b="44626" l="0" r="0" t="43446"/>
          <a:stretch/>
        </p:blipFill>
        <p:spPr>
          <a:xfrm>
            <a:off x="0" y="0"/>
            <a:ext cx="9144003" cy="631799"/>
          </a:xfrm>
          <a:prstGeom prst="rect">
            <a:avLst/>
          </a:prstGeom>
          <a:noFill/>
          <a:ln>
            <a:noFill/>
          </a:ln>
        </p:spPr>
      </p:pic>
      <p:sp>
        <p:nvSpPr>
          <p:cNvPr id="100" name="Google Shape;100;g31750844037_0_105"/>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31750844037_0_105"/>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g31750844037_0_105"/>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pic>
        <p:nvPicPr>
          <p:cNvPr id="103" name="Google Shape;103;g31750844037_0_105"/>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g31750844037_0_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gradFill>
          <a:gsLst>
            <a:gs pos="0">
              <a:srgbClr val="0051B5"/>
            </a:gs>
            <a:gs pos="100000">
              <a:srgbClr val="81E9F6"/>
            </a:gs>
          </a:gsLst>
          <a:lin ang="0" scaled="0"/>
        </a:gradFill>
      </p:bgPr>
    </p:bg>
    <p:spTree>
      <p:nvGrpSpPr>
        <p:cNvPr id="106" name="Shape 106"/>
        <p:cNvGrpSpPr/>
        <p:nvPr/>
      </p:nvGrpSpPr>
      <p:grpSpPr>
        <a:xfrm>
          <a:off x="0" y="0"/>
          <a:ext cx="0" cy="0"/>
          <a:chOff x="0" y="0"/>
          <a:chExt cx="0" cy="0"/>
        </a:xfrm>
      </p:grpSpPr>
      <p:pic>
        <p:nvPicPr>
          <p:cNvPr id="107" name="Google Shape;107;g31750844037_0_114"/>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108" name="Google Shape;108;g31750844037_0_114"/>
          <p:cNvPicPr preferRelativeResize="0"/>
          <p:nvPr/>
        </p:nvPicPr>
        <p:blipFill rotWithShape="1">
          <a:blip r:embed="rId3">
            <a:alphaModFix/>
          </a:blip>
          <a:srcRect b="0" l="0" r="0" t="0"/>
          <a:stretch/>
        </p:blipFill>
        <p:spPr>
          <a:xfrm>
            <a:off x="1383013" y="3043725"/>
            <a:ext cx="6398624" cy="1518250"/>
          </a:xfrm>
          <a:prstGeom prst="rect">
            <a:avLst/>
          </a:prstGeom>
          <a:noFill/>
          <a:ln>
            <a:noFill/>
          </a:ln>
        </p:spPr>
      </p:pic>
      <p:sp>
        <p:nvSpPr>
          <p:cNvPr id="109" name="Google Shape;109;g31750844037_0_114"/>
          <p:cNvSpPr/>
          <p:nvPr/>
        </p:nvSpPr>
        <p:spPr>
          <a:xfrm>
            <a:off x="0" y="0"/>
            <a:ext cx="9144000" cy="51435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g31750844037_0_114"/>
          <p:cNvPicPr preferRelativeResize="0"/>
          <p:nvPr/>
        </p:nvPicPr>
        <p:blipFill rotWithShape="1">
          <a:blip r:embed="rId4">
            <a:alphaModFix/>
          </a:blip>
          <a:srcRect b="0" l="0" r="0" t="0"/>
          <a:stretch/>
        </p:blipFill>
        <p:spPr>
          <a:xfrm>
            <a:off x="1227538" y="1137939"/>
            <a:ext cx="6688927" cy="28676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0051B5"/>
            </a:gs>
            <a:gs pos="100000">
              <a:srgbClr val="81E9F6"/>
            </a:gs>
          </a:gsLst>
          <a:lin ang="0" scaled="0"/>
        </a:gradFill>
      </p:bgPr>
    </p:bg>
    <p:spTree>
      <p:nvGrpSpPr>
        <p:cNvPr id="13" name="Shape 13"/>
        <p:cNvGrpSpPr/>
        <p:nvPr/>
      </p:nvGrpSpPr>
      <p:grpSpPr>
        <a:xfrm>
          <a:off x="0" y="0"/>
          <a:ext cx="0" cy="0"/>
          <a:chOff x="0" y="0"/>
          <a:chExt cx="0" cy="0"/>
        </a:xfrm>
      </p:grpSpPr>
      <p:pic>
        <p:nvPicPr>
          <p:cNvPr id="14" name="Google Shape;14;p10"/>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15" name="Google Shape;15;p10"/>
          <p:cNvPicPr preferRelativeResize="0"/>
          <p:nvPr/>
        </p:nvPicPr>
        <p:blipFill rotWithShape="1">
          <a:blip r:embed="rId3">
            <a:alphaModFix/>
          </a:blip>
          <a:srcRect b="0" l="0" r="0" t="0"/>
          <a:stretch/>
        </p:blipFill>
        <p:spPr>
          <a:xfrm>
            <a:off x="1383013" y="3043725"/>
            <a:ext cx="6398624" cy="1518250"/>
          </a:xfrm>
          <a:prstGeom prst="rect">
            <a:avLst/>
          </a:prstGeom>
          <a:noFill/>
          <a:ln>
            <a:noFill/>
          </a:ln>
        </p:spPr>
      </p:pic>
      <p:sp>
        <p:nvSpPr>
          <p:cNvPr id="16" name="Google Shape;16;p10"/>
          <p:cNvSpPr/>
          <p:nvPr/>
        </p:nvSpPr>
        <p:spPr>
          <a:xfrm>
            <a:off x="0" y="0"/>
            <a:ext cx="9144000" cy="51435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0"/>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200"/>
              <a:buNone/>
              <a:defRPr sz="5200">
                <a:solidFill>
                  <a:schemeClr val="lt1"/>
                </a:solidFill>
              </a:defRPr>
            </a:lvl1pPr>
            <a:lvl2pPr lvl="1" algn="l">
              <a:lnSpc>
                <a:spcPct val="100000"/>
              </a:lnSpc>
              <a:spcBef>
                <a:spcPts val="0"/>
              </a:spcBef>
              <a:spcAft>
                <a:spcPts val="0"/>
              </a:spcAft>
              <a:buClr>
                <a:schemeClr val="lt1"/>
              </a:buClr>
              <a:buSzPts val="5200"/>
              <a:buNone/>
              <a:defRPr sz="5200">
                <a:solidFill>
                  <a:schemeClr val="lt1"/>
                </a:solidFill>
              </a:defRPr>
            </a:lvl2pPr>
            <a:lvl3pPr lvl="2" algn="l">
              <a:lnSpc>
                <a:spcPct val="100000"/>
              </a:lnSpc>
              <a:spcBef>
                <a:spcPts val="0"/>
              </a:spcBef>
              <a:spcAft>
                <a:spcPts val="0"/>
              </a:spcAft>
              <a:buClr>
                <a:schemeClr val="lt1"/>
              </a:buClr>
              <a:buSzPts val="5200"/>
              <a:buNone/>
              <a:defRPr sz="5200">
                <a:solidFill>
                  <a:schemeClr val="lt1"/>
                </a:solidFill>
              </a:defRPr>
            </a:lvl3pPr>
            <a:lvl4pPr lvl="3" algn="l">
              <a:lnSpc>
                <a:spcPct val="100000"/>
              </a:lnSpc>
              <a:spcBef>
                <a:spcPts val="0"/>
              </a:spcBef>
              <a:spcAft>
                <a:spcPts val="0"/>
              </a:spcAft>
              <a:buClr>
                <a:schemeClr val="lt1"/>
              </a:buClr>
              <a:buSzPts val="5200"/>
              <a:buNone/>
              <a:defRPr sz="5200">
                <a:solidFill>
                  <a:schemeClr val="lt1"/>
                </a:solidFill>
              </a:defRPr>
            </a:lvl4pPr>
            <a:lvl5pPr lvl="4" algn="l">
              <a:lnSpc>
                <a:spcPct val="100000"/>
              </a:lnSpc>
              <a:spcBef>
                <a:spcPts val="0"/>
              </a:spcBef>
              <a:spcAft>
                <a:spcPts val="0"/>
              </a:spcAft>
              <a:buClr>
                <a:schemeClr val="lt1"/>
              </a:buClr>
              <a:buSzPts val="5200"/>
              <a:buNone/>
              <a:defRPr sz="5200">
                <a:solidFill>
                  <a:schemeClr val="lt1"/>
                </a:solidFill>
              </a:defRPr>
            </a:lvl5pPr>
            <a:lvl6pPr lvl="5" algn="l">
              <a:lnSpc>
                <a:spcPct val="100000"/>
              </a:lnSpc>
              <a:spcBef>
                <a:spcPts val="0"/>
              </a:spcBef>
              <a:spcAft>
                <a:spcPts val="0"/>
              </a:spcAft>
              <a:buClr>
                <a:schemeClr val="lt1"/>
              </a:buClr>
              <a:buSzPts val="5200"/>
              <a:buNone/>
              <a:defRPr sz="5200">
                <a:solidFill>
                  <a:schemeClr val="lt1"/>
                </a:solidFill>
              </a:defRPr>
            </a:lvl6pPr>
            <a:lvl7pPr lvl="6" algn="l">
              <a:lnSpc>
                <a:spcPct val="100000"/>
              </a:lnSpc>
              <a:spcBef>
                <a:spcPts val="0"/>
              </a:spcBef>
              <a:spcAft>
                <a:spcPts val="0"/>
              </a:spcAft>
              <a:buClr>
                <a:schemeClr val="lt1"/>
              </a:buClr>
              <a:buSzPts val="5200"/>
              <a:buNone/>
              <a:defRPr sz="5200">
                <a:solidFill>
                  <a:schemeClr val="lt1"/>
                </a:solidFill>
              </a:defRPr>
            </a:lvl7pPr>
            <a:lvl8pPr lvl="7" algn="l">
              <a:lnSpc>
                <a:spcPct val="100000"/>
              </a:lnSpc>
              <a:spcBef>
                <a:spcPts val="0"/>
              </a:spcBef>
              <a:spcAft>
                <a:spcPts val="0"/>
              </a:spcAft>
              <a:buClr>
                <a:schemeClr val="lt1"/>
              </a:buClr>
              <a:buSzPts val="5200"/>
              <a:buNone/>
              <a:defRPr sz="5200">
                <a:solidFill>
                  <a:schemeClr val="lt1"/>
                </a:solidFill>
              </a:defRPr>
            </a:lvl8pPr>
            <a:lvl9pPr lvl="8" algn="l">
              <a:lnSpc>
                <a:spcPct val="100000"/>
              </a:lnSpc>
              <a:spcBef>
                <a:spcPts val="0"/>
              </a:spcBef>
              <a:spcAft>
                <a:spcPts val="0"/>
              </a:spcAft>
              <a:buClr>
                <a:schemeClr val="lt1"/>
              </a:buClr>
              <a:buSzPts val="5200"/>
              <a:buNone/>
              <a:defRPr sz="5200">
                <a:solidFill>
                  <a:schemeClr val="lt1"/>
                </a:solidFill>
              </a:defRPr>
            </a:lvl9pPr>
          </a:lstStyle>
          <a:p/>
        </p:txBody>
      </p:sp>
      <p:sp>
        <p:nvSpPr>
          <p:cNvPr id="18" name="Google Shape;18;p10"/>
          <p:cNvSpPr txBox="1"/>
          <p:nvPr>
            <p:ph idx="1" type="subTitle"/>
          </p:nvPr>
        </p:nvSpPr>
        <p:spPr>
          <a:xfrm>
            <a:off x="311700" y="3598050"/>
            <a:ext cx="8520600" cy="792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pic>
        <p:nvPicPr>
          <p:cNvPr id="19" name="Google Shape;19;p10"/>
          <p:cNvPicPr preferRelativeResize="0"/>
          <p:nvPr/>
        </p:nvPicPr>
        <p:blipFill rotWithShape="1">
          <a:blip r:embed="rId4">
            <a:alphaModFix/>
          </a:blip>
          <a:srcRect b="0" l="0" r="0" t="0"/>
          <a:stretch/>
        </p:blipFill>
        <p:spPr>
          <a:xfrm>
            <a:off x="311700" y="312149"/>
            <a:ext cx="2474501" cy="1060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11"/>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11"/>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24" name="Google Shape;24;p11"/>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 name="Google Shape;25;p11"/>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
        <p:nvSpPr>
          <p:cNvPr id="26" name="Google Shape;26;p11"/>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12"/>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12"/>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31" name="Google Shape;31;p12"/>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12"/>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pic>
        <p:nvPicPr>
          <p:cNvPr id="34" name="Google Shape;34;p12"/>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13"/>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9" name="Google Shape;39;p13"/>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40" name="Google Shape;40;p13"/>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txBox="1"/>
          <p:nvPr>
            <p:ph idx="3"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13"/>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pic>
        <p:nvPicPr>
          <p:cNvPr id="43" name="Google Shape;43;p13"/>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14"/>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14"/>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47" name="Google Shape;47;p14"/>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4"/>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pic>
        <p:nvPicPr>
          <p:cNvPr id="50" name="Google Shape;50;p14"/>
          <p:cNvPicPr preferRelativeResize="0"/>
          <p:nvPr/>
        </p:nvPicPr>
        <p:blipFill rotWithShape="1">
          <a:blip r:embed="rId3">
            <a:alphaModFix/>
          </a:blip>
          <a:srcRect b="0" l="0" r="0" t="0"/>
          <a:stretch/>
        </p:blipFill>
        <p:spPr>
          <a:xfrm>
            <a:off x="7972900" y="91200"/>
            <a:ext cx="1048248" cy="449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gradFill>
          <a:gsLst>
            <a:gs pos="0">
              <a:srgbClr val="0051B5"/>
            </a:gs>
            <a:gs pos="100000">
              <a:srgbClr val="81E9F6"/>
            </a:gs>
          </a:gsLst>
          <a:lin ang="0" scaled="0"/>
        </a:gradFill>
      </p:bgPr>
    </p:bg>
    <p:spTree>
      <p:nvGrpSpPr>
        <p:cNvPr id="53" name="Shape 53"/>
        <p:cNvGrpSpPr/>
        <p:nvPr/>
      </p:nvGrpSpPr>
      <p:grpSpPr>
        <a:xfrm>
          <a:off x="0" y="0"/>
          <a:ext cx="0" cy="0"/>
          <a:chOff x="0" y="0"/>
          <a:chExt cx="0" cy="0"/>
        </a:xfrm>
      </p:grpSpPr>
      <p:pic>
        <p:nvPicPr>
          <p:cNvPr id="54" name="Google Shape;54;p16"/>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55" name="Google Shape;55;p16"/>
          <p:cNvPicPr preferRelativeResize="0"/>
          <p:nvPr/>
        </p:nvPicPr>
        <p:blipFill rotWithShape="1">
          <a:blip r:embed="rId3">
            <a:alphaModFix/>
          </a:blip>
          <a:srcRect b="0" l="0" r="0" t="0"/>
          <a:stretch/>
        </p:blipFill>
        <p:spPr>
          <a:xfrm>
            <a:off x="1383013" y="3043725"/>
            <a:ext cx="6398624" cy="1518250"/>
          </a:xfrm>
          <a:prstGeom prst="rect">
            <a:avLst/>
          </a:prstGeom>
          <a:noFill/>
          <a:ln>
            <a:noFill/>
          </a:ln>
        </p:spPr>
      </p:pic>
      <p:sp>
        <p:nvSpPr>
          <p:cNvPr id="56" name="Google Shape;56;p16"/>
          <p:cNvSpPr/>
          <p:nvPr/>
        </p:nvSpPr>
        <p:spPr>
          <a:xfrm>
            <a:off x="0" y="0"/>
            <a:ext cx="9144000" cy="51435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16"/>
          <p:cNvPicPr preferRelativeResize="0"/>
          <p:nvPr/>
        </p:nvPicPr>
        <p:blipFill rotWithShape="1">
          <a:blip r:embed="rId4">
            <a:alphaModFix/>
          </a:blip>
          <a:srcRect b="0" l="0" r="0" t="0"/>
          <a:stretch/>
        </p:blipFill>
        <p:spPr>
          <a:xfrm>
            <a:off x="1227538" y="1137939"/>
            <a:ext cx="6688927" cy="2867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bg>
      <p:bgPr>
        <a:gradFill>
          <a:gsLst>
            <a:gs pos="0">
              <a:srgbClr val="0051B5"/>
            </a:gs>
            <a:gs pos="100000">
              <a:srgbClr val="81E9F6"/>
            </a:gs>
          </a:gsLst>
          <a:lin ang="0" scaled="0"/>
        </a:gradFill>
      </p:bgPr>
    </p:bg>
    <p:spTree>
      <p:nvGrpSpPr>
        <p:cNvPr id="62" name="Shape 62"/>
        <p:cNvGrpSpPr/>
        <p:nvPr/>
      </p:nvGrpSpPr>
      <p:grpSpPr>
        <a:xfrm>
          <a:off x="0" y="0"/>
          <a:ext cx="0" cy="0"/>
          <a:chOff x="0" y="0"/>
          <a:chExt cx="0" cy="0"/>
        </a:xfrm>
      </p:grpSpPr>
      <p:pic>
        <p:nvPicPr>
          <p:cNvPr id="63" name="Google Shape;63;g31750844037_0_70"/>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64" name="Google Shape;64;g31750844037_0_70"/>
          <p:cNvPicPr preferRelativeResize="0"/>
          <p:nvPr/>
        </p:nvPicPr>
        <p:blipFill rotWithShape="1">
          <a:blip r:embed="rId3">
            <a:alphaModFix/>
          </a:blip>
          <a:srcRect b="0" l="0" r="0" t="0"/>
          <a:stretch/>
        </p:blipFill>
        <p:spPr>
          <a:xfrm>
            <a:off x="3630721" y="2712775"/>
            <a:ext cx="4160375" cy="987175"/>
          </a:xfrm>
          <a:prstGeom prst="rect">
            <a:avLst/>
          </a:prstGeom>
          <a:noFill/>
          <a:ln>
            <a:noFill/>
          </a:ln>
        </p:spPr>
      </p:pic>
      <p:pic>
        <p:nvPicPr>
          <p:cNvPr id="65" name="Google Shape;65;g31750844037_0_70"/>
          <p:cNvPicPr preferRelativeResize="0"/>
          <p:nvPr/>
        </p:nvPicPr>
        <p:blipFill rotWithShape="1">
          <a:blip r:embed="rId4">
            <a:alphaModFix/>
          </a:blip>
          <a:srcRect b="0" l="0" r="0" t="0"/>
          <a:stretch/>
        </p:blipFill>
        <p:spPr>
          <a:xfrm>
            <a:off x="331226" y="232425"/>
            <a:ext cx="4539950" cy="19463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theme" Target="../theme/theme3.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g31750844037_0_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g31750844037_0_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g31750844037_0_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175634c6db_0_84"/>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Retrieval Augmented Generation</a:t>
            </a:r>
            <a:endParaRPr>
              <a:latin typeface="Montserrat"/>
              <a:ea typeface="Montserrat"/>
              <a:cs typeface="Montserrat"/>
              <a:sym typeface="Montserrat"/>
            </a:endParaRPr>
          </a:p>
        </p:txBody>
      </p:sp>
      <p:sp>
        <p:nvSpPr>
          <p:cNvPr id="166" name="Google Shape;166;g3175634c6db_0_84"/>
          <p:cNvSpPr/>
          <p:nvPr/>
        </p:nvSpPr>
        <p:spPr>
          <a:xfrm>
            <a:off x="447788" y="2070400"/>
            <a:ext cx="1519200" cy="77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User Prompt</a:t>
            </a:r>
            <a:endParaRPr>
              <a:latin typeface="Montserrat"/>
              <a:ea typeface="Montserrat"/>
              <a:cs typeface="Montserrat"/>
              <a:sym typeface="Montserrat"/>
            </a:endParaRPr>
          </a:p>
        </p:txBody>
      </p:sp>
      <p:sp>
        <p:nvSpPr>
          <p:cNvPr id="167" name="Google Shape;167;g3175634c6db_0_84"/>
          <p:cNvSpPr/>
          <p:nvPr/>
        </p:nvSpPr>
        <p:spPr>
          <a:xfrm>
            <a:off x="2690863" y="2070400"/>
            <a:ext cx="1519200" cy="77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Information Retrieval</a:t>
            </a:r>
            <a:endParaRPr>
              <a:latin typeface="Montserrat"/>
              <a:ea typeface="Montserrat"/>
              <a:cs typeface="Montserrat"/>
              <a:sym typeface="Montserrat"/>
            </a:endParaRPr>
          </a:p>
        </p:txBody>
      </p:sp>
      <p:sp>
        <p:nvSpPr>
          <p:cNvPr id="168" name="Google Shape;168;g3175634c6db_0_84"/>
          <p:cNvSpPr/>
          <p:nvPr/>
        </p:nvSpPr>
        <p:spPr>
          <a:xfrm>
            <a:off x="4933938" y="2070400"/>
            <a:ext cx="1519200" cy="77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LLM</a:t>
            </a:r>
            <a:endParaRPr>
              <a:latin typeface="Montserrat"/>
              <a:ea typeface="Montserrat"/>
              <a:cs typeface="Montserrat"/>
              <a:sym typeface="Montserrat"/>
            </a:endParaRPr>
          </a:p>
        </p:txBody>
      </p:sp>
      <p:sp>
        <p:nvSpPr>
          <p:cNvPr id="169" name="Google Shape;169;g3175634c6db_0_84"/>
          <p:cNvSpPr/>
          <p:nvPr/>
        </p:nvSpPr>
        <p:spPr>
          <a:xfrm>
            <a:off x="7177013" y="2070400"/>
            <a:ext cx="1519200" cy="77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LLM Reponse</a:t>
            </a:r>
            <a:endParaRPr>
              <a:latin typeface="Montserrat"/>
              <a:ea typeface="Montserrat"/>
              <a:cs typeface="Montserrat"/>
              <a:sym typeface="Montserrat"/>
            </a:endParaRPr>
          </a:p>
        </p:txBody>
      </p:sp>
      <p:cxnSp>
        <p:nvCxnSpPr>
          <p:cNvPr id="170" name="Google Shape;170;g3175634c6db_0_84"/>
          <p:cNvCxnSpPr>
            <a:stCxn id="166" idx="3"/>
            <a:endCxn id="167" idx="1"/>
          </p:cNvCxnSpPr>
          <p:nvPr/>
        </p:nvCxnSpPr>
        <p:spPr>
          <a:xfrm>
            <a:off x="1966988" y="2457400"/>
            <a:ext cx="723900" cy="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g3175634c6db_0_84"/>
          <p:cNvCxnSpPr>
            <a:stCxn id="167" idx="3"/>
            <a:endCxn id="168" idx="1"/>
          </p:cNvCxnSpPr>
          <p:nvPr/>
        </p:nvCxnSpPr>
        <p:spPr>
          <a:xfrm>
            <a:off x="4210063" y="2457400"/>
            <a:ext cx="723900" cy="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g3175634c6db_0_84"/>
          <p:cNvCxnSpPr>
            <a:stCxn id="168" idx="3"/>
            <a:endCxn id="169" idx="1"/>
          </p:cNvCxnSpPr>
          <p:nvPr/>
        </p:nvCxnSpPr>
        <p:spPr>
          <a:xfrm>
            <a:off x="6453138" y="2457400"/>
            <a:ext cx="723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175634c6db_0_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latin typeface="Montserrat"/>
                <a:ea typeface="Montserrat"/>
                <a:cs typeface="Montserrat"/>
                <a:sym typeface="Montserrat"/>
              </a:rPr>
              <a:t>RAG addresses many of the problem associated with LLM applications, particularly</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How do we ensure information is correct?</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How do we ensure information is up to date?</a:t>
            </a:r>
            <a:endParaRPr>
              <a:latin typeface="Montserrat"/>
              <a:ea typeface="Montserrat"/>
              <a:cs typeface="Montserrat"/>
              <a:sym typeface="Montserrat"/>
            </a:endParaRPr>
          </a:p>
        </p:txBody>
      </p:sp>
      <p:sp>
        <p:nvSpPr>
          <p:cNvPr id="178" name="Google Shape;178;g3175634c6db_0_29"/>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Retrieval Augmented Generation</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175634c6db_0_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latin typeface="Montserrat"/>
                <a:ea typeface="Montserrat"/>
                <a:cs typeface="Montserrat"/>
                <a:sym typeface="Montserrat"/>
              </a:rPr>
              <a:t>However, RAG does not always sufficiently answer these challenges, </a:t>
            </a:r>
            <a:r>
              <a:rPr lang="en">
                <a:latin typeface="Montserrat"/>
                <a:ea typeface="Montserrat"/>
                <a:cs typeface="Montserrat"/>
                <a:sym typeface="Montserrat"/>
              </a:rPr>
              <a:t>especially</a:t>
            </a:r>
            <a:r>
              <a:rPr lang="en">
                <a:latin typeface="Montserrat"/>
                <a:ea typeface="Montserrat"/>
                <a:cs typeface="Montserrat"/>
                <a:sym typeface="Montserrat"/>
              </a:rPr>
              <a:t> when</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The user is asking for compound information that the model does not have direct access to retrieve</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E.g. model has price and usage, but not </a:t>
            </a:r>
            <a:r>
              <a:rPr lang="en">
                <a:latin typeface="Montserrat"/>
                <a:ea typeface="Montserrat"/>
                <a:cs typeface="Montserrat"/>
                <a:sym typeface="Montserrat"/>
              </a:rPr>
              <a:t>guaranteed</a:t>
            </a:r>
            <a:r>
              <a:rPr lang="en">
                <a:latin typeface="Montserrat"/>
                <a:ea typeface="Montserrat"/>
                <a:cs typeface="Montserrat"/>
                <a:sym typeface="Montserrat"/>
              </a:rPr>
              <a:t> to calculate price x usage correctly</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Any “write” type interactions</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The model only </a:t>
            </a:r>
            <a:r>
              <a:rPr b="1" lang="en">
                <a:latin typeface="Montserrat"/>
                <a:ea typeface="Montserrat"/>
                <a:cs typeface="Montserrat"/>
                <a:sym typeface="Montserrat"/>
              </a:rPr>
              <a:t>retrieves</a:t>
            </a:r>
            <a:r>
              <a:rPr lang="en">
                <a:latin typeface="Montserrat"/>
                <a:ea typeface="Montserrat"/>
                <a:cs typeface="Montserrat"/>
                <a:sym typeface="Montserrat"/>
              </a:rPr>
              <a:t> state, it does not </a:t>
            </a:r>
            <a:r>
              <a:rPr b="1" lang="en">
                <a:latin typeface="Montserrat"/>
                <a:ea typeface="Montserrat"/>
                <a:cs typeface="Montserrat"/>
                <a:sym typeface="Montserrat"/>
              </a:rPr>
              <a:t>update</a:t>
            </a:r>
            <a:r>
              <a:rPr lang="en">
                <a:latin typeface="Montserrat"/>
                <a:ea typeface="Montserrat"/>
                <a:cs typeface="Montserrat"/>
                <a:sym typeface="Montserrat"/>
              </a:rPr>
              <a:t> state</a:t>
            </a:r>
            <a:endParaRPr>
              <a:latin typeface="Montserrat"/>
              <a:ea typeface="Montserrat"/>
              <a:cs typeface="Montserrat"/>
              <a:sym typeface="Montserrat"/>
            </a:endParaRPr>
          </a:p>
        </p:txBody>
      </p:sp>
      <p:sp>
        <p:nvSpPr>
          <p:cNvPr id="184" name="Google Shape;184;g3175634c6db_0_34"/>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Retrieval Augmented Generation</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75634c6db_0_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latin typeface="Montserrat"/>
                <a:ea typeface="Montserrat"/>
                <a:cs typeface="Montserrat"/>
                <a:sym typeface="Montserrat"/>
              </a:rPr>
              <a:t>LLM Agents</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175634c6db_0_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Montserrat"/>
                <a:ea typeface="Montserrat"/>
                <a:cs typeface="Montserrat"/>
                <a:sym typeface="Montserrat"/>
              </a:rPr>
              <a:t>What is an Agent?</a:t>
            </a:r>
            <a:endParaRPr>
              <a:latin typeface="Montserrat"/>
              <a:ea typeface="Montserrat"/>
              <a:cs typeface="Montserrat"/>
              <a:sym typeface="Montserrat"/>
            </a:endParaRPr>
          </a:p>
          <a:p>
            <a:pPr indent="-342900" lvl="0" marL="457200" rtl="0" algn="l">
              <a:lnSpc>
                <a:spcPct val="115000"/>
              </a:lnSpc>
              <a:spcBef>
                <a:spcPts val="1200"/>
              </a:spcBef>
              <a:spcAft>
                <a:spcPts val="0"/>
              </a:spcAft>
              <a:buSzPts val="1800"/>
              <a:buFont typeface="Montserrat"/>
              <a:buChar char="●"/>
            </a:pPr>
            <a:r>
              <a:rPr lang="en">
                <a:latin typeface="Montserrat"/>
                <a:ea typeface="Montserrat"/>
                <a:cs typeface="Montserrat"/>
                <a:sym typeface="Montserrat"/>
              </a:rPr>
              <a:t>A </a:t>
            </a:r>
            <a:r>
              <a:rPr b="1" lang="en">
                <a:latin typeface="Montserrat"/>
                <a:ea typeface="Montserrat"/>
                <a:cs typeface="Montserrat"/>
                <a:sym typeface="Montserrat"/>
              </a:rPr>
              <a:t>system</a:t>
            </a:r>
            <a:endParaRPr b="1">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Able to </a:t>
            </a:r>
            <a:r>
              <a:rPr b="1" lang="en">
                <a:latin typeface="Montserrat"/>
                <a:ea typeface="Montserrat"/>
                <a:cs typeface="Montserrat"/>
                <a:sym typeface="Montserrat"/>
              </a:rPr>
              <a:t>take in information</a:t>
            </a:r>
            <a:r>
              <a:rPr lang="en">
                <a:latin typeface="Montserrat"/>
                <a:ea typeface="Montserrat"/>
                <a:cs typeface="Montserrat"/>
                <a:sym typeface="Montserrat"/>
              </a:rPr>
              <a:t> about its environment</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Use the information to </a:t>
            </a:r>
            <a:r>
              <a:rPr b="1" lang="en">
                <a:latin typeface="Montserrat"/>
                <a:ea typeface="Montserrat"/>
                <a:cs typeface="Montserrat"/>
                <a:sym typeface="Montserrat"/>
              </a:rPr>
              <a:t>take actions </a:t>
            </a:r>
            <a:r>
              <a:rPr lang="en">
                <a:latin typeface="Montserrat"/>
                <a:ea typeface="Montserrat"/>
                <a:cs typeface="Montserrat"/>
                <a:sym typeface="Montserrat"/>
              </a:rPr>
              <a:t>to </a:t>
            </a:r>
            <a:r>
              <a:rPr b="1" lang="en">
                <a:latin typeface="Montserrat"/>
                <a:ea typeface="Montserrat"/>
                <a:cs typeface="Montserrat"/>
                <a:sym typeface="Montserrat"/>
              </a:rPr>
              <a:t>accomplish a goal</a:t>
            </a:r>
            <a:endParaRPr b="1">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What is an LLM Agent?</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An agent that is powered by an LLM</a:t>
            </a:r>
            <a:endParaRPr b="1">
              <a:latin typeface="Montserrat"/>
              <a:ea typeface="Montserrat"/>
              <a:cs typeface="Montserrat"/>
              <a:sym typeface="Montserrat"/>
            </a:endParaRPr>
          </a:p>
        </p:txBody>
      </p:sp>
      <p:sp>
        <p:nvSpPr>
          <p:cNvPr id="195" name="Google Shape;195;g3175634c6db_0_47"/>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LLM Agents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175634c6db_0_97"/>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LLM Agents - How do they Work?</a:t>
            </a:r>
            <a:endParaRPr>
              <a:latin typeface="Montserrat"/>
              <a:ea typeface="Montserrat"/>
              <a:cs typeface="Montserrat"/>
              <a:sym typeface="Montserrat"/>
            </a:endParaRPr>
          </a:p>
        </p:txBody>
      </p:sp>
      <p:sp>
        <p:nvSpPr>
          <p:cNvPr id="201" name="Google Shape;201;g3175634c6db_0_97"/>
          <p:cNvSpPr/>
          <p:nvPr/>
        </p:nvSpPr>
        <p:spPr>
          <a:xfrm>
            <a:off x="3942600" y="1267400"/>
            <a:ext cx="1258800" cy="672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LLM</a:t>
            </a:r>
            <a:endParaRPr>
              <a:latin typeface="Montserrat"/>
              <a:ea typeface="Montserrat"/>
              <a:cs typeface="Montserrat"/>
              <a:sym typeface="Montserrat"/>
            </a:endParaRPr>
          </a:p>
        </p:txBody>
      </p:sp>
      <p:sp>
        <p:nvSpPr>
          <p:cNvPr id="202" name="Google Shape;202;g3175634c6db_0_97"/>
          <p:cNvSpPr/>
          <p:nvPr/>
        </p:nvSpPr>
        <p:spPr>
          <a:xfrm>
            <a:off x="3942600" y="2524650"/>
            <a:ext cx="1258800" cy="672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Agent</a:t>
            </a:r>
            <a:endParaRPr>
              <a:latin typeface="Montserrat"/>
              <a:ea typeface="Montserrat"/>
              <a:cs typeface="Montserrat"/>
              <a:sym typeface="Montserrat"/>
            </a:endParaRPr>
          </a:p>
        </p:txBody>
      </p:sp>
      <p:sp>
        <p:nvSpPr>
          <p:cNvPr id="203" name="Google Shape;203;g3175634c6db_0_97"/>
          <p:cNvSpPr/>
          <p:nvPr/>
        </p:nvSpPr>
        <p:spPr>
          <a:xfrm>
            <a:off x="6236300" y="2372250"/>
            <a:ext cx="1258800" cy="672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Agent</a:t>
            </a:r>
            <a:endParaRPr/>
          </a:p>
        </p:txBody>
      </p:sp>
      <p:sp>
        <p:nvSpPr>
          <p:cNvPr id="204" name="Google Shape;204;g3175634c6db_0_97"/>
          <p:cNvSpPr/>
          <p:nvPr/>
        </p:nvSpPr>
        <p:spPr>
          <a:xfrm>
            <a:off x="6388700" y="2524650"/>
            <a:ext cx="1258800" cy="672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Agent</a:t>
            </a:r>
            <a:endParaRPr/>
          </a:p>
        </p:txBody>
      </p:sp>
      <p:sp>
        <p:nvSpPr>
          <p:cNvPr id="205" name="Google Shape;205;g3175634c6db_0_97"/>
          <p:cNvSpPr/>
          <p:nvPr/>
        </p:nvSpPr>
        <p:spPr>
          <a:xfrm>
            <a:off x="6541100" y="2677050"/>
            <a:ext cx="1258800" cy="672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Tools</a:t>
            </a:r>
            <a:endParaRPr>
              <a:latin typeface="Montserrat"/>
              <a:ea typeface="Montserrat"/>
              <a:cs typeface="Montserrat"/>
              <a:sym typeface="Montserrat"/>
            </a:endParaRPr>
          </a:p>
        </p:txBody>
      </p:sp>
      <p:sp>
        <p:nvSpPr>
          <p:cNvPr id="206" name="Google Shape;206;g3175634c6db_0_97"/>
          <p:cNvSpPr/>
          <p:nvPr/>
        </p:nvSpPr>
        <p:spPr>
          <a:xfrm>
            <a:off x="1344100" y="2372250"/>
            <a:ext cx="1258800" cy="6729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Agent</a:t>
            </a:r>
            <a:endParaRPr/>
          </a:p>
        </p:txBody>
      </p:sp>
      <p:sp>
        <p:nvSpPr>
          <p:cNvPr id="207" name="Google Shape;207;g3175634c6db_0_97"/>
          <p:cNvSpPr/>
          <p:nvPr/>
        </p:nvSpPr>
        <p:spPr>
          <a:xfrm>
            <a:off x="1496500" y="2524650"/>
            <a:ext cx="1258800" cy="6729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Agent</a:t>
            </a:r>
            <a:endParaRPr/>
          </a:p>
        </p:txBody>
      </p:sp>
      <p:sp>
        <p:nvSpPr>
          <p:cNvPr id="208" name="Google Shape;208;g3175634c6db_0_97"/>
          <p:cNvSpPr/>
          <p:nvPr/>
        </p:nvSpPr>
        <p:spPr>
          <a:xfrm>
            <a:off x="1648900" y="2677050"/>
            <a:ext cx="1258800" cy="6729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Other Agents</a:t>
            </a:r>
            <a:endParaRPr>
              <a:latin typeface="Montserrat"/>
              <a:ea typeface="Montserrat"/>
              <a:cs typeface="Montserrat"/>
              <a:sym typeface="Montserrat"/>
            </a:endParaRPr>
          </a:p>
        </p:txBody>
      </p:sp>
      <p:sp>
        <p:nvSpPr>
          <p:cNvPr id="209" name="Google Shape;209;g3175634c6db_0_97"/>
          <p:cNvSpPr/>
          <p:nvPr/>
        </p:nvSpPr>
        <p:spPr>
          <a:xfrm>
            <a:off x="3942600" y="3781900"/>
            <a:ext cx="1258800" cy="6729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END</a:t>
            </a:r>
            <a:endParaRPr>
              <a:latin typeface="Montserrat"/>
              <a:ea typeface="Montserrat"/>
              <a:cs typeface="Montserrat"/>
              <a:sym typeface="Montserrat"/>
            </a:endParaRPr>
          </a:p>
        </p:txBody>
      </p:sp>
      <p:cxnSp>
        <p:nvCxnSpPr>
          <p:cNvPr id="210" name="Google Shape;210;g3175634c6db_0_97"/>
          <p:cNvCxnSpPr/>
          <p:nvPr/>
        </p:nvCxnSpPr>
        <p:spPr>
          <a:xfrm>
            <a:off x="4723900" y="1969125"/>
            <a:ext cx="0" cy="5424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g3175634c6db_0_97"/>
          <p:cNvCxnSpPr>
            <a:stCxn id="202" idx="3"/>
          </p:cNvCxnSpPr>
          <p:nvPr/>
        </p:nvCxnSpPr>
        <p:spPr>
          <a:xfrm flipH="1" rot="10800000">
            <a:off x="5201400" y="2859000"/>
            <a:ext cx="1056000" cy="21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g3175634c6db_0_97"/>
          <p:cNvCxnSpPr/>
          <p:nvPr/>
        </p:nvCxnSpPr>
        <p:spPr>
          <a:xfrm flipH="1">
            <a:off x="5208475" y="3003625"/>
            <a:ext cx="1056300" cy="72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g3175634c6db_0_97"/>
          <p:cNvCxnSpPr/>
          <p:nvPr/>
        </p:nvCxnSpPr>
        <p:spPr>
          <a:xfrm>
            <a:off x="4427775" y="1969125"/>
            <a:ext cx="0" cy="542400"/>
          </a:xfrm>
          <a:prstGeom prst="straightConnector1">
            <a:avLst/>
          </a:prstGeom>
          <a:noFill/>
          <a:ln cap="flat" cmpd="sng" w="9525">
            <a:solidFill>
              <a:schemeClr val="dk2"/>
            </a:solidFill>
            <a:prstDash val="solid"/>
            <a:round/>
            <a:headEnd len="med" w="med" type="stealth"/>
            <a:tailEnd len="med" w="med" type="none"/>
          </a:ln>
        </p:spPr>
      </p:cxnSp>
      <p:cxnSp>
        <p:nvCxnSpPr>
          <p:cNvPr id="214" name="Google Shape;214;g3175634c6db_0_97"/>
          <p:cNvCxnSpPr/>
          <p:nvPr/>
        </p:nvCxnSpPr>
        <p:spPr>
          <a:xfrm flipH="1" rot="10800000">
            <a:off x="2907700" y="2931313"/>
            <a:ext cx="1056000" cy="21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g3175634c6db_0_97"/>
          <p:cNvCxnSpPr/>
          <p:nvPr/>
        </p:nvCxnSpPr>
        <p:spPr>
          <a:xfrm flipH="1">
            <a:off x="2914775" y="3075938"/>
            <a:ext cx="1056300" cy="72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g3175634c6db_0_97"/>
          <p:cNvCxnSpPr/>
          <p:nvPr/>
        </p:nvCxnSpPr>
        <p:spPr>
          <a:xfrm>
            <a:off x="4720063" y="3218525"/>
            <a:ext cx="0" cy="5424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g3175634c6db_0_97"/>
          <p:cNvCxnSpPr/>
          <p:nvPr/>
        </p:nvCxnSpPr>
        <p:spPr>
          <a:xfrm>
            <a:off x="4423938" y="3218525"/>
            <a:ext cx="0" cy="542400"/>
          </a:xfrm>
          <a:prstGeom prst="straightConnector1">
            <a:avLst/>
          </a:prstGeom>
          <a:noFill/>
          <a:ln cap="flat" cmpd="sng" w="9525">
            <a:solidFill>
              <a:schemeClr val="dk2"/>
            </a:solidFill>
            <a:prstDash val="solid"/>
            <a:round/>
            <a:headEnd len="med" w="med" type="stealth"/>
            <a:tailEnd len="med" w="med" type="none"/>
          </a:ln>
        </p:spPr>
      </p:cxnSp>
      <p:sp>
        <p:nvSpPr>
          <p:cNvPr id="218" name="Google Shape;218;g3175634c6db_0_97"/>
          <p:cNvSpPr/>
          <p:nvPr/>
        </p:nvSpPr>
        <p:spPr>
          <a:xfrm>
            <a:off x="6070200" y="2294675"/>
            <a:ext cx="1946100" cy="1150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175634c6db_0_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Montserrat"/>
                <a:ea typeface="Montserrat"/>
                <a:cs typeface="Montserrat"/>
                <a:sym typeface="Montserrat"/>
              </a:rPr>
              <a:t>We can use Tool Calling for</a:t>
            </a:r>
            <a:endParaRPr>
              <a:latin typeface="Montserrat"/>
              <a:ea typeface="Montserrat"/>
              <a:cs typeface="Montserrat"/>
              <a:sym typeface="Montserrat"/>
            </a:endParaRPr>
          </a:p>
          <a:p>
            <a:pPr indent="-342900" lvl="0" marL="457200" rtl="0" algn="l">
              <a:lnSpc>
                <a:spcPct val="115000"/>
              </a:lnSpc>
              <a:spcBef>
                <a:spcPts val="1200"/>
              </a:spcBef>
              <a:spcAft>
                <a:spcPts val="0"/>
              </a:spcAft>
              <a:buSzPts val="1800"/>
              <a:buFont typeface="Montserrat"/>
              <a:buChar char="●"/>
            </a:pPr>
            <a:r>
              <a:rPr lang="en">
                <a:latin typeface="Montserrat"/>
                <a:ea typeface="Montserrat"/>
                <a:cs typeface="Montserrat"/>
                <a:sym typeface="Montserrat"/>
              </a:rPr>
              <a:t>Retrieving Information (LLM-driven RAG)</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E.g. get resource usage for my app over the past two months</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Calculating Information</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E.g. calculate the cost for the resource usage</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Updating Information/State</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E.g. store the cost in a db somewhere</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Taking Actions</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E.g. turn off a server that is underutilized</a:t>
            </a:r>
            <a:endParaRPr>
              <a:latin typeface="Montserrat"/>
              <a:ea typeface="Montserrat"/>
              <a:cs typeface="Montserrat"/>
              <a:sym typeface="Montserrat"/>
            </a:endParaRPr>
          </a:p>
        </p:txBody>
      </p:sp>
      <p:sp>
        <p:nvSpPr>
          <p:cNvPr id="224" name="Google Shape;224;g3175634c6db_0_75"/>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LLM Agents - Tool Calling</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175634c6db_0_52"/>
          <p:cNvSpPr txBox="1"/>
          <p:nvPr>
            <p:ph type="title"/>
          </p:nvPr>
        </p:nvSpPr>
        <p:spPr>
          <a:xfrm>
            <a:off x="91075" y="29700"/>
            <a:ext cx="76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Agents - Tool Calling</a:t>
            </a:r>
            <a:endParaRPr/>
          </a:p>
        </p:txBody>
      </p:sp>
      <p:sp>
        <p:nvSpPr>
          <p:cNvPr id="230" name="Google Shape;230;g3175634c6db_0_52"/>
          <p:cNvSpPr txBox="1"/>
          <p:nvPr/>
        </p:nvSpPr>
        <p:spPr>
          <a:xfrm>
            <a:off x="391175" y="877825"/>
            <a:ext cx="8147100" cy="39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"type": "function",</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"function":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300">
                <a:highlight>
                  <a:srgbClr val="FFFF00"/>
                </a:highlight>
                <a:latin typeface="Courier New"/>
                <a:ea typeface="Courier New"/>
                <a:cs typeface="Courier New"/>
                <a:sym typeface="Courier New"/>
              </a:rPr>
              <a:t> "name"</a:t>
            </a:r>
            <a:r>
              <a:rPr lang="en" sz="1300">
                <a:highlight>
                  <a:srgbClr val="FFFFFF"/>
                </a:highlight>
                <a:latin typeface="Courier New"/>
                <a:ea typeface="Courier New"/>
                <a:cs typeface="Courier New"/>
                <a:sym typeface="Courier New"/>
              </a:rPr>
              <a:t>: "get_current_weather"</a:t>
            </a: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"description": "Get the current weather in a given location",</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300">
                <a:highlight>
                  <a:srgbClr val="FFFF00"/>
                </a:highlight>
                <a:latin typeface="Courier New"/>
                <a:ea typeface="Courier New"/>
                <a:cs typeface="Courier New"/>
                <a:sym typeface="Courier New"/>
              </a:rPr>
              <a:t>"parameters"</a:t>
            </a: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"type": "object",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"properties":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"location":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"type": "string",</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"description": "The city and state, e.g. San Francisco, CA",</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"unit": {"type": "string", "enum": ["celsius", "fahrenheit"]},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r>
              <a:rPr lang="en" sz="1300">
                <a:highlight>
                  <a:srgbClr val="FFFF00"/>
                </a:highlight>
                <a:latin typeface="Courier New"/>
                <a:ea typeface="Courier New"/>
                <a:cs typeface="Courier New"/>
                <a:sym typeface="Courier New"/>
              </a:rPr>
              <a:t>"required"</a:t>
            </a:r>
            <a:r>
              <a:rPr lang="en" sz="1300">
                <a:latin typeface="Courier New"/>
                <a:ea typeface="Courier New"/>
                <a:cs typeface="Courier New"/>
                <a:sym typeface="Courier New"/>
              </a:rPr>
              <a:t>: ["location"],</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175634c6db_0_70"/>
          <p:cNvSpPr txBox="1"/>
          <p:nvPr>
            <p:ph type="title"/>
          </p:nvPr>
        </p:nvSpPr>
        <p:spPr>
          <a:xfrm>
            <a:off x="91075" y="29700"/>
            <a:ext cx="76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Agents - Tool Calling</a:t>
            </a:r>
            <a:endParaRPr/>
          </a:p>
        </p:txBody>
      </p:sp>
      <p:sp>
        <p:nvSpPr>
          <p:cNvPr id="236" name="Google Shape;236;g3175634c6db_0_70"/>
          <p:cNvSpPr txBox="1"/>
          <p:nvPr/>
        </p:nvSpPr>
        <p:spPr>
          <a:xfrm>
            <a:off x="391175" y="877825"/>
            <a:ext cx="8147100" cy="39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response_message = response.choices[0].message</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tool_calls = response_message.tool_calls</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tool_calls</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"index": 0,</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"id": "call_8AMm5UIGE8sjDCqxolhoSJ9z",</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"function": {</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a:t>
            </a:r>
            <a:r>
              <a:rPr lang="en" sz="1300">
                <a:solidFill>
                  <a:schemeClr val="dk1"/>
                </a:solidFill>
                <a:highlight>
                  <a:srgbClr val="FFFF00"/>
                </a:highlight>
                <a:latin typeface="Courier New"/>
                <a:ea typeface="Courier New"/>
                <a:cs typeface="Courier New"/>
                <a:sym typeface="Courier New"/>
              </a:rPr>
              <a:t>"arguments"</a:t>
            </a:r>
            <a:r>
              <a:rPr lang="en" sz="1300">
                <a:solidFill>
                  <a:schemeClr val="dk1"/>
                </a:solidFill>
                <a:latin typeface="Courier New"/>
                <a:ea typeface="Courier New"/>
                <a:cs typeface="Courier New"/>
                <a:sym typeface="Courier New"/>
              </a:rPr>
              <a:t>: "{\"location\":\"New York, NY\"}",</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a:t>
            </a:r>
            <a:r>
              <a:rPr lang="en" sz="1300">
                <a:solidFill>
                  <a:schemeClr val="dk1"/>
                </a:solidFill>
                <a:highlight>
                  <a:srgbClr val="FFFF00"/>
                </a:highlight>
                <a:latin typeface="Courier New"/>
                <a:ea typeface="Courier New"/>
                <a:cs typeface="Courier New"/>
                <a:sym typeface="Courier New"/>
              </a:rPr>
              <a:t>"name"</a:t>
            </a:r>
            <a:r>
              <a:rPr lang="en" sz="1300">
                <a:solidFill>
                  <a:schemeClr val="dk1"/>
                </a:solidFill>
                <a:latin typeface="Courier New"/>
                <a:ea typeface="Courier New"/>
                <a:cs typeface="Courier New"/>
                <a:sym typeface="Courier New"/>
              </a:rPr>
              <a:t>: "get_current_weather"</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"type": "function"</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1750844037_0_1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latin typeface="Montserrat"/>
                <a:ea typeface="Montserrat"/>
                <a:cs typeface="Montserrat"/>
                <a:sym typeface="Montserrat"/>
              </a:rPr>
              <a:t>Tool calls often are functions which make an API call and return the result to the LLM</a:t>
            </a:r>
            <a:endParaRPr>
              <a:latin typeface="Montserrat"/>
              <a:ea typeface="Montserrat"/>
              <a:cs typeface="Montserrat"/>
              <a:sym typeface="Montserrat"/>
            </a:endParaRPr>
          </a:p>
          <a:p>
            <a:pPr indent="0" lvl="0" marL="0" rtl="0" algn="l">
              <a:lnSpc>
                <a:spcPct val="115000"/>
              </a:lnSpc>
              <a:spcBef>
                <a:spcPts val="1200"/>
              </a:spcBef>
              <a:spcAft>
                <a:spcPts val="0"/>
              </a:spcAft>
              <a:buSzPts val="1800"/>
              <a:buNone/>
            </a:pPr>
            <a:r>
              <a:rPr lang="en">
                <a:latin typeface="Montserrat"/>
                <a:ea typeface="Montserrat"/>
                <a:cs typeface="Montserrat"/>
                <a:sym typeface="Montserrat"/>
              </a:rPr>
              <a:t>A good path to adopting LLM Agents &amp; Tools is to map your </a:t>
            </a:r>
            <a:r>
              <a:rPr b="1" lang="en">
                <a:latin typeface="Montserrat"/>
                <a:ea typeface="Montserrat"/>
                <a:cs typeface="Montserrat"/>
                <a:sym typeface="Montserrat"/>
              </a:rPr>
              <a:t>existing API endpoints</a:t>
            </a:r>
            <a:r>
              <a:rPr lang="en">
                <a:latin typeface="Montserrat"/>
                <a:ea typeface="Montserrat"/>
                <a:cs typeface="Montserrat"/>
                <a:sym typeface="Montserrat"/>
              </a:rPr>
              <a:t> into the tool call format</a:t>
            </a:r>
            <a:endParaRPr>
              <a:latin typeface="Montserrat"/>
              <a:ea typeface="Montserrat"/>
              <a:cs typeface="Montserrat"/>
              <a:sym typeface="Montserrat"/>
            </a:endParaRPr>
          </a:p>
          <a:p>
            <a:pPr indent="0" lvl="0" marL="0" rtl="0" algn="l">
              <a:lnSpc>
                <a:spcPct val="115000"/>
              </a:lnSpc>
              <a:spcBef>
                <a:spcPts val="1200"/>
              </a:spcBef>
              <a:spcAft>
                <a:spcPts val="0"/>
              </a:spcAft>
              <a:buSzPts val="1800"/>
              <a:buNone/>
            </a:pPr>
            <a:r>
              <a:rPr lang="en">
                <a:latin typeface="Montserrat"/>
                <a:ea typeface="Montserrat"/>
                <a:cs typeface="Montserrat"/>
                <a:sym typeface="Montserrat"/>
              </a:rPr>
              <a:t>Only build new tools or endpoints if needed</a:t>
            </a:r>
            <a:endParaRPr>
              <a:latin typeface="Montserrat"/>
              <a:ea typeface="Montserrat"/>
              <a:cs typeface="Montserrat"/>
              <a:sym typeface="Montserrat"/>
            </a:endParaRPr>
          </a:p>
          <a:p>
            <a:pPr indent="0" lvl="0" marL="0" rtl="0" algn="l">
              <a:lnSpc>
                <a:spcPct val="115000"/>
              </a:lnSpc>
              <a:spcBef>
                <a:spcPts val="1200"/>
              </a:spcBef>
              <a:spcAft>
                <a:spcPts val="0"/>
              </a:spcAft>
              <a:buNone/>
            </a:pPr>
            <a:r>
              <a:t/>
            </a:r>
            <a:endParaRPr>
              <a:latin typeface="Montserrat"/>
              <a:ea typeface="Montserrat"/>
              <a:cs typeface="Montserrat"/>
              <a:sym typeface="Montserrat"/>
            </a:endParaRPr>
          </a:p>
          <a:p>
            <a:pPr indent="0" lvl="0" marL="0" rtl="0" algn="l">
              <a:lnSpc>
                <a:spcPct val="115000"/>
              </a:lnSpc>
              <a:spcBef>
                <a:spcPts val="1200"/>
              </a:spcBef>
              <a:spcAft>
                <a:spcPts val="0"/>
              </a:spcAft>
              <a:buNone/>
            </a:pPr>
            <a:r>
              <a:t/>
            </a:r>
            <a:endParaRPr>
              <a:latin typeface="Montserrat"/>
              <a:ea typeface="Montserrat"/>
              <a:cs typeface="Montserrat"/>
              <a:sym typeface="Montserrat"/>
            </a:endParaRPr>
          </a:p>
          <a:p>
            <a:pPr indent="0" lvl="0" marL="0" rtl="0" algn="l">
              <a:lnSpc>
                <a:spcPct val="115000"/>
              </a:lnSpc>
              <a:spcBef>
                <a:spcPts val="1200"/>
              </a:spcBef>
              <a:spcAft>
                <a:spcPts val="1200"/>
              </a:spcAft>
              <a:buSzPts val="1800"/>
              <a:buNone/>
            </a:pPr>
            <a:r>
              <a:t/>
            </a:r>
            <a:endParaRPr>
              <a:latin typeface="Montserrat"/>
              <a:ea typeface="Montserrat"/>
              <a:cs typeface="Montserrat"/>
              <a:sym typeface="Montserrat"/>
            </a:endParaRPr>
          </a:p>
        </p:txBody>
      </p:sp>
      <p:sp>
        <p:nvSpPr>
          <p:cNvPr id="242" name="Google Shape;242;g31750844037_0_120"/>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Building LLM-Driven Applications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latin typeface="Montserrat"/>
                <a:ea typeface="Montserrat"/>
                <a:cs typeface="Montserrat"/>
                <a:sym typeface="Montserrat"/>
              </a:rPr>
              <a:t>LLM-Driven Applications: Intro to LLM Agents in Kubernetes</a:t>
            </a:r>
            <a:endParaRPr>
              <a:latin typeface="Montserrat"/>
              <a:ea typeface="Montserrat"/>
              <a:cs typeface="Montserrat"/>
              <a:sym typeface="Montserrat"/>
            </a:endParaRPr>
          </a:p>
        </p:txBody>
      </p:sp>
      <p:sp>
        <p:nvSpPr>
          <p:cNvPr id="120" name="Google Shape;120;p2"/>
          <p:cNvSpPr txBox="1"/>
          <p:nvPr>
            <p:ph idx="1" type="subTitle"/>
          </p:nvPr>
        </p:nvSpPr>
        <p:spPr>
          <a:xfrm>
            <a:off x="311700" y="3598050"/>
            <a:ext cx="8520600" cy="7926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latin typeface="Montserrat"/>
                <a:ea typeface="Montserrat"/>
                <a:cs typeface="Montserrat"/>
                <a:sym typeface="Montserrat"/>
              </a:rPr>
              <a:t>Calum Murray, University of Toronto</a:t>
            </a:r>
            <a:endParaRPr>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175634c6db_0_1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Montserrat"/>
                <a:ea typeface="Montserrat"/>
                <a:cs typeface="Montserrat"/>
                <a:sym typeface="Montserrat"/>
              </a:rPr>
              <a:t>A simple design </a:t>
            </a:r>
            <a:r>
              <a:rPr lang="en">
                <a:latin typeface="Montserrat"/>
                <a:ea typeface="Montserrat"/>
                <a:cs typeface="Montserrat"/>
                <a:sym typeface="Montserrat"/>
              </a:rPr>
              <a:t>methodology</a:t>
            </a:r>
            <a:r>
              <a:rPr lang="en">
                <a:latin typeface="Montserrat"/>
                <a:ea typeface="Montserrat"/>
                <a:cs typeface="Montserrat"/>
                <a:sym typeface="Montserrat"/>
              </a:rPr>
              <a:t> for LLM Agents</a:t>
            </a:r>
            <a:endParaRPr>
              <a:latin typeface="Montserrat"/>
              <a:ea typeface="Montserrat"/>
              <a:cs typeface="Montserrat"/>
              <a:sym typeface="Montserrat"/>
            </a:endParaRPr>
          </a:p>
          <a:p>
            <a:pPr indent="-342900" lvl="0" marL="457200" rtl="0" algn="l">
              <a:lnSpc>
                <a:spcPct val="115000"/>
              </a:lnSpc>
              <a:spcBef>
                <a:spcPts val="1200"/>
              </a:spcBef>
              <a:spcAft>
                <a:spcPts val="0"/>
              </a:spcAft>
              <a:buSzPts val="1800"/>
              <a:buFont typeface="Montserrat"/>
              <a:buAutoNum type="arabicPeriod"/>
            </a:pPr>
            <a:r>
              <a:rPr lang="en">
                <a:latin typeface="Montserrat"/>
                <a:ea typeface="Montserrat"/>
                <a:cs typeface="Montserrat"/>
                <a:sym typeface="Montserrat"/>
              </a:rPr>
              <a:t>Identify the use case</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AutoNum type="arabicPeriod"/>
            </a:pPr>
            <a:r>
              <a:rPr lang="en">
                <a:latin typeface="Montserrat"/>
                <a:ea typeface="Montserrat"/>
                <a:cs typeface="Montserrat"/>
                <a:sym typeface="Montserrat"/>
              </a:rPr>
              <a:t>Which endpoints/services might be needed for this use case?</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AutoNum type="arabicPeriod"/>
            </a:pPr>
            <a:r>
              <a:rPr lang="en">
                <a:latin typeface="Montserrat"/>
                <a:ea typeface="Montserrat"/>
                <a:cs typeface="Montserrat"/>
                <a:sym typeface="Montserrat"/>
              </a:rPr>
              <a:t>Build any new endpoints/services that are needed</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AutoNum type="alphaLcPeriod"/>
            </a:pPr>
            <a:r>
              <a:rPr lang="en">
                <a:latin typeface="Montserrat"/>
                <a:ea typeface="Montserrat"/>
                <a:cs typeface="Montserrat"/>
                <a:sym typeface="Montserrat"/>
              </a:rPr>
              <a:t>Knative Services/other serverless offerings are a great fit for this type of workload</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AutoNum type="arabicPeriod"/>
            </a:pPr>
            <a:r>
              <a:rPr lang="en">
                <a:latin typeface="Montserrat"/>
                <a:ea typeface="Montserrat"/>
                <a:cs typeface="Montserrat"/>
                <a:sym typeface="Montserrat"/>
              </a:rPr>
              <a:t>Map endpoints to tool calling format</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AutoNum type="arabicPeriod"/>
            </a:pPr>
            <a:r>
              <a:rPr lang="en">
                <a:latin typeface="Montserrat"/>
                <a:ea typeface="Montserrat"/>
                <a:cs typeface="Montserrat"/>
                <a:sym typeface="Montserrat"/>
              </a:rPr>
              <a:t>Evaluate</a:t>
            </a:r>
            <a:endParaRPr>
              <a:latin typeface="Montserrat"/>
              <a:ea typeface="Montserrat"/>
              <a:cs typeface="Montserrat"/>
              <a:sym typeface="Montserrat"/>
            </a:endParaRPr>
          </a:p>
        </p:txBody>
      </p:sp>
      <p:sp>
        <p:nvSpPr>
          <p:cNvPr id="248" name="Google Shape;248;g3175634c6db_0_129"/>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Building LLM-Driven Applications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313a3d9d9c4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Test interacting with system with different prompts</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Adapt tool descriptions as needed</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Adapt tool parameter descriptions + which parameters are exposed to the LLM</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Add new tools if there is information the LLM is missing or tasks it is failing</a:t>
            </a:r>
            <a:endParaRPr>
              <a:latin typeface="Montserrat"/>
              <a:ea typeface="Montserrat"/>
              <a:cs typeface="Montserrat"/>
              <a:sym typeface="Montserrat"/>
            </a:endParaRPr>
          </a:p>
        </p:txBody>
      </p:sp>
      <p:sp>
        <p:nvSpPr>
          <p:cNvPr id="254" name="Google Shape;254;g313a3d9d9c4_0_0"/>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Building LLM-Driven Applications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175634c6db_0_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A demo of LLM Agents with </a:t>
            </a:r>
            <a:r>
              <a:rPr b="1" lang="en">
                <a:latin typeface="Montserrat"/>
                <a:ea typeface="Montserrat"/>
                <a:cs typeface="Montserrat"/>
                <a:sym typeface="Montserrat"/>
              </a:rPr>
              <a:t>automatic</a:t>
            </a:r>
            <a:r>
              <a:rPr lang="en">
                <a:latin typeface="Montserrat"/>
                <a:ea typeface="Montserrat"/>
                <a:cs typeface="Montserrat"/>
                <a:sym typeface="Montserrat"/>
              </a:rPr>
              <a:t> tool registration based on Knative EventTypes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Want to find the trend in cost associated with the resource usage of my application over the past four months.</a:t>
            </a:r>
            <a:endParaRPr>
              <a:latin typeface="Montserrat"/>
              <a:ea typeface="Montserrat"/>
              <a:cs typeface="Montserrat"/>
              <a:sym typeface="Montserrat"/>
            </a:endParaRPr>
          </a:p>
        </p:txBody>
      </p:sp>
      <p:sp>
        <p:nvSpPr>
          <p:cNvPr id="260" name="Google Shape;260;g3175634c6db_0_15"/>
          <p:cNvSpPr txBox="1"/>
          <p:nvPr>
            <p:ph type="title"/>
          </p:nvPr>
        </p:nvSpPr>
        <p:spPr>
          <a:xfrm>
            <a:off x="91075" y="29700"/>
            <a:ext cx="76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Agents - Demo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
          <p:cNvSpPr txBox="1"/>
          <p:nvPr>
            <p:ph type="title"/>
          </p:nvPr>
        </p:nvSpPr>
        <p:spPr>
          <a:xfrm>
            <a:off x="311700" y="942750"/>
            <a:ext cx="8520600" cy="920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latin typeface="Montserrat"/>
                <a:ea typeface="Montserrat"/>
                <a:cs typeface="Montserrat"/>
                <a:sym typeface="Montserrat"/>
              </a:rPr>
              <a:t>Thank You!</a:t>
            </a:r>
            <a:endParaRPr>
              <a:latin typeface="Montserrat"/>
              <a:ea typeface="Montserrat"/>
              <a:cs typeface="Montserrat"/>
              <a:sym typeface="Montserrat"/>
            </a:endParaRPr>
          </a:p>
        </p:txBody>
      </p:sp>
      <p:pic>
        <p:nvPicPr>
          <p:cNvPr id="266" name="Google Shape;266;p3"/>
          <p:cNvPicPr preferRelativeResize="0"/>
          <p:nvPr/>
        </p:nvPicPr>
        <p:blipFill>
          <a:blip r:embed="rId3">
            <a:alphaModFix/>
          </a:blip>
          <a:stretch>
            <a:fillRect/>
          </a:stretch>
        </p:blipFill>
        <p:spPr>
          <a:xfrm>
            <a:off x="1112113" y="2327600"/>
            <a:ext cx="2562225" cy="2562225"/>
          </a:xfrm>
          <a:prstGeom prst="rect">
            <a:avLst/>
          </a:prstGeom>
          <a:noFill/>
          <a:ln>
            <a:noFill/>
          </a:ln>
        </p:spPr>
      </p:pic>
      <p:sp>
        <p:nvSpPr>
          <p:cNvPr id="267" name="Google Shape;267;p3"/>
          <p:cNvSpPr txBox="1"/>
          <p:nvPr/>
        </p:nvSpPr>
        <p:spPr>
          <a:xfrm>
            <a:off x="1476250" y="2146175"/>
            <a:ext cx="1844400" cy="33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Feedback</a:t>
            </a:r>
            <a:endParaRPr sz="1800">
              <a:solidFill>
                <a:schemeClr val="dk2"/>
              </a:solidFill>
            </a:endParaRPr>
          </a:p>
        </p:txBody>
      </p:sp>
      <p:pic>
        <p:nvPicPr>
          <p:cNvPr id="268" name="Google Shape;268;p3"/>
          <p:cNvPicPr preferRelativeResize="0"/>
          <p:nvPr/>
        </p:nvPicPr>
        <p:blipFill>
          <a:blip r:embed="rId4">
            <a:alphaModFix/>
          </a:blip>
          <a:stretch>
            <a:fillRect/>
          </a:stretch>
        </p:blipFill>
        <p:spPr>
          <a:xfrm>
            <a:off x="5156300" y="2419550"/>
            <a:ext cx="2384500" cy="2384500"/>
          </a:xfrm>
          <a:prstGeom prst="rect">
            <a:avLst/>
          </a:prstGeom>
          <a:noFill/>
          <a:ln>
            <a:noFill/>
          </a:ln>
        </p:spPr>
      </p:pic>
      <p:sp>
        <p:nvSpPr>
          <p:cNvPr id="269" name="Google Shape;269;p3"/>
          <p:cNvSpPr txBox="1"/>
          <p:nvPr/>
        </p:nvSpPr>
        <p:spPr>
          <a:xfrm>
            <a:off x="5426350" y="2146175"/>
            <a:ext cx="1844400" cy="33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Demo Repo</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1750844037_0_60"/>
          <p:cNvSpPr txBox="1"/>
          <p:nvPr>
            <p:ph idx="2" type="body"/>
          </p:nvPr>
        </p:nvSpPr>
        <p:spPr>
          <a:xfrm>
            <a:off x="4846875" y="1526725"/>
            <a:ext cx="3697500" cy="26109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0000"/>
              <a:buNone/>
            </a:pPr>
            <a:r>
              <a:rPr b="1" lang="en">
                <a:latin typeface="Montserrat"/>
                <a:ea typeface="Montserrat"/>
                <a:cs typeface="Montserrat"/>
                <a:sym typeface="Montserrat"/>
              </a:rPr>
              <a:t>Calum Murray</a:t>
            </a:r>
            <a:endParaRPr b="1">
              <a:latin typeface="Montserrat"/>
              <a:ea typeface="Montserrat"/>
              <a:cs typeface="Montserrat"/>
              <a:sym typeface="Montserrat"/>
            </a:endParaRPr>
          </a:p>
          <a:p>
            <a:pPr indent="0" lvl="0" marL="0" rtl="0" algn="l">
              <a:lnSpc>
                <a:spcPct val="115000"/>
              </a:lnSpc>
              <a:spcBef>
                <a:spcPts val="1200"/>
              </a:spcBef>
              <a:spcAft>
                <a:spcPts val="0"/>
              </a:spcAft>
              <a:buSzPct val="100000"/>
              <a:buNone/>
            </a:pPr>
            <a:r>
              <a:rPr lang="en">
                <a:latin typeface="Montserrat"/>
                <a:ea typeface="Montserrat"/>
                <a:cs typeface="Montserrat"/>
                <a:sym typeface="Montserrat"/>
              </a:rPr>
              <a:t>Engineering Science, University of Toronto</a:t>
            </a:r>
            <a:endParaRPr>
              <a:latin typeface="Montserrat"/>
              <a:ea typeface="Montserrat"/>
              <a:cs typeface="Montserrat"/>
              <a:sym typeface="Montserrat"/>
            </a:endParaRPr>
          </a:p>
          <a:p>
            <a:pPr indent="0" lvl="0" marL="0" rtl="0" algn="l">
              <a:lnSpc>
                <a:spcPct val="115000"/>
              </a:lnSpc>
              <a:spcBef>
                <a:spcPts val="1200"/>
              </a:spcBef>
              <a:spcAft>
                <a:spcPts val="0"/>
              </a:spcAft>
              <a:buSzPct val="100000"/>
              <a:buNone/>
            </a:pPr>
            <a:r>
              <a:rPr lang="en">
                <a:latin typeface="Montserrat"/>
                <a:ea typeface="Montserrat"/>
                <a:cs typeface="Montserrat"/>
                <a:sym typeface="Montserrat"/>
              </a:rPr>
              <a:t>Research in LLMs for SWE, and Event-Driven and Serverless Systems</a:t>
            </a:r>
            <a:endParaRPr>
              <a:latin typeface="Montserrat"/>
              <a:ea typeface="Montserrat"/>
              <a:cs typeface="Montserrat"/>
              <a:sym typeface="Montserrat"/>
            </a:endParaRPr>
          </a:p>
          <a:p>
            <a:pPr indent="0" lvl="0" marL="0" rtl="0" algn="l">
              <a:lnSpc>
                <a:spcPct val="115000"/>
              </a:lnSpc>
              <a:spcBef>
                <a:spcPts val="1200"/>
              </a:spcBef>
              <a:spcAft>
                <a:spcPts val="0"/>
              </a:spcAft>
              <a:buSzPct val="100000"/>
              <a:buNone/>
            </a:pPr>
            <a:r>
              <a:rPr lang="en">
                <a:latin typeface="Montserrat"/>
                <a:ea typeface="Montserrat"/>
                <a:cs typeface="Montserrat"/>
                <a:sym typeface="Montserrat"/>
              </a:rPr>
              <a:t>CNCF Ambassador</a:t>
            </a:r>
            <a:endParaRPr>
              <a:latin typeface="Montserrat"/>
              <a:ea typeface="Montserrat"/>
              <a:cs typeface="Montserrat"/>
              <a:sym typeface="Montserrat"/>
            </a:endParaRPr>
          </a:p>
          <a:p>
            <a:pPr indent="0" lvl="0" marL="0" rtl="0" algn="l">
              <a:lnSpc>
                <a:spcPct val="115000"/>
              </a:lnSpc>
              <a:spcBef>
                <a:spcPts val="1200"/>
              </a:spcBef>
              <a:spcAft>
                <a:spcPts val="0"/>
              </a:spcAft>
              <a:buSzPct val="100000"/>
              <a:buNone/>
            </a:pPr>
            <a:r>
              <a:rPr lang="en">
                <a:latin typeface="Montserrat"/>
                <a:ea typeface="Montserrat"/>
                <a:cs typeface="Montserrat"/>
                <a:sym typeface="Montserrat"/>
              </a:rPr>
              <a:t>Knative Eventing Maintainer and UX Lead, CloudEvents contributor</a:t>
            </a:r>
            <a:endParaRPr>
              <a:latin typeface="Montserrat"/>
              <a:ea typeface="Montserrat"/>
              <a:cs typeface="Montserrat"/>
              <a:sym typeface="Montserrat"/>
            </a:endParaRPr>
          </a:p>
          <a:p>
            <a:pPr indent="0" lvl="0" marL="0" rtl="0" algn="l">
              <a:lnSpc>
                <a:spcPct val="115000"/>
              </a:lnSpc>
              <a:spcBef>
                <a:spcPts val="1200"/>
              </a:spcBef>
              <a:spcAft>
                <a:spcPts val="1200"/>
              </a:spcAft>
              <a:buSzPct val="100000"/>
              <a:buNone/>
            </a:pPr>
            <a:r>
              <a:rPr lang="en">
                <a:latin typeface="Montserrat"/>
                <a:ea typeface="Montserrat"/>
                <a:cs typeface="Montserrat"/>
                <a:sym typeface="Montserrat"/>
              </a:rPr>
              <a:t>Incoming SWE @ Red Hat</a:t>
            </a:r>
            <a:endParaRPr>
              <a:latin typeface="Montserrat"/>
              <a:ea typeface="Montserrat"/>
              <a:cs typeface="Montserrat"/>
              <a:sym typeface="Montserrat"/>
            </a:endParaRPr>
          </a:p>
        </p:txBody>
      </p:sp>
      <p:sp>
        <p:nvSpPr>
          <p:cNvPr id="126" name="Google Shape;126;g31750844037_0_60"/>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Who am I?</a:t>
            </a:r>
            <a:endParaRPr>
              <a:latin typeface="Montserrat"/>
              <a:ea typeface="Montserrat"/>
              <a:cs typeface="Montserrat"/>
              <a:sym typeface="Montserrat"/>
            </a:endParaRPr>
          </a:p>
        </p:txBody>
      </p:sp>
      <p:pic>
        <p:nvPicPr>
          <p:cNvPr id="127" name="Google Shape;127;g31750844037_0_60"/>
          <p:cNvPicPr preferRelativeResize="0"/>
          <p:nvPr/>
        </p:nvPicPr>
        <p:blipFill>
          <a:blip r:embed="rId3">
            <a:alphaModFix/>
          </a:blip>
          <a:stretch>
            <a:fillRect/>
          </a:stretch>
        </p:blipFill>
        <p:spPr>
          <a:xfrm>
            <a:off x="935250" y="1455775"/>
            <a:ext cx="2752800" cy="27528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3175634c6db_0_0"/>
          <p:cNvPicPr preferRelativeResize="0"/>
          <p:nvPr/>
        </p:nvPicPr>
        <p:blipFill>
          <a:blip r:embed="rId3">
            <a:alphaModFix/>
          </a:blip>
          <a:stretch>
            <a:fillRect/>
          </a:stretch>
        </p:blipFill>
        <p:spPr>
          <a:xfrm>
            <a:off x="1399713" y="1420625"/>
            <a:ext cx="6344577" cy="2302250"/>
          </a:xfrm>
          <a:prstGeom prst="rect">
            <a:avLst/>
          </a:prstGeom>
          <a:noFill/>
          <a:ln>
            <a:noFill/>
          </a:ln>
        </p:spPr>
      </p:pic>
      <p:sp>
        <p:nvSpPr>
          <p:cNvPr id="133" name="Google Shape;133;g3175634c6db_0_0"/>
          <p:cNvSpPr/>
          <p:nvPr/>
        </p:nvSpPr>
        <p:spPr>
          <a:xfrm>
            <a:off x="3842075" y="1853400"/>
            <a:ext cx="1658700" cy="21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175634c6db_0_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latin typeface="Montserrat"/>
                <a:ea typeface="Montserrat"/>
                <a:cs typeface="Montserrat"/>
                <a:sym typeface="Montserrat"/>
              </a:rPr>
              <a:t>A new way for users to interact with applications</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175634c6db_0_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Montserrat"/>
                <a:ea typeface="Montserrat"/>
                <a:cs typeface="Montserrat"/>
                <a:sym typeface="Montserrat"/>
              </a:rPr>
              <a:t>Many challenges when building this new type of interaction</a:t>
            </a:r>
            <a:endParaRPr>
              <a:latin typeface="Montserrat"/>
              <a:ea typeface="Montserrat"/>
              <a:cs typeface="Montserrat"/>
              <a:sym typeface="Montserrat"/>
            </a:endParaRPr>
          </a:p>
          <a:p>
            <a:pPr indent="-342900" lvl="0" marL="457200" rtl="0" algn="l">
              <a:lnSpc>
                <a:spcPct val="115000"/>
              </a:lnSpc>
              <a:spcBef>
                <a:spcPts val="1200"/>
              </a:spcBef>
              <a:spcAft>
                <a:spcPts val="0"/>
              </a:spcAft>
              <a:buSzPts val="1800"/>
              <a:buFont typeface="Montserrat"/>
              <a:buChar char="●"/>
            </a:pPr>
            <a:r>
              <a:rPr lang="en">
                <a:latin typeface="Montserrat"/>
                <a:ea typeface="Montserrat"/>
                <a:cs typeface="Montserrat"/>
                <a:sym typeface="Montserrat"/>
              </a:rPr>
              <a:t>How do we ensure information is correct?</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How do we ensure information is up to date?</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Can we go </a:t>
            </a:r>
            <a:r>
              <a:rPr lang="en">
                <a:latin typeface="Montserrat"/>
                <a:ea typeface="Montserrat"/>
                <a:cs typeface="Montserrat"/>
                <a:sym typeface="Montserrat"/>
              </a:rPr>
              <a:t>beyond</a:t>
            </a:r>
            <a:r>
              <a:rPr lang="en">
                <a:latin typeface="Montserrat"/>
                <a:ea typeface="Montserrat"/>
                <a:cs typeface="Montserrat"/>
                <a:sym typeface="Montserrat"/>
              </a:rPr>
              <a:t> “read” type interactions to include “write” type interactions?</a:t>
            </a:r>
            <a:endParaRPr>
              <a:latin typeface="Montserrat"/>
              <a:ea typeface="Montserrat"/>
              <a:cs typeface="Montserrat"/>
              <a:sym typeface="Montserrat"/>
            </a:endParaRPr>
          </a:p>
        </p:txBody>
      </p:sp>
      <p:sp>
        <p:nvSpPr>
          <p:cNvPr id="144" name="Google Shape;144;g3175634c6db_0_10"/>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Challenges of LLM Apps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75634c6db_0_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a:latin typeface="Montserrat"/>
                <a:ea typeface="Montserrat"/>
                <a:cs typeface="Montserrat"/>
                <a:sym typeface="Montserrat"/>
              </a:rPr>
              <a:t>“Read” type interactions</a:t>
            </a:r>
            <a:endParaRPr>
              <a:latin typeface="Montserrat"/>
              <a:ea typeface="Montserrat"/>
              <a:cs typeface="Montserrat"/>
              <a:sym typeface="Montserrat"/>
            </a:endParaRPr>
          </a:p>
          <a:p>
            <a:pPr indent="-342900" lvl="0" marL="457200" rtl="0" algn="l">
              <a:lnSpc>
                <a:spcPct val="115000"/>
              </a:lnSpc>
              <a:spcBef>
                <a:spcPts val="1200"/>
              </a:spcBef>
              <a:spcAft>
                <a:spcPts val="0"/>
              </a:spcAft>
              <a:buSzPts val="1800"/>
              <a:buFont typeface="Montserrat"/>
              <a:buChar char="●"/>
            </a:pPr>
            <a:r>
              <a:rPr lang="en">
                <a:latin typeface="Montserrat"/>
                <a:ea typeface="Montserrat"/>
                <a:cs typeface="Montserrat"/>
                <a:sym typeface="Montserrat"/>
              </a:rPr>
              <a:t>User is trying to get/summarize information, does not update state</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E.g. “How has the trend in average resource consumption (CPU, GPU, memory) changed over the past two months for my application, and what impact might this have on my team’s cloud bill?</a:t>
            </a:r>
            <a:endParaRPr>
              <a:latin typeface="Montserrat"/>
              <a:ea typeface="Montserrat"/>
              <a:cs typeface="Montserrat"/>
              <a:sym typeface="Montserrat"/>
            </a:endParaRPr>
          </a:p>
          <a:p>
            <a:pPr indent="0" lvl="0" marL="0" rtl="0" algn="l">
              <a:lnSpc>
                <a:spcPct val="115000"/>
              </a:lnSpc>
              <a:spcBef>
                <a:spcPts val="1200"/>
              </a:spcBef>
              <a:spcAft>
                <a:spcPts val="0"/>
              </a:spcAft>
              <a:buNone/>
            </a:pPr>
            <a:r>
              <a:rPr lang="en">
                <a:latin typeface="Montserrat"/>
                <a:ea typeface="Montserrat"/>
                <a:cs typeface="Montserrat"/>
                <a:sym typeface="Montserrat"/>
              </a:rPr>
              <a:t>“Write” type interactions</a:t>
            </a:r>
            <a:endParaRPr>
              <a:latin typeface="Montserrat"/>
              <a:ea typeface="Montserrat"/>
              <a:cs typeface="Montserrat"/>
              <a:sym typeface="Montserrat"/>
            </a:endParaRPr>
          </a:p>
          <a:p>
            <a:pPr indent="-342900" lvl="0" marL="457200" rtl="0" algn="l">
              <a:lnSpc>
                <a:spcPct val="115000"/>
              </a:lnSpc>
              <a:spcBef>
                <a:spcPts val="1200"/>
              </a:spcBef>
              <a:spcAft>
                <a:spcPts val="0"/>
              </a:spcAft>
              <a:buSzPts val="1800"/>
              <a:buFont typeface="Montserrat"/>
              <a:buChar char="●"/>
            </a:pPr>
            <a:r>
              <a:rPr lang="en">
                <a:latin typeface="Montserrat"/>
                <a:ea typeface="Montserrat"/>
                <a:cs typeface="Montserrat"/>
                <a:sym typeface="Montserrat"/>
              </a:rPr>
              <a:t>An interaction which updates state</a:t>
            </a:r>
            <a:endParaRPr>
              <a:latin typeface="Montserrat"/>
              <a:ea typeface="Montserrat"/>
              <a:cs typeface="Montserrat"/>
              <a:sym typeface="Montserrat"/>
            </a:endParaRPr>
          </a:p>
          <a:p>
            <a:pPr indent="-342900" lvl="0" marL="457200" rtl="0" algn="l">
              <a:lnSpc>
                <a:spcPct val="115000"/>
              </a:lnSpc>
              <a:spcBef>
                <a:spcPts val="0"/>
              </a:spcBef>
              <a:spcAft>
                <a:spcPts val="0"/>
              </a:spcAft>
              <a:buSzPts val="1800"/>
              <a:buFont typeface="Montserrat"/>
              <a:buChar char="●"/>
            </a:pPr>
            <a:r>
              <a:rPr lang="en">
                <a:latin typeface="Montserrat"/>
                <a:ea typeface="Montserrat"/>
                <a:cs typeface="Montserrat"/>
                <a:sym typeface="Montserrat"/>
              </a:rPr>
              <a:t>E.g. “Based on the average resource consumption (CPU, GPU, memory) </a:t>
            </a:r>
            <a:r>
              <a:rPr lang="en">
                <a:latin typeface="Montserrat"/>
                <a:ea typeface="Montserrat"/>
                <a:cs typeface="Montserrat"/>
                <a:sym typeface="Montserrat"/>
              </a:rPr>
              <a:t>over</a:t>
            </a:r>
            <a:r>
              <a:rPr lang="en">
                <a:latin typeface="Montserrat"/>
                <a:ea typeface="Montserrat"/>
                <a:cs typeface="Montserrat"/>
                <a:sym typeface="Montserrat"/>
              </a:rPr>
              <a:t> the past two months for my application, try and reduce my costs”</a:t>
            </a:r>
            <a:endParaRPr>
              <a:latin typeface="Montserrat"/>
              <a:ea typeface="Montserrat"/>
              <a:cs typeface="Montserrat"/>
              <a:sym typeface="Montserrat"/>
            </a:endParaRPr>
          </a:p>
        </p:txBody>
      </p:sp>
      <p:sp>
        <p:nvSpPr>
          <p:cNvPr id="150" name="Google Shape;150;g3175634c6db_0_24"/>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Montserrat"/>
                <a:ea typeface="Montserrat"/>
                <a:cs typeface="Montserrat"/>
                <a:sym typeface="Montserrat"/>
              </a:rPr>
              <a:t>Challenges of LLM Apps</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175634c6db_0_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latin typeface="Montserrat"/>
                <a:ea typeface="Montserrat"/>
                <a:cs typeface="Montserrat"/>
                <a:sym typeface="Montserrat"/>
              </a:rPr>
              <a:t>How can we improve LLM performance for our apps?</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177bc1a1e6_0_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b="1" lang="en">
                <a:latin typeface="Montserrat"/>
                <a:ea typeface="Montserrat"/>
                <a:cs typeface="Montserrat"/>
                <a:sym typeface="Montserrat"/>
              </a:rPr>
              <a:t>R</a:t>
            </a:r>
            <a:r>
              <a:rPr lang="en">
                <a:latin typeface="Montserrat"/>
                <a:ea typeface="Montserrat"/>
                <a:cs typeface="Montserrat"/>
                <a:sym typeface="Montserrat"/>
              </a:rPr>
              <a:t>etrieval </a:t>
            </a:r>
            <a:r>
              <a:rPr b="1" lang="en">
                <a:latin typeface="Montserrat"/>
                <a:ea typeface="Montserrat"/>
                <a:cs typeface="Montserrat"/>
                <a:sym typeface="Montserrat"/>
              </a:rPr>
              <a:t>A</a:t>
            </a:r>
            <a:r>
              <a:rPr lang="en">
                <a:latin typeface="Montserrat"/>
                <a:ea typeface="Montserrat"/>
                <a:cs typeface="Montserrat"/>
                <a:sym typeface="Montserrat"/>
              </a:rPr>
              <a:t>ugmented </a:t>
            </a:r>
            <a:r>
              <a:rPr b="1" lang="en">
                <a:latin typeface="Montserrat"/>
                <a:ea typeface="Montserrat"/>
                <a:cs typeface="Montserrat"/>
                <a:sym typeface="Montserrat"/>
              </a:rPr>
              <a:t>G</a:t>
            </a:r>
            <a:r>
              <a:rPr lang="en">
                <a:latin typeface="Montserrat"/>
                <a:ea typeface="Montserrat"/>
                <a:cs typeface="Montserrat"/>
                <a:sym typeface="Montserrat"/>
              </a:rPr>
              <a:t>eneration</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CNA24">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KCNA24">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