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sovalent.com/blog/post/cilium-release-11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9be73b4c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309be73b4c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9be73b4c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309be73b4c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9be73b4c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CA"/>
              <a:t>Using Multus helped us understand the CNI configuration structure - Multus manipulates configs in /etc/cni.d/ to manage config and priority when running multiple CNI plugins. We would make use of this knowledge when building our procedure</a:t>
            </a:r>
            <a:endParaRPr/>
          </a:p>
        </p:txBody>
      </p:sp>
      <p:sp>
        <p:nvSpPr>
          <p:cNvPr id="153" name="Google Shape;153;g309be73b4c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9be73b4c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309be73b4c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87050381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3087050381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bd89cb8b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Ensure Calico doesn’t discover Cilium interfaces when they’re created</a:t>
            </a:r>
            <a:endParaRPr/>
          </a:p>
        </p:txBody>
      </p:sp>
      <p:sp>
        <p:nvSpPr>
          <p:cNvPr id="171" name="Google Shape;171;g30bd89cb8b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bd89cb8b0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CA"/>
              <a:t>CNI uninstall: false (avoids Cilium taking over whole CNI config dir)</a:t>
            </a:r>
            <a:endParaRPr/>
          </a:p>
          <a:p>
            <a:pPr indent="-298450" lvl="0" marL="457200" rtl="0" algn="l">
              <a:lnSpc>
                <a:spcPct val="100000"/>
              </a:lnSpc>
              <a:spcBef>
                <a:spcPts val="0"/>
              </a:spcBef>
              <a:spcAft>
                <a:spcPts val="0"/>
              </a:spcAft>
              <a:buSzPts val="1100"/>
              <a:buChar char="-"/>
            </a:pPr>
            <a:r>
              <a:rPr lang="en-CA"/>
              <a:t>Non-overlapping CIDR with existing Calico CNI</a:t>
            </a:r>
            <a:endParaRPr/>
          </a:p>
          <a:p>
            <a:pPr indent="-298450" lvl="0" marL="457200" rtl="0" algn="l">
              <a:lnSpc>
                <a:spcPct val="100000"/>
              </a:lnSpc>
              <a:spcBef>
                <a:spcPts val="0"/>
              </a:spcBef>
              <a:spcAft>
                <a:spcPts val="0"/>
              </a:spcAft>
              <a:buSzPts val="1100"/>
              <a:buChar char="-"/>
            </a:pPr>
            <a:r>
              <a:rPr lang="en-CA"/>
              <a:t>PolicyEnforcementMode: never (not applying any firewalling/netpols until we’re swapped over)</a:t>
            </a:r>
            <a:endParaRPr/>
          </a:p>
          <a:p>
            <a:pPr indent="-298450" lvl="1" marL="914400" rtl="0" algn="l">
              <a:lnSpc>
                <a:spcPct val="100000"/>
              </a:lnSpc>
              <a:spcBef>
                <a:spcPts val="0"/>
              </a:spcBef>
              <a:spcAft>
                <a:spcPts val="0"/>
              </a:spcAft>
              <a:buSzPts val="1100"/>
              <a:buChar char="-"/>
            </a:pPr>
            <a:r>
              <a:rPr lang="en-CA"/>
              <a:t>Apply these as part of final step</a:t>
            </a:r>
            <a:endParaRPr/>
          </a:p>
          <a:p>
            <a:pPr indent="0" lvl="0" marL="914400" rtl="0" algn="l">
              <a:lnSpc>
                <a:spcPct val="100000"/>
              </a:lnSpc>
              <a:spcBef>
                <a:spcPts val="0"/>
              </a:spcBef>
              <a:spcAft>
                <a:spcPts val="0"/>
              </a:spcAft>
              <a:buNone/>
            </a:pPr>
            <a:r>
              <a:t/>
            </a:r>
            <a:endParaRPr/>
          </a:p>
        </p:txBody>
      </p:sp>
      <p:sp>
        <p:nvSpPr>
          <p:cNvPr id="177" name="Google Shape;177;g30bd89cb8b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bd89cb8b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Explicitly, this is a CRD that we deploy into the cluster</a:t>
            </a:r>
            <a:endParaRPr/>
          </a:p>
        </p:txBody>
      </p:sp>
      <p:sp>
        <p:nvSpPr>
          <p:cNvPr id="183" name="Google Shape;183;g30bd89cb8b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bd89cb8b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30bd89cb8b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b7114322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CA"/>
              <a:t>Restart the workloads that wouldn’t be restarted by the drain, things like Daemonsets for example</a:t>
            </a:r>
            <a:endParaRPr/>
          </a:p>
          <a:p>
            <a:pPr indent="-298450" lvl="0" marL="457200" rtl="0" algn="l">
              <a:lnSpc>
                <a:spcPct val="100000"/>
              </a:lnSpc>
              <a:spcBef>
                <a:spcPts val="0"/>
              </a:spcBef>
              <a:spcAft>
                <a:spcPts val="0"/>
              </a:spcAft>
              <a:buSzPts val="1100"/>
              <a:buChar char="-"/>
            </a:pPr>
            <a:r>
              <a:rPr lang="en-CA"/>
              <a:t>If you’re in larger clusters with generic node groups, you can do this with more than 1 node in parallel. </a:t>
            </a:r>
            <a:endParaRPr/>
          </a:p>
        </p:txBody>
      </p:sp>
      <p:sp>
        <p:nvSpPr>
          <p:cNvPr id="195" name="Google Shape;195;g30b7114322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7e24c2f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e7e24c2f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3d3ba959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313d3ba959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87050381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087050381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b7114322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30b7114322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b7114322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CA"/>
              <a:t>Having good workflow testing for a change this big is critical. We ran and re-ran the migration on our own test clusters several times to identify potential failure modes, and recovery steps for each of them. Ensuring that the whole team is aware of the procedures and recovery steps is important, in case we have a significant issue and need to swarm, no need to waste time explaining the procedure</a:t>
            </a:r>
            <a:endParaRPr/>
          </a:p>
          <a:p>
            <a:pPr indent="-298450" lvl="0" marL="457200" rtl="0" algn="l">
              <a:lnSpc>
                <a:spcPct val="100000"/>
              </a:lnSpc>
              <a:spcBef>
                <a:spcPts val="0"/>
              </a:spcBef>
              <a:spcAft>
                <a:spcPts val="0"/>
              </a:spcAft>
              <a:buSzPts val="1100"/>
              <a:buChar char="●"/>
            </a:pPr>
            <a:r>
              <a:rPr lang="en-CA"/>
              <a:t>Batching became very important on large clusters</a:t>
            </a:r>
            <a:endParaRPr/>
          </a:p>
          <a:p>
            <a:pPr indent="-298450" lvl="1" marL="914400" rtl="0" algn="l">
              <a:lnSpc>
                <a:spcPct val="100000"/>
              </a:lnSpc>
              <a:spcBef>
                <a:spcPts val="0"/>
              </a:spcBef>
              <a:spcAft>
                <a:spcPts val="0"/>
              </a:spcAft>
              <a:buSzPts val="1100"/>
              <a:buChar char="○"/>
            </a:pPr>
            <a:r>
              <a:rPr lang="en-CA"/>
              <a:t>Certain stateful workloads were isolated in node groups, which meant we can treat the migration of those nodes with particular care and ensure safe rollout</a:t>
            </a:r>
            <a:endParaRPr/>
          </a:p>
          <a:p>
            <a:pPr indent="-298450" lvl="1" marL="914400" rtl="0" algn="l">
              <a:lnSpc>
                <a:spcPct val="100000"/>
              </a:lnSpc>
              <a:spcBef>
                <a:spcPts val="0"/>
              </a:spcBef>
              <a:spcAft>
                <a:spcPts val="0"/>
              </a:spcAft>
              <a:buSzPts val="1100"/>
              <a:buChar char="○"/>
            </a:pPr>
            <a:r>
              <a:rPr lang="en-CA"/>
              <a:t>Eg: in-memory database, Aerospike. Having this migration path allowed us to treat these special cases with the care required</a:t>
            </a:r>
            <a:endParaRPr/>
          </a:p>
          <a:p>
            <a:pPr indent="-298450" lvl="0" marL="457200" rtl="0" algn="l">
              <a:lnSpc>
                <a:spcPct val="100000"/>
              </a:lnSpc>
              <a:spcBef>
                <a:spcPts val="0"/>
              </a:spcBef>
              <a:spcAft>
                <a:spcPts val="0"/>
              </a:spcAft>
              <a:buSzPts val="1100"/>
              <a:buChar char="●"/>
            </a:pPr>
            <a:r>
              <a:rPr lang="en-CA"/>
              <a:t>Simplifying self-service usage goes a long way to reducing operational overhead. And having easy-to-audit IaC makes security happy</a:t>
            </a:r>
            <a:endParaRPr/>
          </a:p>
          <a:p>
            <a:pPr indent="-298450" lvl="0" marL="457200" rtl="0" algn="l">
              <a:lnSpc>
                <a:spcPct val="100000"/>
              </a:lnSpc>
              <a:spcBef>
                <a:spcPts val="0"/>
              </a:spcBef>
              <a:spcAft>
                <a:spcPts val="0"/>
              </a:spcAft>
              <a:buSzPts val="1100"/>
              <a:buChar char="●"/>
            </a:pPr>
            <a:r>
              <a:rPr lang="en-CA"/>
              <a:t>CiliumNodeConfig is really useful.</a:t>
            </a:r>
            <a:endParaRPr/>
          </a:p>
          <a:p>
            <a:pPr indent="-298450" lvl="0" marL="457200" rtl="0" algn="l">
              <a:lnSpc>
                <a:spcPct val="100000"/>
              </a:lnSpc>
              <a:spcBef>
                <a:spcPts val="0"/>
              </a:spcBef>
              <a:spcAft>
                <a:spcPts val="0"/>
              </a:spcAft>
              <a:buSzPts val="1100"/>
              <a:buChar char="●"/>
            </a:pPr>
            <a:r>
              <a:rPr lang="en-CA"/>
              <a:t>Best practices for workload on top of the platform (ENFORCED by policy) is also a critical component towards having strong fault-tolerance and nice behaviour when performing operational work on clusters</a:t>
            </a:r>
            <a:endParaRPr/>
          </a:p>
        </p:txBody>
      </p:sp>
      <p:sp>
        <p:nvSpPr>
          <p:cNvPr id="219" name="Google Shape;219;g30b7114322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b7114322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30b7114322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3a0e2a1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3a0e2a1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https://colocatedeventsna2024.sched.com/event/1mFPd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86dce55e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CA"/>
              <a:t>Our platform is live, and used by applications that generate the significant majority of our revenue. It’s important to have a path that provides minimal downtime</a:t>
            </a:r>
            <a:endParaRPr/>
          </a:p>
          <a:p>
            <a:pPr indent="-298450" lvl="1" marL="914400" rtl="0" algn="l">
              <a:lnSpc>
                <a:spcPct val="100000"/>
              </a:lnSpc>
              <a:spcBef>
                <a:spcPts val="0"/>
              </a:spcBef>
              <a:spcAft>
                <a:spcPts val="0"/>
              </a:spcAft>
              <a:buSzPts val="1100"/>
              <a:buChar char="○"/>
            </a:pPr>
            <a:r>
              <a:rPr lang="en-CA"/>
              <a:t>We had ~20 clusters at the time, these are rancher-managed, and a mix of AWS and bare metal.</a:t>
            </a:r>
            <a:endParaRPr/>
          </a:p>
          <a:p>
            <a:pPr indent="-298450" lvl="1" marL="914400" rtl="0" algn="l">
              <a:lnSpc>
                <a:spcPct val="100000"/>
              </a:lnSpc>
              <a:spcBef>
                <a:spcPts val="0"/>
              </a:spcBef>
              <a:spcAft>
                <a:spcPts val="0"/>
              </a:spcAft>
              <a:buSzPts val="1100"/>
              <a:buChar char="○"/>
            </a:pPr>
            <a:r>
              <a:rPr lang="en-CA"/>
              <a:t>More than half of those clusters are running production workload</a:t>
            </a:r>
            <a:endParaRPr/>
          </a:p>
          <a:p>
            <a:pPr indent="-298450" lvl="1" marL="914400" rtl="0" algn="l">
              <a:lnSpc>
                <a:spcPct val="100000"/>
              </a:lnSpc>
              <a:spcBef>
                <a:spcPts val="0"/>
              </a:spcBef>
              <a:spcAft>
                <a:spcPts val="0"/>
              </a:spcAft>
              <a:buSzPts val="1100"/>
              <a:buChar char="○"/>
            </a:pPr>
            <a:r>
              <a:rPr lang="en-CA"/>
              <a:t>Sizes vary significantly based on use cases and environments. Some are small dev clusters, some are for product segments that need significantly less compute resources, but our largest clusters can be anywhere from 300 to a bit over 600 nodes</a:t>
            </a:r>
            <a:endParaRPr/>
          </a:p>
          <a:p>
            <a:pPr indent="-298450" lvl="0" marL="457200" rtl="0" algn="l">
              <a:lnSpc>
                <a:spcPct val="100000"/>
              </a:lnSpc>
              <a:spcBef>
                <a:spcPts val="0"/>
              </a:spcBef>
              <a:spcAft>
                <a:spcPts val="0"/>
              </a:spcAft>
              <a:buSzPts val="1100"/>
              <a:buChar char="●"/>
            </a:pPr>
            <a:r>
              <a:rPr lang="en-CA"/>
              <a:t>We made the decision that we want to swap to Cilium. I’ll talk a bit more about that in the next slide, but for now we’ll just say we’re looking forward to new features like Gateway API support, some light service-mesh features provided by Cilium, and the visibility that Hubble can provide for us</a:t>
            </a:r>
            <a:endParaRPr/>
          </a:p>
          <a:p>
            <a:pPr indent="-298450" lvl="0" marL="457200" rtl="0" algn="l">
              <a:lnSpc>
                <a:spcPct val="100000"/>
              </a:lnSpc>
              <a:spcBef>
                <a:spcPts val="0"/>
              </a:spcBef>
              <a:spcAft>
                <a:spcPts val="0"/>
              </a:spcAft>
              <a:buSzPts val="1100"/>
              <a:buChar char="●"/>
            </a:pPr>
            <a:r>
              <a:rPr lang="en-CA"/>
              <a:t>Our primary considerations when planning this migration centered around finding a path that has the following characteristics:</a:t>
            </a:r>
            <a:endParaRPr/>
          </a:p>
          <a:p>
            <a:pPr indent="-298450" lvl="1" marL="914400" rtl="0" algn="l">
              <a:lnSpc>
                <a:spcPct val="100000"/>
              </a:lnSpc>
              <a:spcBef>
                <a:spcPts val="0"/>
              </a:spcBef>
              <a:spcAft>
                <a:spcPts val="0"/>
              </a:spcAft>
              <a:buSzPts val="1100"/>
              <a:buChar char="○"/>
            </a:pPr>
            <a:r>
              <a:rPr lang="en-CA"/>
              <a:t>Ideally no impact to services generating revenue</a:t>
            </a:r>
            <a:endParaRPr>
              <a:solidFill>
                <a:schemeClr val="dk1"/>
              </a:solidFill>
            </a:endParaRPr>
          </a:p>
          <a:p>
            <a:pPr indent="-298450" lvl="1" marL="914400" rtl="0" algn="l">
              <a:spcBef>
                <a:spcPts val="0"/>
              </a:spcBef>
              <a:spcAft>
                <a:spcPts val="0"/>
              </a:spcAft>
              <a:buClr>
                <a:schemeClr val="dk1"/>
              </a:buClr>
              <a:buSzPts val="1100"/>
              <a:buChar char="○"/>
            </a:pPr>
            <a:r>
              <a:rPr lang="en-CA">
                <a:solidFill>
                  <a:schemeClr val="dk1"/>
                </a:solidFill>
              </a:rPr>
              <a:t>We needed this migration to be largely transparent to end-users of our services (awareness, readiness for the changes is expected, because it’s a very significant change. But we didn’t want to impose any significant amount of manual work on end-users to accomplish this)</a:t>
            </a:r>
            <a:endParaRPr/>
          </a:p>
          <a:p>
            <a:pPr indent="-298450" lvl="1" marL="914400" rtl="0" algn="l">
              <a:lnSpc>
                <a:spcPct val="100000"/>
              </a:lnSpc>
              <a:spcBef>
                <a:spcPts val="0"/>
              </a:spcBef>
              <a:spcAft>
                <a:spcPts val="0"/>
              </a:spcAft>
              <a:buSzPts val="1100"/>
              <a:buChar char="○"/>
            </a:pPr>
            <a:r>
              <a:rPr lang="en-CA"/>
              <a:t>Lastly, for our own sake, not having to have the platform team perform some marathon </a:t>
            </a:r>
            <a:r>
              <a:rPr lang="en-CA"/>
              <a:t>migration, working overtime, high pressure, etc</a:t>
            </a:r>
            <a:endParaRPr/>
          </a:p>
        </p:txBody>
      </p:sp>
      <p:sp>
        <p:nvSpPr>
          <p:cNvPr id="101" name="Google Shape;101;g3086dce55e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8705038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CA"/>
              <a:t>eBPF forwarding - we know it works, know it’s performant. </a:t>
            </a:r>
            <a:endParaRPr/>
          </a:p>
          <a:p>
            <a:pPr indent="-298450" lvl="0" marL="457200" rtl="0" algn="l">
              <a:lnSpc>
                <a:spcPct val="100000"/>
              </a:lnSpc>
              <a:spcBef>
                <a:spcPts val="0"/>
              </a:spcBef>
              <a:spcAft>
                <a:spcPts val="0"/>
              </a:spcAft>
              <a:buSzPts val="1100"/>
              <a:buChar char="●"/>
            </a:pPr>
            <a:r>
              <a:rPr lang="en-CA"/>
              <a:t>XDP - we have a few latency sensitive apps (bidding layer for ad-tech, &lt;40ms processing time in our infra) that we want to ensure have the lowest overhead in the Kubernetes layer</a:t>
            </a:r>
            <a:endParaRPr/>
          </a:p>
          <a:p>
            <a:pPr indent="-298450" lvl="1" marL="914400" rtl="0" algn="l">
              <a:lnSpc>
                <a:spcPct val="100000"/>
              </a:lnSpc>
              <a:spcBef>
                <a:spcPts val="0"/>
              </a:spcBef>
              <a:spcAft>
                <a:spcPts val="0"/>
              </a:spcAft>
              <a:buSzPts val="1100"/>
              <a:buChar char="○"/>
            </a:pPr>
            <a:r>
              <a:rPr lang="en-CA"/>
              <a:t>App is being migrated from bare metal without k8s, to AWS with k8s, and we need to maintain low latency performance</a:t>
            </a:r>
            <a:endParaRPr/>
          </a:p>
          <a:p>
            <a:pPr indent="-298450" lvl="1" marL="914400" rtl="0" algn="l">
              <a:lnSpc>
                <a:spcPct val="100000"/>
              </a:lnSpc>
              <a:spcBef>
                <a:spcPts val="0"/>
              </a:spcBef>
              <a:spcAft>
                <a:spcPts val="0"/>
              </a:spcAft>
              <a:buSzPts val="1100"/>
              <a:buChar char="○"/>
            </a:pPr>
            <a:r>
              <a:rPr lang="en-CA"/>
              <a:t>Using XDP for the networking stack helps keep latency as low as possible while enforcing policy</a:t>
            </a:r>
            <a:endParaRPr/>
          </a:p>
          <a:p>
            <a:pPr indent="-298450" lvl="0" marL="457200" rtl="0" algn="l">
              <a:lnSpc>
                <a:spcPct val="100000"/>
              </a:lnSpc>
              <a:spcBef>
                <a:spcPts val="0"/>
              </a:spcBef>
              <a:spcAft>
                <a:spcPts val="0"/>
              </a:spcAft>
              <a:buSzPts val="1100"/>
              <a:buChar char="●"/>
            </a:pPr>
            <a:r>
              <a:rPr lang="en-CA"/>
              <a:t>Cilium kube-proxy-replacement</a:t>
            </a:r>
            <a:endParaRPr/>
          </a:p>
          <a:p>
            <a:pPr indent="-298450" lvl="1" marL="914400" rtl="0" algn="l">
              <a:lnSpc>
                <a:spcPct val="100000"/>
              </a:lnSpc>
              <a:spcBef>
                <a:spcPts val="0"/>
              </a:spcBef>
              <a:spcAft>
                <a:spcPts val="0"/>
              </a:spcAft>
              <a:buSzPts val="1100"/>
              <a:buChar char="○"/>
            </a:pPr>
            <a:r>
              <a:rPr lang="en-CA"/>
              <a:t>If you’ve used k8s in AWS, you know that connecting to AWS LBs is a mess of nodePorts underneath it all. Being able to effectively apply policy at this layer is a bit challenging when your CNI defers the </a:t>
            </a:r>
            <a:r>
              <a:rPr lang="en-CA"/>
              <a:t>implementation</a:t>
            </a:r>
            <a:r>
              <a:rPr lang="en-CA"/>
              <a:t> of nodePorts to `kube-proxy`</a:t>
            </a:r>
            <a:endParaRPr/>
          </a:p>
          <a:p>
            <a:pPr indent="-298450" lvl="1" marL="914400" rtl="0" algn="l">
              <a:lnSpc>
                <a:spcPct val="100000"/>
              </a:lnSpc>
              <a:spcBef>
                <a:spcPts val="0"/>
              </a:spcBef>
              <a:spcAft>
                <a:spcPts val="0"/>
              </a:spcAft>
              <a:buSzPts val="1100"/>
              <a:buChar char="○"/>
            </a:pPr>
            <a:r>
              <a:rPr lang="en-CA"/>
              <a:t>Using Cilium kube-proxy-replacement allows us to apply policies using clearer identities for nodePort services</a:t>
            </a:r>
            <a:endParaRPr/>
          </a:p>
          <a:p>
            <a:pPr indent="-298450" lvl="0" marL="457200" rtl="0" algn="l">
              <a:lnSpc>
                <a:spcPct val="100000"/>
              </a:lnSpc>
              <a:spcBef>
                <a:spcPts val="0"/>
              </a:spcBef>
              <a:spcAft>
                <a:spcPts val="0"/>
              </a:spcAft>
              <a:buSzPts val="1100"/>
              <a:buChar char="●"/>
            </a:pPr>
            <a:r>
              <a:rPr lang="en-CA"/>
              <a:t>The improvements to our network policy layer also made it easier to provide self-service network policies in a way that is clearer what endpoints are being exposed through the IaC. This also makes it easier for our security team to review and audit our network policies</a:t>
            </a:r>
            <a:endParaRPr/>
          </a:p>
          <a:p>
            <a:pPr indent="-298450" lvl="0" marL="457200" rtl="0" algn="l">
              <a:lnSpc>
                <a:spcPct val="100000"/>
              </a:lnSpc>
              <a:spcBef>
                <a:spcPts val="0"/>
              </a:spcBef>
              <a:spcAft>
                <a:spcPts val="0"/>
              </a:spcAft>
              <a:buSzPts val="1100"/>
              <a:buChar char="●"/>
            </a:pPr>
            <a:r>
              <a:rPr lang="en-CA"/>
              <a:t>Gateway API support in Cilium is a feature that we are very interested in, as our SRE team is improving our deployment procedures, and having the ability to use Gateway API features to do traffic switching for canary and blue-green deployments has the potential to simplify that workflow significantly</a:t>
            </a:r>
            <a:endParaRPr/>
          </a:p>
          <a:p>
            <a:pPr indent="0" lvl="0" marL="457200" rtl="0" algn="l">
              <a:lnSpc>
                <a:spcPct val="100000"/>
              </a:lnSpc>
              <a:spcBef>
                <a:spcPts val="0"/>
              </a:spcBef>
              <a:spcAft>
                <a:spcPts val="0"/>
              </a:spcAft>
              <a:buNone/>
            </a:pPr>
            <a:r>
              <a:t/>
            </a:r>
            <a:endParaRPr/>
          </a:p>
        </p:txBody>
      </p:sp>
      <p:sp>
        <p:nvSpPr>
          <p:cNvPr id="107" name="Google Shape;107;g308705038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87050381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So, when we’re brainstorming, these were the main ways we came up with potentially running the migration. They’re fairly self-explanatory</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CA"/>
              <a:t>Deploy new envs. Just create new clusters with the configuration we want. Easiest way for us, because we don’t have to do very much operational work on live envs. Pretty heavy for end-users</a:t>
            </a:r>
            <a:endParaRPr/>
          </a:p>
          <a:p>
            <a:pPr indent="-298450" lvl="0" marL="457200" rtl="0" algn="l">
              <a:lnSpc>
                <a:spcPct val="100000"/>
              </a:lnSpc>
              <a:spcBef>
                <a:spcPts val="0"/>
              </a:spcBef>
              <a:spcAft>
                <a:spcPts val="0"/>
              </a:spcAft>
              <a:buSzPts val="1100"/>
              <a:buAutoNum type="arabicPeriod"/>
            </a:pPr>
            <a:r>
              <a:rPr lang="en-CA"/>
              <a:t>Just uninstall Calico, and install Cilium. Technically, could work. Has fairly unpredictable timing and poor failure scenarios</a:t>
            </a:r>
            <a:endParaRPr/>
          </a:p>
          <a:p>
            <a:pPr indent="-298450" lvl="0" marL="457200" rtl="0" algn="l">
              <a:lnSpc>
                <a:spcPct val="100000"/>
              </a:lnSpc>
              <a:spcBef>
                <a:spcPts val="0"/>
              </a:spcBef>
              <a:spcAft>
                <a:spcPts val="0"/>
              </a:spcAft>
              <a:buSzPts val="1100"/>
              <a:buAutoNum type="arabicPeriod"/>
            </a:pPr>
            <a:r>
              <a:rPr lang="en-CA"/>
              <a:t>Run the two CNIs in parallel, using Multus</a:t>
            </a:r>
            <a:endParaRPr/>
          </a:p>
          <a:p>
            <a:pPr indent="-298450" lvl="0" marL="457200" rtl="0" algn="l">
              <a:lnSpc>
                <a:spcPct val="100000"/>
              </a:lnSpc>
              <a:spcBef>
                <a:spcPts val="0"/>
              </a:spcBef>
              <a:spcAft>
                <a:spcPts val="0"/>
              </a:spcAft>
              <a:buSzPts val="1100"/>
              <a:buAutoNum type="arabicPeriod"/>
            </a:pPr>
            <a:r>
              <a:rPr lang="en-CA"/>
              <a:t>Attempt a hybrid migration, using Cilium’s per-node configuration feature (released in Cilium 1.13) </a:t>
            </a:r>
            <a:r>
              <a:rPr lang="en-CA" u="sng">
                <a:solidFill>
                  <a:schemeClr val="hlink"/>
                </a:solidFill>
                <a:hlinkClick r:id="rId2"/>
              </a:rPr>
              <a:t>https://isovalent.com/blog/post/cilium-release-113/</a:t>
            </a:r>
            <a:r>
              <a:rPr lang="en-CA"/>
              <a:t> </a:t>
            </a:r>
            <a:endParaRPr/>
          </a:p>
        </p:txBody>
      </p:sp>
      <p:sp>
        <p:nvSpPr>
          <p:cNvPr id="113" name="Google Shape;113;g3087050381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9bcce3c8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CA"/>
              <a:t>So, I think most people here can understand that they key problem with this approach is a classic one: users.</a:t>
            </a:r>
            <a:endParaRPr/>
          </a:p>
          <a:p>
            <a:pPr indent="-298450" lvl="0" marL="457200" rtl="0" algn="l">
              <a:lnSpc>
                <a:spcPct val="100000"/>
              </a:lnSpc>
              <a:spcBef>
                <a:spcPts val="0"/>
              </a:spcBef>
              <a:spcAft>
                <a:spcPts val="0"/>
              </a:spcAft>
              <a:buSzPts val="1100"/>
              <a:buChar char="●"/>
            </a:pPr>
            <a:r>
              <a:rPr lang="en-CA"/>
              <a:t>While it’s not the most challenging thing (with deployment machinery our platform team has built) to deploy an application to a new cluster, every end-user’s application will have different deployment, rollout, and migration concerns</a:t>
            </a:r>
            <a:endParaRPr/>
          </a:p>
          <a:p>
            <a:pPr indent="-298450" lvl="0" marL="457200" rtl="0" algn="l">
              <a:lnSpc>
                <a:spcPct val="100000"/>
              </a:lnSpc>
              <a:spcBef>
                <a:spcPts val="0"/>
              </a:spcBef>
              <a:spcAft>
                <a:spcPts val="0"/>
              </a:spcAft>
              <a:buSzPts val="1100"/>
              <a:buChar char="●"/>
            </a:pPr>
            <a:r>
              <a:rPr lang="en-CA"/>
              <a:t>Having relatively high adoption is a good problem to have, but the volume of different teams and apps that would need to move from one env to another just made producing a minimally disruptive migration plan using this method unfeasible, it was likely to drag on for extended periods of time.</a:t>
            </a:r>
            <a:endParaRPr/>
          </a:p>
          <a:p>
            <a:pPr indent="0" lvl="0" marL="0" rtl="0" algn="l">
              <a:lnSpc>
                <a:spcPct val="100000"/>
              </a:lnSpc>
              <a:spcBef>
                <a:spcPts val="0"/>
              </a:spcBef>
              <a:spcAft>
                <a:spcPts val="0"/>
              </a:spcAft>
              <a:buNone/>
            </a:pPr>
            <a:r>
              <a:t/>
            </a:r>
            <a:endParaRPr/>
          </a:p>
        </p:txBody>
      </p:sp>
      <p:sp>
        <p:nvSpPr>
          <p:cNvPr id="119" name="Google Shape;119;g309bcce3c8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9bcce3c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309bcce3c8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9bcce3c8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CA"/>
              <a:t>One of these interfaces will be created and managed by the first CNI (in our case, Calico)</a:t>
            </a:r>
            <a:endParaRPr/>
          </a:p>
          <a:p>
            <a:pPr indent="-298450" lvl="0" marL="457200" rtl="0" algn="l">
              <a:spcBef>
                <a:spcPts val="0"/>
              </a:spcBef>
              <a:spcAft>
                <a:spcPts val="0"/>
              </a:spcAft>
              <a:buSzPts val="1100"/>
              <a:buChar char="●"/>
            </a:pPr>
            <a:r>
              <a:rPr lang="en-CA"/>
              <a:t>The second interface would be created and managed by the Cilium CNI</a:t>
            </a:r>
            <a:endParaRPr/>
          </a:p>
          <a:p>
            <a:pPr indent="-298450" lvl="0" marL="457200" rtl="0" algn="l">
              <a:spcBef>
                <a:spcPts val="0"/>
              </a:spcBef>
              <a:spcAft>
                <a:spcPts val="0"/>
              </a:spcAft>
              <a:buSzPts val="1100"/>
              <a:buChar char="●"/>
            </a:pPr>
            <a:r>
              <a:rPr lang="en-CA"/>
              <a:t>In theory, traffic coming on either interface should be able to reach the pod successfully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31" name="Google Shape;131;g309bcce3c8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1792148" y="1419225"/>
            <a:ext cx="5559704" cy="218313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3" name="Google Shape;53;p1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4" name="Google Shape;54;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1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2"/>
          <p:cNvSpPr/>
          <p:nvPr>
            <p:ph idx="2" type="pic"/>
          </p:nvPr>
        </p:nvSpPr>
        <p:spPr>
          <a:xfrm>
            <a:off x="3887391" y="740569"/>
            <a:ext cx="4629300" cy="3655200"/>
          </a:xfrm>
          <a:prstGeom prst="rect">
            <a:avLst/>
          </a:prstGeom>
          <a:noFill/>
          <a:ln>
            <a:noFill/>
          </a:ln>
        </p:spPr>
      </p:sp>
      <p:sp>
        <p:nvSpPr>
          <p:cNvPr id="60" name="Google Shape;60;p1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1" name="Google Shape;6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1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6" name="Google Shape;16;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a:off x="6372200" y="260987"/>
            <a:ext cx="2573320" cy="10104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21" name="Shape 21"/>
        <p:cNvGrpSpPr/>
        <p:nvPr/>
      </p:nvGrpSpPr>
      <p:grpSpPr>
        <a:xfrm>
          <a:off x="0" y="0"/>
          <a:ext cx="0" cy="0"/>
          <a:chOff x="0" y="0"/>
          <a:chExt cx="0" cy="0"/>
        </a:xfrm>
      </p:grpSpPr>
      <p:sp>
        <p:nvSpPr>
          <p:cNvPr id="22" name="Google Shape;22;p5"/>
          <p:cNvSpPr/>
          <p:nvPr/>
        </p:nvSpPr>
        <p:spPr>
          <a:xfrm>
            <a:off x="0" y="0"/>
            <a:ext cx="9144000" cy="701566"/>
          </a:xfrm>
          <a:prstGeom prst="rect">
            <a:avLst/>
          </a:prstGeom>
          <a:gradFill>
            <a:gsLst>
              <a:gs pos="0">
                <a:srgbClr val="09ADEE">
                  <a:alpha val="29411"/>
                </a:srgbClr>
              </a:gs>
              <a:gs pos="100000">
                <a:schemeClr val="lt1"/>
              </a:gs>
            </a:gsLst>
            <a:lin ang="10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3" name="Google Shape;23;p5"/>
          <p:cNvPicPr preferRelativeResize="0"/>
          <p:nvPr/>
        </p:nvPicPr>
        <p:blipFill rotWithShape="1">
          <a:blip r:embed="rId2">
            <a:alphaModFix/>
          </a:blip>
          <a:srcRect b="0" l="0" r="0" t="0"/>
          <a:stretch/>
        </p:blipFill>
        <p:spPr>
          <a:xfrm>
            <a:off x="7695198" y="108720"/>
            <a:ext cx="1232905" cy="484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4" name="Shape 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 name="Google Shape;28;p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 name="Google Shape;2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5" name="Google Shape;35;p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7" name="Google Shape;37;p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9ADEE">
                <a:alpha val="29411"/>
              </a:srgbClr>
            </a:gs>
            <a:gs pos="100000">
              <a:schemeClr val="lt1"/>
            </a:gs>
          </a:gsLst>
          <a:lin ang="102000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venafi.com/blog/cni-migr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cni.dev/plugins/current/meta/sb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ocs.cilium.io/en/latest/configuration/per-node-confi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www.linkedin.com/in/mohahmed13/" TargetMode="External"/><Relationship Id="rId5" Type="http://schemas.openxmlformats.org/officeDocument/2006/relationships/hyperlink" Target="https://www.linkedin.com/in/raymondmaika/" TargetMode="External"/><Relationship Id="rId6" Type="http://schemas.openxmlformats.org/officeDocument/2006/relationships/image" Target="../media/image8.jpg"/><Relationship Id="rId7" Type="http://schemas.openxmlformats.org/officeDocument/2006/relationships/image" Target="../media/image6.jp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docs.cilium.io/en/latest/installation/cni-chaining-portmap/" TargetMode="External"/><Relationship Id="rId4" Type="http://schemas.openxmlformats.org/officeDocument/2006/relationships/hyperlink" Target="https://samsungads.ca/engineering-blog/live-migrating-production-clusters-from-calico-to-ciliu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linkedin.com/in/alexandre-ratt%C3%A9/" TargetMode="External"/><Relationship Id="rId4" Type="http://schemas.openxmlformats.org/officeDocument/2006/relationships/hyperlink" Target="https://www.linkedin.com/in/alexis-vanier-94705463/" TargetMode="External"/><Relationship Id="rId5" Type="http://schemas.openxmlformats.org/officeDocument/2006/relationships/hyperlink" Target="https://www.linkedin.com/in/benoit-caron-575b782/" TargetMode="External"/><Relationship Id="rId6" Type="http://schemas.openxmlformats.org/officeDocument/2006/relationships/hyperlink" Target="https://www.linkedin.com/in/thibautcharry/" TargetMode="External"/><Relationship Id="rId7" Type="http://schemas.openxmlformats.org/officeDocument/2006/relationships/hyperlink" Target="https://www.linkedin.com/in/yann-david-0423a933/" TargetMode="External"/><Relationship Id="rId8" Type="http://schemas.openxmlformats.org/officeDocument/2006/relationships/hyperlink" Target="https://www.linkedin.com/in/vlad-paciu-a6b6b41b/"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venafi.com/blog/cni-migration/" TargetMode="External"/><Relationship Id="rId4" Type="http://schemas.openxmlformats.org/officeDocument/2006/relationships/hyperlink" Target="https://github.com/k8snetworkplumbingwg/multus-cni" TargetMode="External"/><Relationship Id="rId5" Type="http://schemas.openxmlformats.org/officeDocument/2006/relationships/image" Target="../media/image14.png"/><Relationship Id="rId6" Type="http://schemas.openxmlformats.org/officeDocument/2006/relationships/hyperlink" Target="https://venafi.com/blog/cni-migr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Bind multiple network interfaces to a pod</a:t>
            </a:r>
            <a:endParaRPr b="1" i="0" sz="2400" u="none" cap="none" strike="noStrike">
              <a:solidFill>
                <a:schemeClr val="dk1"/>
              </a:solidFill>
              <a:latin typeface="Arial"/>
              <a:ea typeface="Arial"/>
              <a:cs typeface="Arial"/>
              <a:sym typeface="Arial"/>
            </a:endParaRPr>
          </a:p>
        </p:txBody>
      </p:sp>
      <p:sp>
        <p:nvSpPr>
          <p:cNvPr id="142" name="Google Shape;142;p24"/>
          <p:cNvSpPr txBox="1"/>
          <p:nvPr/>
        </p:nvSpPr>
        <p:spPr>
          <a:xfrm>
            <a:off x="628650" y="721791"/>
            <a:ext cx="7886700" cy="44217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1000"/>
              </a:spcBef>
              <a:spcAft>
                <a:spcPts val="1000"/>
              </a:spcAft>
              <a:buNone/>
            </a:pPr>
            <a:r>
              <a:t/>
            </a:r>
            <a:endParaRPr sz="1800">
              <a:solidFill>
                <a:schemeClr val="dk1"/>
              </a:solidFill>
            </a:endParaRPr>
          </a:p>
        </p:txBody>
      </p:sp>
      <p:pic>
        <p:nvPicPr>
          <p:cNvPr id="143" name="Google Shape;143;p24"/>
          <p:cNvPicPr preferRelativeResize="0"/>
          <p:nvPr/>
        </p:nvPicPr>
        <p:blipFill>
          <a:blip r:embed="rId3">
            <a:alphaModFix/>
          </a:blip>
          <a:stretch>
            <a:fillRect/>
          </a:stretch>
        </p:blipFill>
        <p:spPr>
          <a:xfrm>
            <a:off x="348276" y="721801"/>
            <a:ext cx="8447450" cy="4421700"/>
          </a:xfrm>
          <a:prstGeom prst="rect">
            <a:avLst/>
          </a:prstGeom>
          <a:noFill/>
          <a:ln>
            <a:noFill/>
          </a:ln>
        </p:spPr>
      </p:pic>
      <p:sp>
        <p:nvSpPr>
          <p:cNvPr id="144" name="Google Shape;144;p24"/>
          <p:cNvSpPr txBox="1"/>
          <p:nvPr/>
        </p:nvSpPr>
        <p:spPr>
          <a:xfrm>
            <a:off x="94650" y="4703200"/>
            <a:ext cx="292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800">
                <a:solidFill>
                  <a:schemeClr val="dk1"/>
                </a:solidFill>
                <a:latin typeface="Calibri"/>
                <a:ea typeface="Calibri"/>
                <a:cs typeface="Calibri"/>
                <a:sym typeface="Calibri"/>
              </a:rPr>
              <a:t>source: </a:t>
            </a:r>
            <a:r>
              <a:rPr lang="en-CA" sz="800" u="sng">
                <a:solidFill>
                  <a:schemeClr val="hlink"/>
                </a:solidFill>
                <a:latin typeface="Calibri"/>
                <a:ea typeface="Calibri"/>
                <a:cs typeface="Calibri"/>
                <a:sym typeface="Calibri"/>
                <a:hlinkClick r:id="rId4"/>
              </a:rPr>
              <a:t>https://venafi.com/blog/cni-migration/</a:t>
            </a:r>
            <a:r>
              <a:rPr lang="en-CA"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Bind multiple network interfaces to a pod</a:t>
            </a:r>
            <a:endParaRPr b="1" i="0" sz="2400" u="none" cap="none" strike="noStrike">
              <a:solidFill>
                <a:schemeClr val="dk1"/>
              </a:solidFill>
              <a:latin typeface="Arial"/>
              <a:ea typeface="Arial"/>
              <a:cs typeface="Arial"/>
              <a:sym typeface="Arial"/>
            </a:endParaRPr>
          </a:p>
        </p:txBody>
      </p:sp>
      <p:sp>
        <p:nvSpPr>
          <p:cNvPr id="150" name="Google Shape;150;p25"/>
          <p:cNvSpPr txBox="1"/>
          <p:nvPr/>
        </p:nvSpPr>
        <p:spPr>
          <a:xfrm>
            <a:off x="0" y="721800"/>
            <a:ext cx="91440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But we couldn’t get it to work: </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Multus was installed and was set to be the default CNI</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Pods had both interfaces configured (one interface serving Calico and the other serving Cilium)</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Calico was set to be the primary CNI</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However, we couldn’t get pods to talk to each other on either interfaces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There would be a period of time where workloads were unreachable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also tried using the </a:t>
            </a:r>
            <a:r>
              <a:rPr lang="en-CA" sz="1800" u="sng">
                <a:solidFill>
                  <a:schemeClr val="hlink"/>
                </a:solidFill>
                <a:hlinkClick r:id="rId3"/>
              </a:rPr>
              <a:t>source based routing (SBR)</a:t>
            </a:r>
            <a:r>
              <a:rPr lang="en-CA" sz="1800">
                <a:solidFill>
                  <a:schemeClr val="dk1"/>
                </a:solidFill>
              </a:rPr>
              <a:t> meta plugin but saw:</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If SBR was enabled, only Cilium interfaces worked</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If SBR was disabled, only Calico interfaces worked</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We learned a lot</a:t>
            </a:r>
            <a:endParaRPr b="1" i="0" sz="2400" u="none" cap="none" strike="noStrike">
              <a:solidFill>
                <a:schemeClr val="dk1"/>
              </a:solidFill>
              <a:latin typeface="Arial"/>
              <a:ea typeface="Arial"/>
              <a:cs typeface="Arial"/>
              <a:sym typeface="Arial"/>
            </a:endParaRPr>
          </a:p>
        </p:txBody>
      </p:sp>
      <p:sp>
        <p:nvSpPr>
          <p:cNvPr id="156" name="Google Shape;156;p26"/>
          <p:cNvSpPr txBox="1"/>
          <p:nvPr/>
        </p:nvSpPr>
        <p:spPr>
          <a:xfrm>
            <a:off x="0" y="721800"/>
            <a:ext cx="91440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We had a valid and reusable rollback strategy for when things didn’t work</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updated our Rancher cluster agents to use </a:t>
            </a:r>
            <a:r>
              <a:rPr lang="en-CA" sz="1800">
                <a:solidFill>
                  <a:schemeClr val="dk1"/>
                </a:solidFill>
                <a:latin typeface="Courier New"/>
                <a:ea typeface="Courier New"/>
                <a:cs typeface="Courier New"/>
                <a:sym typeface="Courier New"/>
              </a:rPr>
              <a:t>hostNetwork</a:t>
            </a:r>
            <a:r>
              <a:rPr lang="en-CA" sz="1800">
                <a:solidFill>
                  <a:schemeClr val="dk1"/>
                </a:solidFill>
              </a:rPr>
              <a:t> to maintain connection </a:t>
            </a:r>
            <a:r>
              <a:rPr lang="en-CA" sz="1800">
                <a:solidFill>
                  <a:schemeClr val="dk1"/>
                </a:solidFill>
              </a:rPr>
              <a:t>while the CNI was being upgraded</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understood CNI configuration in much more detail (</a:t>
            </a:r>
            <a:r>
              <a:rPr lang="en-CA" sz="1800">
                <a:solidFill>
                  <a:schemeClr val="dk1"/>
                </a:solidFill>
                <a:latin typeface="Courier New"/>
                <a:ea typeface="Courier New"/>
                <a:cs typeface="Courier New"/>
                <a:sym typeface="Courier New"/>
              </a:rPr>
              <a:t>/etc/cni.d/</a:t>
            </a:r>
            <a:r>
              <a:rPr lang="en-CA" sz="1800">
                <a:solidFill>
                  <a:schemeClr val="dk1"/>
                </a:solidFill>
              </a:rPr>
              <a:t>)</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learned about Cilium configuration taking over CNI path unless specifically disabled (</a:t>
            </a:r>
            <a:r>
              <a:rPr lang="en-CA" sz="1800">
                <a:solidFill>
                  <a:schemeClr val="dk1"/>
                </a:solidFill>
                <a:latin typeface="Courier New"/>
                <a:ea typeface="Courier New"/>
                <a:cs typeface="Courier New"/>
                <a:sym typeface="Courier New"/>
              </a:rPr>
              <a:t>--cni-exclusive=false</a:t>
            </a:r>
            <a:r>
              <a:rPr lang="en-CA" sz="1800">
                <a:solidFill>
                  <a:schemeClr val="dk1"/>
                </a:solidFill>
              </a:rPr>
              <a:t>)</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Hybrid, per-node migration</a:t>
            </a:r>
            <a:endParaRPr b="1" i="0" sz="2400" u="none" cap="none" strike="noStrike">
              <a:solidFill>
                <a:schemeClr val="dk1"/>
              </a:solidFill>
              <a:latin typeface="Arial"/>
              <a:ea typeface="Arial"/>
              <a:cs typeface="Arial"/>
              <a:sym typeface="Arial"/>
            </a:endParaRPr>
          </a:p>
        </p:txBody>
      </p:sp>
      <p:sp>
        <p:nvSpPr>
          <p:cNvPr id="162" name="Google Shape;162;p27"/>
          <p:cNvSpPr txBox="1"/>
          <p:nvPr/>
        </p:nvSpPr>
        <p:spPr>
          <a:xfrm>
            <a:off x="0" y="721800"/>
            <a:ext cx="91440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We took advantage of a new Cilium feature for </a:t>
            </a:r>
            <a:r>
              <a:rPr lang="en-CA" sz="1800" u="sng">
                <a:solidFill>
                  <a:schemeClr val="hlink"/>
                </a:solidFill>
                <a:hlinkClick r:id="rId3"/>
              </a:rPr>
              <a:t>per-node configuration</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Allows for setting up a specific Cilium configuration on a per-node basis, using node labels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With this, we can have a CNI configuration that uses Calico as a default CNI</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Once the node is labeled, Cilium takes over the CNI directory and becomes the default CNI</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Whitelisting the two pod network CIDRs in both CNI firewalls allows for open communication between the two</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Running the Migration</a:t>
            </a:r>
            <a:endParaRPr b="1" i="0" sz="2400" u="none" cap="none" strike="noStrike">
              <a:solidFill>
                <a:schemeClr val="dk1"/>
              </a:solidFill>
              <a:latin typeface="Arial"/>
              <a:ea typeface="Arial"/>
              <a:cs typeface="Arial"/>
              <a:sym typeface="Arial"/>
            </a:endParaRPr>
          </a:p>
        </p:txBody>
      </p:sp>
      <p:pic>
        <p:nvPicPr>
          <p:cNvPr id="168" name="Google Shape;168;p28"/>
          <p:cNvPicPr preferRelativeResize="0"/>
          <p:nvPr/>
        </p:nvPicPr>
        <p:blipFill>
          <a:blip r:embed="rId3">
            <a:alphaModFix/>
          </a:blip>
          <a:stretch>
            <a:fillRect/>
          </a:stretch>
        </p:blipFill>
        <p:spPr>
          <a:xfrm>
            <a:off x="32688" y="1002500"/>
            <a:ext cx="9078625" cy="31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Running the Migration</a:t>
            </a:r>
            <a:endParaRPr b="1" i="0" sz="2400" u="none" cap="none" strike="noStrike">
              <a:solidFill>
                <a:schemeClr val="dk1"/>
              </a:solidFill>
              <a:latin typeface="Arial"/>
              <a:ea typeface="Arial"/>
              <a:cs typeface="Arial"/>
              <a:sym typeface="Arial"/>
            </a:endParaRPr>
          </a:p>
        </p:txBody>
      </p:sp>
      <p:pic>
        <p:nvPicPr>
          <p:cNvPr id="174" name="Google Shape;174;p29"/>
          <p:cNvPicPr preferRelativeResize="0"/>
          <p:nvPr/>
        </p:nvPicPr>
        <p:blipFill>
          <a:blip r:embed="rId3">
            <a:alphaModFix/>
          </a:blip>
          <a:stretch>
            <a:fillRect/>
          </a:stretch>
        </p:blipFill>
        <p:spPr>
          <a:xfrm>
            <a:off x="152400" y="1132356"/>
            <a:ext cx="8839204" cy="28787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Running the Migration</a:t>
            </a:r>
            <a:endParaRPr b="1" i="0" sz="2400" u="none" cap="none" strike="noStrike">
              <a:solidFill>
                <a:schemeClr val="dk1"/>
              </a:solidFill>
              <a:latin typeface="Arial"/>
              <a:ea typeface="Arial"/>
              <a:cs typeface="Arial"/>
              <a:sym typeface="Arial"/>
            </a:endParaRPr>
          </a:p>
        </p:txBody>
      </p:sp>
      <p:pic>
        <p:nvPicPr>
          <p:cNvPr id="180" name="Google Shape;180;p30"/>
          <p:cNvPicPr preferRelativeResize="0"/>
          <p:nvPr/>
        </p:nvPicPr>
        <p:blipFill>
          <a:blip r:embed="rId3">
            <a:alphaModFix/>
          </a:blip>
          <a:stretch>
            <a:fillRect/>
          </a:stretch>
        </p:blipFill>
        <p:spPr>
          <a:xfrm>
            <a:off x="116250" y="670351"/>
            <a:ext cx="8911498" cy="4473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Running the Migration</a:t>
            </a:r>
            <a:endParaRPr b="1" i="0" sz="2400" u="none" cap="none" strike="noStrike">
              <a:solidFill>
                <a:schemeClr val="dk1"/>
              </a:solidFill>
              <a:latin typeface="Arial"/>
              <a:ea typeface="Arial"/>
              <a:cs typeface="Arial"/>
              <a:sym typeface="Arial"/>
            </a:endParaRPr>
          </a:p>
        </p:txBody>
      </p:sp>
      <p:pic>
        <p:nvPicPr>
          <p:cNvPr id="186" name="Google Shape;186;p31"/>
          <p:cNvPicPr preferRelativeResize="0"/>
          <p:nvPr/>
        </p:nvPicPr>
        <p:blipFill>
          <a:blip r:embed="rId3">
            <a:alphaModFix/>
          </a:blip>
          <a:stretch>
            <a:fillRect/>
          </a:stretch>
        </p:blipFill>
        <p:spPr>
          <a:xfrm>
            <a:off x="38825" y="730150"/>
            <a:ext cx="9066327" cy="36831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Running the Migration</a:t>
            </a:r>
            <a:endParaRPr b="1" i="0" sz="2400" u="none" cap="none" strike="noStrike">
              <a:solidFill>
                <a:schemeClr val="dk1"/>
              </a:solidFill>
              <a:latin typeface="Arial"/>
              <a:ea typeface="Arial"/>
              <a:cs typeface="Arial"/>
              <a:sym typeface="Arial"/>
            </a:endParaRPr>
          </a:p>
        </p:txBody>
      </p:sp>
      <p:pic>
        <p:nvPicPr>
          <p:cNvPr id="192" name="Google Shape;192;p32"/>
          <p:cNvPicPr preferRelativeResize="0"/>
          <p:nvPr/>
        </p:nvPicPr>
        <p:blipFill>
          <a:blip r:embed="rId3">
            <a:alphaModFix/>
          </a:blip>
          <a:stretch>
            <a:fillRect/>
          </a:stretch>
        </p:blipFill>
        <p:spPr>
          <a:xfrm>
            <a:off x="152400" y="1043881"/>
            <a:ext cx="8839204" cy="30557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152400" y="1024550"/>
            <a:ext cx="8839200" cy="4035876"/>
          </a:xfrm>
          <a:prstGeom prst="rect">
            <a:avLst/>
          </a:prstGeom>
          <a:noFill/>
          <a:ln>
            <a:noFill/>
          </a:ln>
        </p:spPr>
      </p:pic>
      <p:pic>
        <p:nvPicPr>
          <p:cNvPr id="198" name="Google Shape;198;p33"/>
          <p:cNvPicPr preferRelativeResize="0"/>
          <p:nvPr/>
        </p:nvPicPr>
        <p:blipFill rotWithShape="1">
          <a:blip r:embed="rId4">
            <a:alphaModFix/>
          </a:blip>
          <a:srcRect b="9250" l="0" r="0" t="9250"/>
          <a:stretch/>
        </p:blipFill>
        <p:spPr>
          <a:xfrm>
            <a:off x="0" y="0"/>
            <a:ext cx="2374650" cy="81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rotWithShape="1">
          <a:blip r:embed="rId3">
            <a:alphaModFix/>
          </a:blip>
          <a:srcRect b="0" l="0" r="0" t="0"/>
          <a:stretch/>
        </p:blipFill>
        <p:spPr>
          <a:xfrm>
            <a:off x="747103" y="1915718"/>
            <a:ext cx="2803200" cy="1100732"/>
          </a:xfrm>
          <a:prstGeom prst="rect">
            <a:avLst/>
          </a:prstGeom>
          <a:noFill/>
          <a:ln>
            <a:noFill/>
          </a:ln>
        </p:spPr>
      </p:pic>
      <p:sp>
        <p:nvSpPr>
          <p:cNvPr id="85" name="Google Shape;85;p16"/>
          <p:cNvSpPr txBox="1"/>
          <p:nvPr/>
        </p:nvSpPr>
        <p:spPr>
          <a:xfrm>
            <a:off x="4296919" y="3420314"/>
            <a:ext cx="21276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120000"/>
              </a:lnSpc>
              <a:spcBef>
                <a:spcPts val="0"/>
              </a:spcBef>
              <a:spcAft>
                <a:spcPts val="0"/>
              </a:spcAft>
              <a:buClr>
                <a:srgbClr val="FFFFFF"/>
              </a:buClr>
              <a:buSzPts val="1600"/>
              <a:buFont typeface="Arial"/>
              <a:buNone/>
            </a:pPr>
            <a:r>
              <a:rPr b="1" i="0" lang="en-CA" sz="1600" u="sng" cap="none" strike="noStrike">
                <a:solidFill>
                  <a:schemeClr val="hlink"/>
                </a:solidFill>
                <a:latin typeface="Arial"/>
                <a:ea typeface="Arial"/>
                <a:cs typeface="Arial"/>
                <a:sym typeface="Arial"/>
                <a:hlinkClick r:id="rId4"/>
              </a:rPr>
              <a:t>Moh Ahmed</a:t>
            </a:r>
            <a:br>
              <a:rPr b="0" i="0" lang="en-CA" sz="1600" u="none" cap="none" strike="noStrike">
                <a:solidFill>
                  <a:srgbClr val="000000"/>
                </a:solidFill>
                <a:latin typeface="Arial"/>
                <a:ea typeface="Arial"/>
                <a:cs typeface="Arial"/>
                <a:sym typeface="Arial"/>
              </a:rPr>
            </a:br>
            <a:r>
              <a:rPr b="0" i="0" lang="en-CA" sz="1600" u="none" cap="none" strike="noStrike">
                <a:solidFill>
                  <a:srgbClr val="000000"/>
                </a:solidFill>
                <a:latin typeface="Arial"/>
                <a:ea typeface="Arial"/>
                <a:cs typeface="Arial"/>
                <a:sym typeface="Arial"/>
              </a:rPr>
              <a:t>Staff Developer, SRE</a:t>
            </a:r>
            <a:br>
              <a:rPr b="0" i="0" lang="en-CA" sz="1600" u="none" cap="none" strike="noStrike">
                <a:solidFill>
                  <a:srgbClr val="000000"/>
                </a:solidFill>
                <a:latin typeface="Arial"/>
                <a:ea typeface="Arial"/>
                <a:cs typeface="Arial"/>
                <a:sym typeface="Arial"/>
              </a:rPr>
            </a:br>
            <a:r>
              <a:rPr b="0" i="1" lang="en-CA" sz="1600" u="none" cap="none" strike="noStrike">
                <a:solidFill>
                  <a:srgbClr val="000000"/>
                </a:solidFill>
                <a:latin typeface="Arial"/>
                <a:ea typeface="Arial"/>
                <a:cs typeface="Arial"/>
                <a:sym typeface="Arial"/>
              </a:rPr>
              <a:t>SamsungAds</a:t>
            </a:r>
            <a:endParaRPr b="0" i="1" sz="1600" u="none" cap="none" strike="noStrike">
              <a:solidFill>
                <a:srgbClr val="000000"/>
              </a:solidFill>
              <a:latin typeface="Arial"/>
              <a:ea typeface="Arial"/>
              <a:cs typeface="Arial"/>
              <a:sym typeface="Arial"/>
            </a:endParaRPr>
          </a:p>
        </p:txBody>
      </p:sp>
      <p:sp>
        <p:nvSpPr>
          <p:cNvPr id="86" name="Google Shape;86;p16"/>
          <p:cNvSpPr txBox="1"/>
          <p:nvPr/>
        </p:nvSpPr>
        <p:spPr>
          <a:xfrm>
            <a:off x="6602500" y="3779925"/>
            <a:ext cx="2460600" cy="994200"/>
          </a:xfrm>
          <a:prstGeom prst="rect">
            <a:avLst/>
          </a:prstGeom>
          <a:noFill/>
          <a:ln>
            <a:noFill/>
          </a:ln>
        </p:spPr>
        <p:txBody>
          <a:bodyPr anchorCtr="0" anchor="ctr" bIns="34275" lIns="68575" spcFirstLastPara="1" rIns="68575" wrap="square" tIns="34275">
            <a:noAutofit/>
          </a:bodyPr>
          <a:lstStyle/>
          <a:p>
            <a:pPr indent="0" lvl="0" marL="0" marR="0" rtl="0" algn="ctr">
              <a:lnSpc>
                <a:spcPct val="120000"/>
              </a:lnSpc>
              <a:spcBef>
                <a:spcPts val="0"/>
              </a:spcBef>
              <a:spcAft>
                <a:spcPts val="0"/>
              </a:spcAft>
              <a:buClr>
                <a:srgbClr val="FFFFFF"/>
              </a:buClr>
              <a:buSzPts val="1600"/>
              <a:buFont typeface="Arial"/>
              <a:buNone/>
            </a:pPr>
            <a:r>
              <a:rPr b="1" lang="en-CA" sz="1600" u="sng">
                <a:solidFill>
                  <a:schemeClr val="hlink"/>
                </a:solidFill>
                <a:hlinkClick r:id="rId5"/>
              </a:rPr>
              <a:t>Raymond Maika</a:t>
            </a:r>
            <a:br>
              <a:rPr b="0" i="0" lang="en-CA" sz="1600" u="none" cap="none" strike="noStrike">
                <a:solidFill>
                  <a:srgbClr val="000000"/>
                </a:solidFill>
                <a:latin typeface="Arial"/>
                <a:ea typeface="Arial"/>
                <a:cs typeface="Arial"/>
                <a:sym typeface="Arial"/>
              </a:rPr>
            </a:br>
            <a:r>
              <a:rPr b="0" i="0" lang="en-CA" sz="1600" u="none" cap="none" strike="noStrike">
                <a:solidFill>
                  <a:srgbClr val="000000"/>
                </a:solidFill>
                <a:latin typeface="Arial"/>
                <a:ea typeface="Arial"/>
                <a:cs typeface="Arial"/>
                <a:sym typeface="Arial"/>
              </a:rPr>
              <a:t>Manager, Platform Engineering</a:t>
            </a:r>
            <a:br>
              <a:rPr b="0" i="0" lang="en-CA" sz="1600" u="none" cap="none" strike="noStrike">
                <a:solidFill>
                  <a:srgbClr val="000000"/>
                </a:solidFill>
                <a:latin typeface="Arial"/>
                <a:ea typeface="Arial"/>
                <a:cs typeface="Arial"/>
                <a:sym typeface="Arial"/>
              </a:rPr>
            </a:br>
            <a:r>
              <a:rPr i="1" lang="en-CA" sz="1600"/>
              <a:t>SamsungAds</a:t>
            </a:r>
            <a:endParaRPr b="0" i="1" sz="1600" u="none" cap="none" strike="noStrike">
              <a:solidFill>
                <a:srgbClr val="000000"/>
              </a:solidFill>
              <a:latin typeface="Arial"/>
              <a:ea typeface="Arial"/>
              <a:cs typeface="Arial"/>
              <a:sym typeface="Arial"/>
            </a:endParaRPr>
          </a:p>
        </p:txBody>
      </p:sp>
      <p:pic>
        <p:nvPicPr>
          <p:cNvPr id="87" name="Google Shape;87;p16"/>
          <p:cNvPicPr preferRelativeResize="0"/>
          <p:nvPr/>
        </p:nvPicPr>
        <p:blipFill rotWithShape="1">
          <a:blip r:embed="rId6">
            <a:alphaModFix/>
          </a:blip>
          <a:srcRect b="0" l="308" r="317" t="0"/>
          <a:stretch/>
        </p:blipFill>
        <p:spPr>
          <a:xfrm>
            <a:off x="6881492" y="1735125"/>
            <a:ext cx="1902619" cy="1914525"/>
          </a:xfrm>
          <a:prstGeom prst="rect">
            <a:avLst/>
          </a:prstGeom>
          <a:noFill/>
          <a:ln>
            <a:noFill/>
          </a:ln>
        </p:spPr>
      </p:pic>
      <p:sp>
        <p:nvSpPr>
          <p:cNvPr id="88" name="Google Shape;88;p16"/>
          <p:cNvSpPr txBox="1"/>
          <p:nvPr/>
        </p:nvSpPr>
        <p:spPr>
          <a:xfrm>
            <a:off x="628650" y="87305"/>
            <a:ext cx="7886700" cy="1198192"/>
          </a:xfrm>
          <a:prstGeom prst="rect">
            <a:avLst/>
          </a:prstGeom>
          <a:noFill/>
          <a:ln>
            <a:noFill/>
          </a:ln>
        </p:spPr>
        <p:txBody>
          <a:bodyPr anchorCtr="0" anchor="ctr" bIns="34275" lIns="68575" spcFirstLastPara="1" rIns="68575" wrap="square" tIns="34275">
            <a:normAutofit fontScale="85000" lnSpcReduction="10000"/>
          </a:bodyPr>
          <a:lstStyle/>
          <a:p>
            <a:pPr indent="0" lvl="0" marL="0" marR="0" rtl="0" algn="ctr">
              <a:lnSpc>
                <a:spcPct val="90000"/>
              </a:lnSpc>
              <a:spcBef>
                <a:spcPts val="0"/>
              </a:spcBef>
              <a:spcAft>
                <a:spcPts val="0"/>
              </a:spcAft>
              <a:buClr>
                <a:srgbClr val="406BA9"/>
              </a:buClr>
              <a:buSzPct val="146405"/>
              <a:buFont typeface="Arial"/>
              <a:buNone/>
            </a:pPr>
            <a:r>
              <a:rPr b="1" i="0" lang="en-CA" sz="4500" u="none" cap="none" strike="noStrike">
                <a:solidFill>
                  <a:srgbClr val="000000"/>
                </a:solidFill>
                <a:latin typeface="Arial"/>
                <a:ea typeface="Arial"/>
                <a:cs typeface="Arial"/>
                <a:sym typeface="Arial"/>
              </a:rPr>
              <a:t>Live Migrating Production Clusters From Calico to Cilium</a:t>
            </a:r>
            <a:endParaRPr b="0" i="0" sz="4500" u="none" cap="none" strike="noStrike">
              <a:solidFill>
                <a:srgbClr val="000000"/>
              </a:solidFill>
              <a:latin typeface="Arial"/>
              <a:ea typeface="Arial"/>
              <a:cs typeface="Arial"/>
              <a:sym typeface="Arial"/>
            </a:endParaRPr>
          </a:p>
        </p:txBody>
      </p:sp>
      <p:sp>
        <p:nvSpPr>
          <p:cNvPr id="89" name="Google Shape;89;p16"/>
          <p:cNvSpPr txBox="1"/>
          <p:nvPr/>
        </p:nvSpPr>
        <p:spPr>
          <a:xfrm>
            <a:off x="747100" y="3289500"/>
            <a:ext cx="2803200" cy="7926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1200"/>
              </a:spcBef>
              <a:spcAft>
                <a:spcPts val="0"/>
              </a:spcAft>
              <a:buClr>
                <a:srgbClr val="000000"/>
              </a:buClr>
              <a:buSzPts val="1100"/>
              <a:buFont typeface="Arial"/>
              <a:buNone/>
            </a:pPr>
            <a:r>
              <a:rPr b="1" i="0" lang="en-CA" sz="1800" u="none" cap="none" strike="noStrike">
                <a:solidFill>
                  <a:srgbClr val="000000"/>
                </a:solidFill>
                <a:latin typeface="Arial"/>
                <a:ea typeface="Arial"/>
                <a:cs typeface="Arial"/>
                <a:sym typeface="Arial"/>
              </a:rPr>
              <a:t>November 12, 2024</a:t>
            </a:r>
            <a:br>
              <a:rPr b="1" i="0" lang="en-CA" sz="1800" u="none" cap="none" strike="noStrike">
                <a:solidFill>
                  <a:srgbClr val="000000"/>
                </a:solidFill>
                <a:latin typeface="Arial"/>
                <a:ea typeface="Arial"/>
                <a:cs typeface="Arial"/>
                <a:sym typeface="Arial"/>
              </a:rPr>
            </a:br>
            <a:r>
              <a:rPr b="1" i="0" lang="en-CA" sz="1800" u="none" cap="none" strike="noStrike">
                <a:solidFill>
                  <a:srgbClr val="000000"/>
                </a:solidFill>
                <a:latin typeface="Arial"/>
                <a:ea typeface="Arial"/>
                <a:cs typeface="Arial"/>
                <a:sym typeface="Arial"/>
              </a:rPr>
              <a:t>Salt Lake City</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rgbClr val="406BA9"/>
              </a:buClr>
              <a:buSzPts val="2300"/>
              <a:buFont typeface="Arial"/>
              <a:buNone/>
            </a:pPr>
            <a:r>
              <a:t/>
            </a:r>
            <a:endParaRPr b="1" i="0" sz="1800" u="none" cap="none" strike="noStrike">
              <a:solidFill>
                <a:srgbClr val="000000"/>
              </a:solidFill>
              <a:latin typeface="Arial"/>
              <a:ea typeface="Arial"/>
              <a:cs typeface="Arial"/>
              <a:sym typeface="Arial"/>
            </a:endParaRPr>
          </a:p>
        </p:txBody>
      </p:sp>
      <p:pic>
        <p:nvPicPr>
          <p:cNvPr id="90" name="Google Shape;90;p16"/>
          <p:cNvPicPr preferRelativeResize="0"/>
          <p:nvPr/>
        </p:nvPicPr>
        <p:blipFill rotWithShape="1">
          <a:blip r:embed="rId7">
            <a:alphaModFix/>
          </a:blip>
          <a:srcRect b="0" l="310" r="311" t="0"/>
          <a:stretch/>
        </p:blipFill>
        <p:spPr>
          <a:xfrm>
            <a:off x="4409354" y="1415775"/>
            <a:ext cx="1902619" cy="1914525"/>
          </a:xfrm>
          <a:prstGeom prst="rect">
            <a:avLst/>
          </a:prstGeom>
          <a:noFill/>
          <a:ln>
            <a:noFill/>
          </a:ln>
        </p:spPr>
      </p:pic>
      <p:pic>
        <p:nvPicPr>
          <p:cNvPr id="91" name="Google Shape;91;p16"/>
          <p:cNvPicPr preferRelativeResize="0"/>
          <p:nvPr/>
        </p:nvPicPr>
        <p:blipFill rotWithShape="1">
          <a:blip r:embed="rId8">
            <a:alphaModFix/>
          </a:blip>
          <a:srcRect b="39595" l="0" r="0" t="31338"/>
          <a:stretch/>
        </p:blipFill>
        <p:spPr>
          <a:xfrm>
            <a:off x="4409350" y="3019238"/>
            <a:ext cx="1902598" cy="311062"/>
          </a:xfrm>
          <a:prstGeom prst="rect">
            <a:avLst/>
          </a:prstGeom>
          <a:noFill/>
          <a:ln>
            <a:noFill/>
          </a:ln>
          <a:effectLst>
            <a:outerShdw blurRad="57150" rotWithShape="0" algn="bl" dir="5400000" dist="19050">
              <a:srgbClr val="000000">
                <a:alpha val="50000"/>
              </a:srgbClr>
            </a:outerShdw>
          </a:effectLst>
        </p:spPr>
      </p:pic>
      <p:pic>
        <p:nvPicPr>
          <p:cNvPr id="92" name="Google Shape;92;p16"/>
          <p:cNvPicPr preferRelativeResize="0"/>
          <p:nvPr/>
        </p:nvPicPr>
        <p:blipFill rotWithShape="1">
          <a:blip r:embed="rId8">
            <a:alphaModFix/>
          </a:blip>
          <a:srcRect b="39595" l="0" r="0" t="31338"/>
          <a:stretch/>
        </p:blipFill>
        <p:spPr>
          <a:xfrm>
            <a:off x="6881500" y="3337151"/>
            <a:ext cx="1902598" cy="31106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Completing the migration</a:t>
            </a:r>
            <a:endParaRPr b="1" i="0" sz="2400" u="none" cap="none" strike="noStrike">
              <a:solidFill>
                <a:schemeClr val="dk1"/>
              </a:solidFill>
              <a:latin typeface="Arial"/>
              <a:ea typeface="Arial"/>
              <a:cs typeface="Arial"/>
              <a:sym typeface="Arial"/>
            </a:endParaRPr>
          </a:p>
        </p:txBody>
      </p:sp>
      <p:pic>
        <p:nvPicPr>
          <p:cNvPr id="204" name="Google Shape;204;p34"/>
          <p:cNvPicPr preferRelativeResize="0"/>
          <p:nvPr/>
        </p:nvPicPr>
        <p:blipFill>
          <a:blip r:embed="rId3">
            <a:alphaModFix/>
          </a:blip>
          <a:stretch>
            <a:fillRect/>
          </a:stretch>
        </p:blipFill>
        <p:spPr>
          <a:xfrm>
            <a:off x="152400" y="1043881"/>
            <a:ext cx="8839204" cy="30557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5"/>
          <p:cNvPicPr preferRelativeResize="0"/>
          <p:nvPr/>
        </p:nvPicPr>
        <p:blipFill rotWithShape="1">
          <a:blip r:embed="rId3">
            <a:alphaModFix/>
          </a:blip>
          <a:srcRect b="0" l="0" r="0" t="0"/>
          <a:stretch/>
        </p:blipFill>
        <p:spPr>
          <a:xfrm>
            <a:off x="747103" y="1915718"/>
            <a:ext cx="2803200" cy="1100732"/>
          </a:xfrm>
          <a:prstGeom prst="rect">
            <a:avLst/>
          </a:prstGeom>
          <a:noFill/>
          <a:ln>
            <a:noFill/>
          </a:ln>
        </p:spPr>
      </p:pic>
      <p:sp>
        <p:nvSpPr>
          <p:cNvPr id="210" name="Google Shape;210;p35"/>
          <p:cNvSpPr txBox="1"/>
          <p:nvPr/>
        </p:nvSpPr>
        <p:spPr>
          <a:xfrm>
            <a:off x="4716225" y="1972650"/>
            <a:ext cx="3956100" cy="11982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406BA9"/>
              </a:buClr>
              <a:buSzPts val="6588"/>
              <a:buFont typeface="Arial"/>
              <a:buNone/>
            </a:pPr>
            <a:r>
              <a:rPr b="1" lang="en-CA" sz="4500"/>
              <a:t>Demo</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Some things to consider</a:t>
            </a:r>
            <a:endParaRPr b="1" i="0" sz="2400" u="none" cap="none" strike="noStrike">
              <a:solidFill>
                <a:schemeClr val="dk1"/>
              </a:solidFill>
              <a:latin typeface="Arial"/>
              <a:ea typeface="Arial"/>
              <a:cs typeface="Arial"/>
              <a:sym typeface="Arial"/>
            </a:endParaRPr>
          </a:p>
        </p:txBody>
      </p:sp>
      <p:sp>
        <p:nvSpPr>
          <p:cNvPr id="216" name="Google Shape;216;p36"/>
          <p:cNvSpPr txBox="1"/>
          <p:nvPr/>
        </p:nvSpPr>
        <p:spPr>
          <a:xfrm>
            <a:off x="0" y="721800"/>
            <a:ext cx="91440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Our clusters are running IPv4 only, your mileage may vary for IPv6</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were running an old version of Calico (v3.x), some extra clean up was required </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migrated to Cilium v1.13.x at the time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didn’t enable Cilium’s kube-proxy replacement at the time of the migration to reduce complexity</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ended up using </a:t>
            </a:r>
            <a:r>
              <a:rPr lang="en-CA" sz="1800" u="sng">
                <a:solidFill>
                  <a:schemeClr val="hlink"/>
                </a:solidFill>
                <a:hlinkClick r:id="rId3"/>
              </a:rPr>
              <a:t>Portmap</a:t>
            </a:r>
            <a:r>
              <a:rPr lang="en-CA" sz="1800">
                <a:solidFill>
                  <a:schemeClr val="dk1"/>
                </a:solidFill>
              </a:rPr>
              <a:t> (</a:t>
            </a:r>
            <a:r>
              <a:rPr lang="en-CA" sz="1800">
                <a:solidFill>
                  <a:schemeClr val="dk1"/>
                </a:solidFill>
                <a:latin typeface="Courier New"/>
                <a:ea typeface="Courier New"/>
                <a:cs typeface="Courier New"/>
                <a:sym typeface="Courier New"/>
              </a:rPr>
              <a:t>hostPort</a:t>
            </a:r>
            <a:r>
              <a:rPr lang="en-CA" sz="1800">
                <a:solidFill>
                  <a:schemeClr val="dk1"/>
                </a:solidFill>
              </a:rPr>
              <a:t>) CNI chaining as we had an application using a host port</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This was needed while the migration was happening until we could enable Cilium’s kube-proxy replacement post-migration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More details available on the </a:t>
            </a:r>
            <a:r>
              <a:rPr lang="en-CA" sz="1800" u="sng">
                <a:solidFill>
                  <a:schemeClr val="hlink"/>
                </a:solidFill>
                <a:hlinkClick r:id="rId4"/>
              </a:rPr>
              <a:t>blog post</a:t>
            </a:r>
            <a:r>
              <a:rPr lang="en-CA" sz="1800">
                <a:solidFill>
                  <a:schemeClr val="dk1"/>
                </a:solidFill>
              </a:rPr>
              <a:t> we published on this</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Closing thoughts</a:t>
            </a:r>
            <a:endParaRPr b="1" i="0" sz="2400" u="none" cap="none" strike="noStrike">
              <a:solidFill>
                <a:schemeClr val="dk1"/>
              </a:solidFill>
              <a:latin typeface="Arial"/>
              <a:ea typeface="Arial"/>
              <a:cs typeface="Arial"/>
              <a:sym typeface="Arial"/>
            </a:endParaRPr>
          </a:p>
        </p:txBody>
      </p:sp>
      <p:sp>
        <p:nvSpPr>
          <p:cNvPr id="222" name="Google Shape;222;p37"/>
          <p:cNvSpPr txBox="1"/>
          <p:nvPr/>
        </p:nvSpPr>
        <p:spPr>
          <a:xfrm>
            <a:off x="0" y="721800"/>
            <a:ext cx="91440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We migrated ~20 clusters (development, staging, production)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Some clusters as small as 10 nodes, many with hundreds of nodes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Number of PRs needed to deploy a service with firewalling was reduced by 50%</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New firewall rules are more readable and are based on identities rather than ports</a:t>
            </a:r>
            <a:endParaRPr sz="1800">
              <a:solidFill>
                <a:schemeClr val="dk1"/>
              </a:solidFill>
            </a:endParaRPr>
          </a:p>
          <a:p>
            <a:pPr indent="-342900" lvl="0" marL="457200" rtl="0" algn="l">
              <a:lnSpc>
                <a:spcPct val="150000"/>
              </a:lnSpc>
              <a:spcBef>
                <a:spcPts val="0"/>
              </a:spcBef>
              <a:spcAft>
                <a:spcPts val="0"/>
              </a:spcAft>
              <a:buClr>
                <a:schemeClr val="dk1"/>
              </a:buClr>
              <a:buSzPts val="1800"/>
              <a:buFont typeface="Courier New"/>
              <a:buChar char="●"/>
            </a:pPr>
            <a:r>
              <a:rPr lang="en-CA" sz="1800">
                <a:solidFill>
                  <a:schemeClr val="dk1"/>
                </a:solidFill>
                <a:latin typeface="Courier New"/>
                <a:ea typeface="Courier New"/>
                <a:cs typeface="Courier New"/>
                <a:sym typeface="Courier New"/>
              </a:rPr>
              <a:t>CiliumNodeConfig </a:t>
            </a:r>
            <a:r>
              <a:rPr lang="en-CA" sz="1800">
                <a:solidFill>
                  <a:schemeClr val="dk1"/>
                </a:solidFill>
              </a:rPr>
              <a:t>is a very useful CRD</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Re-used this to rollout our kube-proxy replacement configs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Thanks to strong best practices in the org, our critical systems have minimum levels of fault tolerance, allowing this migration to complete with no service interruptions</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Thanks to</a:t>
            </a:r>
            <a:endParaRPr b="1" i="0" sz="2400" u="none" cap="none" strike="noStrike">
              <a:solidFill>
                <a:schemeClr val="dk1"/>
              </a:solidFill>
              <a:latin typeface="Arial"/>
              <a:ea typeface="Arial"/>
              <a:cs typeface="Arial"/>
              <a:sym typeface="Arial"/>
            </a:endParaRPr>
          </a:p>
        </p:txBody>
      </p:sp>
      <p:sp>
        <p:nvSpPr>
          <p:cNvPr id="228" name="Google Shape;228;p38"/>
          <p:cNvSpPr txBox="1"/>
          <p:nvPr/>
        </p:nvSpPr>
        <p:spPr>
          <a:xfrm>
            <a:off x="628650" y="721791"/>
            <a:ext cx="7886700" cy="4421700"/>
          </a:xfrm>
          <a:prstGeom prst="rect">
            <a:avLst/>
          </a:prstGeom>
          <a:noFill/>
          <a:ln>
            <a:noFill/>
          </a:ln>
        </p:spPr>
        <p:txBody>
          <a:bodyPr anchorCtr="0" anchor="ctr" bIns="34275" lIns="68575" spcFirstLastPara="1" rIns="68575" wrap="square" tIns="34275">
            <a:normAutofit/>
          </a:bodyPr>
          <a:lstStyle/>
          <a:p>
            <a:pPr indent="0" lvl="0" marL="0" rtl="0" algn="l">
              <a:lnSpc>
                <a:spcPct val="150000"/>
              </a:lnSpc>
              <a:spcBef>
                <a:spcPts val="1000"/>
              </a:spcBef>
              <a:spcAft>
                <a:spcPts val="0"/>
              </a:spcAft>
              <a:buNone/>
            </a:pPr>
            <a:r>
              <a:rPr lang="en-CA" sz="1800">
                <a:solidFill>
                  <a:schemeClr val="dk1"/>
                </a:solidFill>
              </a:rPr>
              <a:t>This was a team effort, with the migrations and troubleshooting done by everyone on the team, especially on large clusters</a:t>
            </a:r>
            <a:endParaRPr sz="1800">
              <a:solidFill>
                <a:schemeClr val="dk1"/>
              </a:solidFill>
            </a:endParaRPr>
          </a:p>
          <a:p>
            <a:pPr indent="-342900" lvl="1" marL="914400" rtl="0" algn="l">
              <a:lnSpc>
                <a:spcPct val="150000"/>
              </a:lnSpc>
              <a:spcBef>
                <a:spcPts val="1000"/>
              </a:spcBef>
              <a:spcAft>
                <a:spcPts val="0"/>
              </a:spcAft>
              <a:buClr>
                <a:schemeClr val="dk1"/>
              </a:buClr>
              <a:buSzPts val="1800"/>
              <a:buChar char="○"/>
            </a:pPr>
            <a:r>
              <a:rPr lang="en-CA" sz="1800" u="sng">
                <a:solidFill>
                  <a:schemeClr val="hlink"/>
                </a:solidFill>
                <a:hlinkClick r:id="rId3"/>
              </a:rPr>
              <a:t>Alexander Ratte</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u="sng">
                <a:solidFill>
                  <a:schemeClr val="hlink"/>
                </a:solidFill>
                <a:hlinkClick r:id="rId4"/>
              </a:rPr>
              <a:t>Alexis Vanier</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u="sng">
                <a:solidFill>
                  <a:schemeClr val="hlink"/>
                </a:solidFill>
                <a:hlinkClick r:id="rId5"/>
              </a:rPr>
              <a:t>Benoit Caron</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u="sng">
                <a:solidFill>
                  <a:schemeClr val="hlink"/>
                </a:solidFill>
                <a:hlinkClick r:id="rId6"/>
              </a:rPr>
              <a:t>Thibaut Charry</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u="sng">
                <a:solidFill>
                  <a:schemeClr val="hlink"/>
                </a:solidFill>
                <a:hlinkClick r:id="rId7"/>
              </a:rPr>
              <a:t>Yann David</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u="sng">
                <a:solidFill>
                  <a:schemeClr val="hlink"/>
                </a:solidFill>
                <a:hlinkClick r:id="rId8"/>
              </a:rPr>
              <a:t>Vlad Paciu</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9"/>
          <p:cNvPicPr preferRelativeResize="0"/>
          <p:nvPr/>
        </p:nvPicPr>
        <p:blipFill>
          <a:blip r:embed="rId3">
            <a:alphaModFix/>
          </a:blip>
          <a:stretch>
            <a:fillRect/>
          </a:stretch>
        </p:blipFill>
        <p:spPr>
          <a:xfrm>
            <a:off x="2786675" y="786419"/>
            <a:ext cx="3570656" cy="3570656"/>
          </a:xfrm>
          <a:prstGeom prst="rect">
            <a:avLst/>
          </a:prstGeom>
          <a:noFill/>
          <a:ln>
            <a:noFill/>
          </a:ln>
        </p:spPr>
      </p:pic>
      <p:sp>
        <p:nvSpPr>
          <p:cNvPr id="234" name="Google Shape;234;p39"/>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Please rate and provide feedback</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Agenda</a:t>
            </a:r>
            <a:endParaRPr b="1" i="0" sz="2400" u="none" cap="none" strike="noStrike">
              <a:solidFill>
                <a:schemeClr val="dk1"/>
              </a:solidFill>
              <a:latin typeface="Arial"/>
              <a:ea typeface="Arial"/>
              <a:cs typeface="Arial"/>
              <a:sym typeface="Arial"/>
            </a:endParaRPr>
          </a:p>
        </p:txBody>
      </p:sp>
      <p:sp>
        <p:nvSpPr>
          <p:cNvPr id="98" name="Google Shape;98;p17"/>
          <p:cNvSpPr txBox="1"/>
          <p:nvPr/>
        </p:nvSpPr>
        <p:spPr>
          <a:xfrm>
            <a:off x="0" y="692000"/>
            <a:ext cx="9144000" cy="4421700"/>
          </a:xfrm>
          <a:prstGeom prst="rect">
            <a:avLst/>
          </a:prstGeom>
          <a:noFill/>
          <a:ln>
            <a:noFill/>
          </a:ln>
        </p:spPr>
        <p:txBody>
          <a:bodyPr anchorCtr="0" anchor="ctr" bIns="34275" lIns="68575" spcFirstLastPara="1" rIns="68575" wrap="square" tIns="34275">
            <a:normAutofit/>
          </a:bodyPr>
          <a:lstStyle/>
          <a:p>
            <a:pPr indent="0" lvl="0" marL="457200" marR="0" rtl="0" algn="l">
              <a:lnSpc>
                <a:spcPct val="150000"/>
              </a:lnSpc>
              <a:spcBef>
                <a:spcPts val="1000"/>
              </a:spcBef>
              <a:spcAft>
                <a:spcPts val="0"/>
              </a:spcAft>
              <a:buNone/>
            </a:pPr>
            <a:r>
              <a:rPr lang="en-CA" sz="1800">
                <a:solidFill>
                  <a:schemeClr val="dk1"/>
                </a:solidFill>
              </a:rPr>
              <a:t>Objective</a:t>
            </a:r>
            <a:endParaRPr sz="1800">
              <a:solidFill>
                <a:schemeClr val="dk1"/>
              </a:solidFill>
            </a:endParaRPr>
          </a:p>
          <a:p>
            <a:pPr indent="0" lvl="0" marL="457200" marR="0" rtl="0" algn="l">
              <a:lnSpc>
                <a:spcPct val="150000"/>
              </a:lnSpc>
              <a:spcBef>
                <a:spcPts val="1000"/>
              </a:spcBef>
              <a:spcAft>
                <a:spcPts val="0"/>
              </a:spcAft>
              <a:buNone/>
            </a:pPr>
            <a:r>
              <a:rPr lang="en-CA" sz="1800">
                <a:solidFill>
                  <a:schemeClr val="dk1"/>
                </a:solidFill>
              </a:rPr>
              <a:t>Purpose</a:t>
            </a:r>
            <a:endParaRPr sz="1800">
              <a:solidFill>
                <a:schemeClr val="dk1"/>
              </a:solidFill>
            </a:endParaRPr>
          </a:p>
          <a:p>
            <a:pPr indent="0" lvl="0" marL="457200" marR="0" rtl="0" algn="l">
              <a:lnSpc>
                <a:spcPct val="150000"/>
              </a:lnSpc>
              <a:spcBef>
                <a:spcPts val="1000"/>
              </a:spcBef>
              <a:spcAft>
                <a:spcPts val="0"/>
              </a:spcAft>
              <a:buNone/>
            </a:pPr>
            <a:r>
              <a:rPr lang="en-CA" sz="1800">
                <a:solidFill>
                  <a:schemeClr val="dk1"/>
                </a:solidFill>
              </a:rPr>
              <a:t>Different Migration Methods</a:t>
            </a:r>
            <a:endParaRPr sz="1800">
              <a:solidFill>
                <a:schemeClr val="dk1"/>
              </a:solidFill>
            </a:endParaRPr>
          </a:p>
          <a:p>
            <a:pPr indent="0" lvl="0" marL="457200" marR="0" rtl="0" algn="l">
              <a:lnSpc>
                <a:spcPct val="150000"/>
              </a:lnSpc>
              <a:spcBef>
                <a:spcPts val="1000"/>
              </a:spcBef>
              <a:spcAft>
                <a:spcPts val="0"/>
              </a:spcAft>
              <a:buNone/>
            </a:pPr>
            <a:r>
              <a:rPr lang="en-CA" sz="1800">
                <a:solidFill>
                  <a:schemeClr val="dk1"/>
                </a:solidFill>
              </a:rPr>
              <a:t>Running the Migration</a:t>
            </a:r>
            <a:endParaRPr sz="1800">
              <a:solidFill>
                <a:schemeClr val="dk1"/>
              </a:solidFill>
            </a:endParaRPr>
          </a:p>
          <a:p>
            <a:pPr indent="0" lvl="0" marL="457200" marR="0" rtl="0" algn="l">
              <a:lnSpc>
                <a:spcPct val="150000"/>
              </a:lnSpc>
              <a:spcBef>
                <a:spcPts val="1000"/>
              </a:spcBef>
              <a:spcAft>
                <a:spcPts val="0"/>
              </a:spcAft>
              <a:buNone/>
            </a:pPr>
            <a:r>
              <a:rPr lang="en-CA" sz="1800">
                <a:solidFill>
                  <a:schemeClr val="dk1"/>
                </a:solidFill>
              </a:rPr>
              <a:t>Demo</a:t>
            </a:r>
            <a:endParaRPr sz="1800">
              <a:solidFill>
                <a:schemeClr val="dk1"/>
              </a:solidFill>
            </a:endParaRPr>
          </a:p>
          <a:p>
            <a:pPr indent="0" lvl="0" marL="457200" marR="0" rtl="0" algn="l">
              <a:lnSpc>
                <a:spcPct val="150000"/>
              </a:lnSpc>
              <a:spcBef>
                <a:spcPts val="1000"/>
              </a:spcBef>
              <a:spcAft>
                <a:spcPts val="1000"/>
              </a:spcAft>
              <a:buNone/>
            </a:pPr>
            <a:r>
              <a:rPr lang="en-CA" sz="1800">
                <a:solidFill>
                  <a:schemeClr val="dk1"/>
                </a:solidFill>
              </a:rPr>
              <a:t>Closing Thoughts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Objective</a:t>
            </a:r>
            <a:endParaRPr b="1" i="0" sz="2400" u="none" cap="none" strike="noStrike">
              <a:solidFill>
                <a:schemeClr val="dk1"/>
              </a:solidFill>
              <a:latin typeface="Arial"/>
              <a:ea typeface="Arial"/>
              <a:cs typeface="Arial"/>
              <a:sym typeface="Arial"/>
            </a:endParaRPr>
          </a:p>
        </p:txBody>
      </p:sp>
      <p:sp>
        <p:nvSpPr>
          <p:cNvPr id="104" name="Google Shape;104;p18"/>
          <p:cNvSpPr txBox="1"/>
          <p:nvPr/>
        </p:nvSpPr>
        <p:spPr>
          <a:xfrm>
            <a:off x="276825" y="703550"/>
            <a:ext cx="8507700" cy="4326600"/>
          </a:xfrm>
          <a:prstGeom prst="rect">
            <a:avLst/>
          </a:prstGeom>
          <a:noFill/>
          <a:ln>
            <a:noFill/>
          </a:ln>
        </p:spPr>
        <p:txBody>
          <a:bodyPr anchorCtr="0" anchor="ctr" bIns="34275" lIns="68575" spcFirstLastPara="1" rIns="68575" wrap="square" tIns="34275">
            <a:normAutofit/>
          </a:bodyPr>
          <a:lstStyle/>
          <a:p>
            <a:pPr indent="-342900" lvl="0" marL="457200" marR="0" rtl="0" algn="l">
              <a:lnSpc>
                <a:spcPct val="150000"/>
              </a:lnSpc>
              <a:spcBef>
                <a:spcPts val="1000"/>
              </a:spcBef>
              <a:spcAft>
                <a:spcPts val="0"/>
              </a:spcAft>
              <a:buClr>
                <a:schemeClr val="dk1"/>
              </a:buClr>
              <a:buSzPts val="1800"/>
              <a:buChar char="●"/>
            </a:pPr>
            <a:r>
              <a:rPr lang="en-CA" sz="1800">
                <a:solidFill>
                  <a:schemeClr val="dk1"/>
                </a:solidFill>
              </a:rPr>
              <a:t>Calico is in-use across ~20 clusters in use by tenants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More than half are running production workload</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Sizes vary from 10s to &gt;500 nodes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CA" sz="1800">
                <a:solidFill>
                  <a:schemeClr val="dk1"/>
                </a:solidFill>
              </a:rPr>
              <a:t>We want to swap to Cilium</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Gateway API support</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Light service-mesh features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Hubble for network visibility</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CA" sz="1800">
                <a:solidFill>
                  <a:schemeClr val="dk1"/>
                </a:solidFill>
              </a:rPr>
              <a:t>How do we minimize impact of this change and keep revenue-generating services running?</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Secondary - limit effort required of tenants in particular</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Purpose</a:t>
            </a:r>
            <a:endParaRPr b="1" i="0" sz="2400" u="none" cap="none" strike="noStrike">
              <a:solidFill>
                <a:schemeClr val="dk1"/>
              </a:solidFill>
              <a:latin typeface="Arial"/>
              <a:ea typeface="Arial"/>
              <a:cs typeface="Arial"/>
              <a:sym typeface="Arial"/>
            </a:endParaRPr>
          </a:p>
        </p:txBody>
      </p:sp>
      <p:sp>
        <p:nvSpPr>
          <p:cNvPr id="110" name="Google Shape;110;p19"/>
          <p:cNvSpPr txBox="1"/>
          <p:nvPr/>
        </p:nvSpPr>
        <p:spPr>
          <a:xfrm>
            <a:off x="276825" y="707050"/>
            <a:ext cx="7886700" cy="4416900"/>
          </a:xfrm>
          <a:prstGeom prst="rect">
            <a:avLst/>
          </a:prstGeom>
          <a:noFill/>
          <a:ln>
            <a:noFill/>
          </a:ln>
        </p:spPr>
        <p:txBody>
          <a:bodyPr anchorCtr="0" anchor="ctr" bIns="34275" lIns="68575" spcFirstLastPara="1" rIns="68575" wrap="square" tIns="34275">
            <a:normAutofit/>
          </a:bodyPr>
          <a:lstStyle/>
          <a:p>
            <a:pPr indent="-342900" lvl="0" marL="457200" marR="0" rtl="0" algn="l">
              <a:lnSpc>
                <a:spcPct val="150000"/>
              </a:lnSpc>
              <a:spcBef>
                <a:spcPts val="1000"/>
              </a:spcBef>
              <a:spcAft>
                <a:spcPts val="0"/>
              </a:spcAft>
              <a:buClr>
                <a:schemeClr val="dk1"/>
              </a:buClr>
              <a:buSzPts val="1800"/>
              <a:buChar char="●"/>
            </a:pPr>
            <a:r>
              <a:rPr lang="en-CA" sz="1800">
                <a:solidFill>
                  <a:schemeClr val="dk1"/>
                </a:solidFill>
              </a:rPr>
              <a:t>Swap to Cilium for the following improvements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eBPF forwarding, XDP datapath</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Simplified network policies using Cilium nodePort implementation</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Improved self-service capabilities and auditability for policies</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CA" sz="1800">
                <a:solidFill>
                  <a:schemeClr val="dk1"/>
                </a:solidFill>
              </a:rPr>
              <a:t>New features</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CA" sz="1800">
                <a:solidFill>
                  <a:schemeClr val="dk1"/>
                </a:solidFill>
              </a:rPr>
              <a:t>Gateway API</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CA" sz="1800">
                <a:solidFill>
                  <a:schemeClr val="dk1"/>
                </a:solidFill>
              </a:rPr>
              <a:t>Enhanced load-balancing (Cilium service implementation)</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CA" sz="1800">
                <a:solidFill>
                  <a:schemeClr val="dk1"/>
                </a:solidFill>
              </a:rPr>
              <a:t>Lightweight service mesh features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Different Migration Methods</a:t>
            </a:r>
            <a:endParaRPr b="1" i="0" sz="2400" u="none" cap="none" strike="noStrike">
              <a:solidFill>
                <a:schemeClr val="dk1"/>
              </a:solidFill>
              <a:latin typeface="Arial"/>
              <a:ea typeface="Arial"/>
              <a:cs typeface="Arial"/>
              <a:sym typeface="Arial"/>
            </a:endParaRPr>
          </a:p>
        </p:txBody>
      </p:sp>
      <p:sp>
        <p:nvSpPr>
          <p:cNvPr id="116" name="Google Shape;116;p20"/>
          <p:cNvSpPr txBox="1"/>
          <p:nvPr/>
        </p:nvSpPr>
        <p:spPr>
          <a:xfrm>
            <a:off x="276825" y="613166"/>
            <a:ext cx="78867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AutoNum type="arabicPeriod"/>
            </a:pPr>
            <a:r>
              <a:rPr lang="en-CA" sz="1800">
                <a:solidFill>
                  <a:schemeClr val="dk1"/>
                </a:solidFill>
              </a:rPr>
              <a:t>Deploy new clusters that come freshly made with Cilium</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CA" sz="1800">
                <a:solidFill>
                  <a:schemeClr val="dk1"/>
                </a:solidFill>
              </a:rPr>
              <a:t>Rip out the old, deploy the new</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CA" sz="1800">
                <a:solidFill>
                  <a:schemeClr val="dk1"/>
                </a:solidFill>
              </a:rPr>
              <a:t>Bind multiple network interfaces to a pod</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CA" sz="1800">
                <a:solidFill>
                  <a:schemeClr val="dk1"/>
                </a:solidFill>
              </a:rPr>
              <a:t>Attempt a hybrid, per-node migration</a:t>
            </a:r>
            <a:endParaRPr sz="1800">
              <a:solidFill>
                <a:schemeClr val="dk1"/>
              </a:solidFill>
            </a:endParaRPr>
          </a:p>
          <a:p>
            <a:pPr indent="0" lvl="0" marL="0" marR="0" rtl="0" algn="l">
              <a:lnSpc>
                <a:spcPct val="150000"/>
              </a:lnSpc>
              <a:spcBef>
                <a:spcPts val="1000"/>
              </a:spcBef>
              <a:spcAft>
                <a:spcPts val="100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Deploy new clusters</a:t>
            </a:r>
            <a:endParaRPr b="1" i="0" sz="2400" u="none" cap="none" strike="noStrike">
              <a:solidFill>
                <a:schemeClr val="dk1"/>
              </a:solidFill>
              <a:latin typeface="Arial"/>
              <a:ea typeface="Arial"/>
              <a:cs typeface="Arial"/>
              <a:sym typeface="Arial"/>
            </a:endParaRPr>
          </a:p>
        </p:txBody>
      </p:sp>
      <p:sp>
        <p:nvSpPr>
          <p:cNvPr id="122" name="Google Shape;122;p21"/>
          <p:cNvSpPr txBox="1"/>
          <p:nvPr/>
        </p:nvSpPr>
        <p:spPr>
          <a:xfrm>
            <a:off x="0" y="721800"/>
            <a:ext cx="91440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Deploy a new cluster with Cilium as the default CNI</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This removes the dependency on legacy components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Problems:</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More work on the user side to migrate their workload and data</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Stretches out the amount of time needed to complete the work</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A long period of time where we’re running two different networking and security solutions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New clusters will be provisioned with Cilium, but can’t clean up old ones until </a:t>
            </a:r>
            <a:r>
              <a:rPr b="1" lang="en-CA" sz="1800">
                <a:solidFill>
                  <a:schemeClr val="dk1"/>
                </a:solidFill>
              </a:rPr>
              <a:t>everyone</a:t>
            </a:r>
            <a:r>
              <a:rPr lang="en-CA" sz="1800">
                <a:solidFill>
                  <a:schemeClr val="dk1"/>
                </a:solidFill>
              </a:rPr>
              <a:t> migrates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Rip out the old, deploy the new</a:t>
            </a:r>
            <a:endParaRPr b="1" i="0" sz="2400" u="none" cap="none" strike="noStrike">
              <a:solidFill>
                <a:schemeClr val="dk1"/>
              </a:solidFill>
              <a:latin typeface="Arial"/>
              <a:ea typeface="Arial"/>
              <a:cs typeface="Arial"/>
              <a:sym typeface="Arial"/>
            </a:endParaRPr>
          </a:p>
        </p:txBody>
      </p:sp>
      <p:sp>
        <p:nvSpPr>
          <p:cNvPr id="128" name="Google Shape;128;p22"/>
          <p:cNvSpPr txBox="1"/>
          <p:nvPr/>
        </p:nvSpPr>
        <p:spPr>
          <a:xfrm>
            <a:off x="628650" y="721791"/>
            <a:ext cx="7886700" cy="4421700"/>
          </a:xfrm>
          <a:prstGeom prst="rect">
            <a:avLst/>
          </a:prstGeom>
          <a:noFill/>
          <a:ln>
            <a:noFill/>
          </a:ln>
        </p:spPr>
        <p:txBody>
          <a:bodyPr anchorCtr="0" anchor="ctr"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Uninstall the old CNI plugin, install the new one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Problems:</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Disrupts the existing workloads</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Cluster-wide maintenance that can last a long time</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CA" sz="1800">
                <a:solidFill>
                  <a:schemeClr val="dk1"/>
                </a:solidFill>
              </a:rPr>
              <a:t>Hard to revert back since it’s an all or nothing approach</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We set out to find a </a:t>
            </a:r>
            <a:r>
              <a:rPr lang="en-CA" sz="1800">
                <a:solidFill>
                  <a:schemeClr val="dk1"/>
                </a:solidFill>
              </a:rPr>
              <a:t>solution</a:t>
            </a:r>
            <a:r>
              <a:rPr lang="en-CA" sz="1800">
                <a:solidFill>
                  <a:schemeClr val="dk1"/>
                </a:solidFill>
              </a:rPr>
              <a:t> that we can apply in a controlled way</a:t>
            </a:r>
            <a:endParaRPr sz="1800">
              <a:solidFill>
                <a:schemeClr val="dk1"/>
              </a:solidFill>
            </a:endParaRPr>
          </a:p>
          <a:p>
            <a:pPr indent="0" lvl="0" marL="0" rtl="0" algn="l">
              <a:lnSpc>
                <a:spcPct val="150000"/>
              </a:lnSpc>
              <a:spcBef>
                <a:spcPts val="1000"/>
              </a:spcBef>
              <a:spcAft>
                <a:spcPts val="100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276819" y="-140082"/>
            <a:ext cx="7886700" cy="994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lt1"/>
              </a:buClr>
              <a:buSzPts val="2700"/>
              <a:buFont typeface="Arial"/>
              <a:buNone/>
            </a:pPr>
            <a:r>
              <a:rPr b="1" lang="en-CA" sz="2400">
                <a:solidFill>
                  <a:schemeClr val="dk1"/>
                </a:solidFill>
              </a:rPr>
              <a:t>Bind multiple network interfaces to a pod</a:t>
            </a:r>
            <a:endParaRPr b="1" i="0" sz="2400" u="none" cap="none" strike="noStrike">
              <a:solidFill>
                <a:schemeClr val="dk1"/>
              </a:solidFill>
              <a:latin typeface="Arial"/>
              <a:ea typeface="Arial"/>
              <a:cs typeface="Arial"/>
              <a:sym typeface="Arial"/>
            </a:endParaRPr>
          </a:p>
        </p:txBody>
      </p:sp>
      <p:sp>
        <p:nvSpPr>
          <p:cNvPr id="134" name="Google Shape;134;p23"/>
          <p:cNvSpPr txBox="1"/>
          <p:nvPr/>
        </p:nvSpPr>
        <p:spPr>
          <a:xfrm>
            <a:off x="-75" y="721800"/>
            <a:ext cx="9144000" cy="4421700"/>
          </a:xfrm>
          <a:prstGeom prst="rect">
            <a:avLst/>
          </a:prstGeom>
          <a:noFill/>
          <a:ln>
            <a:noFill/>
          </a:ln>
        </p:spPr>
        <p:txBody>
          <a:bodyPr anchorCtr="0" anchor="t" bIns="34275" lIns="68575" spcFirstLastPara="1" rIns="68575" wrap="square" tIns="34275">
            <a:normAutofit/>
          </a:bodyPr>
          <a:lstStyle/>
          <a:p>
            <a:pPr indent="-342900" lvl="0" marL="457200" rtl="0" algn="l">
              <a:lnSpc>
                <a:spcPct val="150000"/>
              </a:lnSpc>
              <a:spcBef>
                <a:spcPts val="1000"/>
              </a:spcBef>
              <a:spcAft>
                <a:spcPts val="0"/>
              </a:spcAft>
              <a:buClr>
                <a:schemeClr val="dk1"/>
              </a:buClr>
              <a:buSzPts val="1800"/>
              <a:buChar char="●"/>
            </a:pPr>
            <a:r>
              <a:rPr lang="en-CA" sz="1800">
                <a:solidFill>
                  <a:schemeClr val="dk1"/>
                </a:solidFill>
              </a:rPr>
              <a:t>This idea came from a </a:t>
            </a:r>
            <a:r>
              <a:rPr lang="en-CA" sz="1800" u="sng">
                <a:solidFill>
                  <a:schemeClr val="hlink"/>
                </a:solidFill>
                <a:hlinkClick r:id="rId3"/>
              </a:rPr>
              <a:t>blogpost</a:t>
            </a:r>
            <a:r>
              <a:rPr lang="en-CA" sz="1800">
                <a:solidFill>
                  <a:schemeClr val="dk1"/>
                </a:solidFill>
              </a:rPr>
              <a:t> from Jetstack (now Venafi) </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CA" sz="1800">
                <a:solidFill>
                  <a:schemeClr val="dk1"/>
                </a:solidFill>
              </a:rPr>
              <a:t>Using </a:t>
            </a:r>
            <a:r>
              <a:rPr lang="en-CA" sz="1800" u="sng">
                <a:solidFill>
                  <a:schemeClr val="hlink"/>
                </a:solidFill>
                <a:hlinkClick r:id="rId4"/>
              </a:rPr>
              <a:t>Multus</a:t>
            </a:r>
            <a:r>
              <a:rPr lang="en-CA" sz="1800">
                <a:solidFill>
                  <a:schemeClr val="dk1"/>
                </a:solidFill>
              </a:rPr>
              <a:t>, we should be able to have multiple network interfaces in a pod</a:t>
            </a:r>
            <a:endParaRPr sz="1800">
              <a:solidFill>
                <a:schemeClr val="dk1"/>
              </a:solidFill>
            </a:endParaRPr>
          </a:p>
          <a:p>
            <a:pPr indent="0" lvl="0" marL="0" rtl="0" algn="l">
              <a:lnSpc>
                <a:spcPct val="150000"/>
              </a:lnSpc>
              <a:spcBef>
                <a:spcPts val="1000"/>
              </a:spcBef>
              <a:spcAft>
                <a:spcPts val="1000"/>
              </a:spcAft>
              <a:buNone/>
            </a:pPr>
            <a:r>
              <a:t/>
            </a:r>
            <a:endParaRPr sz="1800">
              <a:solidFill>
                <a:schemeClr val="dk1"/>
              </a:solidFill>
            </a:endParaRPr>
          </a:p>
        </p:txBody>
      </p:sp>
      <p:pic>
        <p:nvPicPr>
          <p:cNvPr id="135" name="Google Shape;135;p23"/>
          <p:cNvPicPr preferRelativeResize="0"/>
          <p:nvPr/>
        </p:nvPicPr>
        <p:blipFill>
          <a:blip r:embed="rId5">
            <a:alphaModFix/>
          </a:blip>
          <a:stretch>
            <a:fillRect/>
          </a:stretch>
        </p:blipFill>
        <p:spPr>
          <a:xfrm>
            <a:off x="1597550" y="1857524"/>
            <a:ext cx="5948899" cy="3168774"/>
          </a:xfrm>
          <a:prstGeom prst="rect">
            <a:avLst/>
          </a:prstGeom>
          <a:noFill/>
          <a:ln>
            <a:noFill/>
          </a:ln>
        </p:spPr>
      </p:pic>
      <p:sp>
        <p:nvSpPr>
          <p:cNvPr id="136" name="Google Shape;136;p23"/>
          <p:cNvSpPr txBox="1"/>
          <p:nvPr/>
        </p:nvSpPr>
        <p:spPr>
          <a:xfrm>
            <a:off x="94650" y="4703200"/>
            <a:ext cx="292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800">
                <a:solidFill>
                  <a:schemeClr val="dk1"/>
                </a:solidFill>
                <a:latin typeface="Calibri"/>
                <a:ea typeface="Calibri"/>
                <a:cs typeface="Calibri"/>
                <a:sym typeface="Calibri"/>
              </a:rPr>
              <a:t>source: </a:t>
            </a:r>
            <a:r>
              <a:rPr lang="en-CA" sz="800" u="sng">
                <a:solidFill>
                  <a:schemeClr val="hlink"/>
                </a:solidFill>
                <a:latin typeface="Calibri"/>
                <a:ea typeface="Calibri"/>
                <a:cs typeface="Calibri"/>
                <a:sym typeface="Calibri"/>
                <a:hlinkClick r:id="rId6"/>
              </a:rPr>
              <a:t>https://venafi.com/blog/cni-migration/</a:t>
            </a:r>
            <a:r>
              <a:rPr lang="en-CA"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