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gpCIUPSby0vZrqOzw3Geos47WA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76fd34f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176fd34f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2e8c7d18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12e8c7d18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2e8c7d18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12e8c7d1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2e8c7d1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12e8c7d1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780f563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1780f563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3cd69dea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13cd69dea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3cd69dea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13cd69dea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3cd69d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13cd69d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3cd69dea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13cd69dea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3cd69dea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13cd69dea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3cd69de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13cd69de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bg>
      <p:bgPr>
        <a:gradFill>
          <a:gsLst>
            <a:gs pos="0">
              <a:srgbClr val="0051B5"/>
            </a:gs>
            <a:gs pos="100000">
              <a:srgbClr val="81E9F6"/>
            </a:gs>
          </a:gsLst>
          <a:lin ang="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/>
          <p:cNvPicPr preferRelativeResize="0"/>
          <p:nvPr/>
        </p:nvPicPr>
        <p:blipFill rotWithShape="1">
          <a:blip r:embed="rId2">
            <a:alphaModFix/>
          </a:blip>
          <a:srcRect b="16506" l="0" r="0" t="0"/>
          <a:stretch/>
        </p:blipFill>
        <p:spPr>
          <a:xfrm>
            <a:off x="10325" y="720375"/>
            <a:ext cx="9144003" cy="442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0721" y="2712775"/>
            <a:ext cx="4160375" cy="9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226" y="232425"/>
            <a:ext cx="4539950" cy="194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0051B5"/>
            </a:gs>
            <a:gs pos="100000">
              <a:srgbClr val="81E9F6"/>
            </a:gs>
          </a:gsLst>
          <a:lin ang="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0"/>
          <p:cNvPicPr preferRelativeResize="0"/>
          <p:nvPr/>
        </p:nvPicPr>
        <p:blipFill rotWithShape="1">
          <a:blip r:embed="rId2">
            <a:alphaModFix/>
          </a:blip>
          <a:srcRect b="16506" l="0" r="0" t="0"/>
          <a:stretch/>
        </p:blipFill>
        <p:spPr>
          <a:xfrm>
            <a:off x="10325" y="720375"/>
            <a:ext cx="9144003" cy="442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013" y="3043725"/>
            <a:ext cx="6398624" cy="15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1B5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311700" y="3598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" name="Google Shape;1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312149"/>
            <a:ext cx="2474501" cy="10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472458" y="1515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11"/>
          <p:cNvPicPr preferRelativeResize="0"/>
          <p:nvPr/>
        </p:nvPicPr>
        <p:blipFill rotWithShape="1">
          <a:blip r:embed="rId2">
            <a:alphaModFix/>
          </a:blip>
          <a:srcRect b="44626" l="0" r="0" t="43447"/>
          <a:stretch/>
        </p:blipFill>
        <p:spPr>
          <a:xfrm>
            <a:off x="0" y="0"/>
            <a:ext cx="9144003" cy="631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/>
          <p:nvPr/>
        </p:nvSpPr>
        <p:spPr>
          <a:xfrm>
            <a:off x="0" y="150"/>
            <a:ext cx="9144000" cy="631800"/>
          </a:xfrm>
          <a:prstGeom prst="rect">
            <a:avLst/>
          </a:prstGeom>
          <a:solidFill>
            <a:srgbClr val="0051B5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2900" y="91200"/>
            <a:ext cx="1048248" cy="4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1"/>
          <p:cNvSpPr txBox="1"/>
          <p:nvPr>
            <p:ph idx="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472458" y="1515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 b="44626" l="0" r="0" t="43447"/>
          <a:stretch/>
        </p:blipFill>
        <p:spPr>
          <a:xfrm>
            <a:off x="0" y="0"/>
            <a:ext cx="9144003" cy="631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/>
          <p:nvPr/>
        </p:nvSpPr>
        <p:spPr>
          <a:xfrm>
            <a:off x="0" y="150"/>
            <a:ext cx="9144000" cy="631800"/>
          </a:xfrm>
          <a:prstGeom prst="rect">
            <a:avLst/>
          </a:prstGeom>
          <a:solidFill>
            <a:srgbClr val="0051B5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2"/>
          <p:cNvSpPr txBox="1"/>
          <p:nvPr>
            <p:ph idx="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12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4" name="Google Shape;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2900" y="91200"/>
            <a:ext cx="1048248" cy="4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8472458" y="1515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13"/>
          <p:cNvPicPr preferRelativeResize="0"/>
          <p:nvPr/>
        </p:nvPicPr>
        <p:blipFill rotWithShape="1">
          <a:blip r:embed="rId2">
            <a:alphaModFix/>
          </a:blip>
          <a:srcRect b="44626" l="0" r="0" t="43447"/>
          <a:stretch/>
        </p:blipFill>
        <p:spPr>
          <a:xfrm>
            <a:off x="0" y="0"/>
            <a:ext cx="9144003" cy="631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3"/>
          <p:cNvSpPr/>
          <p:nvPr/>
        </p:nvSpPr>
        <p:spPr>
          <a:xfrm>
            <a:off x="0" y="150"/>
            <a:ext cx="9144000" cy="631800"/>
          </a:xfrm>
          <a:prstGeom prst="rect">
            <a:avLst/>
          </a:prstGeom>
          <a:solidFill>
            <a:srgbClr val="0051B5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3"/>
          <p:cNvSpPr txBox="1"/>
          <p:nvPr>
            <p:ph idx="3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3" name="Google Shape;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2900" y="91200"/>
            <a:ext cx="1048248" cy="4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1515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14"/>
          <p:cNvPicPr preferRelativeResize="0"/>
          <p:nvPr/>
        </p:nvPicPr>
        <p:blipFill rotWithShape="1">
          <a:blip r:embed="rId2">
            <a:alphaModFix/>
          </a:blip>
          <a:srcRect b="44626" l="0" r="0" t="43447"/>
          <a:stretch/>
        </p:blipFill>
        <p:spPr>
          <a:xfrm>
            <a:off x="0" y="0"/>
            <a:ext cx="9144003" cy="6317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4"/>
          <p:cNvSpPr/>
          <p:nvPr/>
        </p:nvSpPr>
        <p:spPr>
          <a:xfrm>
            <a:off x="0" y="150"/>
            <a:ext cx="9144000" cy="631800"/>
          </a:xfrm>
          <a:prstGeom prst="rect">
            <a:avLst/>
          </a:prstGeom>
          <a:solidFill>
            <a:srgbClr val="0051B5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4"/>
          <p:cNvSpPr txBox="1"/>
          <p:nvPr>
            <p:ph idx="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4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0" name="Google Shape;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2900" y="91200"/>
            <a:ext cx="1048248" cy="4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gradFill>
          <a:gsLst>
            <a:gs pos="0">
              <a:srgbClr val="0051B5"/>
            </a:gs>
            <a:gs pos="100000">
              <a:srgbClr val="81E9F6"/>
            </a:gs>
          </a:gsLst>
          <a:lin ang="0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6"/>
          <p:cNvPicPr preferRelativeResize="0"/>
          <p:nvPr/>
        </p:nvPicPr>
        <p:blipFill rotWithShape="1">
          <a:blip r:embed="rId2">
            <a:alphaModFix/>
          </a:blip>
          <a:srcRect b="16506" l="0" r="0" t="0"/>
          <a:stretch/>
        </p:blipFill>
        <p:spPr>
          <a:xfrm>
            <a:off x="10325" y="720375"/>
            <a:ext cx="9144003" cy="442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013" y="3043725"/>
            <a:ext cx="6398624" cy="15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1B5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538" y="1137939"/>
            <a:ext cx="6688927" cy="28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76fd34fcf_0_0"/>
          <p:cNvSpPr txBox="1"/>
          <p:nvPr>
            <p:ph idx="2" type="body"/>
          </p:nvPr>
        </p:nvSpPr>
        <p:spPr>
          <a:xfrm>
            <a:off x="4846875" y="1526725"/>
            <a:ext cx="36975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Zainab Husain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UX Researcher and Course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Instructor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@ OCAD University and Algoma University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Masters of Mechanical Engineering @ University of Toronto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Developed Communications Technology Recommendations for Accessibility Services Canada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UX Working Group Lead with Knative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LXF Mentor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g3176fd34fcf_0_0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Who am I?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g3176fd34fcf_0_0"/>
          <p:cNvPicPr preferRelativeResize="0"/>
          <p:nvPr/>
        </p:nvPicPr>
        <p:blipFill rotWithShape="1">
          <a:blip r:embed="rId3">
            <a:alphaModFix/>
          </a:blip>
          <a:srcRect b="5197" l="0" r="0" t="5197"/>
          <a:stretch/>
        </p:blipFill>
        <p:spPr>
          <a:xfrm>
            <a:off x="935250" y="1455775"/>
            <a:ext cx="2752800" cy="2752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2e8c7d18c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have you engaged students into open source?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2e8c7d18c_0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are some of the benefits of your approach? What are some of the disadvantages?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2e8c7d18c_0_16"/>
          <p:cNvSpPr txBox="1"/>
          <p:nvPr>
            <p:ph type="title"/>
          </p:nvPr>
        </p:nvSpPr>
        <p:spPr>
          <a:xfrm>
            <a:off x="311700" y="1598700"/>
            <a:ext cx="8520600" cy="20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can CNCF projects participate in your approach to engaging students? How can others replicate your approach?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780f56362_0_0"/>
          <p:cNvSpPr txBox="1"/>
          <p:nvPr>
            <p:ph type="title"/>
          </p:nvPr>
        </p:nvSpPr>
        <p:spPr>
          <a:xfrm>
            <a:off x="311700" y="954850"/>
            <a:ext cx="85206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g31780f5636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475" y="2461700"/>
            <a:ext cx="2457050" cy="24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1780f56362_0_0"/>
          <p:cNvSpPr txBox="1"/>
          <p:nvPr/>
        </p:nvSpPr>
        <p:spPr>
          <a:xfrm>
            <a:off x="3682200" y="2194950"/>
            <a:ext cx="17796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Feedback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Building the Future of Your Project: How to Engage Students into Open Source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2"/>
          <p:cNvSpPr txBox="1"/>
          <p:nvPr>
            <p:ph idx="1" type="subTitle"/>
          </p:nvPr>
        </p:nvSpPr>
        <p:spPr>
          <a:xfrm>
            <a:off x="311700" y="3598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Zainab Husain, Corey Leong, Leo Li, Calum Murray, Ali Ok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Contributors are Key to OSS Projects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3cd69dea5_0_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Students Want to Contribute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3cd69dea5_0_8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Grow Students Into Contributors?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3cd69dea5_0_0"/>
          <p:cNvSpPr txBox="1"/>
          <p:nvPr>
            <p:ph idx="2" type="body"/>
          </p:nvPr>
        </p:nvSpPr>
        <p:spPr>
          <a:xfrm>
            <a:off x="4846875" y="1526725"/>
            <a:ext cx="36975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Calum Murray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Engineering Science, University of Toronto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Research in LLMs for SWE, and Event-Driven and Serverless Systems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Knative Eventing Maintainer and UX Lead, CloudEvents contributor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Incoming SWE @ Red Hat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g313cd69dea5_0_0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Who am I?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g313cd69dea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250" y="1455775"/>
            <a:ext cx="2752800" cy="2752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3cd69dea5_0_59"/>
          <p:cNvSpPr txBox="1"/>
          <p:nvPr>
            <p:ph idx="2" type="body"/>
          </p:nvPr>
        </p:nvSpPr>
        <p:spPr>
          <a:xfrm>
            <a:off x="4846875" y="1526725"/>
            <a:ext cx="36975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Ali 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SWE @ Red Hat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 Chair CNCF Mentoring WG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GSoC Mentee in 2010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CNCF Ambassador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g313cd69dea5_0_59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Who am I?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g313cd69dea5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250" y="1455775"/>
            <a:ext cx="2752800" cy="2752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3cd69dea5_0_71"/>
          <p:cNvSpPr txBox="1"/>
          <p:nvPr>
            <p:ph idx="2" type="body"/>
          </p:nvPr>
        </p:nvSpPr>
        <p:spPr>
          <a:xfrm>
            <a:off x="4846875" y="1526725"/>
            <a:ext cx="36975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Dr. Corey Leong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Professor at Valencia College, Orlando FL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Teaches about Cloud Computing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Previously at Google, Oracle, and IBM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Member of the CNCF Higher Ed WG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Working on Mentorships and Internships for Students to Become OSS Contributors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313cd69dea5_0_71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Who am I?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g313cd69dea5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250" y="1455775"/>
            <a:ext cx="2752800" cy="2752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3cd69dea5_0_65"/>
          <p:cNvSpPr txBox="1"/>
          <p:nvPr>
            <p:ph idx="2" type="body"/>
          </p:nvPr>
        </p:nvSpPr>
        <p:spPr>
          <a:xfrm>
            <a:off x="4846875" y="1526725"/>
            <a:ext cx="3697500" cy="26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Leo Li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Engineering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University of Toronto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Knative Eventing Maintainer and UX Tech Lead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 Founder of University of Toronto Open Source Students Club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Prev IEEE Student Branch Co-Chair for University of Toronto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313cd69dea5_0_65"/>
          <p:cNvSpPr txBox="1"/>
          <p:nvPr>
            <p:ph type="title"/>
          </p:nvPr>
        </p:nvSpPr>
        <p:spPr>
          <a:xfrm>
            <a:off x="91075" y="29700"/>
            <a:ext cx="769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Who am I?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g313cd69dea5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250" y="1455775"/>
            <a:ext cx="2752800" cy="2752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CNA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