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DMSans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DMSans-italic.fntdata"/><Relationship Id="rId16" Type="http://schemas.openxmlformats.org/officeDocument/2006/relationships/slide" Target="slides/slide11.xml"/><Relationship Id="rId38" Type="http://schemas.openxmlformats.org/officeDocument/2006/relationships/font" Target="fonts/DM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15fab75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015fab75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15fab754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15fab754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you auth to different k8s flavors was different; scale nodes up / down was also different</a:t>
            </a:r>
            <a:br>
              <a:rPr lang="en"/>
            </a:br>
            <a:r>
              <a:rPr lang="en"/>
              <a:t>Even worse, rollbacks were also affected by the same issues, causing mitigation of incidents caused by problems in new configurations very hard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15fab754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015fab754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operating the first version of the system for more than a year, we finally took all of our learnings from it and moved on to a better solution: k8s operators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7523d398a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17523d398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Masters in self-managed k8s are not conceptually different from other node pools when it comes to upgrades except we need to upgrade them first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15fab754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15fab754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523d398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7523d398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15fab75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15fab75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15fab754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15fab75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15fab754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015fab754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15fab75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15fab75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we don’t support scaling down a node pool via the node pool capacity CR is because we always want to terminate specific VMs that have been safely drained by the node-drain operator).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7523d398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17523d398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Databricks is a multi-cloud data intelligence platform that enables organizations to understand their data from ETL to Data Warehousing to Generative AI.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742670e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742670e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7523d398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17523d398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15fab754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15fab754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Runs the “blue-green rolling upgrade” algorithm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7523d398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7523d398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182417792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182417792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15fab754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15fab754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182417792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182417792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15fab754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015fab754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Infra updates = such as </a:t>
            </a:r>
            <a:r>
              <a:rPr lang="en"/>
              <a:t>node operating system changes</a:t>
            </a:r>
            <a:r>
              <a:rPr lang="en"/>
              <a:t>, instance type, taints / labels, userdata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9a99de3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f9a99de3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soon found that this seemingly simple ops work was </a:t>
            </a:r>
            <a:r>
              <a:rPr lang="en"/>
              <a:t>challenging</a:t>
            </a:r>
            <a:r>
              <a:rPr lang="en"/>
              <a:t> to us for many reasons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9a99de3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f9a99de3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9a99de3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f9a99de3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Grew from a “small startup” to a “medium-sized tech company”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15fab75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015fab75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139 days without rest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Scale was smaller back then, but still </a:t>
            </a:r>
            <a:r>
              <a:rPr lang="en"/>
              <a:t>significant.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wouldn’t have reached our current scaled without automating the upgrade process, and now I’m going to talk about how we solved this problem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15fab75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015fab75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With</a:t>
            </a:r>
            <a:r>
              <a:rPr lang="en"/>
              <a:t> the scale back then, and in anticipation of the larger scale, we needed to built automation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15fab75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015fab75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bg>
      <p:bgPr>
        <a:gradFill>
          <a:gsLst>
            <a:gs pos="0">
              <a:srgbClr val="0051B5"/>
            </a:gs>
            <a:gs pos="100000">
              <a:srgbClr val="81E9F6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6506" l="0" r="0" t="0"/>
          <a:stretch/>
        </p:blipFill>
        <p:spPr>
          <a:xfrm>
            <a:off x="10325" y="720375"/>
            <a:ext cx="9144003" cy="44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721" y="2712775"/>
            <a:ext cx="4160375" cy="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6" y="232425"/>
            <a:ext cx="4539950" cy="19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0051B5"/>
            </a:gs>
            <a:gs pos="100000">
              <a:srgbClr val="81E9F6"/>
            </a:gs>
          </a:gsLst>
          <a:lin ang="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16506" l="0" r="0" t="0"/>
          <a:stretch/>
        </p:blipFill>
        <p:spPr>
          <a:xfrm>
            <a:off x="10325" y="720375"/>
            <a:ext cx="9144003" cy="44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013" y="3043725"/>
            <a:ext cx="6398624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3598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12149"/>
            <a:ext cx="2474501" cy="10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1515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44626" l="0" r="0" t="43447"/>
          <a:stretch/>
        </p:blipFill>
        <p:spPr>
          <a:xfrm>
            <a:off x="0" y="0"/>
            <a:ext cx="9144003" cy="6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150"/>
            <a:ext cx="9144000" cy="6318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900" y="91200"/>
            <a:ext cx="1048248" cy="4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1515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44626" l="0" r="0" t="43447"/>
          <a:stretch/>
        </p:blipFill>
        <p:spPr>
          <a:xfrm>
            <a:off x="0" y="0"/>
            <a:ext cx="9144003" cy="6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0" y="150"/>
            <a:ext cx="9144000" cy="6318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idx="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900" y="91200"/>
            <a:ext cx="1048248" cy="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1515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44626" l="0" r="0" t="43447"/>
          <a:stretch/>
        </p:blipFill>
        <p:spPr>
          <a:xfrm>
            <a:off x="0" y="0"/>
            <a:ext cx="9144003" cy="6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0" y="150"/>
            <a:ext cx="9144000" cy="6318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idx="3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900" y="91200"/>
            <a:ext cx="1048248" cy="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1515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44626" l="0" r="0" t="43447"/>
          <a:stretch/>
        </p:blipFill>
        <p:spPr>
          <a:xfrm>
            <a:off x="0" y="0"/>
            <a:ext cx="9144003" cy="6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0" y="150"/>
            <a:ext cx="9144000" cy="6318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900" y="91200"/>
            <a:ext cx="1048248" cy="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gradFill>
          <a:gsLst>
            <a:gs pos="0">
              <a:srgbClr val="0051B5"/>
            </a:gs>
            <a:gs pos="100000">
              <a:srgbClr val="81E9F6"/>
            </a:gs>
          </a:gsLst>
          <a:lin ang="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16506" l="0" r="0" t="0"/>
          <a:stretch/>
        </p:blipFill>
        <p:spPr>
          <a:xfrm>
            <a:off x="10325" y="720375"/>
            <a:ext cx="9144003" cy="44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013" y="3043725"/>
            <a:ext cx="6398624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538" y="1137939"/>
            <a:ext cx="6688927" cy="28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kubernetes-sigs/controller-runtime/tree/mai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databricks.com/blog/scalable-kubernetes-upgrade-using-operator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atabricks.com/company/careers/open-positions" TargetMode="External"/><Relationship Id="rId4" Type="http://schemas.openxmlformats.org/officeDocument/2006/relationships/hyperlink" Target="https://www.linkedin.com/in/ziyuan-chen/" TargetMode="External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4080">
                <a:latin typeface="Montserrat"/>
                <a:ea typeface="Montserrat"/>
                <a:cs typeface="Montserrat"/>
                <a:sym typeface="Montserrat"/>
              </a:rPr>
              <a:t>Automated Multi-Cloud, Multi-Flavor Kubernetes Cluster Upgrades Using Operators </a:t>
            </a:r>
            <a:endParaRPr sz="408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0"/>
          <p:cNvSpPr txBox="1"/>
          <p:nvPr>
            <p:ph idx="1" type="subTitle"/>
          </p:nvPr>
        </p:nvSpPr>
        <p:spPr>
          <a:xfrm>
            <a:off x="311700" y="3746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Ziyuan Chen, Software Engineer at Databricks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20"/>
              <a:t>First version: Automation using off-the-shelf CICD</a:t>
            </a:r>
            <a:endParaRPr sz="2320"/>
          </a:p>
        </p:txBody>
      </p:sp>
      <p:sp>
        <p:nvSpPr>
          <p:cNvPr id="124" name="Google Shape;124;p19"/>
          <p:cNvSpPr/>
          <p:nvPr/>
        </p:nvSpPr>
        <p:spPr>
          <a:xfrm>
            <a:off x="715900" y="1211350"/>
            <a:ext cx="13332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A, node pool N1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049100" y="1211350"/>
            <a:ext cx="13332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A, node pool N2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382300" y="1211350"/>
            <a:ext cx="13332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A, node pool N3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715500" y="1211350"/>
            <a:ext cx="13332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B, node pool N1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6048700" y="1211350"/>
            <a:ext cx="13332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B, node pool N2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7498200" y="1174750"/>
            <a:ext cx="16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90475" y="759975"/>
            <a:ext cx="2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Spinnaker stages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552850" y="927825"/>
            <a:ext cx="28656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19650" y="2319825"/>
            <a:ext cx="2676900" cy="2030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293225" y="2397500"/>
            <a:ext cx="24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Jenkins job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 rot="2700000">
            <a:off x="1305229" y="1906722"/>
            <a:ext cx="883742" cy="126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482175" y="2943350"/>
            <a:ext cx="2246400" cy="11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571425" y="2995850"/>
            <a:ext cx="20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Python + Groovy scripts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484275" y="2326725"/>
            <a:ext cx="2246400" cy="100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</a:t>
            </a:r>
            <a:r>
              <a:rPr lang="en"/>
              <a:t>rg</a:t>
            </a:r>
            <a:r>
              <a:rPr lang="en"/>
              <a:t>et Kubernetes cluster’s API Server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484275" y="3597250"/>
            <a:ext cx="2246400" cy="100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APIs</a:t>
            </a:r>
            <a:endParaRPr/>
          </a:p>
        </p:txBody>
      </p:sp>
      <p:cxnSp>
        <p:nvCxnSpPr>
          <p:cNvPr id="139" name="Google Shape;139;p19"/>
          <p:cNvCxnSpPr>
            <a:stCxn id="135" idx="3"/>
            <a:endCxn id="137" idx="1"/>
          </p:cNvCxnSpPr>
          <p:nvPr/>
        </p:nvCxnSpPr>
        <p:spPr>
          <a:xfrm flipH="1" rot="10800000">
            <a:off x="3728575" y="2830550"/>
            <a:ext cx="755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5" idx="3"/>
            <a:endCxn id="138" idx="1"/>
          </p:cNvCxnSpPr>
          <p:nvPr/>
        </p:nvCxnSpPr>
        <p:spPr>
          <a:xfrm>
            <a:off x="3728575" y="3494450"/>
            <a:ext cx="7557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/>
          <p:nvPr/>
        </p:nvSpPr>
        <p:spPr>
          <a:xfrm>
            <a:off x="7150675" y="2886950"/>
            <a:ext cx="1813800" cy="12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new nodes, move workloads over, shut down old nodes</a:t>
            </a:r>
            <a:endParaRPr/>
          </a:p>
        </p:txBody>
      </p:sp>
      <p:cxnSp>
        <p:nvCxnSpPr>
          <p:cNvPr id="142" name="Google Shape;142;p19"/>
          <p:cNvCxnSpPr>
            <a:stCxn id="138" idx="3"/>
            <a:endCxn id="141" idx="1"/>
          </p:cNvCxnSpPr>
          <p:nvPr/>
        </p:nvCxnSpPr>
        <p:spPr>
          <a:xfrm flipH="1" rot="10800000">
            <a:off x="6730675" y="3494500"/>
            <a:ext cx="4200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37" idx="3"/>
            <a:endCxn id="141" idx="1"/>
          </p:cNvCxnSpPr>
          <p:nvPr/>
        </p:nvCxnSpPr>
        <p:spPr>
          <a:xfrm>
            <a:off x="6730675" y="2830575"/>
            <a:ext cx="4200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1700" y="858575"/>
            <a:ext cx="8520600" cy="3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outages due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to test (10k+ lines of poorly-tested Python + Groovy 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to make a change that behaves consistently on all clouds and Kubernetes flavors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high human operational cost (100 - 150 oncall pages a week)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Suffered from transient and temporary failures because of the </a:t>
            </a:r>
            <a:r>
              <a:rPr lang="en"/>
              <a:t>complexity of upgrade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housands of mouse clicks</a:t>
            </a:r>
            <a:r>
              <a:rPr lang="en"/>
              <a:t> restarting failed Jenkins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Rollbacks were often blocked due the same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missed deadlines</a:t>
            </a:r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Solution: Kubernetes operators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642425" y="938425"/>
            <a:ext cx="7757100" cy="27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831350" y="2166575"/>
            <a:ext cx="3364500" cy="1417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Node upgrade: “node pool rotation” process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768375" y="1022400"/>
            <a:ext cx="22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Kubernetes cluster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214175" y="1127350"/>
            <a:ext cx="1357800" cy="65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366575" y="1279750"/>
            <a:ext cx="1581900" cy="65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518975" y="1432150"/>
            <a:ext cx="1710600" cy="65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master nodes (self-managed k8s only)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085475" y="24313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1237875" y="25837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390275" y="27361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Nodes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2838075" y="24313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2990475" y="25837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142875" y="27361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Nodes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909975" y="2093125"/>
            <a:ext cx="20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Node pool 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244438" y="2691425"/>
            <a:ext cx="5937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181925" y="2443475"/>
            <a:ext cx="910200" cy="863400"/>
          </a:xfrm>
          <a:prstGeom prst="mathMultiply">
            <a:avLst>
              <a:gd fmla="val 2352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4869950" y="2166575"/>
            <a:ext cx="3364500" cy="1417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5124075" y="24313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5276475" y="25837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428875" y="27361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Nodes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4948575" y="2093125"/>
            <a:ext cx="20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Node pool 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283038" y="2691425"/>
            <a:ext cx="5937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6876675" y="24313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029075" y="25837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181475" y="2736100"/>
            <a:ext cx="829200" cy="65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Nodes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296725" y="2443475"/>
            <a:ext cx="910200" cy="863400"/>
          </a:xfrm>
          <a:prstGeom prst="mathMultiply">
            <a:avLst>
              <a:gd fmla="val 2352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605675" y="3819900"/>
            <a:ext cx="802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Node pool</a:t>
            </a:r>
            <a:r>
              <a:rPr lang="en" sz="1800">
                <a:solidFill>
                  <a:schemeClr val="dk2"/>
                </a:solidFill>
              </a:rPr>
              <a:t>: a group of nodes with the same configuration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Old nodes</a:t>
            </a:r>
            <a:r>
              <a:rPr lang="en" sz="1800">
                <a:solidFill>
                  <a:schemeClr val="dk2"/>
                </a:solidFill>
              </a:rPr>
              <a:t>: nodes in a node pool running an old configuration we’re moving away from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New nodes</a:t>
            </a:r>
            <a:r>
              <a:rPr lang="en" sz="1800">
                <a:solidFill>
                  <a:schemeClr val="dk2"/>
                </a:solidFill>
              </a:rPr>
              <a:t>: nodes in a node pool running a new configuration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576375" y="1127350"/>
            <a:ext cx="1452600" cy="650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728775" y="1279750"/>
            <a:ext cx="1710600" cy="650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5881175" y="1432150"/>
            <a:ext cx="1824600" cy="650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master nodes (self-managed k8s only)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3702425" y="1161350"/>
            <a:ext cx="910200" cy="863400"/>
          </a:xfrm>
          <a:prstGeom prst="mathMultiply">
            <a:avLst>
              <a:gd fmla="val 2352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4965563" y="1253263"/>
            <a:ext cx="5937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743100"/>
            <a:ext cx="8520600" cy="4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 upgrade</a:t>
            </a:r>
            <a:r>
              <a:rPr lang="en"/>
              <a:t> is declarative: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Goal state: all nodes in a node pool are running the new configuration.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“rollback” is just an </a:t>
            </a:r>
            <a:r>
              <a:rPr lang="en"/>
              <a:t>upgrade</a:t>
            </a:r>
            <a:r>
              <a:rPr lang="en"/>
              <a:t> in the reverse 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long as the goal state is clear, there is no additional logic needed to roll back, either in the middle of or after an upgrade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observations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Nobody wants to sit there and watch the upgrades, so upgrades should be a continuous, background process, rather than a job run by an engineer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Tolerate </a:t>
            </a:r>
            <a:r>
              <a:rPr lang="en"/>
              <a:t>temporary</a:t>
            </a:r>
            <a:r>
              <a:rPr lang="en"/>
              <a:t> failures and move gradually towards the goal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Kubernetes operators are a good choice to implement such a process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write tests for with good ecosystem </a:t>
            </a:r>
            <a:r>
              <a:rPr lang="en"/>
              <a:t>support</a:t>
            </a:r>
            <a:r>
              <a:rPr lang="en"/>
              <a:t> (Golang, KubeBuilder)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Kubernetes cluster should be able to upgrade itself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operators as pods within each Kubernetes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dependency on external infrastructure - Kubernetes is the base layer of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process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684400" y="749475"/>
            <a:ext cx="8271600" cy="4114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3 operators working together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3927400" y="1064400"/>
            <a:ext cx="1785600" cy="96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Node-pool-rotation operator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378300" y="2854325"/>
            <a:ext cx="13122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Node-drain</a:t>
            </a:r>
            <a:r>
              <a:rPr lang="en"/>
              <a:t> operator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5627275" y="2854325"/>
            <a:ext cx="17856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Node-pool-capacity operator</a:t>
            </a:r>
            <a:endParaRPr/>
          </a:p>
        </p:txBody>
      </p:sp>
      <p:cxnSp>
        <p:nvCxnSpPr>
          <p:cNvPr id="212" name="Google Shape;212;p25"/>
          <p:cNvCxnSpPr>
            <a:stCxn id="209" idx="2"/>
            <a:endCxn id="210" idx="0"/>
          </p:cNvCxnSpPr>
          <p:nvPr/>
        </p:nvCxnSpPr>
        <p:spPr>
          <a:xfrm flipH="1">
            <a:off x="3034300" y="2030100"/>
            <a:ext cx="1785900" cy="8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>
            <a:stCxn id="209" idx="2"/>
            <a:endCxn id="211" idx="0"/>
          </p:cNvCxnSpPr>
          <p:nvPr/>
        </p:nvCxnSpPr>
        <p:spPr>
          <a:xfrm>
            <a:off x="4820200" y="2030100"/>
            <a:ext cx="1699800" cy="8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5"/>
          <p:cNvSpPr txBox="1"/>
          <p:nvPr/>
        </p:nvSpPr>
        <p:spPr>
          <a:xfrm>
            <a:off x="831350" y="854450"/>
            <a:ext cx="29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Kubernetes cluster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946300" y="2072700"/>
            <a:ext cx="29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Patch Custom Resources (CRs) and check their statuses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5874800" y="854450"/>
            <a:ext cx="29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All operators use the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Controller-Runtime</a:t>
            </a:r>
            <a:r>
              <a:rPr lang="en" sz="1300">
                <a:solidFill>
                  <a:schemeClr val="dk2"/>
                </a:solidFill>
              </a:rPr>
              <a:t> framework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Node-drain operator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1404800" y="1061275"/>
            <a:ext cx="1700400" cy="17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Node-drain CR: we need to drain the node with UID X (node names can be reused)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5710100" y="872225"/>
            <a:ext cx="1117800" cy="2000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1404800" y="3430975"/>
            <a:ext cx="191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Requeue and retry if anything fails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25" name="Google Shape;225;p26"/>
          <p:cNvCxnSpPr/>
          <p:nvPr/>
        </p:nvCxnSpPr>
        <p:spPr>
          <a:xfrm rot="10800000">
            <a:off x="2253800" y="2909150"/>
            <a:ext cx="24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/>
          <p:nvPr/>
        </p:nvSpPr>
        <p:spPr>
          <a:xfrm>
            <a:off x="5825175" y="1056225"/>
            <a:ext cx="808200" cy="27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5825175" y="1437225"/>
            <a:ext cx="808200" cy="27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5825175" y="1818225"/>
            <a:ext cx="808200" cy="27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cxnSp>
        <p:nvCxnSpPr>
          <p:cNvPr id="229" name="Google Shape;229;p26"/>
          <p:cNvCxnSpPr>
            <a:endCxn id="226" idx="1"/>
          </p:cNvCxnSpPr>
          <p:nvPr/>
        </p:nvCxnSpPr>
        <p:spPr>
          <a:xfrm flipH="1" rot="10800000">
            <a:off x="3108975" y="1192725"/>
            <a:ext cx="271620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 txBox="1"/>
          <p:nvPr/>
        </p:nvSpPr>
        <p:spPr>
          <a:xfrm>
            <a:off x="4064150" y="1056225"/>
            <a:ext cx="6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Evict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31" name="Google Shape;231;p26"/>
          <p:cNvCxnSpPr>
            <a:endCxn id="227" idx="1"/>
          </p:cNvCxnSpPr>
          <p:nvPr/>
        </p:nvCxnSpPr>
        <p:spPr>
          <a:xfrm flipH="1" rot="10800000">
            <a:off x="3119475" y="1573725"/>
            <a:ext cx="2705700" cy="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6"/>
          <p:cNvCxnSpPr>
            <a:endCxn id="228" idx="1"/>
          </p:cNvCxnSpPr>
          <p:nvPr/>
        </p:nvCxnSpPr>
        <p:spPr>
          <a:xfrm>
            <a:off x="3087975" y="1674525"/>
            <a:ext cx="27372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3088200" y="2514525"/>
            <a:ext cx="2603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6"/>
          <p:cNvSpPr txBox="1"/>
          <p:nvPr/>
        </p:nvSpPr>
        <p:spPr>
          <a:xfrm>
            <a:off x="3910650" y="2138247"/>
            <a:ext cx="10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Cordon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5767700" y="2290650"/>
            <a:ext cx="10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Node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463975" y="4076400"/>
            <a:ext cx="846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When any of the 3 operator</a:t>
            </a:r>
            <a:r>
              <a:rPr lang="en" sz="1800">
                <a:solidFill>
                  <a:schemeClr val="dk2"/>
                </a:solidFill>
              </a:rPr>
              <a:t>s’</a:t>
            </a:r>
            <a:r>
              <a:rPr lang="en" sz="1800">
                <a:solidFill>
                  <a:schemeClr val="dk2"/>
                </a:solidFill>
              </a:rPr>
              <a:t> pods are evicted, </a:t>
            </a:r>
            <a:r>
              <a:rPr lang="en" sz="1800">
                <a:solidFill>
                  <a:schemeClr val="dk2"/>
                </a:solidFill>
              </a:rPr>
              <a:t>because</a:t>
            </a:r>
            <a:r>
              <a:rPr lang="en" sz="1800">
                <a:solidFill>
                  <a:schemeClr val="dk2"/>
                </a:solidFill>
              </a:rPr>
              <a:t> their declarative states are defined in their CRs, they are able to restart and continue reconciling.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104125" y="1377925"/>
            <a:ext cx="129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One CR per node; a garbage collection goroutine cleans up old CRs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311700" y="728475"/>
            <a:ext cx="85206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PodDistruptionBudgets (PDBs)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often, services are required to have PDBs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For services that do not have PDB, a “default internal PDB” with a maxUnavailable=1 is enforced (except for those that fall under one of the cases below)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Service-specific configurations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Maintenance Windows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“My service’s pod(s) can only be evicted on Fridays 9pm-10pm Pacific”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Often used by services that can’t tolerate any replica being down or are single-replica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Grace Periods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“Give my pod 8 hours to finish. If it’s not done by then, evict it”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Suitable for pods with a finite lifespan (e.g. jobs)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Custom Handler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framework that teams can use to implement their own pod eviction logic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“I’d like my ML inference pods to not be evicted but re-deployed by making a request to its orchestrator based on application-level signals”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20"/>
              <a:t>Contract between node-drain operator &amp; workloads  </a:t>
            </a:r>
            <a:endParaRPr sz="23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Node-pool-capacity operator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1218175" y="1990525"/>
            <a:ext cx="1679400" cy="8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 pool capacity CR: tell me the desired size of a node pool (can only scale up but not down)</a:t>
            </a:r>
            <a:endParaRPr sz="1100"/>
          </a:p>
        </p:txBody>
      </p:sp>
      <p:sp>
        <p:nvSpPr>
          <p:cNvPr id="250" name="Google Shape;250;p28"/>
          <p:cNvSpPr txBox="1"/>
          <p:nvPr/>
        </p:nvSpPr>
        <p:spPr>
          <a:xfrm>
            <a:off x="91075" y="602400"/>
            <a:ext cx="87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Interacts with cloud provider to add/delete VMs for nodes in a Kubernetes node pool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1218050" y="3626150"/>
            <a:ext cx="1679400" cy="8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termination CR: tell me which node’s VM you need to delete</a:t>
            </a:r>
            <a:endParaRPr/>
          </a:p>
        </p:txBody>
      </p:sp>
      <p:cxnSp>
        <p:nvCxnSpPr>
          <p:cNvPr id="252" name="Google Shape;252;p28"/>
          <p:cNvCxnSpPr/>
          <p:nvPr/>
        </p:nvCxnSpPr>
        <p:spPr>
          <a:xfrm>
            <a:off x="558425" y="1778175"/>
            <a:ext cx="210000" cy="13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8"/>
          <p:cNvSpPr txBox="1"/>
          <p:nvPr/>
        </p:nvSpPr>
        <p:spPr>
          <a:xfrm>
            <a:off x="91075" y="1162075"/>
            <a:ext cx="191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Requeue and retry if anything fails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54" name="Google Shape;254;p28"/>
          <p:cNvCxnSpPr>
            <a:endCxn id="249" idx="2"/>
          </p:cNvCxnSpPr>
          <p:nvPr/>
        </p:nvCxnSpPr>
        <p:spPr>
          <a:xfrm flipH="1" rot="10800000">
            <a:off x="1732675" y="2882725"/>
            <a:ext cx="3252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8"/>
          <p:cNvSpPr txBox="1"/>
          <p:nvPr/>
        </p:nvSpPr>
        <p:spPr>
          <a:xfrm>
            <a:off x="1076300" y="3023588"/>
            <a:ext cx="196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Update status based on reconciliation success / failure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56" name="Google Shape;256;p28"/>
          <p:cNvCxnSpPr>
            <a:endCxn id="251" idx="0"/>
          </p:cNvCxnSpPr>
          <p:nvPr/>
        </p:nvCxnSpPr>
        <p:spPr>
          <a:xfrm>
            <a:off x="1732550" y="3437150"/>
            <a:ext cx="325200" cy="1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8"/>
          <p:cNvCxnSpPr>
            <a:stCxn id="249" idx="3"/>
          </p:cNvCxnSpPr>
          <p:nvPr/>
        </p:nvCxnSpPr>
        <p:spPr>
          <a:xfrm>
            <a:off x="2897575" y="2436625"/>
            <a:ext cx="30339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8"/>
          <p:cNvCxnSpPr>
            <a:stCxn id="251" idx="3"/>
            <a:endCxn id="259" idx="1"/>
          </p:cNvCxnSpPr>
          <p:nvPr/>
        </p:nvCxnSpPr>
        <p:spPr>
          <a:xfrm>
            <a:off x="2897450" y="4072250"/>
            <a:ext cx="3033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8"/>
          <p:cNvSpPr/>
          <p:nvPr/>
        </p:nvSpPr>
        <p:spPr>
          <a:xfrm>
            <a:off x="5931475" y="1992175"/>
            <a:ext cx="1679400" cy="892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Cloud API to add VMs to a node pool</a:t>
            </a:r>
            <a:endParaRPr sz="1300"/>
          </a:p>
        </p:txBody>
      </p:sp>
      <p:sp>
        <p:nvSpPr>
          <p:cNvPr id="259" name="Google Shape;259;p28"/>
          <p:cNvSpPr/>
          <p:nvPr/>
        </p:nvSpPr>
        <p:spPr>
          <a:xfrm>
            <a:off x="5931475" y="3628700"/>
            <a:ext cx="1679400" cy="892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Cloud API to terminate a VM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681100"/>
            <a:ext cx="8520600" cy="20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Intelligence Platform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ETL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warehousing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Generative AI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 of them run on Kubernetes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Who we are</a:t>
            </a:r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477575"/>
            <a:ext cx="3932074" cy="36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311700" y="1152475"/>
            <a:ext cx="56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APIs to scale up a node pool / terminate VMs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Node-pool-capacity operator abstracts these differences from other operators</a:t>
            </a:r>
            <a:endParaRPr/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the differences between clouds / flavors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5995975" y="2404500"/>
            <a:ext cx="2949600" cy="11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5953975" y="1032900"/>
            <a:ext cx="2991600" cy="11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5996050" y="3852300"/>
            <a:ext cx="2949600" cy="11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7385325" y="1130100"/>
            <a:ext cx="1322700" cy="459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 node group</a:t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7385325" y="1639400"/>
            <a:ext cx="1322700" cy="388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ASG</a:t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7385325" y="2501700"/>
            <a:ext cx="1322700" cy="388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 node pool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7385325" y="3011000"/>
            <a:ext cx="1322700" cy="388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VMSS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7385325" y="4025700"/>
            <a:ext cx="1322700" cy="388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GKE node pool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7385325" y="4535000"/>
            <a:ext cx="1322700" cy="388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6090475" y="1130100"/>
            <a:ext cx="121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AWS EKS: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self-managed k8s on AWS: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6090475" y="2577900"/>
            <a:ext cx="121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Azure AKS: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self-managed k8s on Azure: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6090475" y="4025700"/>
            <a:ext cx="121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GCP GKE: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self-managed k8s on GCP: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" sz="2078"/>
              <a:t>Node-pool-rotation operator: blue-green rolling upgrade</a:t>
            </a:r>
            <a:endParaRPr sz="2078"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800"/>
            <a:ext cx="5648400" cy="42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6049500" y="712800"/>
            <a:ext cx="30945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313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rgbClr val="1B3139"/>
              </a:buClr>
              <a:buSzPts val="1200"/>
              <a:buFont typeface="DM Sans"/>
              <a:buChar char="-"/>
            </a:pPr>
            <a:r>
              <a:rPr lang="en" sz="1200">
                <a:solidFill>
                  <a:srgbClr val="1B3139"/>
                </a:solidFill>
                <a:latin typeface="DM Sans"/>
                <a:ea typeface="DM Sans"/>
                <a:cs typeface="DM Sans"/>
                <a:sym typeface="DM Sans"/>
              </a:rPr>
              <a:t>Two cloud stacks (ASG/VMSS/MIG) mapping to the same logical node pool, rather than trying to do a surge upgrade within one stack. Enables reliable rollbacks. </a:t>
            </a:r>
            <a:endParaRPr sz="1200">
              <a:solidFill>
                <a:srgbClr val="1B313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200"/>
              <a:buFont typeface="DM Sans"/>
              <a:buChar char="-"/>
            </a:pPr>
            <a:r>
              <a:rPr lang="en" sz="1200">
                <a:solidFill>
                  <a:srgbClr val="1B3139"/>
                </a:solidFill>
                <a:latin typeface="DM Sans"/>
                <a:ea typeface="DM Sans"/>
                <a:cs typeface="DM Sans"/>
                <a:sym typeface="DM Sans"/>
              </a:rPr>
              <a:t>Gradually replaces old nodes in small batches</a:t>
            </a:r>
            <a:endParaRPr sz="1200">
              <a:solidFill>
                <a:srgbClr val="1B313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200"/>
              <a:buFont typeface="DM Sans"/>
              <a:buChar char="-"/>
            </a:pPr>
            <a:r>
              <a:rPr lang="en" sz="1200">
                <a:solidFill>
                  <a:srgbClr val="1B3139"/>
                </a:solidFill>
                <a:latin typeface="DM Sans"/>
                <a:ea typeface="DM Sans"/>
                <a:cs typeface="DM Sans"/>
                <a:sym typeface="DM Sans"/>
              </a:rPr>
              <a:t>Tunable batch size allo</a:t>
            </a:r>
            <a:r>
              <a:rPr lang="en" sz="1200">
                <a:solidFill>
                  <a:srgbClr val="1B3139"/>
                </a:solidFill>
                <a:latin typeface="DM Sans"/>
                <a:ea typeface="DM Sans"/>
                <a:cs typeface="DM Sans"/>
                <a:sym typeface="DM Sans"/>
              </a:rPr>
              <a:t>ws us to control the speed of node upgrades</a:t>
            </a:r>
            <a:endParaRPr sz="1200">
              <a:solidFill>
                <a:srgbClr val="1B313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2279925" y="2397525"/>
            <a:ext cx="703200" cy="2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Old nodes</a:t>
            </a:r>
            <a:endParaRPr sz="800"/>
          </a:p>
        </p:txBody>
      </p:sp>
      <p:sp>
        <p:nvSpPr>
          <p:cNvPr id="287" name="Google Shape;287;p30"/>
          <p:cNvSpPr/>
          <p:nvPr/>
        </p:nvSpPr>
        <p:spPr>
          <a:xfrm>
            <a:off x="2279925" y="2628525"/>
            <a:ext cx="703200" cy="1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New nodes</a:t>
            </a:r>
            <a:endParaRPr sz="800"/>
          </a:p>
        </p:txBody>
      </p:sp>
      <p:sp>
        <p:nvSpPr>
          <p:cNvPr id="288" name="Google Shape;288;p30"/>
          <p:cNvSpPr txBox="1"/>
          <p:nvPr/>
        </p:nvSpPr>
        <p:spPr>
          <a:xfrm>
            <a:off x="3265975" y="6507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Old ASG / VMSS / MIG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4866175" y="6507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New</a:t>
            </a:r>
            <a:r>
              <a:rPr lang="en" sz="700">
                <a:solidFill>
                  <a:schemeClr val="dk2"/>
                </a:solidFill>
              </a:rPr>
              <a:t> ASG / VMSS / MIG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3265975" y="4689375"/>
            <a:ext cx="11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Old ASG / VMSS / MIG scaled down to 0 but not deleted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311700" y="687900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Acts as a coordinator to gradually move the state of a node pool towards the goal state where all nodes have been </a:t>
            </a:r>
            <a:r>
              <a:rPr lang="en"/>
              <a:t>upgrade</a:t>
            </a:r>
            <a:r>
              <a:rPr lang="en"/>
              <a:t>d.</a:t>
            </a:r>
            <a:endParaRPr/>
          </a:p>
        </p:txBody>
      </p:sp>
      <p:sp>
        <p:nvSpPr>
          <p:cNvPr id="296" name="Google Shape;296;p31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Node-pool-rotation operator</a:t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91075" y="1999575"/>
            <a:ext cx="1857900" cy="13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Node-pool-rotation CR: we need all nodes in a node pool to be running this configuration</a:t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2366550" y="1999700"/>
            <a:ext cx="1553700" cy="13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Watch / </a:t>
            </a:r>
            <a:r>
              <a:rPr lang="en"/>
              <a:t>l</a:t>
            </a:r>
            <a:r>
              <a:rPr lang="en"/>
              <a:t>ist all nodes in the the node pool</a:t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4337825" y="2088825"/>
            <a:ext cx="1553700" cy="11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old nodes with new nodes in small batches</a:t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4337800" y="3894150"/>
            <a:ext cx="1553700" cy="11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node-drain CRs to drain and cordon old nodes </a:t>
            </a:r>
            <a:endParaRPr/>
          </a:p>
        </p:txBody>
      </p:sp>
      <p:cxnSp>
        <p:nvCxnSpPr>
          <p:cNvPr id="301" name="Google Shape;301;p31"/>
          <p:cNvCxnSpPr>
            <a:stCxn id="299" idx="2"/>
            <a:endCxn id="300" idx="0"/>
          </p:cNvCxnSpPr>
          <p:nvPr/>
        </p:nvCxnSpPr>
        <p:spPr>
          <a:xfrm>
            <a:off x="5114675" y="3247725"/>
            <a:ext cx="0" cy="6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1"/>
          <p:cNvSpPr/>
          <p:nvPr/>
        </p:nvSpPr>
        <p:spPr>
          <a:xfrm>
            <a:off x="6195575" y="3844000"/>
            <a:ext cx="1758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node-termination CRs to kill these</a:t>
            </a:r>
            <a:r>
              <a:rPr lang="en">
                <a:solidFill>
                  <a:schemeClr val="dk1"/>
                </a:solidFill>
              </a:rPr>
              <a:t> drained old nodes</a:t>
            </a:r>
            <a:endParaRPr/>
          </a:p>
        </p:txBody>
      </p:sp>
      <p:cxnSp>
        <p:nvCxnSpPr>
          <p:cNvPr id="303" name="Google Shape;303;p31"/>
          <p:cNvCxnSpPr>
            <a:stCxn id="300" idx="3"/>
            <a:endCxn id="302" idx="1"/>
          </p:cNvCxnSpPr>
          <p:nvPr/>
        </p:nvCxnSpPr>
        <p:spPr>
          <a:xfrm>
            <a:off x="5891500" y="4473600"/>
            <a:ext cx="304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1"/>
          <p:cNvCxnSpPr>
            <a:stCxn id="302" idx="0"/>
            <a:endCxn id="299" idx="2"/>
          </p:cNvCxnSpPr>
          <p:nvPr/>
        </p:nvCxnSpPr>
        <p:spPr>
          <a:xfrm rot="10800000">
            <a:off x="5114675" y="3247600"/>
            <a:ext cx="19599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1"/>
          <p:cNvSpPr/>
          <p:nvPr/>
        </p:nvSpPr>
        <p:spPr>
          <a:xfrm>
            <a:off x="6309100" y="2012750"/>
            <a:ext cx="1553700" cy="13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</a:t>
            </a:r>
            <a:r>
              <a:rPr lang="en">
                <a:solidFill>
                  <a:schemeClr val="dk1"/>
                </a:solidFill>
              </a:rPr>
              <a:t>form some health checks</a:t>
            </a:r>
            <a:endParaRPr/>
          </a:p>
        </p:txBody>
      </p:sp>
      <p:cxnSp>
        <p:nvCxnSpPr>
          <p:cNvPr id="306" name="Google Shape;306;p31"/>
          <p:cNvCxnSpPr>
            <a:stCxn id="297" idx="3"/>
            <a:endCxn id="298" idx="1"/>
          </p:cNvCxnSpPr>
          <p:nvPr/>
        </p:nvCxnSpPr>
        <p:spPr>
          <a:xfrm>
            <a:off x="1948975" y="2668275"/>
            <a:ext cx="4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1"/>
          <p:cNvCxnSpPr>
            <a:stCxn id="298" idx="3"/>
            <a:endCxn id="299" idx="1"/>
          </p:cNvCxnSpPr>
          <p:nvPr/>
        </p:nvCxnSpPr>
        <p:spPr>
          <a:xfrm>
            <a:off x="3920250" y="2668400"/>
            <a:ext cx="4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1"/>
          <p:cNvCxnSpPr>
            <a:stCxn id="299" idx="3"/>
            <a:endCxn id="305" idx="1"/>
          </p:cNvCxnSpPr>
          <p:nvPr/>
        </p:nvCxnSpPr>
        <p:spPr>
          <a:xfrm>
            <a:off x="5891525" y="2668275"/>
            <a:ext cx="417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1"/>
          <p:cNvCxnSpPr>
            <a:stCxn id="305" idx="0"/>
            <a:endCxn id="298" idx="0"/>
          </p:cNvCxnSpPr>
          <p:nvPr/>
        </p:nvCxnSpPr>
        <p:spPr>
          <a:xfrm flipH="1" rot="5400000">
            <a:off x="5108050" y="34850"/>
            <a:ext cx="13200" cy="3942600"/>
          </a:xfrm>
          <a:prstGeom prst="curvedConnector3">
            <a:avLst>
              <a:gd fmla="val 19028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1"/>
          <p:cNvSpPr/>
          <p:nvPr/>
        </p:nvSpPr>
        <p:spPr>
          <a:xfrm>
            <a:off x="2480025" y="3844000"/>
            <a:ext cx="15537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node-pool-capacity CR to add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new nodes</a:t>
            </a:r>
            <a:endParaRPr/>
          </a:p>
        </p:txBody>
      </p:sp>
      <p:cxnSp>
        <p:nvCxnSpPr>
          <p:cNvPr id="311" name="Google Shape;311;p31"/>
          <p:cNvCxnSpPr>
            <a:stCxn id="299" idx="2"/>
            <a:endCxn id="310" idx="0"/>
          </p:cNvCxnSpPr>
          <p:nvPr/>
        </p:nvCxnSpPr>
        <p:spPr>
          <a:xfrm flipH="1">
            <a:off x="3256775" y="3247725"/>
            <a:ext cx="18579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1"/>
          <p:cNvCxnSpPr>
            <a:stCxn id="310" idx="3"/>
            <a:endCxn id="300" idx="1"/>
          </p:cNvCxnSpPr>
          <p:nvPr/>
        </p:nvCxnSpPr>
        <p:spPr>
          <a:xfrm flipH="1" rot="10800000">
            <a:off x="4033725" y="4473550"/>
            <a:ext cx="304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1"/>
          <p:cNvCxnSpPr>
            <a:endCxn id="297" idx="2"/>
          </p:cNvCxnSpPr>
          <p:nvPr/>
        </p:nvCxnSpPr>
        <p:spPr>
          <a:xfrm rot="10800000">
            <a:off x="1020025" y="3336975"/>
            <a:ext cx="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1"/>
          <p:cNvSpPr txBox="1"/>
          <p:nvPr/>
        </p:nvSpPr>
        <p:spPr>
          <a:xfrm>
            <a:off x="0" y="3534075"/>
            <a:ext cx="219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Requeue and retry if anything fails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3920250" y="1068800"/>
            <a:ext cx="357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it can’t make any progress for X hours, or </a:t>
            </a:r>
            <a:r>
              <a:rPr lang="en" sz="1300">
                <a:solidFill>
                  <a:srgbClr val="FF0000"/>
                </a:solidFill>
              </a:rPr>
              <a:t>encountered</a:t>
            </a:r>
            <a:r>
              <a:rPr lang="en" sz="1300">
                <a:solidFill>
                  <a:srgbClr val="FF0000"/>
                </a:solidFill>
              </a:rPr>
              <a:t> unrecoverable errors, or detects the cluster is </a:t>
            </a:r>
            <a:r>
              <a:rPr lang="en" sz="1300">
                <a:solidFill>
                  <a:srgbClr val="FF0000"/>
                </a:solidFill>
              </a:rPr>
              <a:t>unhealthy,</a:t>
            </a:r>
            <a:r>
              <a:rPr lang="en" sz="1300">
                <a:solidFill>
                  <a:srgbClr val="FF0000"/>
                </a:solidFill>
              </a:rPr>
              <a:t> then alert.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311700" y="687625"/>
            <a:ext cx="8520600" cy="4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 consistently with the same behavior across all 3 clouds and 4 Kubernetes flavors (both cloud- and self-managed)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Old nodes’ cloud stacks (ASG, VMSS, MIG) are kept for a while -&gt; reliable rollbacks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</a:t>
            </a:r>
            <a:r>
              <a:rPr lang="en"/>
              <a:t>n cloud-managed node auto-upgrades, a rollback may fail if a node group is in a broken state, causing prolonged disruptions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Supports customizing upgrade behavior for each workload based on application-level signals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continuously replace non-conformant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nodes running an old configuration created by mistake</a:t>
            </a:r>
            <a:endParaRPr/>
          </a:p>
        </p:txBody>
      </p:sp>
      <p:sp>
        <p:nvSpPr>
          <p:cNvPr id="321" name="Google Shape;321;p32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Key differences from cloud-managed k8s’ node auto-upgrade features</a:t>
            </a:r>
            <a:endParaRPr sz="18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362200" y="3663700"/>
            <a:ext cx="85206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Automatically makes progress if a blocker is resolved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A problem on the Cloud Provider side causes node pool scale-up to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Rollback: just trigger an “upgrade” back to the old configuration</a:t>
            </a:r>
            <a:endParaRPr/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New SOP to upgrade nodes with </a:t>
            </a:r>
            <a:r>
              <a:rPr lang="en" sz="2320"/>
              <a:t>operators</a:t>
            </a:r>
            <a:endParaRPr sz="2320"/>
          </a:p>
        </p:txBody>
      </p:sp>
      <p:sp>
        <p:nvSpPr>
          <p:cNvPr id="328" name="Google Shape;328;p33"/>
          <p:cNvSpPr/>
          <p:nvPr/>
        </p:nvSpPr>
        <p:spPr>
          <a:xfrm>
            <a:off x="709400" y="842750"/>
            <a:ext cx="838800" cy="858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557900" y="1802750"/>
            <a:ext cx="11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Engineer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2683375" y="985850"/>
            <a:ext cx="2506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Upgrade</a:t>
            </a:r>
            <a:r>
              <a:rPr lang="en" sz="1200"/>
              <a:t> orchestrator (Simple Spinnaker pipeline / Argo workflow / custom service)</a:t>
            </a:r>
            <a:endParaRPr sz="1200"/>
          </a:p>
        </p:txBody>
      </p:sp>
      <p:cxnSp>
        <p:nvCxnSpPr>
          <p:cNvPr id="331" name="Google Shape;331;p33"/>
          <p:cNvCxnSpPr>
            <a:stCxn id="328" idx="6"/>
            <a:endCxn id="330" idx="1"/>
          </p:cNvCxnSpPr>
          <p:nvPr/>
        </p:nvCxnSpPr>
        <p:spPr>
          <a:xfrm>
            <a:off x="1548200" y="1272200"/>
            <a:ext cx="11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3"/>
          <p:cNvSpPr/>
          <p:nvPr/>
        </p:nvSpPr>
        <p:spPr>
          <a:xfrm>
            <a:off x="2588925" y="2475375"/>
            <a:ext cx="1899900" cy="505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2751425" y="2571750"/>
            <a:ext cx="1899900" cy="505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2903825" y="2663325"/>
            <a:ext cx="1899900" cy="505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3056225" y="2766800"/>
            <a:ext cx="1899900" cy="505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Node-pool-rotation CRs in all clusters</a:t>
            </a:r>
            <a:endParaRPr/>
          </a:p>
        </p:txBody>
      </p:sp>
      <p:cxnSp>
        <p:nvCxnSpPr>
          <p:cNvPr id="336" name="Google Shape;336;p33"/>
          <p:cNvCxnSpPr>
            <a:stCxn id="330" idx="2"/>
          </p:cNvCxnSpPr>
          <p:nvPr/>
        </p:nvCxnSpPr>
        <p:spPr>
          <a:xfrm flipH="1">
            <a:off x="3932875" y="1558550"/>
            <a:ext cx="3600" cy="9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3"/>
          <p:cNvSpPr txBox="1"/>
          <p:nvPr/>
        </p:nvSpPr>
        <p:spPr>
          <a:xfrm>
            <a:off x="3924900" y="1818438"/>
            <a:ext cx="114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Patch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1638900" y="1285050"/>
            <a:ext cx="76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1 click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6248400" y="985850"/>
            <a:ext cx="2506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about the upgrades unless alerted</a:t>
            </a:r>
            <a:endParaRPr/>
          </a:p>
        </p:txBody>
      </p:sp>
      <p:cxnSp>
        <p:nvCxnSpPr>
          <p:cNvPr id="340" name="Google Shape;340;p33"/>
          <p:cNvCxnSpPr>
            <a:stCxn id="330" idx="3"/>
            <a:endCxn id="339" idx="1"/>
          </p:cNvCxnSpPr>
          <p:nvPr/>
        </p:nvCxnSpPr>
        <p:spPr>
          <a:xfrm>
            <a:off x="5189575" y="1272200"/>
            <a:ext cx="10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3"/>
          <p:cNvSpPr/>
          <p:nvPr/>
        </p:nvSpPr>
        <p:spPr>
          <a:xfrm>
            <a:off x="6248400" y="2699600"/>
            <a:ext cx="2506200" cy="6396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in each </a:t>
            </a:r>
            <a:r>
              <a:rPr lang="en"/>
              <a:t>cluster</a:t>
            </a:r>
            <a:r>
              <a:rPr lang="en"/>
              <a:t> doing the actual work to upgrade nodes</a:t>
            </a:r>
            <a:endParaRPr/>
          </a:p>
        </p:txBody>
      </p:sp>
      <p:cxnSp>
        <p:nvCxnSpPr>
          <p:cNvPr id="342" name="Google Shape;342;p33"/>
          <p:cNvCxnSpPr>
            <a:stCxn id="335" idx="3"/>
            <a:endCxn id="341" idx="1"/>
          </p:cNvCxnSpPr>
          <p:nvPr/>
        </p:nvCxnSpPr>
        <p:spPr>
          <a:xfrm>
            <a:off x="4956125" y="3019400"/>
            <a:ext cx="12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3"/>
          <p:cNvCxnSpPr>
            <a:stCxn id="341" idx="0"/>
            <a:endCxn id="339" idx="2"/>
          </p:cNvCxnSpPr>
          <p:nvPr/>
        </p:nvCxnSpPr>
        <p:spPr>
          <a:xfrm rot="10800000">
            <a:off x="7501500" y="1558700"/>
            <a:ext cx="0" cy="11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3"/>
          <p:cNvSpPr txBox="1"/>
          <p:nvPr/>
        </p:nvSpPr>
        <p:spPr>
          <a:xfrm>
            <a:off x="5372700" y="1208838"/>
            <a:ext cx="114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Done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5054575" y="2980575"/>
            <a:ext cx="123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Triggering reconciliations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7506300" y="1742238"/>
            <a:ext cx="1141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Alert when there’s a problem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2" name="Google Shape;352;p34"/>
          <p:cNvSpPr txBox="1"/>
          <p:nvPr>
            <p:ph idx="1" type="body"/>
          </p:nvPr>
        </p:nvSpPr>
        <p:spPr>
          <a:xfrm>
            <a:off x="311700" y="1079750"/>
            <a:ext cx="85206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Fully automated the </a:t>
            </a:r>
            <a:r>
              <a:rPr lang="en"/>
              <a:t>upgrade</a:t>
            </a:r>
            <a:r>
              <a:rPr lang="en"/>
              <a:t>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Eliminated &gt; 99% of workload outages caused by the upgrade process compared to the first version of automation using CICD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Consistently upgrading 1000+ clusters, </a:t>
            </a:r>
            <a:r>
              <a:rPr lang="en"/>
              <a:t>XXX,000 nodes every month </a:t>
            </a:r>
            <a:r>
              <a:rPr lang="en"/>
              <a:t>since late 2022 while the Kubernetes fleet scaled 5x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it to roll out most infrastructure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easily onboard new workloads that are protected during </a:t>
            </a:r>
            <a:r>
              <a:rPr lang="en"/>
              <a:t>upgrades with the flexibility of the node-drain operator’s contract with workloads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Company blogpost with more details: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https://www.databricks.com/blog/scalable-kubernetes-upgrade-using-operators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311700" y="3217650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hiring!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https://www.databricks.com/company/careers/open-positions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https://www.linkedin.com/in/ziyuan-chen/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000" y="624750"/>
            <a:ext cx="4242000" cy="22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311738" y="5199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12" y="1229575"/>
            <a:ext cx="3446626" cy="344662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6"/>
          <p:cNvSpPr txBox="1"/>
          <p:nvPr>
            <p:ph type="title"/>
          </p:nvPr>
        </p:nvSpPr>
        <p:spPr>
          <a:xfrm>
            <a:off x="311688" y="41869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" sz="1940">
                <a:latin typeface="Montserrat"/>
                <a:ea typeface="Montserrat"/>
                <a:cs typeface="Montserrat"/>
                <a:sym typeface="Montserrat"/>
              </a:rPr>
              <a:t>Please scan the QR code above to leave feedback on this session </a:t>
            </a:r>
            <a:endParaRPr sz="194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Need to upgrade all Kubernetes nodes monthly</a:t>
            </a:r>
            <a:endParaRPr/>
          </a:p>
        </p:txBody>
      </p:sp>
      <p:sp>
        <p:nvSpPr>
          <p:cNvPr id="76" name="Google Shape;76;p12"/>
          <p:cNvSpPr txBox="1"/>
          <p:nvPr>
            <p:ph idx="4294967295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Required, f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requent OS security patches for Kubernetes nodes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Kubernetes version upgrades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Rolling out infrastructure changes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Node 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Instance 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Node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configuration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Launch template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</a:t>
            </a:r>
            <a:r>
              <a:rPr lang="en"/>
              <a:t>eterogeneity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11713" y="722100"/>
            <a:ext cx="85206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421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3250">
                <a:latin typeface="Montserrat"/>
                <a:ea typeface="Montserrat"/>
                <a:cs typeface="Montserrat"/>
                <a:sym typeface="Montserrat"/>
              </a:rPr>
              <a:t>3 clouds (XX </a:t>
            </a:r>
            <a:r>
              <a:rPr lang="en" sz="3250">
                <a:latin typeface="Montserrat"/>
                <a:ea typeface="Montserrat"/>
                <a:cs typeface="Montserrat"/>
                <a:sym typeface="Montserrat"/>
              </a:rPr>
              <a:t>regions per cloud around the world</a:t>
            </a:r>
            <a:r>
              <a:rPr lang="en" sz="325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32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1156263"/>
            <a:ext cx="32670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1725" y="2270575"/>
            <a:ext cx="85206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421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3250">
                <a:latin typeface="Montserrat"/>
                <a:ea typeface="Montserrat"/>
                <a:cs typeface="Montserrat"/>
                <a:sym typeface="Montserrat"/>
              </a:rPr>
              <a:t>4 Kubernetes flavors</a:t>
            </a:r>
            <a:endParaRPr sz="32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475" y="2764959"/>
            <a:ext cx="3758813" cy="21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5061625" y="3344513"/>
            <a:ext cx="923700" cy="955200"/>
          </a:xfrm>
          <a:prstGeom prst="mathPlus">
            <a:avLst>
              <a:gd fmla="val 23520" name="adj1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7625" y="3145600"/>
            <a:ext cx="815800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205550" y="4051075"/>
            <a:ext cx="225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Self-Managed Kubernetes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70050" y="774600"/>
            <a:ext cx="88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Kubernetes is the foundation of all Databricks products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Microservices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Serverless customer workloads (SQL, UDF, Databricks Notebooks, Jobs,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.)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Machine Learning (both internal users and external customers)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Training and inference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Internal tools &amp; systems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CICD, testing jobs, PKI, observability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Massive growth as a business -&gt; large growth in workloads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Variety of workloads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150" y="3674898"/>
            <a:ext cx="1631075" cy="13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743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1000+ clusters, XXX,000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nodes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Monthly node upgrades for all nodes in all clusters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More frequent upgrades possible in case of hotfixes, rollbacks, 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Assuming an engineer spends 2 minutes to manually upgrade 1 node with a script (an optimistic estimate): ~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139 person-days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upgrade all nodes once at our current scale!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Scale x Frequency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00" y="3234800"/>
            <a:ext cx="2959400" cy="18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Building an automated system to upgrade nodes 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923875"/>
            <a:ext cx="8520600" cy="3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 downtime / outage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 able to roll back easily in case of a problem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Consistent upgrade flow on all 3 clouds and 4 Kubernetes flavors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Low effort for engineers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CNA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