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Montserra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0" roundtripDataSignature="AMtx7mjXtdIFCX6vLD7U1jc/dOOgtwW9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slide" Target="slides/slide20.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Noemie - more diagrams, etc</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Fix boxes to use left most custom blue</a:t>
            </a:r>
            <a:endParaRPr/>
          </a:p>
          <a:p>
            <a:pPr indent="0" lvl="0" marL="0" rtl="0" algn="l">
              <a:lnSpc>
                <a:spcPct val="100000"/>
              </a:lnSpc>
              <a:spcBef>
                <a:spcPts val="0"/>
              </a:spcBef>
              <a:spcAft>
                <a:spcPts val="0"/>
              </a:spcAft>
              <a:buSzPts val="1100"/>
              <a:buNone/>
            </a:pPr>
            <a:r>
              <a:t/>
            </a:r>
            <a:endParaRPr/>
          </a:p>
          <a:p>
            <a:pPr indent="0" lvl="0" marL="0" rtl="0" algn="l">
              <a:lnSpc>
                <a:spcPct val="115000"/>
              </a:lnSpc>
              <a:spcBef>
                <a:spcPts val="0"/>
              </a:spcBef>
              <a:spcAft>
                <a:spcPts val="1200"/>
              </a:spcAft>
              <a:buSzPts val="1400"/>
              <a:buNone/>
            </a:pPr>
            <a:r>
              <a:rPr lang="en" sz="1400">
                <a:solidFill>
                  <a:srgbClr val="595959"/>
                </a:solidFill>
                <a:latin typeface="Montserrat"/>
                <a:ea typeface="Montserrat"/>
                <a:cs typeface="Montserrat"/>
                <a:sym typeface="Montserrat"/>
              </a:rPr>
              <a:t>Having service owners provide their own tiering insights (service a is highly critical and can’t suffer more than several of minutes of downtime, service b is just a background worker service that can catch back up if it experiences downtime) to help us step through changes slowly and safely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1084d5d5b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31084d5d5b2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Noemie - maybe screenshot a dashboard to show metrics we viewed as important here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1084d5d5b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31084d5d5b2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Give an example - secret backfill inconsistency</a:t>
            </a:r>
            <a:endParaRPr/>
          </a:p>
          <a:p>
            <a:pPr indent="0" lvl="0" marL="0" rtl="0" algn="l">
              <a:lnSpc>
                <a:spcPct val="100000"/>
              </a:lnSpc>
              <a:spcBef>
                <a:spcPts val="0"/>
              </a:spcBef>
              <a:spcAft>
                <a:spcPts val="0"/>
              </a:spcAft>
              <a:buSzPts val="1100"/>
              <a:buNone/>
            </a:pPr>
            <a:r>
              <a:rPr lang="en"/>
              <a:t>Apf config missing</a:t>
            </a:r>
            <a:endParaRPr/>
          </a:p>
          <a:p>
            <a:pPr indent="0" lvl="0" marL="0" rtl="0" algn="l">
              <a:lnSpc>
                <a:spcPct val="100000"/>
              </a:lnSpc>
              <a:spcBef>
                <a:spcPts val="0"/>
              </a:spcBef>
              <a:spcAft>
                <a:spcPts val="0"/>
              </a:spcAft>
              <a:buSzPts val="1100"/>
              <a:buNone/>
            </a:pPr>
            <a:r>
              <a:rPr lang="en"/>
              <a:t>Working on a platform that’s still missing * secret could be related</a:t>
            </a:r>
            <a:endParaRPr/>
          </a:p>
          <a:p>
            <a:pPr indent="0" lvl="0" marL="0" rtl="0" algn="l">
              <a:lnSpc>
                <a:spcPct val="100000"/>
              </a:lnSpc>
              <a:spcBef>
                <a:spcPts val="0"/>
              </a:spcBef>
              <a:spcAft>
                <a:spcPts val="0"/>
              </a:spcAft>
              <a:buSzPts val="1100"/>
              <a:buNone/>
            </a:pPr>
            <a:r>
              <a:rPr lang="en"/>
              <a:t>Keeping scope of the world relevant throughout the migration as more resources/services are deployed</a:t>
            </a:r>
            <a:endParaRPr/>
          </a:p>
          <a:p>
            <a:pPr indent="0" lvl="0" marL="0" rtl="0" algn="l">
              <a:lnSpc>
                <a:spcPct val="100000"/>
              </a:lnSpc>
              <a:spcBef>
                <a:spcPts val="0"/>
              </a:spcBef>
              <a:spcAft>
                <a:spcPts val="0"/>
              </a:spcAft>
              <a:buSzPts val="1100"/>
              <a:buNone/>
            </a:pPr>
            <a:r>
              <a:t/>
            </a:r>
            <a:endParaRPr/>
          </a:p>
          <a:p>
            <a:pPr indent="0" lvl="0" marL="0" rtl="0" algn="l">
              <a:lnSpc>
                <a:spcPct val="115000"/>
              </a:lnSpc>
              <a:spcBef>
                <a:spcPts val="0"/>
              </a:spcBef>
              <a:spcAft>
                <a:spcPts val="0"/>
              </a:spcAft>
              <a:buClr>
                <a:schemeClr val="dk1"/>
              </a:buClr>
              <a:buSzPts val="1400"/>
              <a:buFont typeface="Arial"/>
              <a:buNone/>
            </a:pPr>
            <a:r>
              <a:rPr lang="en" sz="1400">
                <a:solidFill>
                  <a:srgbClr val="595959"/>
                </a:solidFill>
                <a:latin typeface="Montserrat"/>
                <a:ea typeface="Montserrat"/>
                <a:cs typeface="Montserrat"/>
                <a:sym typeface="Montserrat"/>
              </a:rPr>
              <a:t>Hard to know everything in your cluster unless you were already tracking all of your services and their components somewhere, not all services are migration friendly (business requirements, relying on the presence of another resource in the namespace, stateless service configuration, overprovisioning during migration vs connection limits for resources)</a:t>
            </a:r>
            <a:endParaRPr sz="1400">
              <a:solidFill>
                <a:srgbClr val="595959"/>
              </a:solidFill>
              <a:latin typeface="Montserrat"/>
              <a:ea typeface="Montserrat"/>
              <a:cs typeface="Montserrat"/>
              <a:sym typeface="Montserrat"/>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1084d5d5b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31084d5d5b2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Reframe wording - we knew it was going to be 2x spend, “quickly pivot” sounds like it was a mistake</a:t>
            </a:r>
            <a:endParaRPr/>
          </a:p>
          <a:p>
            <a:pPr indent="0" lvl="0" marL="0" rtl="0" algn="l">
              <a:lnSpc>
                <a:spcPct val="100000"/>
              </a:lnSpc>
              <a:spcBef>
                <a:spcPts val="0"/>
              </a:spcBef>
              <a:spcAft>
                <a:spcPts val="0"/>
              </a:spcAft>
              <a:buSzPts val="1100"/>
              <a:buNone/>
            </a:pPr>
            <a:r>
              <a:t/>
            </a:r>
            <a:endParaRPr/>
          </a:p>
          <a:p>
            <a:pPr indent="-317500" lvl="0" marL="457200" rtl="0" algn="l">
              <a:lnSpc>
                <a:spcPct val="115000"/>
              </a:lnSpc>
              <a:spcBef>
                <a:spcPts val="0"/>
              </a:spcBef>
              <a:spcAft>
                <a:spcPts val="0"/>
              </a:spcAft>
              <a:buClr>
                <a:srgbClr val="595959"/>
              </a:buClr>
              <a:buSzPts val="1400"/>
              <a:buFont typeface="Montserrat"/>
              <a:buChar char="-"/>
            </a:pPr>
            <a:r>
              <a:rPr lang="en" sz="1400">
                <a:solidFill>
                  <a:srgbClr val="595959"/>
                </a:solidFill>
                <a:latin typeface="Montserrat"/>
                <a:ea typeface="Montserrat"/>
                <a:cs typeface="Montserrat"/>
                <a:sym typeface="Montserrat"/>
              </a:rPr>
              <a:t>We purposefully didn’t scale down cluster A as we went, in order to have a simple undo option if anything went haywire in cluster B</a:t>
            </a:r>
            <a:endParaRPr sz="1400">
              <a:solidFill>
                <a:srgbClr val="595959"/>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595959"/>
              </a:buClr>
              <a:buSzPts val="1400"/>
              <a:buFont typeface="Montserrat"/>
              <a:buChar char="-"/>
            </a:pPr>
            <a:r>
              <a:rPr lang="en" sz="1400">
                <a:solidFill>
                  <a:srgbClr val="595959"/>
                </a:solidFill>
                <a:latin typeface="Montserrat"/>
                <a:ea typeface="Montserrat"/>
                <a:cs typeface="Montserrat"/>
                <a:sym typeface="Montserrat"/>
              </a:rPr>
              <a:t>This means at the end of the migration, we had roughly 2x’d cloud spend to operate these clusters</a:t>
            </a:r>
            <a:endParaRPr sz="1400">
              <a:solidFill>
                <a:srgbClr val="595959"/>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595959"/>
              </a:buClr>
              <a:buSzPts val="1400"/>
              <a:buFont typeface="Montserrat"/>
              <a:buChar char="-"/>
            </a:pPr>
            <a:r>
              <a:rPr lang="en" sz="1400">
                <a:solidFill>
                  <a:srgbClr val="595959"/>
                </a:solidFill>
                <a:latin typeface="Montserrat"/>
                <a:ea typeface="Montserrat"/>
                <a:cs typeface="Montserrat"/>
                <a:sym typeface="Montserrat"/>
              </a:rPr>
              <a:t>We needed to quickly pivot to rightsizing our clusters in a coordinated manner</a:t>
            </a:r>
            <a:endParaRPr sz="1400">
              <a:solidFill>
                <a:srgbClr val="595959"/>
              </a:solidFill>
              <a:latin typeface="Montserrat"/>
              <a:ea typeface="Montserrat"/>
              <a:cs typeface="Montserrat"/>
              <a:sym typeface="Montserrat"/>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1084d5d5b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31084d5d5b2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400"/>
              <a:buFont typeface="Arial"/>
              <a:buNone/>
            </a:pPr>
            <a:r>
              <a:rPr lang="en" sz="1400">
                <a:solidFill>
                  <a:srgbClr val="595959"/>
                </a:solidFill>
                <a:latin typeface="Montserrat"/>
                <a:ea typeface="Montserrat"/>
                <a:cs typeface="Montserrat"/>
                <a:sym typeface="Montserrat"/>
              </a:rPr>
              <a:t>Now that we made it to the end of our migration, we’re able to leverage a combination of some simple scripting and deployment labels to create a powerful tool that can:</a:t>
            </a:r>
            <a:endParaRPr sz="1400">
              <a:solidFill>
                <a:srgbClr val="595959"/>
              </a:solidFill>
              <a:latin typeface="Montserrat"/>
              <a:ea typeface="Montserrat"/>
              <a:cs typeface="Montserrat"/>
              <a:sym typeface="Montserrat"/>
            </a:endParaRPr>
          </a:p>
          <a:p>
            <a:pPr indent="-317500" lvl="0" marL="457200" rtl="0" algn="l">
              <a:lnSpc>
                <a:spcPct val="115000"/>
              </a:lnSpc>
              <a:spcBef>
                <a:spcPts val="1200"/>
              </a:spcBef>
              <a:spcAft>
                <a:spcPts val="0"/>
              </a:spcAft>
              <a:buClr>
                <a:srgbClr val="595959"/>
              </a:buClr>
              <a:buSzPts val="1400"/>
              <a:buFont typeface="Montserrat"/>
              <a:buChar char="-"/>
            </a:pPr>
            <a:r>
              <a:rPr lang="en" sz="1400">
                <a:solidFill>
                  <a:srgbClr val="595959"/>
                </a:solidFill>
                <a:latin typeface="Montserrat"/>
                <a:ea typeface="Montserrat"/>
                <a:cs typeface="Montserrat"/>
                <a:sym typeface="Montserrat"/>
              </a:rPr>
              <a:t>Define our replica floor to correspond with at least the number of AZs we use in a region</a:t>
            </a:r>
            <a:endParaRPr sz="1400">
              <a:solidFill>
                <a:srgbClr val="595959"/>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595959"/>
              </a:buClr>
              <a:buSzPts val="1400"/>
              <a:buFont typeface="Montserrat"/>
              <a:buChar char="-"/>
            </a:pPr>
            <a:r>
              <a:rPr lang="en" sz="1400">
                <a:solidFill>
                  <a:srgbClr val="595959"/>
                </a:solidFill>
                <a:latin typeface="Montserrat"/>
                <a:ea typeface="Montserrat"/>
                <a:cs typeface="Montserrat"/>
                <a:sym typeface="Montserrat"/>
              </a:rPr>
              <a:t>Gracefully modify HPAs and autoscaling-disabled services to work with half the pods as single cluster</a:t>
            </a:r>
            <a:endParaRPr sz="140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Clr>
                <a:schemeClr val="dk1"/>
              </a:buClr>
              <a:buSzPts val="1100"/>
              <a:buFont typeface="Arial"/>
              <a:buNone/>
            </a:pPr>
            <a:r>
              <a:rPr lang="en" sz="1400">
                <a:solidFill>
                  <a:srgbClr val="595959"/>
                </a:solidFill>
                <a:latin typeface="Montserrat"/>
                <a:ea typeface="Montserrat"/>
                <a:cs typeface="Montserrat"/>
                <a:sym typeface="Montserrat"/>
              </a:rPr>
              <a:t>We’re also looking into new improvements in Karpenter to see how we can better optimise our node usage via compaction</a:t>
            </a:r>
            <a:endParaRPr sz="1400">
              <a:solidFill>
                <a:srgbClr val="595959"/>
              </a:solidFill>
              <a:latin typeface="Montserrat"/>
              <a:ea typeface="Montserrat"/>
              <a:cs typeface="Montserrat"/>
              <a:sym typeface="Montserrat"/>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fc4fbdf18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2fc4fbdf189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1084d5d5b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31084d5d5b2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0e0072f11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0e0072f11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fc4fbdf18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2fc4fbdf189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n" sz="1800">
                <a:solidFill>
                  <a:srgbClr val="595959"/>
                </a:solidFill>
                <a:latin typeface="Montserrat"/>
                <a:ea typeface="Montserrat"/>
                <a:cs typeface="Montserrat"/>
                <a:sym typeface="Montserrat"/>
              </a:rPr>
              <a:t>We need to start treating clusters as cattle.  As our scope increases with more clusters being added to our platform, we need to identify automations, optimisations, and guardrails that enable us to continue to be productive maintaining and improving these clusters.  We’re exploring new cli tooling, guardrailing resources with Kyverno / Kuberhealthy / Chainsaw, and looking around the ecosystem to identify the easy optimisations to our current provisioning and operational workloads when it comes to dealing with k8s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1084d5d5b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31084d5d5b2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n" sz="1800">
                <a:solidFill>
                  <a:srgbClr val="595959"/>
                </a:solidFill>
                <a:latin typeface="Montserrat"/>
                <a:ea typeface="Montserrat"/>
                <a:cs typeface="Montserrat"/>
                <a:sym typeface="Montserrat"/>
              </a:rPr>
              <a:t>This brings us back to where we started.  We have this concept of a Game Day, where we use tools like FIS, to purposefully take down resources in our cluster and cloud environment to identify gaps in our operational resiliency.  We are planning on leveraging all of the work we’ve done with Multi-Cluster, at both the split traffic and provisioning improvements, in order to see how quickly can we bring a cluster back, with all of its services, after killing one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10d0dfad8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310d0dfad8e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1758f9ec7e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31758f9ec7e_2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10d0dfad8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310d0dfad8e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Liam - we might be doing az clusters in 2025, i should look into this</a:t>
            </a:r>
            <a:endParaRPr/>
          </a:p>
          <a:p>
            <a:pPr indent="0" lvl="0" marL="0" rtl="0" algn="l">
              <a:lnSpc>
                <a:spcPct val="100000"/>
              </a:lnSpc>
              <a:spcBef>
                <a:spcPts val="0"/>
              </a:spcBef>
              <a:spcAft>
                <a:spcPts val="0"/>
              </a:spcAft>
              <a:buSzPts val="1100"/>
              <a:buNone/>
            </a:pPr>
            <a:r>
              <a:rPr lang="en"/>
              <a:t>Tiering - scaling/sharding, can lose if another cluster dies</a:t>
            </a:r>
            <a:endParaRPr/>
          </a:p>
          <a:p>
            <a:pPr indent="0" lvl="0" marL="0" rtl="0" algn="l">
              <a:lnSpc>
                <a:spcPct val="100000"/>
              </a:lnSpc>
              <a:spcBef>
                <a:spcPts val="0"/>
              </a:spcBef>
              <a:spcAft>
                <a:spcPts val="0"/>
              </a:spcAft>
              <a:buSzPts val="1100"/>
              <a:buNone/>
            </a:pPr>
            <a:r>
              <a:rPr lang="en"/>
              <a:t>Clone - low effort to get what we wanted, but not the final destination - </a:t>
            </a:r>
            <a:r>
              <a:rPr lang="en"/>
              <a:t>explain</a:t>
            </a:r>
            <a:r>
              <a:rPr lang="en"/>
              <a:t> more about “why”</a:t>
            </a:r>
            <a:endParaRPr/>
          </a:p>
          <a:p>
            <a:pPr indent="0" lvl="0" marL="0" rtl="0" algn="l">
              <a:lnSpc>
                <a:spcPct val="100000"/>
              </a:lnSpc>
              <a:spcBef>
                <a:spcPts val="0"/>
              </a:spcBef>
              <a:spcAft>
                <a:spcPts val="0"/>
              </a:spcAft>
              <a:buSzPts val="1100"/>
              <a:buNone/>
            </a:pPr>
            <a:r>
              <a:rPr lang="en"/>
              <a:t>AZ - potential next evolution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084d5d5b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31084d5d5b2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400"/>
              <a:buNone/>
            </a:pPr>
            <a:r>
              <a:rPr lang="en" sz="1400">
                <a:solidFill>
                  <a:srgbClr val="595959"/>
                </a:solidFill>
                <a:latin typeface="Montserrat"/>
                <a:ea typeface="Montserrat"/>
                <a:cs typeface="Montserrat"/>
                <a:sym typeface="Montserrat"/>
              </a:rPr>
              <a:t>Now that we’re entering into a Multi-Cluster world, we need to be able to support more rapid and consistent cluster provisioning than we had before.  We need runbooks, processes, and component overviews to ensure that we don’t miss something along the way that causes more headache to undo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084d5d5b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31084d5d5b2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Liam - mention istio in the setup to give clarity to virtualservice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1084d5d5b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31084d5d5b2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Be more technical here</a:t>
            </a:r>
            <a:endParaRPr/>
          </a:p>
          <a:p>
            <a:pPr indent="0" lvl="0" marL="0" rtl="0" algn="l">
              <a:lnSpc>
                <a:spcPct val="100000"/>
              </a:lnSpc>
              <a:spcBef>
                <a:spcPts val="0"/>
              </a:spcBef>
              <a:spcAft>
                <a:spcPts val="0"/>
              </a:spcAft>
              <a:buSzPts val="1100"/>
              <a:buNone/>
            </a:pPr>
            <a:r>
              <a:rPr lang="en"/>
              <a:t>animate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p:cSld name="TITLE_1_1">
    <p:bg>
      <p:bgPr>
        <a:gradFill>
          <a:gsLst>
            <a:gs pos="0">
              <a:srgbClr val="0051B5"/>
            </a:gs>
            <a:gs pos="100000">
              <a:srgbClr val="81E9F6"/>
            </a:gs>
          </a:gsLst>
          <a:lin ang="0" scaled="0"/>
        </a:gradFill>
      </p:bgPr>
    </p:bg>
    <p:spTree>
      <p:nvGrpSpPr>
        <p:cNvPr id="9" name="Shape 9"/>
        <p:cNvGrpSpPr/>
        <p:nvPr/>
      </p:nvGrpSpPr>
      <p:grpSpPr>
        <a:xfrm>
          <a:off x="0" y="0"/>
          <a:ext cx="0" cy="0"/>
          <a:chOff x="0" y="0"/>
          <a:chExt cx="0" cy="0"/>
        </a:xfrm>
      </p:grpSpPr>
      <p:pic>
        <p:nvPicPr>
          <p:cNvPr id="10" name="Google Shape;10;p9"/>
          <p:cNvPicPr preferRelativeResize="0"/>
          <p:nvPr/>
        </p:nvPicPr>
        <p:blipFill rotWithShape="1">
          <a:blip r:embed="rId2">
            <a:alphaModFix/>
          </a:blip>
          <a:srcRect b="16506" l="0" r="0" t="0"/>
          <a:stretch/>
        </p:blipFill>
        <p:spPr>
          <a:xfrm>
            <a:off x="10325" y="720375"/>
            <a:ext cx="9144003" cy="4423124"/>
          </a:xfrm>
          <a:prstGeom prst="rect">
            <a:avLst/>
          </a:prstGeom>
          <a:noFill/>
          <a:ln>
            <a:noFill/>
          </a:ln>
        </p:spPr>
      </p:pic>
      <p:pic>
        <p:nvPicPr>
          <p:cNvPr id="11" name="Google Shape;11;p9"/>
          <p:cNvPicPr preferRelativeResize="0"/>
          <p:nvPr/>
        </p:nvPicPr>
        <p:blipFill rotWithShape="1">
          <a:blip r:embed="rId3">
            <a:alphaModFix/>
          </a:blip>
          <a:srcRect b="0" l="0" r="0" t="0"/>
          <a:stretch/>
        </p:blipFill>
        <p:spPr>
          <a:xfrm>
            <a:off x="3630721" y="2712775"/>
            <a:ext cx="4160375" cy="987175"/>
          </a:xfrm>
          <a:prstGeom prst="rect">
            <a:avLst/>
          </a:prstGeom>
          <a:noFill/>
          <a:ln>
            <a:noFill/>
          </a:ln>
        </p:spPr>
      </p:pic>
      <p:pic>
        <p:nvPicPr>
          <p:cNvPr id="12" name="Google Shape;12;p9"/>
          <p:cNvPicPr preferRelativeResize="0"/>
          <p:nvPr/>
        </p:nvPicPr>
        <p:blipFill rotWithShape="1">
          <a:blip r:embed="rId4">
            <a:alphaModFix/>
          </a:blip>
          <a:srcRect b="0" l="0" r="0" t="0"/>
          <a:stretch/>
        </p:blipFill>
        <p:spPr>
          <a:xfrm>
            <a:off x="331226" y="232425"/>
            <a:ext cx="4539950" cy="194632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0051B5"/>
            </a:gs>
            <a:gs pos="100000">
              <a:srgbClr val="81E9F6"/>
            </a:gs>
          </a:gsLst>
          <a:lin ang="0" scaled="0"/>
        </a:gradFill>
      </p:bgPr>
    </p:bg>
    <p:spTree>
      <p:nvGrpSpPr>
        <p:cNvPr id="13" name="Shape 13"/>
        <p:cNvGrpSpPr/>
        <p:nvPr/>
      </p:nvGrpSpPr>
      <p:grpSpPr>
        <a:xfrm>
          <a:off x="0" y="0"/>
          <a:ext cx="0" cy="0"/>
          <a:chOff x="0" y="0"/>
          <a:chExt cx="0" cy="0"/>
        </a:xfrm>
      </p:grpSpPr>
      <p:pic>
        <p:nvPicPr>
          <p:cNvPr id="14" name="Google Shape;14;p10"/>
          <p:cNvPicPr preferRelativeResize="0"/>
          <p:nvPr/>
        </p:nvPicPr>
        <p:blipFill rotWithShape="1">
          <a:blip r:embed="rId2">
            <a:alphaModFix/>
          </a:blip>
          <a:srcRect b="16506" l="0" r="0" t="0"/>
          <a:stretch/>
        </p:blipFill>
        <p:spPr>
          <a:xfrm>
            <a:off x="10325" y="720375"/>
            <a:ext cx="9144003" cy="4423124"/>
          </a:xfrm>
          <a:prstGeom prst="rect">
            <a:avLst/>
          </a:prstGeom>
          <a:noFill/>
          <a:ln>
            <a:noFill/>
          </a:ln>
        </p:spPr>
      </p:pic>
      <p:pic>
        <p:nvPicPr>
          <p:cNvPr id="15" name="Google Shape;15;p10"/>
          <p:cNvPicPr preferRelativeResize="0"/>
          <p:nvPr/>
        </p:nvPicPr>
        <p:blipFill rotWithShape="1">
          <a:blip r:embed="rId3">
            <a:alphaModFix/>
          </a:blip>
          <a:srcRect b="0" l="0" r="0" t="0"/>
          <a:stretch/>
        </p:blipFill>
        <p:spPr>
          <a:xfrm>
            <a:off x="1383013" y="3043725"/>
            <a:ext cx="6398624" cy="1518250"/>
          </a:xfrm>
          <a:prstGeom prst="rect">
            <a:avLst/>
          </a:prstGeom>
          <a:noFill/>
          <a:ln>
            <a:noFill/>
          </a:ln>
        </p:spPr>
      </p:pic>
      <p:sp>
        <p:nvSpPr>
          <p:cNvPr id="16" name="Google Shape;16;p10"/>
          <p:cNvSpPr/>
          <p:nvPr/>
        </p:nvSpPr>
        <p:spPr>
          <a:xfrm>
            <a:off x="0" y="0"/>
            <a:ext cx="9144000" cy="5143500"/>
          </a:xfrm>
          <a:prstGeom prst="rect">
            <a:avLst/>
          </a:prstGeom>
          <a:solidFill>
            <a:srgbClr val="0051B5">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0"/>
          <p:cNvSpPr txBox="1"/>
          <p:nvPr>
            <p:ph type="ctrTitle"/>
          </p:nvPr>
        </p:nvSpPr>
        <p:spPr>
          <a:xfrm>
            <a:off x="311708" y="1545450"/>
            <a:ext cx="8520600" cy="20526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5200"/>
              <a:buNone/>
              <a:defRPr sz="5200">
                <a:solidFill>
                  <a:schemeClr val="lt1"/>
                </a:solidFill>
              </a:defRPr>
            </a:lvl1pPr>
            <a:lvl2pPr lvl="1" algn="l">
              <a:lnSpc>
                <a:spcPct val="100000"/>
              </a:lnSpc>
              <a:spcBef>
                <a:spcPts val="0"/>
              </a:spcBef>
              <a:spcAft>
                <a:spcPts val="0"/>
              </a:spcAft>
              <a:buClr>
                <a:schemeClr val="lt1"/>
              </a:buClr>
              <a:buSzPts val="5200"/>
              <a:buNone/>
              <a:defRPr sz="5200">
                <a:solidFill>
                  <a:schemeClr val="lt1"/>
                </a:solidFill>
              </a:defRPr>
            </a:lvl2pPr>
            <a:lvl3pPr lvl="2" algn="l">
              <a:lnSpc>
                <a:spcPct val="100000"/>
              </a:lnSpc>
              <a:spcBef>
                <a:spcPts val="0"/>
              </a:spcBef>
              <a:spcAft>
                <a:spcPts val="0"/>
              </a:spcAft>
              <a:buClr>
                <a:schemeClr val="lt1"/>
              </a:buClr>
              <a:buSzPts val="5200"/>
              <a:buNone/>
              <a:defRPr sz="5200">
                <a:solidFill>
                  <a:schemeClr val="lt1"/>
                </a:solidFill>
              </a:defRPr>
            </a:lvl3pPr>
            <a:lvl4pPr lvl="3" algn="l">
              <a:lnSpc>
                <a:spcPct val="100000"/>
              </a:lnSpc>
              <a:spcBef>
                <a:spcPts val="0"/>
              </a:spcBef>
              <a:spcAft>
                <a:spcPts val="0"/>
              </a:spcAft>
              <a:buClr>
                <a:schemeClr val="lt1"/>
              </a:buClr>
              <a:buSzPts val="5200"/>
              <a:buNone/>
              <a:defRPr sz="5200">
                <a:solidFill>
                  <a:schemeClr val="lt1"/>
                </a:solidFill>
              </a:defRPr>
            </a:lvl4pPr>
            <a:lvl5pPr lvl="4" algn="l">
              <a:lnSpc>
                <a:spcPct val="100000"/>
              </a:lnSpc>
              <a:spcBef>
                <a:spcPts val="0"/>
              </a:spcBef>
              <a:spcAft>
                <a:spcPts val="0"/>
              </a:spcAft>
              <a:buClr>
                <a:schemeClr val="lt1"/>
              </a:buClr>
              <a:buSzPts val="5200"/>
              <a:buNone/>
              <a:defRPr sz="5200">
                <a:solidFill>
                  <a:schemeClr val="lt1"/>
                </a:solidFill>
              </a:defRPr>
            </a:lvl5pPr>
            <a:lvl6pPr lvl="5" algn="l">
              <a:lnSpc>
                <a:spcPct val="100000"/>
              </a:lnSpc>
              <a:spcBef>
                <a:spcPts val="0"/>
              </a:spcBef>
              <a:spcAft>
                <a:spcPts val="0"/>
              </a:spcAft>
              <a:buClr>
                <a:schemeClr val="lt1"/>
              </a:buClr>
              <a:buSzPts val="5200"/>
              <a:buNone/>
              <a:defRPr sz="5200">
                <a:solidFill>
                  <a:schemeClr val="lt1"/>
                </a:solidFill>
              </a:defRPr>
            </a:lvl6pPr>
            <a:lvl7pPr lvl="6" algn="l">
              <a:lnSpc>
                <a:spcPct val="100000"/>
              </a:lnSpc>
              <a:spcBef>
                <a:spcPts val="0"/>
              </a:spcBef>
              <a:spcAft>
                <a:spcPts val="0"/>
              </a:spcAft>
              <a:buClr>
                <a:schemeClr val="lt1"/>
              </a:buClr>
              <a:buSzPts val="5200"/>
              <a:buNone/>
              <a:defRPr sz="5200">
                <a:solidFill>
                  <a:schemeClr val="lt1"/>
                </a:solidFill>
              </a:defRPr>
            </a:lvl7pPr>
            <a:lvl8pPr lvl="7" algn="l">
              <a:lnSpc>
                <a:spcPct val="100000"/>
              </a:lnSpc>
              <a:spcBef>
                <a:spcPts val="0"/>
              </a:spcBef>
              <a:spcAft>
                <a:spcPts val="0"/>
              </a:spcAft>
              <a:buClr>
                <a:schemeClr val="lt1"/>
              </a:buClr>
              <a:buSzPts val="5200"/>
              <a:buNone/>
              <a:defRPr sz="5200">
                <a:solidFill>
                  <a:schemeClr val="lt1"/>
                </a:solidFill>
              </a:defRPr>
            </a:lvl8pPr>
            <a:lvl9pPr lvl="8" algn="l">
              <a:lnSpc>
                <a:spcPct val="100000"/>
              </a:lnSpc>
              <a:spcBef>
                <a:spcPts val="0"/>
              </a:spcBef>
              <a:spcAft>
                <a:spcPts val="0"/>
              </a:spcAft>
              <a:buClr>
                <a:schemeClr val="lt1"/>
              </a:buClr>
              <a:buSzPts val="5200"/>
              <a:buNone/>
              <a:defRPr sz="5200">
                <a:solidFill>
                  <a:schemeClr val="lt1"/>
                </a:solidFill>
              </a:defRPr>
            </a:lvl9pPr>
          </a:lstStyle>
          <a:p/>
        </p:txBody>
      </p:sp>
      <p:sp>
        <p:nvSpPr>
          <p:cNvPr id="18" name="Google Shape;18;p10"/>
          <p:cNvSpPr txBox="1"/>
          <p:nvPr>
            <p:ph idx="1" type="subTitle"/>
          </p:nvPr>
        </p:nvSpPr>
        <p:spPr>
          <a:xfrm>
            <a:off x="311700" y="3598050"/>
            <a:ext cx="8520600" cy="7926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2800"/>
              <a:buNone/>
              <a:defRPr sz="2800">
                <a:solidFill>
                  <a:schemeClr val="lt1"/>
                </a:solidFill>
              </a:defRPr>
            </a:lvl1pPr>
            <a:lvl2pPr lvl="1" algn="l">
              <a:lnSpc>
                <a:spcPct val="100000"/>
              </a:lnSpc>
              <a:spcBef>
                <a:spcPts val="0"/>
              </a:spcBef>
              <a:spcAft>
                <a:spcPts val="0"/>
              </a:spcAft>
              <a:buClr>
                <a:schemeClr val="lt1"/>
              </a:buClr>
              <a:buSzPts val="2800"/>
              <a:buNone/>
              <a:defRPr sz="2800">
                <a:solidFill>
                  <a:schemeClr val="lt1"/>
                </a:solidFill>
              </a:defRPr>
            </a:lvl2pPr>
            <a:lvl3pPr lvl="2" algn="l">
              <a:lnSpc>
                <a:spcPct val="100000"/>
              </a:lnSpc>
              <a:spcBef>
                <a:spcPts val="0"/>
              </a:spcBef>
              <a:spcAft>
                <a:spcPts val="0"/>
              </a:spcAft>
              <a:buClr>
                <a:schemeClr val="lt1"/>
              </a:buClr>
              <a:buSzPts val="2800"/>
              <a:buNone/>
              <a:defRPr sz="2800">
                <a:solidFill>
                  <a:schemeClr val="lt1"/>
                </a:solidFill>
              </a:defRPr>
            </a:lvl3pPr>
            <a:lvl4pPr lvl="3" algn="l">
              <a:lnSpc>
                <a:spcPct val="100000"/>
              </a:lnSpc>
              <a:spcBef>
                <a:spcPts val="0"/>
              </a:spcBef>
              <a:spcAft>
                <a:spcPts val="0"/>
              </a:spcAft>
              <a:buClr>
                <a:schemeClr val="lt1"/>
              </a:buClr>
              <a:buSzPts val="2800"/>
              <a:buNone/>
              <a:defRPr sz="2800">
                <a:solidFill>
                  <a:schemeClr val="lt1"/>
                </a:solidFill>
              </a:defRPr>
            </a:lvl4pPr>
            <a:lvl5pPr lvl="4" algn="l">
              <a:lnSpc>
                <a:spcPct val="100000"/>
              </a:lnSpc>
              <a:spcBef>
                <a:spcPts val="0"/>
              </a:spcBef>
              <a:spcAft>
                <a:spcPts val="0"/>
              </a:spcAft>
              <a:buClr>
                <a:schemeClr val="lt1"/>
              </a:buClr>
              <a:buSzPts val="2800"/>
              <a:buNone/>
              <a:defRPr sz="2800">
                <a:solidFill>
                  <a:schemeClr val="lt1"/>
                </a:solidFill>
              </a:defRPr>
            </a:lvl5pPr>
            <a:lvl6pPr lvl="5" algn="l">
              <a:lnSpc>
                <a:spcPct val="100000"/>
              </a:lnSpc>
              <a:spcBef>
                <a:spcPts val="0"/>
              </a:spcBef>
              <a:spcAft>
                <a:spcPts val="0"/>
              </a:spcAft>
              <a:buClr>
                <a:schemeClr val="lt1"/>
              </a:buClr>
              <a:buSzPts val="2800"/>
              <a:buNone/>
              <a:defRPr sz="2800">
                <a:solidFill>
                  <a:schemeClr val="lt1"/>
                </a:solidFill>
              </a:defRPr>
            </a:lvl6pPr>
            <a:lvl7pPr lvl="6" algn="l">
              <a:lnSpc>
                <a:spcPct val="100000"/>
              </a:lnSpc>
              <a:spcBef>
                <a:spcPts val="0"/>
              </a:spcBef>
              <a:spcAft>
                <a:spcPts val="0"/>
              </a:spcAft>
              <a:buClr>
                <a:schemeClr val="lt1"/>
              </a:buClr>
              <a:buSzPts val="2800"/>
              <a:buNone/>
              <a:defRPr sz="2800">
                <a:solidFill>
                  <a:schemeClr val="lt1"/>
                </a:solidFill>
              </a:defRPr>
            </a:lvl7pPr>
            <a:lvl8pPr lvl="7" algn="l">
              <a:lnSpc>
                <a:spcPct val="100000"/>
              </a:lnSpc>
              <a:spcBef>
                <a:spcPts val="0"/>
              </a:spcBef>
              <a:spcAft>
                <a:spcPts val="0"/>
              </a:spcAft>
              <a:buClr>
                <a:schemeClr val="lt1"/>
              </a:buClr>
              <a:buSzPts val="2800"/>
              <a:buNone/>
              <a:defRPr sz="2800">
                <a:solidFill>
                  <a:schemeClr val="lt1"/>
                </a:solidFill>
              </a:defRPr>
            </a:lvl8pPr>
            <a:lvl9pPr lvl="8" algn="l">
              <a:lnSpc>
                <a:spcPct val="100000"/>
              </a:lnSpc>
              <a:spcBef>
                <a:spcPts val="0"/>
              </a:spcBef>
              <a:spcAft>
                <a:spcPts val="0"/>
              </a:spcAft>
              <a:buClr>
                <a:schemeClr val="lt1"/>
              </a:buClr>
              <a:buSzPts val="2800"/>
              <a:buNone/>
              <a:defRPr sz="2800">
                <a:solidFill>
                  <a:schemeClr val="lt1"/>
                </a:solidFill>
              </a:defRPr>
            </a:lvl9pPr>
          </a:lstStyle>
          <a:p/>
        </p:txBody>
      </p:sp>
      <p:pic>
        <p:nvPicPr>
          <p:cNvPr id="19" name="Google Shape;19;p10"/>
          <p:cNvPicPr preferRelativeResize="0"/>
          <p:nvPr/>
        </p:nvPicPr>
        <p:blipFill rotWithShape="1">
          <a:blip r:embed="rId4">
            <a:alphaModFix/>
          </a:blip>
          <a:srcRect b="0" l="0" r="0" t="0"/>
          <a:stretch/>
        </p:blipFill>
        <p:spPr>
          <a:xfrm>
            <a:off x="311700" y="312149"/>
            <a:ext cx="2474501" cy="10608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1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2" name="Google Shape;22;p11"/>
          <p:cNvSpPr txBox="1"/>
          <p:nvPr>
            <p:ph idx="12" type="sldNum"/>
          </p:nvPr>
        </p:nvSpPr>
        <p:spPr>
          <a:xfrm>
            <a:off x="8472458" y="1515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23" name="Google Shape;23;p11"/>
          <p:cNvPicPr preferRelativeResize="0"/>
          <p:nvPr/>
        </p:nvPicPr>
        <p:blipFill rotWithShape="1">
          <a:blip r:embed="rId2">
            <a:alphaModFix/>
          </a:blip>
          <a:srcRect b="44626" l="0" r="0" t="43447"/>
          <a:stretch/>
        </p:blipFill>
        <p:spPr>
          <a:xfrm>
            <a:off x="0" y="0"/>
            <a:ext cx="9144003" cy="631799"/>
          </a:xfrm>
          <a:prstGeom prst="rect">
            <a:avLst/>
          </a:prstGeom>
          <a:noFill/>
          <a:ln>
            <a:noFill/>
          </a:ln>
        </p:spPr>
      </p:pic>
      <p:sp>
        <p:nvSpPr>
          <p:cNvPr id="24" name="Google Shape;24;p11"/>
          <p:cNvSpPr/>
          <p:nvPr/>
        </p:nvSpPr>
        <p:spPr>
          <a:xfrm>
            <a:off x="0" y="150"/>
            <a:ext cx="9144000" cy="631800"/>
          </a:xfrm>
          <a:prstGeom prst="rect">
            <a:avLst/>
          </a:prstGeom>
          <a:solidFill>
            <a:srgbClr val="0051B5">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 name="Google Shape;25;p11"/>
          <p:cNvPicPr preferRelativeResize="0"/>
          <p:nvPr/>
        </p:nvPicPr>
        <p:blipFill rotWithShape="1">
          <a:blip r:embed="rId3">
            <a:alphaModFix/>
          </a:blip>
          <a:srcRect b="0" l="0" r="0" t="0"/>
          <a:stretch/>
        </p:blipFill>
        <p:spPr>
          <a:xfrm>
            <a:off x="7972900" y="91200"/>
            <a:ext cx="1048248" cy="449400"/>
          </a:xfrm>
          <a:prstGeom prst="rect">
            <a:avLst/>
          </a:prstGeom>
          <a:noFill/>
          <a:ln>
            <a:noFill/>
          </a:ln>
        </p:spPr>
      </p:pic>
      <p:sp>
        <p:nvSpPr>
          <p:cNvPr id="26" name="Google Shape;26;p11"/>
          <p:cNvSpPr txBox="1"/>
          <p:nvPr>
            <p:ph idx="2" type="sldNum"/>
          </p:nvPr>
        </p:nvSpPr>
        <p:spPr>
          <a:xfrm>
            <a:off x="8472458" y="4749892"/>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9" name="Google Shape;29;p12"/>
          <p:cNvSpPr txBox="1"/>
          <p:nvPr>
            <p:ph idx="12" type="sldNum"/>
          </p:nvPr>
        </p:nvSpPr>
        <p:spPr>
          <a:xfrm>
            <a:off x="8472458" y="1515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30" name="Google Shape;30;p12"/>
          <p:cNvPicPr preferRelativeResize="0"/>
          <p:nvPr/>
        </p:nvPicPr>
        <p:blipFill rotWithShape="1">
          <a:blip r:embed="rId2">
            <a:alphaModFix/>
          </a:blip>
          <a:srcRect b="44626" l="0" r="0" t="43447"/>
          <a:stretch/>
        </p:blipFill>
        <p:spPr>
          <a:xfrm>
            <a:off x="0" y="0"/>
            <a:ext cx="9144003" cy="631799"/>
          </a:xfrm>
          <a:prstGeom prst="rect">
            <a:avLst/>
          </a:prstGeom>
          <a:noFill/>
          <a:ln>
            <a:noFill/>
          </a:ln>
        </p:spPr>
      </p:pic>
      <p:sp>
        <p:nvSpPr>
          <p:cNvPr id="31" name="Google Shape;31;p12"/>
          <p:cNvSpPr/>
          <p:nvPr/>
        </p:nvSpPr>
        <p:spPr>
          <a:xfrm>
            <a:off x="0" y="150"/>
            <a:ext cx="9144000" cy="631800"/>
          </a:xfrm>
          <a:prstGeom prst="rect">
            <a:avLst/>
          </a:prstGeom>
          <a:solidFill>
            <a:srgbClr val="0051B5">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2"/>
          <p:cNvSpPr txBox="1"/>
          <p:nvPr>
            <p:ph idx="2" type="sldNum"/>
          </p:nvPr>
        </p:nvSpPr>
        <p:spPr>
          <a:xfrm>
            <a:off x="8472458" y="4749892"/>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33" name="Google Shape;33;p12"/>
          <p:cNvSpPr txBox="1"/>
          <p:nvPr>
            <p:ph type="title"/>
          </p:nvPr>
        </p:nvSpPr>
        <p:spPr>
          <a:xfrm>
            <a:off x="91075" y="29700"/>
            <a:ext cx="76908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pic>
        <p:nvPicPr>
          <p:cNvPr id="34" name="Google Shape;34;p12"/>
          <p:cNvPicPr preferRelativeResize="0"/>
          <p:nvPr/>
        </p:nvPicPr>
        <p:blipFill rotWithShape="1">
          <a:blip r:embed="rId3">
            <a:alphaModFix/>
          </a:blip>
          <a:srcRect b="0" l="0" r="0" t="0"/>
          <a:stretch/>
        </p:blipFill>
        <p:spPr>
          <a:xfrm>
            <a:off x="7972900" y="91200"/>
            <a:ext cx="1048248" cy="4494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1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 name="Google Shape;37;p1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8" name="Google Shape;38;p13"/>
          <p:cNvSpPr txBox="1"/>
          <p:nvPr>
            <p:ph idx="12" type="sldNum"/>
          </p:nvPr>
        </p:nvSpPr>
        <p:spPr>
          <a:xfrm>
            <a:off x="8472458" y="1515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39" name="Google Shape;39;p13"/>
          <p:cNvPicPr preferRelativeResize="0"/>
          <p:nvPr/>
        </p:nvPicPr>
        <p:blipFill rotWithShape="1">
          <a:blip r:embed="rId2">
            <a:alphaModFix/>
          </a:blip>
          <a:srcRect b="44626" l="0" r="0" t="43447"/>
          <a:stretch/>
        </p:blipFill>
        <p:spPr>
          <a:xfrm>
            <a:off x="0" y="0"/>
            <a:ext cx="9144003" cy="631799"/>
          </a:xfrm>
          <a:prstGeom prst="rect">
            <a:avLst/>
          </a:prstGeom>
          <a:noFill/>
          <a:ln>
            <a:noFill/>
          </a:ln>
        </p:spPr>
      </p:pic>
      <p:sp>
        <p:nvSpPr>
          <p:cNvPr id="40" name="Google Shape;40;p13"/>
          <p:cNvSpPr/>
          <p:nvPr/>
        </p:nvSpPr>
        <p:spPr>
          <a:xfrm>
            <a:off x="0" y="150"/>
            <a:ext cx="9144000" cy="631800"/>
          </a:xfrm>
          <a:prstGeom prst="rect">
            <a:avLst/>
          </a:prstGeom>
          <a:solidFill>
            <a:srgbClr val="0051B5">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3"/>
          <p:cNvSpPr txBox="1"/>
          <p:nvPr>
            <p:ph idx="3" type="sldNum"/>
          </p:nvPr>
        </p:nvSpPr>
        <p:spPr>
          <a:xfrm>
            <a:off x="8472458" y="4749892"/>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2" name="Google Shape;42;p13"/>
          <p:cNvSpPr txBox="1"/>
          <p:nvPr>
            <p:ph type="title"/>
          </p:nvPr>
        </p:nvSpPr>
        <p:spPr>
          <a:xfrm>
            <a:off x="91075" y="29700"/>
            <a:ext cx="76908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pic>
        <p:nvPicPr>
          <p:cNvPr id="43" name="Google Shape;43;p13"/>
          <p:cNvPicPr preferRelativeResize="0"/>
          <p:nvPr/>
        </p:nvPicPr>
        <p:blipFill rotWithShape="1">
          <a:blip r:embed="rId3">
            <a:alphaModFix/>
          </a:blip>
          <a:srcRect b="0" l="0" r="0" t="0"/>
          <a:stretch/>
        </p:blipFill>
        <p:spPr>
          <a:xfrm>
            <a:off x="7972900" y="91200"/>
            <a:ext cx="1048248" cy="4494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14"/>
          <p:cNvSpPr txBox="1"/>
          <p:nvPr>
            <p:ph idx="12" type="sldNum"/>
          </p:nvPr>
        </p:nvSpPr>
        <p:spPr>
          <a:xfrm>
            <a:off x="8472458" y="1515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46" name="Google Shape;46;p14"/>
          <p:cNvPicPr preferRelativeResize="0"/>
          <p:nvPr/>
        </p:nvPicPr>
        <p:blipFill rotWithShape="1">
          <a:blip r:embed="rId2">
            <a:alphaModFix/>
          </a:blip>
          <a:srcRect b="44626" l="0" r="0" t="43447"/>
          <a:stretch/>
        </p:blipFill>
        <p:spPr>
          <a:xfrm>
            <a:off x="0" y="0"/>
            <a:ext cx="9144003" cy="631799"/>
          </a:xfrm>
          <a:prstGeom prst="rect">
            <a:avLst/>
          </a:prstGeom>
          <a:noFill/>
          <a:ln>
            <a:noFill/>
          </a:ln>
        </p:spPr>
      </p:pic>
      <p:sp>
        <p:nvSpPr>
          <p:cNvPr id="47" name="Google Shape;47;p14"/>
          <p:cNvSpPr/>
          <p:nvPr/>
        </p:nvSpPr>
        <p:spPr>
          <a:xfrm>
            <a:off x="0" y="150"/>
            <a:ext cx="9144000" cy="631800"/>
          </a:xfrm>
          <a:prstGeom prst="rect">
            <a:avLst/>
          </a:prstGeom>
          <a:solidFill>
            <a:srgbClr val="0051B5">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4"/>
          <p:cNvSpPr txBox="1"/>
          <p:nvPr>
            <p:ph idx="2" type="sldNum"/>
          </p:nvPr>
        </p:nvSpPr>
        <p:spPr>
          <a:xfrm>
            <a:off x="8472458" y="4749892"/>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9" name="Google Shape;49;p14"/>
          <p:cNvSpPr txBox="1"/>
          <p:nvPr>
            <p:ph type="title"/>
          </p:nvPr>
        </p:nvSpPr>
        <p:spPr>
          <a:xfrm>
            <a:off x="91075" y="29700"/>
            <a:ext cx="76908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pic>
        <p:nvPicPr>
          <p:cNvPr id="50" name="Google Shape;50;p14"/>
          <p:cNvPicPr preferRelativeResize="0"/>
          <p:nvPr/>
        </p:nvPicPr>
        <p:blipFill rotWithShape="1">
          <a:blip r:embed="rId3">
            <a:alphaModFix/>
          </a:blip>
          <a:srcRect b="0" l="0" r="0" t="0"/>
          <a:stretch/>
        </p:blipFill>
        <p:spPr>
          <a:xfrm>
            <a:off x="7972900" y="91200"/>
            <a:ext cx="1048248" cy="4494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gradFill>
          <a:gsLst>
            <a:gs pos="0">
              <a:srgbClr val="0051B5"/>
            </a:gs>
            <a:gs pos="100000">
              <a:srgbClr val="81E9F6"/>
            </a:gs>
          </a:gsLst>
          <a:lin ang="0" scaled="0"/>
        </a:gradFill>
      </p:bgPr>
    </p:bg>
    <p:spTree>
      <p:nvGrpSpPr>
        <p:cNvPr id="53" name="Shape 53"/>
        <p:cNvGrpSpPr/>
        <p:nvPr/>
      </p:nvGrpSpPr>
      <p:grpSpPr>
        <a:xfrm>
          <a:off x="0" y="0"/>
          <a:ext cx="0" cy="0"/>
          <a:chOff x="0" y="0"/>
          <a:chExt cx="0" cy="0"/>
        </a:xfrm>
      </p:grpSpPr>
      <p:pic>
        <p:nvPicPr>
          <p:cNvPr id="54" name="Google Shape;54;p16"/>
          <p:cNvPicPr preferRelativeResize="0"/>
          <p:nvPr/>
        </p:nvPicPr>
        <p:blipFill rotWithShape="1">
          <a:blip r:embed="rId2">
            <a:alphaModFix/>
          </a:blip>
          <a:srcRect b="16506" l="0" r="0" t="0"/>
          <a:stretch/>
        </p:blipFill>
        <p:spPr>
          <a:xfrm>
            <a:off x="10325" y="720375"/>
            <a:ext cx="9144003" cy="4423124"/>
          </a:xfrm>
          <a:prstGeom prst="rect">
            <a:avLst/>
          </a:prstGeom>
          <a:noFill/>
          <a:ln>
            <a:noFill/>
          </a:ln>
        </p:spPr>
      </p:pic>
      <p:pic>
        <p:nvPicPr>
          <p:cNvPr id="55" name="Google Shape;55;p16"/>
          <p:cNvPicPr preferRelativeResize="0"/>
          <p:nvPr/>
        </p:nvPicPr>
        <p:blipFill rotWithShape="1">
          <a:blip r:embed="rId3">
            <a:alphaModFix/>
          </a:blip>
          <a:srcRect b="0" l="0" r="0" t="0"/>
          <a:stretch/>
        </p:blipFill>
        <p:spPr>
          <a:xfrm>
            <a:off x="1383013" y="3043725"/>
            <a:ext cx="6398624" cy="1518250"/>
          </a:xfrm>
          <a:prstGeom prst="rect">
            <a:avLst/>
          </a:prstGeom>
          <a:noFill/>
          <a:ln>
            <a:noFill/>
          </a:ln>
        </p:spPr>
      </p:pic>
      <p:sp>
        <p:nvSpPr>
          <p:cNvPr id="56" name="Google Shape;56;p16"/>
          <p:cNvSpPr/>
          <p:nvPr/>
        </p:nvSpPr>
        <p:spPr>
          <a:xfrm>
            <a:off x="0" y="0"/>
            <a:ext cx="9144000" cy="5143500"/>
          </a:xfrm>
          <a:prstGeom prst="rect">
            <a:avLst/>
          </a:prstGeom>
          <a:solidFill>
            <a:srgbClr val="0051B5">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7" name="Google Shape;57;p16"/>
          <p:cNvPicPr preferRelativeResize="0"/>
          <p:nvPr/>
        </p:nvPicPr>
        <p:blipFill rotWithShape="1">
          <a:blip r:embed="rId4">
            <a:alphaModFix/>
          </a:blip>
          <a:srcRect b="0" l="0" r="0" t="0"/>
          <a:stretch/>
        </p:blipFill>
        <p:spPr>
          <a:xfrm>
            <a:off x="1227538" y="1137939"/>
            <a:ext cx="6688927" cy="2867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7.jpg"/><Relationship Id="rId4" Type="http://schemas.openxmlformats.org/officeDocument/2006/relationships/image" Target="../media/image3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8.png"/><Relationship Id="rId8"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8.png"/><Relationship Id="rId4"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5"/>
          <p:cNvSpPr txBox="1"/>
          <p:nvPr>
            <p:ph idx="1" type="body"/>
          </p:nvPr>
        </p:nvSpPr>
        <p:spPr>
          <a:xfrm>
            <a:off x="0" y="1514700"/>
            <a:ext cx="5137200" cy="2930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000"/>
              </a:spcBef>
              <a:spcAft>
                <a:spcPts val="0"/>
              </a:spcAft>
              <a:buSzPts val="1800"/>
              <a:buFont typeface="Montserrat"/>
              <a:buChar char="❖"/>
            </a:pPr>
            <a:r>
              <a:rPr lang="en" sz="1800">
                <a:latin typeface="Montserrat"/>
                <a:ea typeface="Montserrat"/>
                <a:cs typeface="Montserrat"/>
                <a:sym typeface="Montserrat"/>
              </a:rPr>
              <a:t>Solidifying our process with non-critical services</a:t>
            </a:r>
            <a:endParaRPr sz="1800">
              <a:latin typeface="Montserrat"/>
              <a:ea typeface="Montserrat"/>
              <a:cs typeface="Montserrat"/>
              <a:sym typeface="Montserrat"/>
            </a:endParaRPr>
          </a:p>
          <a:p>
            <a:pPr indent="-342900" lvl="0" marL="457200" rtl="0" algn="l">
              <a:lnSpc>
                <a:spcPct val="115000"/>
              </a:lnSpc>
              <a:spcBef>
                <a:spcPts val="1200"/>
              </a:spcBef>
              <a:spcAft>
                <a:spcPts val="0"/>
              </a:spcAft>
              <a:buSzPts val="1800"/>
              <a:buFont typeface="Montserrat"/>
              <a:buChar char="❖"/>
            </a:pPr>
            <a:r>
              <a:rPr lang="en" sz="1800">
                <a:latin typeface="Montserrat"/>
                <a:ea typeface="Montserrat"/>
                <a:cs typeface="Montserrat"/>
                <a:sym typeface="Montserrat"/>
              </a:rPr>
              <a:t>Service owners define tier</a:t>
            </a:r>
            <a:endParaRPr sz="1800">
              <a:latin typeface="Montserrat"/>
              <a:ea typeface="Montserrat"/>
              <a:cs typeface="Montserrat"/>
              <a:sym typeface="Montserrat"/>
            </a:endParaRPr>
          </a:p>
          <a:p>
            <a:pPr indent="-342900" lvl="0" marL="457200" rtl="0" algn="l">
              <a:lnSpc>
                <a:spcPct val="115000"/>
              </a:lnSpc>
              <a:spcBef>
                <a:spcPts val="1200"/>
              </a:spcBef>
              <a:spcAft>
                <a:spcPts val="0"/>
              </a:spcAft>
              <a:buSzPts val="1800"/>
              <a:buFont typeface="Montserrat"/>
              <a:buChar char="❖"/>
            </a:pPr>
            <a:r>
              <a:rPr lang="en" sz="1800">
                <a:latin typeface="Montserrat"/>
                <a:ea typeface="Montserrat"/>
                <a:cs typeface="Montserrat"/>
                <a:sym typeface="Montserrat"/>
              </a:rPr>
              <a:t>Per-tier monitor requirements</a:t>
            </a:r>
            <a:endParaRPr sz="1800">
              <a:latin typeface="Montserrat"/>
              <a:ea typeface="Montserrat"/>
              <a:cs typeface="Montserrat"/>
              <a:sym typeface="Montserrat"/>
            </a:endParaRPr>
          </a:p>
          <a:p>
            <a:pPr indent="-342900" lvl="0" marL="457200" rtl="0" algn="l">
              <a:lnSpc>
                <a:spcPct val="115000"/>
              </a:lnSpc>
              <a:spcBef>
                <a:spcPts val="1200"/>
              </a:spcBef>
              <a:spcAft>
                <a:spcPts val="1200"/>
              </a:spcAft>
              <a:buSzPts val="1800"/>
              <a:buFont typeface="Montserrat"/>
              <a:buChar char="❖"/>
            </a:pPr>
            <a:r>
              <a:rPr lang="en" sz="1800">
                <a:latin typeface="Montserrat"/>
                <a:ea typeface="Montserrat"/>
                <a:cs typeface="Montserrat"/>
                <a:sym typeface="Montserrat"/>
              </a:rPr>
              <a:t>Ideally, a bell curve of service distribution</a:t>
            </a:r>
            <a:endParaRPr sz="1800">
              <a:latin typeface="Montserrat"/>
              <a:ea typeface="Montserrat"/>
              <a:cs typeface="Montserrat"/>
              <a:sym typeface="Montserrat"/>
            </a:endParaRPr>
          </a:p>
        </p:txBody>
      </p:sp>
      <p:sp>
        <p:nvSpPr>
          <p:cNvPr id="185" name="Google Shape;185;p5"/>
          <p:cNvSpPr txBox="1"/>
          <p:nvPr>
            <p:ph type="title"/>
          </p:nvPr>
        </p:nvSpPr>
        <p:spPr>
          <a:xfrm>
            <a:off x="91075" y="29700"/>
            <a:ext cx="76908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Montserrat"/>
                <a:ea typeface="Montserrat"/>
                <a:cs typeface="Montserrat"/>
                <a:sym typeface="Montserrat"/>
              </a:rPr>
              <a:t>Tier partitioning our migrations</a:t>
            </a:r>
            <a:endParaRPr>
              <a:latin typeface="Montserrat"/>
              <a:ea typeface="Montserrat"/>
              <a:cs typeface="Montserrat"/>
              <a:sym typeface="Montserrat"/>
            </a:endParaRPr>
          </a:p>
        </p:txBody>
      </p:sp>
      <p:pic>
        <p:nvPicPr>
          <p:cNvPr id="186" name="Google Shape;186;p5"/>
          <p:cNvPicPr preferRelativeResize="0"/>
          <p:nvPr/>
        </p:nvPicPr>
        <p:blipFill>
          <a:blip r:embed="rId3">
            <a:alphaModFix/>
          </a:blip>
          <a:stretch>
            <a:fillRect/>
          </a:stretch>
        </p:blipFill>
        <p:spPr>
          <a:xfrm>
            <a:off x="4662863" y="3143922"/>
            <a:ext cx="4274727" cy="1917177"/>
          </a:xfrm>
          <a:prstGeom prst="rect">
            <a:avLst/>
          </a:prstGeom>
          <a:noFill/>
          <a:ln>
            <a:noFill/>
          </a:ln>
        </p:spPr>
      </p:pic>
      <p:sp>
        <p:nvSpPr>
          <p:cNvPr id="187" name="Google Shape;187;p5"/>
          <p:cNvSpPr/>
          <p:nvPr/>
        </p:nvSpPr>
        <p:spPr>
          <a:xfrm>
            <a:off x="4985862" y="916175"/>
            <a:ext cx="1764000" cy="1050600"/>
          </a:xfrm>
          <a:prstGeom prst="roundRect">
            <a:avLst>
              <a:gd fmla="val 16667" name="adj"/>
            </a:avLst>
          </a:prstGeom>
          <a:solidFill>
            <a:schemeClr val="lt2"/>
          </a:solidFill>
          <a:ln cap="flat" cmpd="sng" w="9525">
            <a:solidFill>
              <a:srgbClr val="0051B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Tier 0</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Four 9’s+</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SEV 0</a:t>
            </a:r>
            <a:endParaRPr>
              <a:latin typeface="Montserrat"/>
              <a:ea typeface="Montserrat"/>
              <a:cs typeface="Montserrat"/>
              <a:sym typeface="Montserrat"/>
            </a:endParaRPr>
          </a:p>
        </p:txBody>
      </p:sp>
      <p:sp>
        <p:nvSpPr>
          <p:cNvPr id="188" name="Google Shape;188;p5"/>
          <p:cNvSpPr/>
          <p:nvPr/>
        </p:nvSpPr>
        <p:spPr>
          <a:xfrm>
            <a:off x="6793154" y="916175"/>
            <a:ext cx="1764000" cy="1050600"/>
          </a:xfrm>
          <a:prstGeom prst="roundRect">
            <a:avLst>
              <a:gd fmla="val 16667" name="adj"/>
            </a:avLst>
          </a:prstGeom>
          <a:solidFill>
            <a:schemeClr val="lt2"/>
          </a:solidFill>
          <a:ln cap="flat" cmpd="sng" w="9525">
            <a:solidFill>
              <a:srgbClr val="0051B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Tier 1</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Three</a:t>
            </a:r>
            <a:r>
              <a:rPr lang="en">
                <a:latin typeface="Montserrat"/>
                <a:ea typeface="Montserrat"/>
                <a:cs typeface="Montserrat"/>
                <a:sym typeface="Montserrat"/>
              </a:rPr>
              <a:t> 9’s</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&lt;= SEV 0 / 1</a:t>
            </a:r>
            <a:endParaRPr>
              <a:latin typeface="Montserrat"/>
              <a:ea typeface="Montserrat"/>
              <a:cs typeface="Montserrat"/>
              <a:sym typeface="Montserrat"/>
            </a:endParaRPr>
          </a:p>
        </p:txBody>
      </p:sp>
      <p:sp>
        <p:nvSpPr>
          <p:cNvPr id="189" name="Google Shape;189;p5"/>
          <p:cNvSpPr/>
          <p:nvPr/>
        </p:nvSpPr>
        <p:spPr>
          <a:xfrm>
            <a:off x="4985850" y="2030042"/>
            <a:ext cx="1764000" cy="1050600"/>
          </a:xfrm>
          <a:prstGeom prst="roundRect">
            <a:avLst>
              <a:gd fmla="val 16667" name="adj"/>
            </a:avLst>
          </a:prstGeom>
          <a:solidFill>
            <a:schemeClr val="lt2"/>
          </a:solidFill>
          <a:ln cap="flat" cmpd="sng" w="9525">
            <a:solidFill>
              <a:srgbClr val="0051B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Tier 2</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Two</a:t>
            </a:r>
            <a:r>
              <a:rPr lang="en">
                <a:latin typeface="Montserrat"/>
                <a:ea typeface="Montserrat"/>
                <a:cs typeface="Montserrat"/>
                <a:sym typeface="Montserrat"/>
              </a:rPr>
              <a:t> 9’s+</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&lt;= SEV 2</a:t>
            </a:r>
            <a:endParaRPr>
              <a:latin typeface="Montserrat"/>
              <a:ea typeface="Montserrat"/>
              <a:cs typeface="Montserrat"/>
              <a:sym typeface="Montserrat"/>
            </a:endParaRPr>
          </a:p>
        </p:txBody>
      </p:sp>
      <p:sp>
        <p:nvSpPr>
          <p:cNvPr id="190" name="Google Shape;190;p5"/>
          <p:cNvSpPr/>
          <p:nvPr/>
        </p:nvSpPr>
        <p:spPr>
          <a:xfrm>
            <a:off x="6793154" y="2030042"/>
            <a:ext cx="1764000" cy="1050600"/>
          </a:xfrm>
          <a:prstGeom prst="roundRect">
            <a:avLst>
              <a:gd fmla="val 16667" name="adj"/>
            </a:avLst>
          </a:prstGeom>
          <a:solidFill>
            <a:schemeClr val="lt2"/>
          </a:solidFill>
          <a:ln cap="flat" cmpd="sng" w="9525">
            <a:solidFill>
              <a:srgbClr val="0051B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Tier 3</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&lt; Two</a:t>
            </a:r>
            <a:r>
              <a:rPr lang="en">
                <a:latin typeface="Montserrat"/>
                <a:ea typeface="Montserrat"/>
                <a:cs typeface="Montserrat"/>
                <a:sym typeface="Montserrat"/>
              </a:rPr>
              <a:t> 9’s</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&lt;= SEV 3</a:t>
            </a:r>
            <a:endParaRPr>
              <a:latin typeface="Montserrat"/>
              <a:ea typeface="Montserrat"/>
              <a:cs typeface="Montserrat"/>
              <a:sym typeface="Montserrat"/>
            </a:endParaRPr>
          </a:p>
        </p:txBody>
      </p:sp>
      <p:sp>
        <p:nvSpPr>
          <p:cNvPr id="191" name="Google Shape;191;p5"/>
          <p:cNvSpPr/>
          <p:nvPr/>
        </p:nvSpPr>
        <p:spPr>
          <a:xfrm>
            <a:off x="0" y="5048250"/>
            <a:ext cx="3968700" cy="95400"/>
          </a:xfrm>
          <a:prstGeom prst="rect">
            <a:avLst/>
          </a:prstGeom>
          <a:solidFill>
            <a:schemeClr val="accent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31084d5d5b2_0_11"/>
          <p:cNvSpPr txBox="1"/>
          <p:nvPr>
            <p:ph idx="1" type="body"/>
          </p:nvPr>
        </p:nvSpPr>
        <p:spPr>
          <a:xfrm>
            <a:off x="0" y="910175"/>
            <a:ext cx="5550000" cy="4053300"/>
          </a:xfrm>
          <a:prstGeom prst="rect">
            <a:avLst/>
          </a:prstGeom>
          <a:noFill/>
          <a:ln>
            <a:noFill/>
          </a:ln>
        </p:spPr>
        <p:txBody>
          <a:bodyPr anchorCtr="0" anchor="t" bIns="91425" lIns="91425" spcFirstLastPara="1" rIns="91425" wrap="square" tIns="91425">
            <a:normAutofit/>
          </a:bodyPr>
          <a:lstStyle/>
          <a:p>
            <a:pPr indent="-342900" lvl="0" marL="457200" rtl="0" algn="l">
              <a:lnSpc>
                <a:spcPct val="200000"/>
              </a:lnSpc>
              <a:spcBef>
                <a:spcPts val="1000"/>
              </a:spcBef>
              <a:spcAft>
                <a:spcPts val="0"/>
              </a:spcAft>
              <a:buSzPts val="1800"/>
              <a:buFont typeface="Montserrat"/>
              <a:buChar char="❖"/>
            </a:pPr>
            <a:r>
              <a:rPr lang="en" sz="1800">
                <a:latin typeface="Montserrat"/>
                <a:ea typeface="Montserrat"/>
                <a:cs typeface="Montserrat"/>
                <a:sym typeface="Montserrat"/>
              </a:rPr>
              <a:t>Service owner communications</a:t>
            </a:r>
            <a:endParaRPr sz="1800">
              <a:latin typeface="Montserrat"/>
              <a:ea typeface="Montserrat"/>
              <a:cs typeface="Montserrat"/>
              <a:sym typeface="Montserrat"/>
            </a:endParaRPr>
          </a:p>
          <a:p>
            <a:pPr indent="-342900" lvl="0" marL="457200" rtl="0" algn="l">
              <a:lnSpc>
                <a:spcPct val="200000"/>
              </a:lnSpc>
              <a:spcBef>
                <a:spcPts val="1000"/>
              </a:spcBef>
              <a:spcAft>
                <a:spcPts val="0"/>
              </a:spcAft>
              <a:buSzPts val="1800"/>
              <a:buFont typeface="Montserrat"/>
              <a:buChar char="❖"/>
            </a:pPr>
            <a:r>
              <a:rPr lang="en" sz="1800">
                <a:latin typeface="Montserrat"/>
                <a:ea typeface="Montserrat"/>
                <a:cs typeface="Montserrat"/>
                <a:sym typeface="Montserrat"/>
              </a:rPr>
              <a:t>Guardrails - Keda / Kuberhealthy / Kyverno</a:t>
            </a:r>
            <a:endParaRPr sz="1800">
              <a:latin typeface="Montserrat"/>
              <a:ea typeface="Montserrat"/>
              <a:cs typeface="Montserrat"/>
              <a:sym typeface="Montserrat"/>
            </a:endParaRPr>
          </a:p>
          <a:p>
            <a:pPr indent="-342900" lvl="0" marL="457200" rtl="0" algn="l">
              <a:lnSpc>
                <a:spcPct val="200000"/>
              </a:lnSpc>
              <a:spcBef>
                <a:spcPts val="1000"/>
              </a:spcBef>
              <a:spcAft>
                <a:spcPts val="0"/>
              </a:spcAft>
              <a:buSzPts val="1800"/>
              <a:buFont typeface="Montserrat"/>
              <a:buChar char="❖"/>
            </a:pPr>
            <a:r>
              <a:rPr lang="en" sz="1800">
                <a:latin typeface="Montserrat"/>
                <a:ea typeface="Montserrat"/>
                <a:cs typeface="Montserrat"/>
                <a:sym typeface="Montserrat"/>
              </a:rPr>
              <a:t>Observability:</a:t>
            </a:r>
            <a:endParaRPr sz="1800">
              <a:latin typeface="Montserrat"/>
              <a:ea typeface="Montserrat"/>
              <a:cs typeface="Montserrat"/>
              <a:sym typeface="Montserrat"/>
            </a:endParaRPr>
          </a:p>
          <a:p>
            <a:pPr indent="-317500" lvl="1" marL="914400" rtl="0" algn="l">
              <a:lnSpc>
                <a:spcPct val="200000"/>
              </a:lnSpc>
              <a:spcBef>
                <a:spcPts val="1000"/>
              </a:spcBef>
              <a:spcAft>
                <a:spcPts val="0"/>
              </a:spcAft>
              <a:buSzPts val="1400"/>
              <a:buFont typeface="Montserrat"/>
              <a:buChar char="➢"/>
            </a:pPr>
            <a:r>
              <a:rPr i="1" lang="en" sz="1400">
                <a:latin typeface="Montserrat"/>
                <a:ea typeface="Montserrat"/>
                <a:cs typeface="Montserrat"/>
                <a:sym typeface="Montserrat"/>
              </a:rPr>
              <a:t>Deployment errors</a:t>
            </a:r>
            <a:endParaRPr i="1" sz="1400">
              <a:latin typeface="Montserrat"/>
              <a:ea typeface="Montserrat"/>
              <a:cs typeface="Montserrat"/>
              <a:sym typeface="Montserrat"/>
            </a:endParaRPr>
          </a:p>
          <a:p>
            <a:pPr indent="-317500" lvl="1" marL="914400" rtl="0" algn="l">
              <a:lnSpc>
                <a:spcPct val="200000"/>
              </a:lnSpc>
              <a:spcBef>
                <a:spcPts val="1000"/>
              </a:spcBef>
              <a:spcAft>
                <a:spcPts val="0"/>
              </a:spcAft>
              <a:buSzPts val="1400"/>
              <a:buFont typeface="Montserrat"/>
              <a:buChar char="➢"/>
            </a:pPr>
            <a:r>
              <a:rPr i="1" lang="en" sz="1400">
                <a:latin typeface="Montserrat"/>
                <a:ea typeface="Montserrat"/>
                <a:cs typeface="Montserrat"/>
                <a:sym typeface="Montserrat"/>
              </a:rPr>
              <a:t>Route health</a:t>
            </a:r>
            <a:endParaRPr i="1" sz="1400">
              <a:latin typeface="Montserrat"/>
              <a:ea typeface="Montserrat"/>
              <a:cs typeface="Montserrat"/>
              <a:sym typeface="Montserrat"/>
            </a:endParaRPr>
          </a:p>
          <a:p>
            <a:pPr indent="-317500" lvl="1" marL="914400" rtl="0" algn="l">
              <a:lnSpc>
                <a:spcPct val="200000"/>
              </a:lnSpc>
              <a:spcBef>
                <a:spcPts val="1000"/>
              </a:spcBef>
              <a:spcAft>
                <a:spcPts val="1000"/>
              </a:spcAft>
              <a:buSzPts val="1400"/>
              <a:buFont typeface="Montserrat"/>
              <a:buChar char="➢"/>
            </a:pPr>
            <a:r>
              <a:rPr i="1" lang="en" sz="1400">
                <a:latin typeface="Montserrat"/>
                <a:ea typeface="Montserrat"/>
                <a:cs typeface="Montserrat"/>
                <a:sym typeface="Montserrat"/>
              </a:rPr>
              <a:t>Request rates</a:t>
            </a:r>
            <a:endParaRPr i="1" sz="1400">
              <a:latin typeface="Montserrat"/>
              <a:ea typeface="Montserrat"/>
              <a:cs typeface="Montserrat"/>
              <a:sym typeface="Montserrat"/>
            </a:endParaRPr>
          </a:p>
        </p:txBody>
      </p:sp>
      <p:sp>
        <p:nvSpPr>
          <p:cNvPr id="197" name="Google Shape;197;g31084d5d5b2_0_11"/>
          <p:cNvSpPr txBox="1"/>
          <p:nvPr>
            <p:ph type="title"/>
          </p:nvPr>
        </p:nvSpPr>
        <p:spPr>
          <a:xfrm>
            <a:off x="91075" y="29700"/>
            <a:ext cx="76908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Montserrat"/>
                <a:ea typeface="Montserrat"/>
                <a:cs typeface="Montserrat"/>
                <a:sym typeface="Montserrat"/>
              </a:rPr>
              <a:t>A zero-downtime </a:t>
            </a:r>
            <a:r>
              <a:rPr lang="en">
                <a:latin typeface="Montserrat"/>
                <a:ea typeface="Montserrat"/>
                <a:cs typeface="Montserrat"/>
                <a:sym typeface="Montserrat"/>
              </a:rPr>
              <a:t>migration</a:t>
            </a:r>
            <a:endParaRPr>
              <a:latin typeface="Montserrat"/>
              <a:ea typeface="Montserrat"/>
              <a:cs typeface="Montserrat"/>
              <a:sym typeface="Montserrat"/>
            </a:endParaRPr>
          </a:p>
        </p:txBody>
      </p:sp>
      <p:pic>
        <p:nvPicPr>
          <p:cNvPr id="198" name="Google Shape;198;g31084d5d5b2_0_11"/>
          <p:cNvPicPr preferRelativeResize="0"/>
          <p:nvPr/>
        </p:nvPicPr>
        <p:blipFill>
          <a:blip r:embed="rId3">
            <a:alphaModFix/>
          </a:blip>
          <a:stretch>
            <a:fillRect/>
          </a:stretch>
        </p:blipFill>
        <p:spPr>
          <a:xfrm>
            <a:off x="5526363" y="623775"/>
            <a:ext cx="2456097" cy="2553651"/>
          </a:xfrm>
          <a:prstGeom prst="rect">
            <a:avLst/>
          </a:prstGeom>
          <a:noFill/>
          <a:ln>
            <a:noFill/>
          </a:ln>
        </p:spPr>
      </p:pic>
      <p:pic>
        <p:nvPicPr>
          <p:cNvPr id="199" name="Google Shape;199;g31084d5d5b2_0_11"/>
          <p:cNvPicPr preferRelativeResize="0"/>
          <p:nvPr/>
        </p:nvPicPr>
        <p:blipFill>
          <a:blip r:embed="rId4">
            <a:alphaModFix/>
          </a:blip>
          <a:stretch>
            <a:fillRect/>
          </a:stretch>
        </p:blipFill>
        <p:spPr>
          <a:xfrm>
            <a:off x="4457250" y="3096422"/>
            <a:ext cx="4594324" cy="1867050"/>
          </a:xfrm>
          <a:prstGeom prst="rect">
            <a:avLst/>
          </a:prstGeom>
          <a:noFill/>
          <a:ln>
            <a:noFill/>
          </a:ln>
        </p:spPr>
      </p:pic>
      <p:sp>
        <p:nvSpPr>
          <p:cNvPr id="200" name="Google Shape;200;g31084d5d5b2_0_11"/>
          <p:cNvSpPr/>
          <p:nvPr/>
        </p:nvSpPr>
        <p:spPr>
          <a:xfrm>
            <a:off x="0" y="5048250"/>
            <a:ext cx="4572000" cy="95400"/>
          </a:xfrm>
          <a:prstGeom prst="rect">
            <a:avLst/>
          </a:prstGeom>
          <a:solidFill>
            <a:schemeClr val="accent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31084d5d5b2_0_17"/>
          <p:cNvSpPr txBox="1"/>
          <p:nvPr>
            <p:ph idx="1" type="body"/>
          </p:nvPr>
        </p:nvSpPr>
        <p:spPr>
          <a:xfrm>
            <a:off x="91075" y="813825"/>
            <a:ext cx="8968200" cy="4139100"/>
          </a:xfrm>
          <a:prstGeom prst="rect">
            <a:avLst/>
          </a:prstGeom>
          <a:noFill/>
          <a:ln>
            <a:noFill/>
          </a:ln>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Font typeface="Montserrat"/>
              <a:buChar char="❖"/>
            </a:pPr>
            <a:r>
              <a:rPr lang="en" sz="1800">
                <a:latin typeface="Montserrat"/>
                <a:ea typeface="Montserrat"/>
                <a:cs typeface="Montserrat"/>
                <a:sym typeface="Montserrat"/>
              </a:rPr>
              <a:t>Backfill tooling inconsistencies</a:t>
            </a:r>
            <a:endParaRPr sz="1800">
              <a:latin typeface="Montserrat"/>
              <a:ea typeface="Montserrat"/>
              <a:cs typeface="Montserrat"/>
              <a:sym typeface="Montserrat"/>
            </a:endParaRPr>
          </a:p>
          <a:p>
            <a:pPr indent="-317500" lvl="1" marL="914400" rtl="0" algn="l">
              <a:lnSpc>
                <a:spcPct val="200000"/>
              </a:lnSpc>
              <a:spcBef>
                <a:spcPts val="0"/>
              </a:spcBef>
              <a:spcAft>
                <a:spcPts val="0"/>
              </a:spcAft>
              <a:buSzPts val="1400"/>
              <a:buFont typeface="Montserrat"/>
              <a:buChar char="➢"/>
            </a:pPr>
            <a:r>
              <a:rPr i="1" lang="en" sz="1400">
                <a:latin typeface="Montserrat"/>
                <a:ea typeface="Montserrat"/>
                <a:cs typeface="Montserrat"/>
                <a:sym typeface="Montserrat"/>
              </a:rPr>
              <a:t>.keep secrets / Deployment mounts</a:t>
            </a:r>
            <a:endParaRPr i="1" sz="1400">
              <a:latin typeface="Montserrat"/>
              <a:ea typeface="Montserrat"/>
              <a:cs typeface="Montserrat"/>
              <a:sym typeface="Montserrat"/>
            </a:endParaRPr>
          </a:p>
          <a:p>
            <a:pPr indent="-342900" lvl="0" marL="457200" rtl="0" algn="l">
              <a:lnSpc>
                <a:spcPct val="200000"/>
              </a:lnSpc>
              <a:spcBef>
                <a:spcPts val="0"/>
              </a:spcBef>
              <a:spcAft>
                <a:spcPts val="0"/>
              </a:spcAft>
              <a:buSzPts val="1800"/>
              <a:buFont typeface="Montserrat"/>
              <a:buChar char="❖"/>
            </a:pPr>
            <a:r>
              <a:rPr lang="en" sz="1800">
                <a:latin typeface="Montserrat"/>
                <a:ea typeface="Montserrat"/>
                <a:cs typeface="Montserrat"/>
                <a:sym typeface="Montserrat"/>
              </a:rPr>
              <a:t>Continuing to keep track of cluster scope throughout migration</a:t>
            </a:r>
            <a:endParaRPr sz="1800">
              <a:latin typeface="Montserrat"/>
              <a:ea typeface="Montserrat"/>
              <a:cs typeface="Montserrat"/>
              <a:sym typeface="Montserrat"/>
            </a:endParaRPr>
          </a:p>
          <a:p>
            <a:pPr indent="-317500" lvl="1" marL="914400" rtl="0" algn="l">
              <a:lnSpc>
                <a:spcPct val="200000"/>
              </a:lnSpc>
              <a:spcBef>
                <a:spcPts val="0"/>
              </a:spcBef>
              <a:spcAft>
                <a:spcPts val="0"/>
              </a:spcAft>
              <a:buSzPts val="1400"/>
              <a:buFont typeface="Montserrat"/>
              <a:buChar char="➢"/>
            </a:pPr>
            <a:r>
              <a:rPr i="1" lang="en" sz="1400">
                <a:latin typeface="Montserrat"/>
                <a:ea typeface="Montserrat"/>
                <a:cs typeface="Montserrat"/>
                <a:sym typeface="Montserrat"/>
              </a:rPr>
              <a:t>Tracking newly created services</a:t>
            </a:r>
            <a:endParaRPr i="1" sz="1400">
              <a:latin typeface="Montserrat"/>
              <a:ea typeface="Montserrat"/>
              <a:cs typeface="Montserrat"/>
              <a:sym typeface="Montserrat"/>
            </a:endParaRPr>
          </a:p>
          <a:p>
            <a:pPr indent="-317500" lvl="1" marL="914400" rtl="0" algn="l">
              <a:lnSpc>
                <a:spcPct val="200000"/>
              </a:lnSpc>
              <a:spcBef>
                <a:spcPts val="0"/>
              </a:spcBef>
              <a:spcAft>
                <a:spcPts val="0"/>
              </a:spcAft>
              <a:buSzPts val="1400"/>
              <a:buFont typeface="Montserrat"/>
              <a:buChar char="➢"/>
            </a:pPr>
            <a:r>
              <a:rPr i="1" lang="en" sz="1400">
                <a:latin typeface="Montserrat"/>
                <a:ea typeface="Montserrat"/>
                <a:cs typeface="Montserrat"/>
                <a:sym typeface="Montserrat"/>
              </a:rPr>
              <a:t>resource changes causing desync between clusters</a:t>
            </a:r>
            <a:endParaRPr i="1" sz="1400">
              <a:latin typeface="Montserrat"/>
              <a:ea typeface="Montserrat"/>
              <a:cs typeface="Montserrat"/>
              <a:sym typeface="Montserrat"/>
            </a:endParaRPr>
          </a:p>
          <a:p>
            <a:pPr indent="-342900" lvl="0" marL="457200" rtl="0" algn="l">
              <a:lnSpc>
                <a:spcPct val="200000"/>
              </a:lnSpc>
              <a:spcBef>
                <a:spcPts val="0"/>
              </a:spcBef>
              <a:spcAft>
                <a:spcPts val="0"/>
              </a:spcAft>
              <a:buSzPts val="1800"/>
              <a:buFont typeface="Montserrat"/>
              <a:buChar char="❖"/>
            </a:pPr>
            <a:r>
              <a:rPr lang="en" sz="1800">
                <a:latin typeface="Montserrat"/>
                <a:ea typeface="Montserrat"/>
                <a:cs typeface="Montserrat"/>
                <a:sym typeface="Montserrat"/>
              </a:rPr>
              <a:t>The “Weird” services</a:t>
            </a:r>
            <a:endParaRPr sz="1800">
              <a:latin typeface="Montserrat"/>
              <a:ea typeface="Montserrat"/>
              <a:cs typeface="Montserrat"/>
              <a:sym typeface="Montserrat"/>
            </a:endParaRPr>
          </a:p>
          <a:p>
            <a:pPr indent="-323850" lvl="1" marL="914400" rtl="0" algn="l">
              <a:lnSpc>
                <a:spcPct val="200000"/>
              </a:lnSpc>
              <a:spcBef>
                <a:spcPts val="0"/>
              </a:spcBef>
              <a:spcAft>
                <a:spcPts val="0"/>
              </a:spcAft>
              <a:buSzPts val="1500"/>
              <a:buFont typeface="Montserrat"/>
              <a:buChar char="➢"/>
            </a:pPr>
            <a:r>
              <a:rPr i="1" lang="en" sz="1500">
                <a:latin typeface="Montserrat"/>
                <a:ea typeface="Montserrat"/>
                <a:cs typeface="Montserrat"/>
                <a:sym typeface="Montserrat"/>
              </a:rPr>
              <a:t>Unique service </a:t>
            </a:r>
            <a:r>
              <a:rPr i="1" lang="en" sz="1500">
                <a:latin typeface="Montserrat"/>
                <a:ea typeface="Montserrat"/>
                <a:cs typeface="Montserrat"/>
                <a:sym typeface="Montserrat"/>
              </a:rPr>
              <a:t>requirements</a:t>
            </a:r>
            <a:r>
              <a:rPr i="1" lang="en" sz="1500">
                <a:latin typeface="Montserrat"/>
                <a:ea typeface="Montserrat"/>
                <a:cs typeface="Montserrat"/>
                <a:sym typeface="Montserrat"/>
              </a:rPr>
              <a:t> (single-pod, requires resources from other services to be present, etc)</a:t>
            </a:r>
            <a:endParaRPr i="1" sz="1500">
              <a:latin typeface="Montserrat"/>
              <a:ea typeface="Montserrat"/>
              <a:cs typeface="Montserrat"/>
              <a:sym typeface="Montserrat"/>
            </a:endParaRPr>
          </a:p>
        </p:txBody>
      </p:sp>
      <p:sp>
        <p:nvSpPr>
          <p:cNvPr id="206" name="Google Shape;206;g31084d5d5b2_0_17"/>
          <p:cNvSpPr txBox="1"/>
          <p:nvPr>
            <p:ph type="title"/>
          </p:nvPr>
        </p:nvSpPr>
        <p:spPr>
          <a:xfrm>
            <a:off x="91075" y="29700"/>
            <a:ext cx="76908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Montserrat"/>
                <a:ea typeface="Montserrat"/>
                <a:cs typeface="Montserrat"/>
                <a:sym typeface="Montserrat"/>
              </a:rPr>
              <a:t>Pain points on the way to Multi-Cluster</a:t>
            </a:r>
            <a:endParaRPr>
              <a:latin typeface="Montserrat"/>
              <a:ea typeface="Montserrat"/>
              <a:cs typeface="Montserrat"/>
              <a:sym typeface="Montserrat"/>
            </a:endParaRPr>
          </a:p>
        </p:txBody>
      </p:sp>
      <p:sp>
        <p:nvSpPr>
          <p:cNvPr id="207" name="Google Shape;207;g31084d5d5b2_0_17"/>
          <p:cNvSpPr/>
          <p:nvPr/>
        </p:nvSpPr>
        <p:spPr>
          <a:xfrm>
            <a:off x="0" y="5048250"/>
            <a:ext cx="5228100" cy="95400"/>
          </a:xfrm>
          <a:prstGeom prst="rect">
            <a:avLst/>
          </a:prstGeom>
          <a:solidFill>
            <a:schemeClr val="accent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31084d5d5b2_0_29"/>
          <p:cNvSpPr txBox="1"/>
          <p:nvPr>
            <p:ph idx="1" type="body"/>
          </p:nvPr>
        </p:nvSpPr>
        <p:spPr>
          <a:xfrm>
            <a:off x="91075" y="863550"/>
            <a:ext cx="8947200" cy="4163400"/>
          </a:xfrm>
          <a:prstGeom prst="rect">
            <a:avLst/>
          </a:prstGeom>
          <a:noFill/>
          <a:ln>
            <a:noFill/>
          </a:ln>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Font typeface="Montserrat"/>
              <a:buChar char="❖"/>
            </a:pPr>
            <a:r>
              <a:rPr lang="en" sz="1800">
                <a:latin typeface="Montserrat"/>
                <a:ea typeface="Montserrat"/>
                <a:cs typeface="Montserrat"/>
                <a:sym typeface="Montserrat"/>
              </a:rPr>
              <a:t>Intentionally keeping clusters at 100% until migration completion</a:t>
            </a:r>
            <a:endParaRPr sz="1800">
              <a:latin typeface="Montserrat"/>
              <a:ea typeface="Montserrat"/>
              <a:cs typeface="Montserrat"/>
              <a:sym typeface="Montserrat"/>
            </a:endParaRPr>
          </a:p>
          <a:p>
            <a:pPr indent="-317500" lvl="1" marL="914400" rtl="0" algn="l">
              <a:lnSpc>
                <a:spcPct val="200000"/>
              </a:lnSpc>
              <a:spcBef>
                <a:spcPts val="0"/>
              </a:spcBef>
              <a:spcAft>
                <a:spcPts val="0"/>
              </a:spcAft>
              <a:buSzPts val="1400"/>
              <a:buFont typeface="Montserrat"/>
              <a:buChar char="➢"/>
            </a:pPr>
            <a:r>
              <a:rPr i="1" lang="en" sz="1400">
                <a:latin typeface="Montserrat"/>
                <a:ea typeface="Montserrat"/>
                <a:cs typeface="Montserrat"/>
                <a:sym typeface="Montserrat"/>
              </a:rPr>
              <a:t>Simplified fallback story via VirtualService weights if-needed</a:t>
            </a:r>
            <a:endParaRPr i="1" sz="1400">
              <a:latin typeface="Montserrat"/>
              <a:ea typeface="Montserrat"/>
              <a:cs typeface="Montserrat"/>
              <a:sym typeface="Montserrat"/>
            </a:endParaRPr>
          </a:p>
          <a:p>
            <a:pPr indent="-342900" lvl="0" marL="457200" rtl="0" algn="l">
              <a:lnSpc>
                <a:spcPct val="200000"/>
              </a:lnSpc>
              <a:spcBef>
                <a:spcPts val="0"/>
              </a:spcBef>
              <a:spcAft>
                <a:spcPts val="0"/>
              </a:spcAft>
              <a:buSzPts val="1800"/>
              <a:buFont typeface="Montserrat"/>
              <a:buChar char="❖"/>
            </a:pPr>
            <a:r>
              <a:rPr lang="en" sz="1800">
                <a:latin typeface="Montserrat"/>
                <a:ea typeface="Montserrat"/>
                <a:cs typeface="Montserrat"/>
                <a:sym typeface="Montserrat"/>
              </a:rPr>
              <a:t>After coordinating and performing downscale, costs fell to ~even to single cluster</a:t>
            </a:r>
            <a:endParaRPr sz="1800">
              <a:latin typeface="Montserrat"/>
              <a:ea typeface="Montserrat"/>
              <a:cs typeface="Montserrat"/>
              <a:sym typeface="Montserrat"/>
            </a:endParaRPr>
          </a:p>
          <a:p>
            <a:pPr indent="-317500" lvl="1" marL="914400" rtl="0" algn="l">
              <a:lnSpc>
                <a:spcPct val="200000"/>
              </a:lnSpc>
              <a:spcBef>
                <a:spcPts val="0"/>
              </a:spcBef>
              <a:spcAft>
                <a:spcPts val="0"/>
              </a:spcAft>
              <a:buSzPts val="1400"/>
              <a:buFont typeface="Montserrat"/>
              <a:buChar char="➢"/>
            </a:pPr>
            <a:r>
              <a:rPr i="1" lang="en" sz="1400">
                <a:latin typeface="Montserrat"/>
                <a:ea typeface="Montserrat"/>
                <a:cs typeface="Montserrat"/>
                <a:sym typeface="Montserrat"/>
              </a:rPr>
              <a:t>Operating n number of services has a baseline cost</a:t>
            </a:r>
            <a:endParaRPr i="1" sz="1400">
              <a:latin typeface="Montserrat"/>
              <a:ea typeface="Montserrat"/>
              <a:cs typeface="Montserrat"/>
              <a:sym typeface="Montserrat"/>
            </a:endParaRPr>
          </a:p>
          <a:p>
            <a:pPr indent="-317500" lvl="1" marL="914400" rtl="0" algn="l">
              <a:lnSpc>
                <a:spcPct val="200000"/>
              </a:lnSpc>
              <a:spcBef>
                <a:spcPts val="0"/>
              </a:spcBef>
              <a:spcAft>
                <a:spcPts val="0"/>
              </a:spcAft>
              <a:buSzPts val="1400"/>
              <a:buFont typeface="Montserrat"/>
              <a:buChar char="➢"/>
            </a:pPr>
            <a:r>
              <a:rPr i="1" lang="en" sz="1400">
                <a:latin typeface="Montserrat"/>
                <a:ea typeface="Montserrat"/>
                <a:cs typeface="Montserrat"/>
                <a:sym typeface="Montserrat"/>
              </a:rPr>
              <a:t>Adding new clusters doesn’t significantly impact our spend beyond baseline cost</a:t>
            </a:r>
            <a:endParaRPr i="1" sz="1400">
              <a:latin typeface="Montserrat"/>
              <a:ea typeface="Montserrat"/>
              <a:cs typeface="Montserrat"/>
              <a:sym typeface="Montserrat"/>
            </a:endParaRPr>
          </a:p>
          <a:p>
            <a:pPr indent="-342900" lvl="0" marL="457200" rtl="0" algn="l">
              <a:lnSpc>
                <a:spcPct val="200000"/>
              </a:lnSpc>
              <a:spcBef>
                <a:spcPts val="0"/>
              </a:spcBef>
              <a:spcAft>
                <a:spcPts val="0"/>
              </a:spcAft>
              <a:buSzPts val="1800"/>
              <a:buFont typeface="Montserrat"/>
              <a:buChar char="❖"/>
            </a:pPr>
            <a:r>
              <a:rPr lang="en" sz="1500">
                <a:latin typeface="Montserrat"/>
                <a:ea typeface="Montserrat"/>
                <a:cs typeface="Montserrat"/>
                <a:sym typeface="Montserrat"/>
              </a:rPr>
              <a:t>Important to consider migration timeline, business needs, etc when making this choice</a:t>
            </a:r>
            <a:endParaRPr sz="1800">
              <a:latin typeface="Montserrat"/>
              <a:ea typeface="Montserrat"/>
              <a:cs typeface="Montserrat"/>
              <a:sym typeface="Montserrat"/>
            </a:endParaRPr>
          </a:p>
        </p:txBody>
      </p:sp>
      <p:sp>
        <p:nvSpPr>
          <p:cNvPr id="213" name="Google Shape;213;g31084d5d5b2_0_29"/>
          <p:cNvSpPr txBox="1"/>
          <p:nvPr>
            <p:ph type="title"/>
          </p:nvPr>
        </p:nvSpPr>
        <p:spPr>
          <a:xfrm>
            <a:off x="91075" y="29700"/>
            <a:ext cx="76908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Montserrat"/>
                <a:ea typeface="Montserrat"/>
                <a:cs typeface="Montserrat"/>
                <a:sym typeface="Montserrat"/>
              </a:rPr>
              <a:t>Money, btw 💸</a:t>
            </a:r>
            <a:endParaRPr>
              <a:latin typeface="Montserrat"/>
              <a:ea typeface="Montserrat"/>
              <a:cs typeface="Montserrat"/>
              <a:sym typeface="Montserrat"/>
            </a:endParaRPr>
          </a:p>
        </p:txBody>
      </p:sp>
      <p:sp>
        <p:nvSpPr>
          <p:cNvPr id="214" name="Google Shape;214;g31084d5d5b2_0_29"/>
          <p:cNvSpPr/>
          <p:nvPr/>
        </p:nvSpPr>
        <p:spPr>
          <a:xfrm>
            <a:off x="0" y="5048250"/>
            <a:ext cx="6011400" cy="95400"/>
          </a:xfrm>
          <a:prstGeom prst="rect">
            <a:avLst/>
          </a:prstGeom>
          <a:solidFill>
            <a:schemeClr val="accent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31084d5d5b2_0_35"/>
          <p:cNvSpPr txBox="1"/>
          <p:nvPr>
            <p:ph idx="1" type="body"/>
          </p:nvPr>
        </p:nvSpPr>
        <p:spPr>
          <a:xfrm>
            <a:off x="91075" y="825475"/>
            <a:ext cx="6385800" cy="4180500"/>
          </a:xfrm>
          <a:prstGeom prst="rect">
            <a:avLst/>
          </a:prstGeom>
          <a:noFill/>
          <a:ln>
            <a:noFill/>
          </a:ln>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Font typeface="Montserrat"/>
              <a:buChar char="❖"/>
            </a:pPr>
            <a:r>
              <a:rPr lang="en" sz="1800">
                <a:latin typeface="Montserrat"/>
                <a:ea typeface="Montserrat"/>
                <a:cs typeface="Montserrat"/>
                <a:sym typeface="Montserrat"/>
              </a:rPr>
              <a:t>Spinning up another batch tool</a:t>
            </a:r>
            <a:endParaRPr sz="1800">
              <a:latin typeface="Montserrat"/>
              <a:ea typeface="Montserrat"/>
              <a:cs typeface="Montserrat"/>
              <a:sym typeface="Montserrat"/>
            </a:endParaRPr>
          </a:p>
          <a:p>
            <a:pPr indent="-317500" lvl="1" marL="914400" rtl="0" algn="l">
              <a:lnSpc>
                <a:spcPct val="200000"/>
              </a:lnSpc>
              <a:spcBef>
                <a:spcPts val="1000"/>
              </a:spcBef>
              <a:spcAft>
                <a:spcPts val="0"/>
              </a:spcAft>
              <a:buSzPts val="1400"/>
              <a:buFont typeface="Montserrat"/>
              <a:buChar char="➢"/>
            </a:pPr>
            <a:r>
              <a:rPr i="1" lang="en" sz="1400">
                <a:latin typeface="Montserrat"/>
                <a:ea typeface="Montserrat"/>
                <a:cs typeface="Montserrat"/>
                <a:sym typeface="Montserrat"/>
              </a:rPr>
              <a:t>Fetch Autoscaling config (Keda / HPA / disabled)</a:t>
            </a:r>
            <a:endParaRPr i="1" sz="1400">
              <a:latin typeface="Montserrat"/>
              <a:ea typeface="Montserrat"/>
              <a:cs typeface="Montserrat"/>
              <a:sym typeface="Montserrat"/>
            </a:endParaRPr>
          </a:p>
          <a:p>
            <a:pPr indent="-317500" lvl="1" marL="914400" rtl="0" algn="l">
              <a:lnSpc>
                <a:spcPct val="200000"/>
              </a:lnSpc>
              <a:spcBef>
                <a:spcPts val="1000"/>
              </a:spcBef>
              <a:spcAft>
                <a:spcPts val="0"/>
              </a:spcAft>
              <a:buSzPts val="1400"/>
              <a:buFont typeface="Montserrat"/>
              <a:buChar char="➢"/>
            </a:pPr>
            <a:r>
              <a:rPr i="1" lang="en" sz="1400">
                <a:latin typeface="Montserrat"/>
                <a:ea typeface="Montserrat"/>
                <a:cs typeface="Montserrat"/>
                <a:sym typeface="Montserrat"/>
              </a:rPr>
              <a:t>Set replica floor to match # of AZs in a region</a:t>
            </a:r>
            <a:endParaRPr i="1" sz="1400">
              <a:latin typeface="Montserrat"/>
              <a:ea typeface="Montserrat"/>
              <a:cs typeface="Montserrat"/>
              <a:sym typeface="Montserrat"/>
            </a:endParaRPr>
          </a:p>
          <a:p>
            <a:pPr indent="-317500" lvl="1" marL="914400" rtl="0" algn="l">
              <a:lnSpc>
                <a:spcPct val="200000"/>
              </a:lnSpc>
              <a:spcBef>
                <a:spcPts val="1000"/>
              </a:spcBef>
              <a:spcAft>
                <a:spcPts val="0"/>
              </a:spcAft>
              <a:buSzPts val="1400"/>
              <a:buFont typeface="Montserrat"/>
              <a:buChar char="➢"/>
            </a:pPr>
            <a:r>
              <a:rPr i="1" lang="en" sz="1400">
                <a:latin typeface="Montserrat"/>
                <a:ea typeface="Montserrat"/>
                <a:cs typeface="Montserrat"/>
                <a:sym typeface="Montserrat"/>
              </a:rPr>
              <a:t>Modify a range of services based on overall traffic share</a:t>
            </a:r>
            <a:endParaRPr i="1" sz="1400">
              <a:latin typeface="Montserrat"/>
              <a:ea typeface="Montserrat"/>
              <a:cs typeface="Montserrat"/>
              <a:sym typeface="Montserrat"/>
            </a:endParaRPr>
          </a:p>
          <a:p>
            <a:pPr indent="-342900" lvl="0" marL="457200" rtl="0" algn="l">
              <a:lnSpc>
                <a:spcPct val="200000"/>
              </a:lnSpc>
              <a:spcBef>
                <a:spcPts val="1000"/>
              </a:spcBef>
              <a:spcAft>
                <a:spcPts val="0"/>
              </a:spcAft>
              <a:buSzPts val="1800"/>
              <a:buFont typeface="Montserrat"/>
              <a:buChar char="❖"/>
            </a:pPr>
            <a:r>
              <a:rPr lang="en" sz="1800">
                <a:latin typeface="Montserrat"/>
                <a:ea typeface="Montserrat"/>
                <a:cs typeface="Montserrat"/>
                <a:sym typeface="Montserrat"/>
              </a:rPr>
              <a:t>Open source</a:t>
            </a:r>
            <a:endParaRPr sz="1800">
              <a:latin typeface="Montserrat"/>
              <a:ea typeface="Montserrat"/>
              <a:cs typeface="Montserrat"/>
              <a:sym typeface="Montserrat"/>
            </a:endParaRPr>
          </a:p>
          <a:p>
            <a:pPr indent="-319044" lvl="1" marL="914400" rtl="0" algn="l">
              <a:lnSpc>
                <a:spcPct val="200000"/>
              </a:lnSpc>
              <a:spcBef>
                <a:spcPts val="1000"/>
              </a:spcBef>
              <a:spcAft>
                <a:spcPts val="0"/>
              </a:spcAft>
              <a:buSzPts val="1424"/>
              <a:buFont typeface="Montserrat"/>
              <a:buChar char="➢"/>
            </a:pPr>
            <a:r>
              <a:rPr i="1" lang="en" sz="1424">
                <a:latin typeface="Montserrat"/>
                <a:ea typeface="Montserrat"/>
                <a:cs typeface="Montserrat"/>
                <a:sym typeface="Montserrat"/>
              </a:rPr>
              <a:t>Karpenter compaction improvements</a:t>
            </a:r>
            <a:endParaRPr i="1" sz="1424">
              <a:latin typeface="Montserrat"/>
              <a:ea typeface="Montserrat"/>
              <a:cs typeface="Montserrat"/>
              <a:sym typeface="Montserrat"/>
            </a:endParaRPr>
          </a:p>
          <a:p>
            <a:pPr indent="-319044" lvl="1" marL="914400" rtl="0" algn="l">
              <a:lnSpc>
                <a:spcPct val="200000"/>
              </a:lnSpc>
              <a:spcBef>
                <a:spcPts val="1000"/>
              </a:spcBef>
              <a:spcAft>
                <a:spcPts val="1000"/>
              </a:spcAft>
              <a:buSzPts val="1424"/>
              <a:buFont typeface="Montserrat"/>
              <a:buChar char="➢"/>
            </a:pPr>
            <a:r>
              <a:rPr i="1" lang="en" sz="1424">
                <a:latin typeface="Montserrat"/>
                <a:ea typeface="Montserrat"/>
                <a:cs typeface="Montserrat"/>
                <a:sym typeface="Montserrat"/>
              </a:rPr>
              <a:t>VPA resource recommender</a:t>
            </a:r>
            <a:endParaRPr i="1" sz="1424">
              <a:latin typeface="Montserrat"/>
              <a:ea typeface="Montserrat"/>
              <a:cs typeface="Montserrat"/>
              <a:sym typeface="Montserrat"/>
            </a:endParaRPr>
          </a:p>
        </p:txBody>
      </p:sp>
      <p:sp>
        <p:nvSpPr>
          <p:cNvPr id="220" name="Google Shape;220;g31084d5d5b2_0_35"/>
          <p:cNvSpPr txBox="1"/>
          <p:nvPr>
            <p:ph type="title"/>
          </p:nvPr>
        </p:nvSpPr>
        <p:spPr>
          <a:xfrm>
            <a:off x="91075" y="29700"/>
            <a:ext cx="76908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Montserrat"/>
                <a:ea typeface="Montserrat"/>
                <a:cs typeface="Montserrat"/>
                <a:sym typeface="Montserrat"/>
              </a:rPr>
              <a:t>Scaling down post-migration</a:t>
            </a:r>
            <a:endParaRPr>
              <a:latin typeface="Montserrat"/>
              <a:ea typeface="Montserrat"/>
              <a:cs typeface="Montserrat"/>
              <a:sym typeface="Montserrat"/>
            </a:endParaRPr>
          </a:p>
        </p:txBody>
      </p:sp>
      <p:sp>
        <p:nvSpPr>
          <p:cNvPr id="221" name="Google Shape;221;g31084d5d5b2_0_35"/>
          <p:cNvSpPr/>
          <p:nvPr/>
        </p:nvSpPr>
        <p:spPr>
          <a:xfrm>
            <a:off x="0" y="5048250"/>
            <a:ext cx="6603900" cy="95400"/>
          </a:xfrm>
          <a:prstGeom prst="rect">
            <a:avLst/>
          </a:prstGeom>
          <a:solidFill>
            <a:schemeClr val="accent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fc4fbdf189_0_1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ctr">
              <a:lnSpc>
                <a:spcPct val="200000"/>
              </a:lnSpc>
              <a:spcBef>
                <a:spcPts val="0"/>
              </a:spcBef>
              <a:spcAft>
                <a:spcPts val="0"/>
              </a:spcAft>
              <a:buSzPts val="1400"/>
              <a:buNone/>
            </a:pPr>
            <a:r>
              <a:rPr b="1" lang="en" sz="1800">
                <a:latin typeface="Montserrat"/>
                <a:ea typeface="Montserrat"/>
                <a:cs typeface="Montserrat"/>
                <a:sym typeface="Montserrat"/>
              </a:rPr>
              <a:t>Platform Engineers</a:t>
            </a:r>
            <a:endParaRPr b="1" sz="1800">
              <a:latin typeface="Montserrat"/>
              <a:ea typeface="Montserrat"/>
              <a:cs typeface="Montserrat"/>
              <a:sym typeface="Montserrat"/>
            </a:endParaRPr>
          </a:p>
          <a:p>
            <a:pPr indent="-342900" lvl="0" marL="457200" rtl="0" algn="l">
              <a:lnSpc>
                <a:spcPct val="200000"/>
              </a:lnSpc>
              <a:spcBef>
                <a:spcPts val="1200"/>
              </a:spcBef>
              <a:spcAft>
                <a:spcPts val="0"/>
              </a:spcAft>
              <a:buSzPts val="1800"/>
              <a:buFont typeface="Montserrat"/>
              <a:buChar char="❖"/>
            </a:pPr>
            <a:r>
              <a:rPr lang="en" sz="1800">
                <a:latin typeface="Montserrat"/>
                <a:ea typeface="Montserrat"/>
                <a:cs typeface="Montserrat"/>
                <a:sym typeface="Montserrat"/>
              </a:rPr>
              <a:t>Scalability &lt;&gt; maintainability</a:t>
            </a:r>
            <a:endParaRPr sz="1800">
              <a:latin typeface="Montserrat"/>
              <a:ea typeface="Montserrat"/>
              <a:cs typeface="Montserrat"/>
              <a:sym typeface="Montserrat"/>
            </a:endParaRPr>
          </a:p>
          <a:p>
            <a:pPr indent="-342900" lvl="0" marL="457200" rtl="0" algn="l">
              <a:lnSpc>
                <a:spcPct val="200000"/>
              </a:lnSpc>
              <a:spcBef>
                <a:spcPts val="0"/>
              </a:spcBef>
              <a:spcAft>
                <a:spcPts val="0"/>
              </a:spcAft>
              <a:buSzPts val="1800"/>
              <a:buFont typeface="Montserrat"/>
              <a:buChar char="❖"/>
            </a:pPr>
            <a:r>
              <a:rPr lang="en" sz="1800">
                <a:latin typeface="Montserrat"/>
                <a:ea typeface="Montserrat"/>
                <a:cs typeface="Montserrat"/>
                <a:sym typeface="Montserrat"/>
              </a:rPr>
              <a:t>Cloud spend</a:t>
            </a:r>
            <a:endParaRPr sz="1800">
              <a:latin typeface="Montserrat"/>
              <a:ea typeface="Montserrat"/>
              <a:cs typeface="Montserrat"/>
              <a:sym typeface="Montserrat"/>
            </a:endParaRPr>
          </a:p>
          <a:p>
            <a:pPr indent="-342900" lvl="0" marL="457200" rtl="0" algn="l">
              <a:lnSpc>
                <a:spcPct val="200000"/>
              </a:lnSpc>
              <a:spcBef>
                <a:spcPts val="0"/>
              </a:spcBef>
              <a:spcAft>
                <a:spcPts val="0"/>
              </a:spcAft>
              <a:buSzPts val="1800"/>
              <a:buFont typeface="Montserrat"/>
              <a:buChar char="❖"/>
            </a:pPr>
            <a:r>
              <a:rPr lang="en" sz="1800">
                <a:latin typeface="Montserrat"/>
                <a:ea typeface="Montserrat"/>
                <a:cs typeface="Montserrat"/>
                <a:sym typeface="Montserrat"/>
              </a:rPr>
              <a:t>Operational automation</a:t>
            </a:r>
            <a:endParaRPr sz="1800">
              <a:latin typeface="Montserrat"/>
              <a:ea typeface="Montserrat"/>
              <a:cs typeface="Montserrat"/>
              <a:sym typeface="Montserrat"/>
            </a:endParaRPr>
          </a:p>
        </p:txBody>
      </p:sp>
      <p:sp>
        <p:nvSpPr>
          <p:cNvPr id="227" name="Google Shape;227;g2fc4fbdf189_0_1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ctr">
              <a:lnSpc>
                <a:spcPct val="200000"/>
              </a:lnSpc>
              <a:spcBef>
                <a:spcPts val="0"/>
              </a:spcBef>
              <a:spcAft>
                <a:spcPts val="0"/>
              </a:spcAft>
              <a:buSzPts val="1400"/>
              <a:buNone/>
            </a:pPr>
            <a:r>
              <a:rPr b="1" lang="en" sz="1800">
                <a:latin typeface="Montserrat"/>
                <a:ea typeface="Montserrat"/>
                <a:cs typeface="Montserrat"/>
                <a:sym typeface="Montserrat"/>
              </a:rPr>
              <a:t>Product Engineers</a:t>
            </a:r>
            <a:endParaRPr b="1" sz="1800">
              <a:latin typeface="Montserrat"/>
              <a:ea typeface="Montserrat"/>
              <a:cs typeface="Montserrat"/>
              <a:sym typeface="Montserrat"/>
            </a:endParaRPr>
          </a:p>
          <a:p>
            <a:pPr indent="-342900" lvl="0" marL="457200" rtl="0" algn="l">
              <a:lnSpc>
                <a:spcPct val="200000"/>
              </a:lnSpc>
              <a:spcBef>
                <a:spcPts val="1200"/>
              </a:spcBef>
              <a:spcAft>
                <a:spcPts val="0"/>
              </a:spcAft>
              <a:buSzPts val="1800"/>
              <a:buFont typeface="Montserrat"/>
              <a:buChar char="❖"/>
            </a:pPr>
            <a:r>
              <a:rPr lang="en" sz="1800">
                <a:latin typeface="Montserrat"/>
                <a:ea typeface="Montserrat"/>
                <a:cs typeface="Montserrat"/>
                <a:sym typeface="Montserrat"/>
              </a:rPr>
              <a:t>Abstract k8s away</a:t>
            </a:r>
            <a:endParaRPr sz="1800">
              <a:latin typeface="Montserrat"/>
              <a:ea typeface="Montserrat"/>
              <a:cs typeface="Montserrat"/>
              <a:sym typeface="Montserrat"/>
            </a:endParaRPr>
          </a:p>
          <a:p>
            <a:pPr indent="-342900" lvl="0" marL="457200" rtl="0" algn="l">
              <a:lnSpc>
                <a:spcPct val="200000"/>
              </a:lnSpc>
              <a:spcBef>
                <a:spcPts val="0"/>
              </a:spcBef>
              <a:spcAft>
                <a:spcPts val="0"/>
              </a:spcAft>
              <a:buSzPts val="1800"/>
              <a:buFont typeface="Montserrat"/>
              <a:buChar char="❖"/>
            </a:pPr>
            <a:r>
              <a:rPr lang="en" sz="1800">
                <a:latin typeface="Montserrat"/>
                <a:ea typeface="Montserrat"/>
                <a:cs typeface="Montserrat"/>
                <a:sym typeface="Montserrat"/>
              </a:rPr>
              <a:t>Business logic focused</a:t>
            </a:r>
            <a:endParaRPr sz="1800">
              <a:latin typeface="Montserrat"/>
              <a:ea typeface="Montserrat"/>
              <a:cs typeface="Montserrat"/>
              <a:sym typeface="Montserrat"/>
            </a:endParaRPr>
          </a:p>
          <a:p>
            <a:pPr indent="-342900" lvl="0" marL="457200" rtl="0" algn="l">
              <a:lnSpc>
                <a:spcPct val="200000"/>
              </a:lnSpc>
              <a:spcBef>
                <a:spcPts val="0"/>
              </a:spcBef>
              <a:spcAft>
                <a:spcPts val="0"/>
              </a:spcAft>
              <a:buSzPts val="1800"/>
              <a:buFont typeface="Montserrat"/>
              <a:buChar char="❖"/>
            </a:pPr>
            <a:r>
              <a:rPr lang="en" sz="1800">
                <a:latin typeface="Montserrat"/>
                <a:ea typeface="Montserrat"/>
                <a:cs typeface="Montserrat"/>
                <a:sym typeface="Montserrat"/>
              </a:rPr>
              <a:t>Deployment simplicity</a:t>
            </a:r>
            <a:endParaRPr sz="1800">
              <a:latin typeface="Montserrat"/>
              <a:ea typeface="Montserrat"/>
              <a:cs typeface="Montserrat"/>
              <a:sym typeface="Montserrat"/>
            </a:endParaRPr>
          </a:p>
        </p:txBody>
      </p:sp>
      <p:sp>
        <p:nvSpPr>
          <p:cNvPr id="228" name="Google Shape;228;g2fc4fbdf189_0_10"/>
          <p:cNvSpPr txBox="1"/>
          <p:nvPr>
            <p:ph type="title"/>
          </p:nvPr>
        </p:nvSpPr>
        <p:spPr>
          <a:xfrm>
            <a:off x="91075" y="29700"/>
            <a:ext cx="76908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Montserrat"/>
                <a:ea typeface="Montserrat"/>
                <a:cs typeface="Montserrat"/>
                <a:sym typeface="Montserrat"/>
              </a:rPr>
              <a:t>Platform vs Product Story</a:t>
            </a:r>
            <a:endParaRPr>
              <a:latin typeface="Montserrat"/>
              <a:ea typeface="Montserrat"/>
              <a:cs typeface="Montserrat"/>
              <a:sym typeface="Montserrat"/>
            </a:endParaRPr>
          </a:p>
        </p:txBody>
      </p:sp>
      <p:cxnSp>
        <p:nvCxnSpPr>
          <p:cNvPr id="229" name="Google Shape;229;g2fc4fbdf189_0_10"/>
          <p:cNvCxnSpPr/>
          <p:nvPr/>
        </p:nvCxnSpPr>
        <p:spPr>
          <a:xfrm>
            <a:off x="4311600" y="988200"/>
            <a:ext cx="6000" cy="3391800"/>
          </a:xfrm>
          <a:prstGeom prst="straightConnector1">
            <a:avLst/>
          </a:prstGeom>
          <a:noFill/>
          <a:ln cap="flat" cmpd="sng" w="9525">
            <a:solidFill>
              <a:schemeClr val="dk2"/>
            </a:solidFill>
            <a:prstDash val="solid"/>
            <a:round/>
            <a:headEnd len="med" w="med" type="none"/>
            <a:tailEnd len="med" w="med" type="none"/>
          </a:ln>
        </p:spPr>
      </p:cxnSp>
      <p:sp>
        <p:nvSpPr>
          <p:cNvPr id="230" name="Google Shape;230;g2fc4fbdf189_0_10"/>
          <p:cNvSpPr/>
          <p:nvPr/>
        </p:nvSpPr>
        <p:spPr>
          <a:xfrm>
            <a:off x="0" y="5048250"/>
            <a:ext cx="7217700" cy="95400"/>
          </a:xfrm>
          <a:prstGeom prst="rect">
            <a:avLst/>
          </a:prstGeom>
          <a:solidFill>
            <a:schemeClr val="accent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31084d5d5b2_0_23"/>
          <p:cNvSpPr txBox="1"/>
          <p:nvPr>
            <p:ph idx="1" type="body"/>
          </p:nvPr>
        </p:nvSpPr>
        <p:spPr>
          <a:xfrm>
            <a:off x="1540050" y="963275"/>
            <a:ext cx="6063900" cy="3680400"/>
          </a:xfrm>
          <a:prstGeom prst="rect">
            <a:avLst/>
          </a:prstGeom>
          <a:noFill/>
          <a:ln>
            <a:noFill/>
          </a:ln>
        </p:spPr>
        <p:txBody>
          <a:bodyPr anchorCtr="0" anchor="t" bIns="91425" lIns="91425" spcFirstLastPara="1" rIns="91425" wrap="square" tIns="91425">
            <a:noAutofit/>
          </a:bodyPr>
          <a:lstStyle/>
          <a:p>
            <a:pPr indent="-342900" lvl="0" marL="457200" rtl="0" algn="l">
              <a:lnSpc>
                <a:spcPct val="180000"/>
              </a:lnSpc>
              <a:spcBef>
                <a:spcPts val="1000"/>
              </a:spcBef>
              <a:spcAft>
                <a:spcPts val="0"/>
              </a:spcAft>
              <a:buSzPts val="1800"/>
              <a:buFont typeface="Montserrat"/>
              <a:buChar char="❖"/>
            </a:pPr>
            <a:r>
              <a:rPr lang="en" sz="1800">
                <a:latin typeface="Montserrat"/>
                <a:ea typeface="Montserrat"/>
                <a:cs typeface="Montserrat"/>
                <a:sym typeface="Montserrat"/>
              </a:rPr>
              <a:t>Comms blasts to keep service owners in the loop</a:t>
            </a:r>
            <a:endParaRPr sz="1800">
              <a:latin typeface="Montserrat"/>
              <a:ea typeface="Montserrat"/>
              <a:cs typeface="Montserrat"/>
              <a:sym typeface="Montserrat"/>
            </a:endParaRPr>
          </a:p>
          <a:p>
            <a:pPr indent="-342900" lvl="0" marL="457200" rtl="0" algn="l">
              <a:lnSpc>
                <a:spcPct val="180000"/>
              </a:lnSpc>
              <a:spcBef>
                <a:spcPts val="1000"/>
              </a:spcBef>
              <a:spcAft>
                <a:spcPts val="0"/>
              </a:spcAft>
              <a:buSzPts val="1800"/>
              <a:buFont typeface="Montserrat"/>
              <a:buChar char="❖"/>
            </a:pPr>
            <a:r>
              <a:rPr lang="en" sz="1800">
                <a:latin typeface="Montserrat"/>
                <a:ea typeface="Montserrat"/>
                <a:cs typeface="Montserrat"/>
                <a:sym typeface="Montserrat"/>
              </a:rPr>
              <a:t>Power of batch tooling</a:t>
            </a:r>
            <a:endParaRPr sz="1800">
              <a:latin typeface="Montserrat"/>
              <a:ea typeface="Montserrat"/>
              <a:cs typeface="Montserrat"/>
              <a:sym typeface="Montserrat"/>
            </a:endParaRPr>
          </a:p>
          <a:p>
            <a:pPr indent="-342900" lvl="0" marL="457200" rtl="0" algn="l">
              <a:lnSpc>
                <a:spcPct val="180000"/>
              </a:lnSpc>
              <a:spcBef>
                <a:spcPts val="1000"/>
              </a:spcBef>
              <a:spcAft>
                <a:spcPts val="0"/>
              </a:spcAft>
              <a:buSzPts val="1800"/>
              <a:buFont typeface="Montserrat"/>
              <a:buChar char="❖"/>
            </a:pPr>
            <a:r>
              <a:rPr lang="en" sz="1800">
                <a:latin typeface="Montserrat"/>
                <a:ea typeface="Montserrat"/>
                <a:cs typeface="Montserrat"/>
                <a:sym typeface="Montserrat"/>
              </a:rPr>
              <a:t>Providing an FAQ and project channel for context sharing</a:t>
            </a:r>
            <a:endParaRPr sz="1800">
              <a:latin typeface="Montserrat"/>
              <a:ea typeface="Montserrat"/>
              <a:cs typeface="Montserrat"/>
              <a:sym typeface="Montserrat"/>
            </a:endParaRPr>
          </a:p>
          <a:p>
            <a:pPr indent="-342900" lvl="0" marL="457200" rtl="0" algn="l">
              <a:lnSpc>
                <a:spcPct val="180000"/>
              </a:lnSpc>
              <a:spcBef>
                <a:spcPts val="1000"/>
              </a:spcBef>
              <a:spcAft>
                <a:spcPts val="0"/>
              </a:spcAft>
              <a:buSzPts val="1800"/>
              <a:buFont typeface="Montserrat"/>
              <a:buChar char="❖"/>
            </a:pPr>
            <a:r>
              <a:rPr b="1" lang="en" sz="1800">
                <a:latin typeface="Montserrat"/>
                <a:ea typeface="Montserrat"/>
                <a:cs typeface="Montserrat"/>
                <a:sym typeface="Montserrat"/>
              </a:rPr>
              <a:t>No Incidents!!!</a:t>
            </a:r>
            <a:endParaRPr sz="1800">
              <a:latin typeface="Montserrat"/>
              <a:ea typeface="Montserrat"/>
              <a:cs typeface="Montserrat"/>
              <a:sym typeface="Montserrat"/>
            </a:endParaRPr>
          </a:p>
          <a:p>
            <a:pPr indent="0" lvl="0" marL="0" rtl="0" algn="l">
              <a:lnSpc>
                <a:spcPct val="95000"/>
              </a:lnSpc>
              <a:spcBef>
                <a:spcPts val="1000"/>
              </a:spcBef>
              <a:spcAft>
                <a:spcPts val="1000"/>
              </a:spcAft>
              <a:buSzPts val="852"/>
              <a:buNone/>
            </a:pPr>
            <a:r>
              <a:t/>
            </a:r>
            <a:endParaRPr b="1" sz="1800">
              <a:latin typeface="Montserrat"/>
              <a:ea typeface="Montserrat"/>
              <a:cs typeface="Montserrat"/>
              <a:sym typeface="Montserrat"/>
            </a:endParaRPr>
          </a:p>
        </p:txBody>
      </p:sp>
      <p:sp>
        <p:nvSpPr>
          <p:cNvPr id="236" name="Google Shape;236;g31084d5d5b2_0_23"/>
          <p:cNvSpPr txBox="1"/>
          <p:nvPr>
            <p:ph type="title"/>
          </p:nvPr>
        </p:nvSpPr>
        <p:spPr>
          <a:xfrm>
            <a:off x="91075" y="29700"/>
            <a:ext cx="76908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Montserrat"/>
                <a:ea typeface="Montserrat"/>
                <a:cs typeface="Montserrat"/>
                <a:sym typeface="Montserrat"/>
              </a:rPr>
              <a:t>How we kept the Product story simple</a:t>
            </a:r>
            <a:endParaRPr>
              <a:latin typeface="Montserrat"/>
              <a:ea typeface="Montserrat"/>
              <a:cs typeface="Montserrat"/>
              <a:sym typeface="Montserrat"/>
            </a:endParaRPr>
          </a:p>
        </p:txBody>
      </p:sp>
      <p:sp>
        <p:nvSpPr>
          <p:cNvPr id="237" name="Google Shape;237;g31084d5d5b2_0_23"/>
          <p:cNvSpPr/>
          <p:nvPr/>
        </p:nvSpPr>
        <p:spPr>
          <a:xfrm>
            <a:off x="0" y="5048250"/>
            <a:ext cx="7782000" cy="95400"/>
          </a:xfrm>
          <a:prstGeom prst="rect">
            <a:avLst/>
          </a:prstGeom>
          <a:solidFill>
            <a:schemeClr val="accent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30e0072f11d_0_1"/>
          <p:cNvSpPr txBox="1"/>
          <p:nvPr>
            <p:ph idx="1" type="body"/>
          </p:nvPr>
        </p:nvSpPr>
        <p:spPr>
          <a:xfrm>
            <a:off x="2177550" y="1172275"/>
            <a:ext cx="4788900" cy="32442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1000"/>
              </a:spcBef>
              <a:spcAft>
                <a:spcPts val="0"/>
              </a:spcAft>
              <a:buSzPts val="1800"/>
              <a:buFont typeface="Montserrat"/>
              <a:buChar char="❖"/>
            </a:pPr>
            <a:r>
              <a:rPr lang="en" sz="1800">
                <a:latin typeface="Montserrat"/>
                <a:ea typeface="Montserrat"/>
                <a:cs typeface="Montserrat"/>
                <a:sym typeface="Montserrat"/>
              </a:rPr>
              <a:t>Infra pipelines</a:t>
            </a:r>
            <a:endParaRPr sz="1800">
              <a:latin typeface="Montserrat"/>
              <a:ea typeface="Montserrat"/>
              <a:cs typeface="Montserrat"/>
              <a:sym typeface="Montserrat"/>
            </a:endParaRPr>
          </a:p>
          <a:p>
            <a:pPr indent="-342900" lvl="0" marL="457200" rtl="0" algn="l">
              <a:lnSpc>
                <a:spcPct val="200000"/>
              </a:lnSpc>
              <a:spcBef>
                <a:spcPts val="1000"/>
              </a:spcBef>
              <a:spcAft>
                <a:spcPts val="0"/>
              </a:spcAft>
              <a:buSzPts val="1800"/>
              <a:buFont typeface="Montserrat"/>
              <a:buChar char="❖"/>
            </a:pPr>
            <a:r>
              <a:rPr lang="en" sz="1800">
                <a:latin typeface="Montserrat"/>
                <a:ea typeface="Montserrat"/>
                <a:cs typeface="Montserrat"/>
                <a:sym typeface="Montserrat"/>
              </a:rPr>
              <a:t>Infra backup</a:t>
            </a:r>
            <a:endParaRPr sz="1800">
              <a:latin typeface="Montserrat"/>
              <a:ea typeface="Montserrat"/>
              <a:cs typeface="Montserrat"/>
              <a:sym typeface="Montserrat"/>
            </a:endParaRPr>
          </a:p>
          <a:p>
            <a:pPr indent="-342900" lvl="0" marL="457200" rtl="0" algn="l">
              <a:lnSpc>
                <a:spcPct val="200000"/>
              </a:lnSpc>
              <a:spcBef>
                <a:spcPts val="1000"/>
              </a:spcBef>
              <a:spcAft>
                <a:spcPts val="0"/>
              </a:spcAft>
              <a:buSzPts val="1800"/>
              <a:buFont typeface="Montserrat"/>
              <a:buChar char="❖"/>
            </a:pPr>
            <a:r>
              <a:rPr lang="en" sz="1800">
                <a:latin typeface="Montserrat"/>
                <a:ea typeface="Montserrat"/>
                <a:cs typeface="Montserrat"/>
                <a:sym typeface="Montserrat"/>
              </a:rPr>
              <a:t>Time to new cluster</a:t>
            </a:r>
            <a:endParaRPr sz="1800">
              <a:latin typeface="Montserrat"/>
              <a:ea typeface="Montserrat"/>
              <a:cs typeface="Montserrat"/>
              <a:sym typeface="Montserrat"/>
            </a:endParaRPr>
          </a:p>
          <a:p>
            <a:pPr indent="-342900" lvl="0" marL="457200" rtl="0" algn="l">
              <a:lnSpc>
                <a:spcPct val="200000"/>
              </a:lnSpc>
              <a:spcBef>
                <a:spcPts val="1000"/>
              </a:spcBef>
              <a:spcAft>
                <a:spcPts val="0"/>
              </a:spcAft>
              <a:buSzPts val="1800"/>
              <a:buFont typeface="Montserrat"/>
              <a:buChar char="❖"/>
            </a:pPr>
            <a:r>
              <a:rPr lang="en" sz="1800">
                <a:latin typeface="Montserrat"/>
                <a:ea typeface="Montserrat"/>
                <a:cs typeface="Montserrat"/>
                <a:sym typeface="Montserrat"/>
              </a:rPr>
              <a:t>GitOps</a:t>
            </a:r>
            <a:endParaRPr sz="1800">
              <a:latin typeface="Montserrat"/>
              <a:ea typeface="Montserrat"/>
              <a:cs typeface="Montserrat"/>
              <a:sym typeface="Montserrat"/>
            </a:endParaRPr>
          </a:p>
          <a:p>
            <a:pPr indent="-342900" lvl="0" marL="457200" rtl="0" algn="l">
              <a:lnSpc>
                <a:spcPct val="200000"/>
              </a:lnSpc>
              <a:spcBef>
                <a:spcPts val="1000"/>
              </a:spcBef>
              <a:spcAft>
                <a:spcPts val="1000"/>
              </a:spcAft>
              <a:buSzPts val="1800"/>
              <a:buFont typeface="Montserrat"/>
              <a:buChar char="❖"/>
            </a:pPr>
            <a:r>
              <a:rPr lang="en" sz="1800">
                <a:latin typeface="Montserrat"/>
                <a:ea typeface="Montserrat"/>
                <a:cs typeface="Montserrat"/>
                <a:sym typeface="Montserrat"/>
              </a:rPr>
              <a:t>Game Days (FIS, chaos monkey, etc)</a:t>
            </a:r>
            <a:endParaRPr sz="1800">
              <a:latin typeface="Montserrat"/>
              <a:ea typeface="Montserrat"/>
              <a:cs typeface="Montserrat"/>
              <a:sym typeface="Montserrat"/>
            </a:endParaRPr>
          </a:p>
        </p:txBody>
      </p:sp>
      <p:sp>
        <p:nvSpPr>
          <p:cNvPr id="243" name="Google Shape;243;g30e0072f11d_0_1"/>
          <p:cNvSpPr txBox="1"/>
          <p:nvPr>
            <p:ph type="title"/>
          </p:nvPr>
        </p:nvSpPr>
        <p:spPr>
          <a:xfrm>
            <a:off x="91075" y="29700"/>
            <a:ext cx="7690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Improving the Platform story</a:t>
            </a:r>
            <a:endParaRPr>
              <a:latin typeface="Montserrat"/>
              <a:ea typeface="Montserrat"/>
              <a:cs typeface="Montserrat"/>
              <a:sym typeface="Montserrat"/>
            </a:endParaRPr>
          </a:p>
        </p:txBody>
      </p:sp>
      <p:sp>
        <p:nvSpPr>
          <p:cNvPr id="244" name="Google Shape;244;g30e0072f11d_0_1"/>
          <p:cNvSpPr/>
          <p:nvPr/>
        </p:nvSpPr>
        <p:spPr>
          <a:xfrm>
            <a:off x="0" y="5048250"/>
            <a:ext cx="8307900" cy="95400"/>
          </a:xfrm>
          <a:prstGeom prst="rect">
            <a:avLst/>
          </a:prstGeom>
          <a:solidFill>
            <a:schemeClr val="accent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2fc4fbdf189_0_5"/>
          <p:cNvSpPr txBox="1"/>
          <p:nvPr>
            <p:ph idx="1" type="body"/>
          </p:nvPr>
        </p:nvSpPr>
        <p:spPr>
          <a:xfrm>
            <a:off x="311700" y="772575"/>
            <a:ext cx="8520600" cy="43179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200000"/>
              </a:lnSpc>
              <a:spcBef>
                <a:spcPts val="0"/>
              </a:spcBef>
              <a:spcAft>
                <a:spcPts val="0"/>
              </a:spcAft>
              <a:buSzPts val="1800"/>
              <a:buFont typeface="Montserrat"/>
              <a:buChar char="❖"/>
            </a:pPr>
            <a:r>
              <a:rPr lang="en">
                <a:latin typeface="Montserrat"/>
                <a:ea typeface="Montserrat"/>
                <a:cs typeface="Montserrat"/>
                <a:sym typeface="Montserrat"/>
              </a:rPr>
              <a:t>Automating / streamlining cluster 0-&gt;1 and 1-&gt;0</a:t>
            </a:r>
            <a:endParaRPr>
              <a:latin typeface="Montserrat"/>
              <a:ea typeface="Montserrat"/>
              <a:cs typeface="Montserrat"/>
              <a:sym typeface="Montserrat"/>
            </a:endParaRPr>
          </a:p>
          <a:p>
            <a:pPr indent="-317500" lvl="1" marL="914400" rtl="0" algn="l">
              <a:lnSpc>
                <a:spcPct val="200000"/>
              </a:lnSpc>
              <a:spcBef>
                <a:spcPts val="1000"/>
              </a:spcBef>
              <a:spcAft>
                <a:spcPts val="0"/>
              </a:spcAft>
              <a:buSzPts val="1400"/>
              <a:buFont typeface="Montserrat"/>
              <a:buChar char="➢"/>
            </a:pPr>
            <a:r>
              <a:rPr i="1" lang="en">
                <a:latin typeface="Montserrat"/>
                <a:ea typeface="Montserrat"/>
                <a:cs typeface="Montserrat"/>
                <a:sym typeface="Montserrat"/>
              </a:rPr>
              <a:t>Exploring Crossplane to compose multi-stage cluster provisioning workflows</a:t>
            </a:r>
            <a:endParaRPr i="1">
              <a:latin typeface="Montserrat"/>
              <a:ea typeface="Montserrat"/>
              <a:cs typeface="Montserrat"/>
              <a:sym typeface="Montserrat"/>
            </a:endParaRPr>
          </a:p>
          <a:p>
            <a:pPr indent="-342900" lvl="0" marL="457200" rtl="0" algn="l">
              <a:lnSpc>
                <a:spcPct val="200000"/>
              </a:lnSpc>
              <a:spcBef>
                <a:spcPts val="1000"/>
              </a:spcBef>
              <a:spcAft>
                <a:spcPts val="0"/>
              </a:spcAft>
              <a:buSzPts val="1800"/>
              <a:buFont typeface="Montserrat"/>
              <a:buChar char="❖"/>
            </a:pPr>
            <a:r>
              <a:rPr lang="en">
                <a:latin typeface="Montserrat"/>
                <a:ea typeface="Montserrat"/>
                <a:cs typeface="Montserrat"/>
                <a:sym typeface="Montserrat"/>
              </a:rPr>
              <a:t>Implementing tooling to simplify batch cluster tasks</a:t>
            </a:r>
            <a:endParaRPr>
              <a:latin typeface="Montserrat"/>
              <a:ea typeface="Montserrat"/>
              <a:cs typeface="Montserrat"/>
              <a:sym typeface="Montserrat"/>
            </a:endParaRPr>
          </a:p>
          <a:p>
            <a:pPr indent="-317500" lvl="1" marL="914400" rtl="0" algn="l">
              <a:lnSpc>
                <a:spcPct val="200000"/>
              </a:lnSpc>
              <a:spcBef>
                <a:spcPts val="1000"/>
              </a:spcBef>
              <a:spcAft>
                <a:spcPts val="0"/>
              </a:spcAft>
              <a:buSzPts val="1400"/>
              <a:buFont typeface="Montserrat"/>
              <a:buChar char="➢"/>
            </a:pPr>
            <a:r>
              <a:rPr i="1" lang="en">
                <a:latin typeface="Montserrat"/>
                <a:ea typeface="Montserrat"/>
                <a:cs typeface="Montserrat"/>
                <a:sym typeface="Montserrat"/>
              </a:rPr>
              <a:t>Tooling: multi-cluster CLIs, upgrade cadences, and resource syncing</a:t>
            </a:r>
            <a:endParaRPr i="1">
              <a:latin typeface="Montserrat"/>
              <a:ea typeface="Montserrat"/>
              <a:cs typeface="Montserrat"/>
              <a:sym typeface="Montserrat"/>
            </a:endParaRPr>
          </a:p>
          <a:p>
            <a:pPr indent="-317500" lvl="1" marL="914400" rtl="0" algn="l">
              <a:lnSpc>
                <a:spcPct val="200000"/>
              </a:lnSpc>
              <a:spcBef>
                <a:spcPts val="1000"/>
              </a:spcBef>
              <a:spcAft>
                <a:spcPts val="0"/>
              </a:spcAft>
              <a:buSzPts val="1400"/>
              <a:buFont typeface="Montserrat"/>
              <a:buChar char="➢"/>
            </a:pPr>
            <a:r>
              <a:rPr i="1" lang="en">
                <a:latin typeface="Montserrat"/>
                <a:ea typeface="Montserrat"/>
                <a:cs typeface="Montserrat"/>
                <a:sym typeface="Montserrat"/>
              </a:rPr>
              <a:t>Practices: ArgoCD </a:t>
            </a:r>
            <a:r>
              <a:rPr i="1" lang="en">
                <a:latin typeface="Montserrat"/>
                <a:ea typeface="Montserrat"/>
                <a:cs typeface="Montserrat"/>
                <a:sym typeface="Montserrat"/>
              </a:rPr>
              <a:t>Gitops</a:t>
            </a:r>
            <a:r>
              <a:rPr i="1" lang="en">
                <a:latin typeface="Montserrat"/>
                <a:ea typeface="Montserrat"/>
                <a:cs typeface="Montserrat"/>
                <a:sym typeface="Montserrat"/>
              </a:rPr>
              <a:t>, IaC Pipelines</a:t>
            </a:r>
            <a:endParaRPr i="1">
              <a:latin typeface="Montserrat"/>
              <a:ea typeface="Montserrat"/>
              <a:cs typeface="Montserrat"/>
              <a:sym typeface="Montserrat"/>
            </a:endParaRPr>
          </a:p>
          <a:p>
            <a:pPr indent="-342900" lvl="0" marL="457200" rtl="0" algn="l">
              <a:lnSpc>
                <a:spcPct val="200000"/>
              </a:lnSpc>
              <a:spcBef>
                <a:spcPts val="1000"/>
              </a:spcBef>
              <a:spcAft>
                <a:spcPts val="0"/>
              </a:spcAft>
              <a:buSzPts val="1800"/>
              <a:buFont typeface="Montserrat"/>
              <a:buChar char="❖"/>
            </a:pPr>
            <a:r>
              <a:rPr lang="en">
                <a:latin typeface="Montserrat"/>
                <a:ea typeface="Montserrat"/>
                <a:cs typeface="Montserrat"/>
                <a:sym typeface="Montserrat"/>
              </a:rPr>
              <a:t>Expanding guardrails</a:t>
            </a:r>
            <a:endParaRPr>
              <a:latin typeface="Montserrat"/>
              <a:ea typeface="Montserrat"/>
              <a:cs typeface="Montserrat"/>
              <a:sym typeface="Montserrat"/>
            </a:endParaRPr>
          </a:p>
          <a:p>
            <a:pPr indent="-317500" lvl="1" marL="914400" rtl="0" algn="l">
              <a:lnSpc>
                <a:spcPct val="200000"/>
              </a:lnSpc>
              <a:spcBef>
                <a:spcPts val="1000"/>
              </a:spcBef>
              <a:spcAft>
                <a:spcPts val="0"/>
              </a:spcAft>
              <a:buSzPts val="1400"/>
              <a:buFont typeface="Montserrat"/>
              <a:buChar char="➢"/>
            </a:pPr>
            <a:r>
              <a:rPr i="1" lang="en">
                <a:latin typeface="Montserrat"/>
                <a:ea typeface="Montserrat"/>
                <a:cs typeface="Montserrat"/>
                <a:sym typeface="Montserrat"/>
              </a:rPr>
              <a:t>More Kyverno policies, tested with Chainsaw</a:t>
            </a:r>
            <a:endParaRPr i="1">
              <a:latin typeface="Montserrat"/>
              <a:ea typeface="Montserrat"/>
              <a:cs typeface="Montserrat"/>
              <a:sym typeface="Montserrat"/>
            </a:endParaRPr>
          </a:p>
          <a:p>
            <a:pPr indent="-317500" lvl="1" marL="914400" rtl="0" algn="l">
              <a:lnSpc>
                <a:spcPct val="200000"/>
              </a:lnSpc>
              <a:spcBef>
                <a:spcPts val="1000"/>
              </a:spcBef>
              <a:spcAft>
                <a:spcPts val="1000"/>
              </a:spcAft>
              <a:buSzPts val="1400"/>
              <a:buFont typeface="Montserrat"/>
              <a:buChar char="➢"/>
            </a:pPr>
            <a:r>
              <a:rPr i="1" lang="en">
                <a:latin typeface="Montserrat"/>
                <a:ea typeface="Montserrat"/>
                <a:cs typeface="Montserrat"/>
                <a:sym typeface="Montserrat"/>
              </a:rPr>
              <a:t>More Kuberhealthy checks</a:t>
            </a:r>
            <a:endParaRPr i="1">
              <a:latin typeface="Montserrat"/>
              <a:ea typeface="Montserrat"/>
              <a:cs typeface="Montserrat"/>
              <a:sym typeface="Montserrat"/>
            </a:endParaRPr>
          </a:p>
        </p:txBody>
      </p:sp>
      <p:sp>
        <p:nvSpPr>
          <p:cNvPr id="250" name="Google Shape;250;g2fc4fbdf189_0_5"/>
          <p:cNvSpPr txBox="1"/>
          <p:nvPr>
            <p:ph type="title"/>
          </p:nvPr>
        </p:nvSpPr>
        <p:spPr>
          <a:xfrm>
            <a:off x="91075" y="29700"/>
            <a:ext cx="76908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Montserrat"/>
                <a:ea typeface="Montserrat"/>
                <a:cs typeface="Montserrat"/>
                <a:sym typeface="Montserrat"/>
              </a:rPr>
              <a:t>Looking ahead - cluster operations</a:t>
            </a:r>
            <a:endParaRPr>
              <a:latin typeface="Montserrat"/>
              <a:ea typeface="Montserrat"/>
              <a:cs typeface="Montserrat"/>
              <a:sym typeface="Montserrat"/>
            </a:endParaRPr>
          </a:p>
        </p:txBody>
      </p:sp>
      <p:sp>
        <p:nvSpPr>
          <p:cNvPr id="251" name="Google Shape;251;g2fc4fbdf189_0_5"/>
          <p:cNvSpPr/>
          <p:nvPr/>
        </p:nvSpPr>
        <p:spPr>
          <a:xfrm>
            <a:off x="0" y="5048250"/>
            <a:ext cx="8710200" cy="95400"/>
          </a:xfrm>
          <a:prstGeom prst="rect">
            <a:avLst/>
          </a:prstGeom>
          <a:solidFill>
            <a:schemeClr val="accent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31084d5d5b2_0_47"/>
          <p:cNvSpPr txBox="1"/>
          <p:nvPr>
            <p:ph idx="1" type="body"/>
          </p:nvPr>
        </p:nvSpPr>
        <p:spPr>
          <a:xfrm>
            <a:off x="311700" y="751425"/>
            <a:ext cx="8494200" cy="42333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Montserrat"/>
              <a:buChar char="❖"/>
            </a:pPr>
            <a:r>
              <a:rPr lang="en">
                <a:latin typeface="Montserrat"/>
                <a:ea typeface="Montserrat"/>
                <a:cs typeface="Montserrat"/>
                <a:sym typeface="Montserrat"/>
              </a:rPr>
              <a:t>Leveraging AWS Fault Injection Simulator (FIS)</a:t>
            </a:r>
            <a:endParaRPr i="1">
              <a:latin typeface="Montserrat"/>
              <a:ea typeface="Montserrat"/>
              <a:cs typeface="Montserrat"/>
              <a:sym typeface="Montserrat"/>
            </a:endParaRPr>
          </a:p>
          <a:p>
            <a:pPr indent="-342900" lvl="0" marL="457200" rtl="0" algn="l">
              <a:lnSpc>
                <a:spcPct val="200000"/>
              </a:lnSpc>
              <a:spcBef>
                <a:spcPts val="0"/>
              </a:spcBef>
              <a:spcAft>
                <a:spcPts val="0"/>
              </a:spcAft>
              <a:buSzPts val="1800"/>
              <a:buFont typeface="Montserrat"/>
              <a:buChar char="❖"/>
            </a:pPr>
            <a:r>
              <a:rPr lang="en">
                <a:latin typeface="Montserrat"/>
                <a:ea typeface="Montserrat"/>
                <a:cs typeface="Montserrat"/>
                <a:sym typeface="Montserrat"/>
              </a:rPr>
              <a:t>Currently we can evaluate:</a:t>
            </a:r>
            <a:endParaRPr>
              <a:latin typeface="Montserrat"/>
              <a:ea typeface="Montserrat"/>
              <a:cs typeface="Montserrat"/>
              <a:sym typeface="Montserrat"/>
            </a:endParaRPr>
          </a:p>
          <a:p>
            <a:pPr indent="-317500" lvl="1" marL="914400" rtl="0" algn="l">
              <a:lnSpc>
                <a:spcPct val="200000"/>
              </a:lnSpc>
              <a:spcBef>
                <a:spcPts val="0"/>
              </a:spcBef>
              <a:spcAft>
                <a:spcPts val="0"/>
              </a:spcAft>
              <a:buSzPts val="1400"/>
              <a:buFont typeface="Montserrat"/>
              <a:buChar char="➢"/>
            </a:pPr>
            <a:r>
              <a:rPr i="1" lang="en">
                <a:latin typeface="Montserrat"/>
                <a:ea typeface="Montserrat"/>
                <a:cs typeface="Montserrat"/>
                <a:sym typeface="Montserrat"/>
              </a:rPr>
              <a:t>How fast can we recover from a datastore / AZ outage?</a:t>
            </a:r>
            <a:endParaRPr i="1">
              <a:latin typeface="Montserrat"/>
              <a:ea typeface="Montserrat"/>
              <a:cs typeface="Montserrat"/>
              <a:sym typeface="Montserrat"/>
            </a:endParaRPr>
          </a:p>
          <a:p>
            <a:pPr indent="-342900" lvl="0" marL="457200" rtl="0" algn="l">
              <a:lnSpc>
                <a:spcPct val="200000"/>
              </a:lnSpc>
              <a:spcBef>
                <a:spcPts val="0"/>
              </a:spcBef>
              <a:spcAft>
                <a:spcPts val="0"/>
              </a:spcAft>
              <a:buSzPts val="1800"/>
              <a:buFont typeface="Montserrat"/>
              <a:buChar char="❖"/>
            </a:pPr>
            <a:r>
              <a:rPr lang="en">
                <a:latin typeface="Montserrat"/>
                <a:ea typeface="Montserrat"/>
                <a:cs typeface="Montserrat"/>
                <a:sym typeface="Montserrat"/>
              </a:rPr>
              <a:t>We want to extend this to cover:</a:t>
            </a:r>
            <a:endParaRPr>
              <a:latin typeface="Montserrat"/>
              <a:ea typeface="Montserrat"/>
              <a:cs typeface="Montserrat"/>
              <a:sym typeface="Montserrat"/>
            </a:endParaRPr>
          </a:p>
          <a:p>
            <a:pPr indent="-317500" lvl="1" marL="914400" rtl="0" algn="l">
              <a:lnSpc>
                <a:spcPct val="200000"/>
              </a:lnSpc>
              <a:spcBef>
                <a:spcPts val="0"/>
              </a:spcBef>
              <a:spcAft>
                <a:spcPts val="0"/>
              </a:spcAft>
              <a:buSzPts val="1400"/>
              <a:buFont typeface="Montserrat"/>
              <a:buChar char="➢"/>
            </a:pPr>
            <a:r>
              <a:rPr i="1" lang="en">
                <a:latin typeface="Montserrat"/>
                <a:ea typeface="Montserrat"/>
                <a:cs typeface="Montserrat"/>
                <a:sym typeface="Montserrat"/>
              </a:rPr>
              <a:t>How fast can we fully restore a cluster from scratch?</a:t>
            </a:r>
            <a:endParaRPr i="1">
              <a:latin typeface="Montserrat"/>
              <a:ea typeface="Montserrat"/>
              <a:cs typeface="Montserrat"/>
              <a:sym typeface="Montserrat"/>
            </a:endParaRPr>
          </a:p>
          <a:p>
            <a:pPr indent="-317500" lvl="2" marL="1371600" rtl="0" algn="l">
              <a:lnSpc>
                <a:spcPct val="200000"/>
              </a:lnSpc>
              <a:spcBef>
                <a:spcPts val="0"/>
              </a:spcBef>
              <a:spcAft>
                <a:spcPts val="0"/>
              </a:spcAft>
              <a:buSzPts val="1400"/>
              <a:buFont typeface="Montserrat"/>
              <a:buChar char="■"/>
            </a:pPr>
            <a:r>
              <a:rPr i="1" lang="en">
                <a:latin typeface="Montserrat"/>
                <a:ea typeface="Montserrat"/>
                <a:cs typeface="Montserrat"/>
                <a:sym typeface="Montserrat"/>
              </a:rPr>
              <a:t>All components provisioned and initialised</a:t>
            </a:r>
            <a:endParaRPr i="1">
              <a:latin typeface="Montserrat"/>
              <a:ea typeface="Montserrat"/>
              <a:cs typeface="Montserrat"/>
              <a:sym typeface="Montserrat"/>
            </a:endParaRPr>
          </a:p>
          <a:p>
            <a:pPr indent="-317500" lvl="2" marL="1371600" rtl="0" algn="l">
              <a:lnSpc>
                <a:spcPct val="200000"/>
              </a:lnSpc>
              <a:spcBef>
                <a:spcPts val="0"/>
              </a:spcBef>
              <a:spcAft>
                <a:spcPts val="0"/>
              </a:spcAft>
              <a:buSzPts val="1400"/>
              <a:buFont typeface="Montserrat"/>
              <a:buChar char="■"/>
            </a:pPr>
            <a:r>
              <a:rPr i="1" lang="en">
                <a:latin typeface="Montserrat"/>
                <a:ea typeface="Montserrat"/>
                <a:cs typeface="Montserrat"/>
                <a:sym typeface="Montserrat"/>
              </a:rPr>
              <a:t>All services serving traffic (restored via Gitops vs sync from a healthy cluster)</a:t>
            </a:r>
            <a:endParaRPr i="1">
              <a:latin typeface="Montserrat"/>
              <a:ea typeface="Montserrat"/>
              <a:cs typeface="Montserrat"/>
              <a:sym typeface="Montserrat"/>
            </a:endParaRPr>
          </a:p>
          <a:p>
            <a:pPr indent="-317500" lvl="2" marL="1371600" rtl="0" algn="l">
              <a:lnSpc>
                <a:spcPct val="200000"/>
              </a:lnSpc>
              <a:spcBef>
                <a:spcPts val="0"/>
              </a:spcBef>
              <a:spcAft>
                <a:spcPts val="0"/>
              </a:spcAft>
              <a:buSzPts val="1400"/>
              <a:buFont typeface="Montserrat"/>
              <a:buChar char="■"/>
            </a:pPr>
            <a:r>
              <a:rPr i="1" lang="en">
                <a:latin typeface="Montserrat"/>
                <a:ea typeface="Montserrat"/>
                <a:cs typeface="Montserrat"/>
                <a:sym typeface="Montserrat"/>
              </a:rPr>
              <a:t>What’s the manual effort / what can we automate here?</a:t>
            </a:r>
            <a:endParaRPr i="1">
              <a:latin typeface="Montserrat"/>
              <a:ea typeface="Montserrat"/>
              <a:cs typeface="Montserrat"/>
              <a:sym typeface="Montserrat"/>
            </a:endParaRPr>
          </a:p>
          <a:p>
            <a:pPr indent="0" lvl="0" marL="0" rtl="0" algn="l">
              <a:lnSpc>
                <a:spcPct val="200000"/>
              </a:lnSpc>
              <a:spcBef>
                <a:spcPts val="0"/>
              </a:spcBef>
              <a:spcAft>
                <a:spcPts val="0"/>
              </a:spcAft>
              <a:buSzPts val="1800"/>
              <a:buNone/>
            </a:pPr>
            <a:r>
              <a:t/>
            </a:r>
            <a:endParaRPr>
              <a:latin typeface="Montserrat"/>
              <a:ea typeface="Montserrat"/>
              <a:cs typeface="Montserrat"/>
              <a:sym typeface="Montserrat"/>
            </a:endParaRPr>
          </a:p>
        </p:txBody>
      </p:sp>
      <p:sp>
        <p:nvSpPr>
          <p:cNvPr id="257" name="Google Shape;257;g31084d5d5b2_0_47"/>
          <p:cNvSpPr txBox="1"/>
          <p:nvPr>
            <p:ph type="title"/>
          </p:nvPr>
        </p:nvSpPr>
        <p:spPr>
          <a:xfrm>
            <a:off x="91075" y="29700"/>
            <a:ext cx="76908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Montserrat"/>
                <a:ea typeface="Montserrat"/>
                <a:cs typeface="Montserrat"/>
                <a:sym typeface="Montserrat"/>
              </a:rPr>
              <a:t>Looking ahead - Game Days</a:t>
            </a:r>
            <a:endParaRPr>
              <a:latin typeface="Montserrat"/>
              <a:ea typeface="Montserrat"/>
              <a:cs typeface="Montserrat"/>
              <a:sym typeface="Montserrat"/>
            </a:endParaRPr>
          </a:p>
        </p:txBody>
      </p:sp>
      <p:pic>
        <p:nvPicPr>
          <p:cNvPr id="258" name="Google Shape;258;g31084d5d5b2_0_47"/>
          <p:cNvPicPr preferRelativeResize="0"/>
          <p:nvPr/>
        </p:nvPicPr>
        <p:blipFill>
          <a:blip r:embed="rId3">
            <a:alphaModFix/>
          </a:blip>
          <a:stretch>
            <a:fillRect/>
          </a:stretch>
        </p:blipFill>
        <p:spPr>
          <a:xfrm>
            <a:off x="7175050" y="1685175"/>
            <a:ext cx="1376250" cy="1376250"/>
          </a:xfrm>
          <a:prstGeom prst="rect">
            <a:avLst/>
          </a:prstGeom>
          <a:noFill/>
          <a:ln>
            <a:noFill/>
          </a:ln>
        </p:spPr>
      </p:pic>
      <p:sp>
        <p:nvSpPr>
          <p:cNvPr id="259" name="Google Shape;259;g31084d5d5b2_0_47"/>
          <p:cNvSpPr/>
          <p:nvPr/>
        </p:nvSpPr>
        <p:spPr>
          <a:xfrm>
            <a:off x="0" y="5048250"/>
            <a:ext cx="9154500" cy="95400"/>
          </a:xfrm>
          <a:prstGeom prst="rect">
            <a:avLst/>
          </a:prstGeom>
          <a:solidFill>
            <a:schemeClr val="accent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ph type="ctrTitle"/>
          </p:nvPr>
        </p:nvSpPr>
        <p:spPr>
          <a:xfrm>
            <a:off x="311708" y="1545450"/>
            <a:ext cx="8520600" cy="20526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
                <a:latin typeface="Montserrat"/>
                <a:ea typeface="Montserrat"/>
                <a:cs typeface="Montserrat"/>
                <a:sym typeface="Montserrat"/>
              </a:rPr>
              <a:t>Cash App's Journey Into a Multi-Cluster Ecosystem</a:t>
            </a:r>
            <a:endParaRPr>
              <a:latin typeface="Montserrat"/>
              <a:ea typeface="Montserrat"/>
              <a:cs typeface="Montserrat"/>
              <a:sym typeface="Montserrat"/>
            </a:endParaRPr>
          </a:p>
        </p:txBody>
      </p:sp>
      <p:sp>
        <p:nvSpPr>
          <p:cNvPr id="67" name="Google Shape;67;p2"/>
          <p:cNvSpPr txBox="1"/>
          <p:nvPr>
            <p:ph idx="1" type="subTitle"/>
          </p:nvPr>
        </p:nvSpPr>
        <p:spPr>
          <a:xfrm>
            <a:off x="311700" y="3598050"/>
            <a:ext cx="8520600" cy="792600"/>
          </a:xfrm>
          <a:prstGeom prst="rect">
            <a:avLst/>
          </a:prstGeom>
          <a:noFill/>
          <a:ln>
            <a:noFill/>
          </a:ln>
        </p:spPr>
        <p:txBody>
          <a:bodyPr anchorCtr="0" anchor="ctr" bIns="91425" lIns="91425" spcFirstLastPara="1" rIns="91425" wrap="square" tIns="91425">
            <a:normAutofit lnSpcReduction="10000"/>
          </a:bodyPr>
          <a:lstStyle/>
          <a:p>
            <a:pPr indent="0" lvl="0" marL="0" rtl="0" algn="l">
              <a:lnSpc>
                <a:spcPct val="100000"/>
              </a:lnSpc>
              <a:spcBef>
                <a:spcPts val="0"/>
              </a:spcBef>
              <a:spcAft>
                <a:spcPts val="0"/>
              </a:spcAft>
              <a:buSzPts val="2800"/>
              <a:buNone/>
            </a:pPr>
            <a:r>
              <a:rPr i="1" lang="en">
                <a:latin typeface="Montserrat"/>
                <a:ea typeface="Montserrat"/>
                <a:cs typeface="Montserrat"/>
                <a:sym typeface="Montserrat"/>
              </a:rPr>
              <a:t>Rachel Sheikh</a:t>
            </a:r>
            <a:endParaRPr i="1">
              <a:latin typeface="Montserrat"/>
              <a:ea typeface="Montserrat"/>
              <a:cs typeface="Montserrat"/>
              <a:sym typeface="Montserrat"/>
            </a:endParaRPr>
          </a:p>
          <a:p>
            <a:pPr indent="0" lvl="0" marL="0" rtl="0" algn="l">
              <a:lnSpc>
                <a:spcPct val="100000"/>
              </a:lnSpc>
              <a:spcBef>
                <a:spcPts val="0"/>
              </a:spcBef>
              <a:spcAft>
                <a:spcPts val="0"/>
              </a:spcAft>
              <a:buSzPts val="2800"/>
              <a:buNone/>
            </a:pPr>
            <a:r>
              <a:rPr i="1" lang="en" sz="1432">
                <a:latin typeface="Montserrat"/>
                <a:ea typeface="Montserrat"/>
                <a:cs typeface="Montserrat"/>
                <a:sym typeface="Montserrat"/>
              </a:rPr>
              <a:t>Block [Cash App] - Platform Engineer</a:t>
            </a:r>
            <a:endParaRPr i="1" sz="1432">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310d0dfad8e_0_12"/>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rmAutofit/>
          </a:bodyPr>
          <a:lstStyle/>
          <a:p>
            <a:pPr indent="0" lvl="0" marL="0" rtl="0" algn="ctr">
              <a:lnSpc>
                <a:spcPct val="115000"/>
              </a:lnSpc>
              <a:spcBef>
                <a:spcPts val="0"/>
              </a:spcBef>
              <a:spcAft>
                <a:spcPts val="1200"/>
              </a:spcAft>
              <a:buSzPts val="1800"/>
              <a:buNone/>
            </a:pPr>
            <a:r>
              <a:rPr b="1" lang="en">
                <a:latin typeface="Montserrat"/>
                <a:ea typeface="Montserrat"/>
                <a:cs typeface="Montserrat"/>
                <a:sym typeface="Montserrat"/>
              </a:rPr>
              <a:t>Q&amp;A</a:t>
            </a:r>
            <a:endParaRPr b="1">
              <a:latin typeface="Montserrat"/>
              <a:ea typeface="Montserrat"/>
              <a:cs typeface="Montserrat"/>
              <a:sym typeface="Montserrat"/>
            </a:endParaRPr>
          </a:p>
        </p:txBody>
      </p:sp>
      <p:pic>
        <p:nvPicPr>
          <p:cNvPr id="265" name="Google Shape;265;g310d0dfad8e_0_12"/>
          <p:cNvPicPr preferRelativeResize="0"/>
          <p:nvPr/>
        </p:nvPicPr>
        <p:blipFill>
          <a:blip r:embed="rId3">
            <a:alphaModFix/>
          </a:blip>
          <a:stretch>
            <a:fillRect/>
          </a:stretch>
        </p:blipFill>
        <p:spPr>
          <a:xfrm>
            <a:off x="5756650" y="627025"/>
            <a:ext cx="3387350" cy="4516475"/>
          </a:xfrm>
          <a:prstGeom prst="rect">
            <a:avLst/>
          </a:prstGeom>
          <a:noFill/>
          <a:ln>
            <a:noFill/>
          </a:ln>
        </p:spPr>
      </p:pic>
      <p:pic>
        <p:nvPicPr>
          <p:cNvPr id="266" name="Google Shape;266;g310d0dfad8e_0_12"/>
          <p:cNvPicPr preferRelativeResize="0"/>
          <p:nvPr/>
        </p:nvPicPr>
        <p:blipFill>
          <a:blip r:embed="rId4">
            <a:alphaModFix/>
          </a:blip>
          <a:stretch>
            <a:fillRect/>
          </a:stretch>
        </p:blipFill>
        <p:spPr>
          <a:xfrm>
            <a:off x="-1" y="627033"/>
            <a:ext cx="3387350" cy="451646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3"/>
          <p:cNvSpPr/>
          <p:nvPr/>
        </p:nvSpPr>
        <p:spPr>
          <a:xfrm>
            <a:off x="183450" y="1369950"/>
            <a:ext cx="1917600" cy="958800"/>
          </a:xfrm>
          <a:prstGeom prst="roundRect">
            <a:avLst>
              <a:gd fmla="val 16667" name="adj"/>
            </a:avLst>
          </a:prstGeom>
          <a:solidFill>
            <a:schemeClr val="lt2"/>
          </a:solidFill>
          <a:ln cap="flat" cmpd="sng" w="9525">
            <a:solidFill>
              <a:srgbClr val="0051B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73" name="Google Shape;73;p3"/>
          <p:cNvSpPr/>
          <p:nvPr/>
        </p:nvSpPr>
        <p:spPr>
          <a:xfrm>
            <a:off x="2246013" y="1369950"/>
            <a:ext cx="1917600" cy="958800"/>
          </a:xfrm>
          <a:prstGeom prst="roundRect">
            <a:avLst>
              <a:gd fmla="val 16667" name="adj"/>
            </a:avLst>
          </a:prstGeom>
          <a:solidFill>
            <a:schemeClr val="lt2"/>
          </a:solidFill>
          <a:ln cap="flat" cmpd="sng" w="9525">
            <a:solidFill>
              <a:srgbClr val="0051B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cxnSp>
        <p:nvCxnSpPr>
          <p:cNvPr id="74" name="Google Shape;74;p3"/>
          <p:cNvCxnSpPr/>
          <p:nvPr/>
        </p:nvCxnSpPr>
        <p:spPr>
          <a:xfrm>
            <a:off x="4497988" y="974250"/>
            <a:ext cx="11700" cy="3947700"/>
          </a:xfrm>
          <a:prstGeom prst="straightConnector1">
            <a:avLst/>
          </a:prstGeom>
          <a:noFill/>
          <a:ln cap="flat" cmpd="sng" w="9525">
            <a:solidFill>
              <a:schemeClr val="dk2"/>
            </a:solidFill>
            <a:prstDash val="solid"/>
            <a:round/>
            <a:headEnd len="med" w="med" type="none"/>
            <a:tailEnd len="med" w="med" type="none"/>
          </a:ln>
        </p:spPr>
      </p:cxnSp>
      <p:sp>
        <p:nvSpPr>
          <p:cNvPr id="75" name="Google Shape;75;p3"/>
          <p:cNvSpPr/>
          <p:nvPr/>
        </p:nvSpPr>
        <p:spPr>
          <a:xfrm>
            <a:off x="183450" y="2690500"/>
            <a:ext cx="1917600" cy="958800"/>
          </a:xfrm>
          <a:prstGeom prst="roundRect">
            <a:avLst>
              <a:gd fmla="val 16667" name="adj"/>
            </a:avLst>
          </a:prstGeom>
          <a:solidFill>
            <a:schemeClr val="lt2"/>
          </a:solidFill>
          <a:ln cap="flat" cmpd="sng" w="9525">
            <a:solidFill>
              <a:srgbClr val="0051B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76" name="Google Shape;76;p3"/>
          <p:cNvSpPr/>
          <p:nvPr/>
        </p:nvSpPr>
        <p:spPr>
          <a:xfrm>
            <a:off x="2246013" y="2690500"/>
            <a:ext cx="1917600" cy="958800"/>
          </a:xfrm>
          <a:prstGeom prst="roundRect">
            <a:avLst>
              <a:gd fmla="val 16667" name="adj"/>
            </a:avLst>
          </a:prstGeom>
          <a:solidFill>
            <a:schemeClr val="lt2"/>
          </a:solidFill>
          <a:ln cap="flat" cmpd="sng" w="9525">
            <a:solidFill>
              <a:srgbClr val="0051B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77" name="Google Shape;77;p3"/>
          <p:cNvSpPr/>
          <p:nvPr/>
        </p:nvSpPr>
        <p:spPr>
          <a:xfrm>
            <a:off x="168675" y="4011050"/>
            <a:ext cx="1917600" cy="958800"/>
          </a:xfrm>
          <a:prstGeom prst="roundRect">
            <a:avLst>
              <a:gd fmla="val 16667" name="adj"/>
            </a:avLst>
          </a:prstGeom>
          <a:solidFill>
            <a:schemeClr val="lt2"/>
          </a:solidFill>
          <a:ln cap="flat" cmpd="sng" w="9525">
            <a:solidFill>
              <a:srgbClr val="0051B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78" name="Google Shape;78;p3"/>
          <p:cNvSpPr/>
          <p:nvPr/>
        </p:nvSpPr>
        <p:spPr>
          <a:xfrm>
            <a:off x="2246025" y="4011050"/>
            <a:ext cx="1917600" cy="958800"/>
          </a:xfrm>
          <a:prstGeom prst="roundRect">
            <a:avLst>
              <a:gd fmla="val 16667" name="adj"/>
            </a:avLst>
          </a:prstGeom>
          <a:solidFill>
            <a:schemeClr val="lt2"/>
          </a:solidFill>
          <a:ln cap="flat" cmpd="sng" w="9525">
            <a:solidFill>
              <a:srgbClr val="0051B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79" name="Google Shape;79;p3"/>
          <p:cNvSpPr txBox="1"/>
          <p:nvPr/>
        </p:nvSpPr>
        <p:spPr>
          <a:xfrm>
            <a:off x="539975" y="1071413"/>
            <a:ext cx="118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latin typeface="Montserrat"/>
                <a:ea typeface="Montserrat"/>
                <a:cs typeface="Montserrat"/>
                <a:sym typeface="Montserrat"/>
              </a:rPr>
              <a:t>Clusters</a:t>
            </a:r>
            <a:endParaRPr>
              <a:solidFill>
                <a:schemeClr val="dk2"/>
              </a:solidFill>
              <a:latin typeface="Montserrat"/>
              <a:ea typeface="Montserrat"/>
              <a:cs typeface="Montserrat"/>
              <a:sym typeface="Montserrat"/>
            </a:endParaRPr>
          </a:p>
        </p:txBody>
      </p:sp>
      <p:sp>
        <p:nvSpPr>
          <p:cNvPr id="80" name="Google Shape;80;p3"/>
          <p:cNvSpPr txBox="1"/>
          <p:nvPr/>
        </p:nvSpPr>
        <p:spPr>
          <a:xfrm>
            <a:off x="2602550" y="1071413"/>
            <a:ext cx="118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latin typeface="Montserrat"/>
                <a:ea typeface="Montserrat"/>
                <a:cs typeface="Montserrat"/>
                <a:sym typeface="Montserrat"/>
              </a:rPr>
              <a:t>Nodes</a:t>
            </a:r>
            <a:endParaRPr>
              <a:solidFill>
                <a:schemeClr val="dk2"/>
              </a:solidFill>
              <a:latin typeface="Montserrat"/>
              <a:ea typeface="Montserrat"/>
              <a:cs typeface="Montserrat"/>
              <a:sym typeface="Montserrat"/>
            </a:endParaRPr>
          </a:p>
        </p:txBody>
      </p:sp>
      <p:sp>
        <p:nvSpPr>
          <p:cNvPr id="81" name="Google Shape;81;p3"/>
          <p:cNvSpPr txBox="1"/>
          <p:nvPr/>
        </p:nvSpPr>
        <p:spPr>
          <a:xfrm>
            <a:off x="2602550" y="2407263"/>
            <a:ext cx="118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latin typeface="Montserrat"/>
                <a:ea typeface="Montserrat"/>
                <a:cs typeface="Montserrat"/>
                <a:sym typeface="Montserrat"/>
              </a:rPr>
              <a:t>Services</a:t>
            </a:r>
            <a:endParaRPr>
              <a:solidFill>
                <a:schemeClr val="dk2"/>
              </a:solidFill>
              <a:latin typeface="Montserrat"/>
              <a:ea typeface="Montserrat"/>
              <a:cs typeface="Montserrat"/>
              <a:sym typeface="Montserrat"/>
            </a:endParaRPr>
          </a:p>
        </p:txBody>
      </p:sp>
      <p:sp>
        <p:nvSpPr>
          <p:cNvPr id="82" name="Google Shape;82;p3"/>
          <p:cNvSpPr txBox="1"/>
          <p:nvPr/>
        </p:nvSpPr>
        <p:spPr>
          <a:xfrm>
            <a:off x="545850" y="3710825"/>
            <a:ext cx="118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latin typeface="Montserrat"/>
                <a:ea typeface="Montserrat"/>
                <a:cs typeface="Montserrat"/>
                <a:sym typeface="Montserrat"/>
              </a:rPr>
              <a:t>RAM</a:t>
            </a:r>
            <a:endParaRPr>
              <a:solidFill>
                <a:schemeClr val="dk2"/>
              </a:solidFill>
              <a:latin typeface="Montserrat"/>
              <a:ea typeface="Montserrat"/>
              <a:cs typeface="Montserrat"/>
              <a:sym typeface="Montserrat"/>
            </a:endParaRPr>
          </a:p>
        </p:txBody>
      </p:sp>
      <p:sp>
        <p:nvSpPr>
          <p:cNvPr id="83" name="Google Shape;83;p3"/>
          <p:cNvSpPr txBox="1"/>
          <p:nvPr/>
        </p:nvSpPr>
        <p:spPr>
          <a:xfrm>
            <a:off x="539975" y="2407263"/>
            <a:ext cx="118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latin typeface="Montserrat"/>
                <a:ea typeface="Montserrat"/>
                <a:cs typeface="Montserrat"/>
                <a:sym typeface="Montserrat"/>
              </a:rPr>
              <a:t>Cores</a:t>
            </a:r>
            <a:endParaRPr>
              <a:solidFill>
                <a:schemeClr val="dk2"/>
              </a:solidFill>
              <a:latin typeface="Montserrat"/>
              <a:ea typeface="Montserrat"/>
              <a:cs typeface="Montserrat"/>
              <a:sym typeface="Montserrat"/>
            </a:endParaRPr>
          </a:p>
        </p:txBody>
      </p:sp>
      <p:sp>
        <p:nvSpPr>
          <p:cNvPr id="84" name="Google Shape;84;p3"/>
          <p:cNvSpPr txBox="1"/>
          <p:nvPr/>
        </p:nvSpPr>
        <p:spPr>
          <a:xfrm>
            <a:off x="2596675" y="3727813"/>
            <a:ext cx="118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latin typeface="Montserrat"/>
                <a:ea typeface="Montserrat"/>
                <a:cs typeface="Montserrat"/>
                <a:sym typeface="Montserrat"/>
              </a:rPr>
              <a:t>Disk</a:t>
            </a:r>
            <a:endParaRPr>
              <a:solidFill>
                <a:schemeClr val="dk2"/>
              </a:solidFill>
              <a:latin typeface="Montserrat"/>
              <a:ea typeface="Montserrat"/>
              <a:cs typeface="Montserrat"/>
              <a:sym typeface="Montserrat"/>
            </a:endParaRPr>
          </a:p>
        </p:txBody>
      </p:sp>
      <p:sp>
        <p:nvSpPr>
          <p:cNvPr id="85" name="Google Shape;85;p3"/>
          <p:cNvSpPr txBox="1"/>
          <p:nvPr/>
        </p:nvSpPr>
        <p:spPr>
          <a:xfrm>
            <a:off x="1074225" y="608000"/>
            <a:ext cx="2397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2"/>
                </a:solidFill>
                <a:latin typeface="Montserrat"/>
                <a:ea typeface="Montserrat"/>
                <a:cs typeface="Montserrat"/>
                <a:sym typeface="Montserrat"/>
              </a:rPr>
              <a:t>Before Multi-Cluster</a:t>
            </a:r>
            <a:endParaRPr b="1">
              <a:solidFill>
                <a:schemeClr val="dk2"/>
              </a:solidFill>
              <a:latin typeface="Montserrat"/>
              <a:ea typeface="Montserrat"/>
              <a:cs typeface="Montserrat"/>
              <a:sym typeface="Montserrat"/>
            </a:endParaRPr>
          </a:p>
        </p:txBody>
      </p:sp>
      <p:sp>
        <p:nvSpPr>
          <p:cNvPr id="86" name="Google Shape;86;p3"/>
          <p:cNvSpPr/>
          <p:nvPr/>
        </p:nvSpPr>
        <p:spPr>
          <a:xfrm>
            <a:off x="4858825" y="1336000"/>
            <a:ext cx="1917600" cy="958800"/>
          </a:xfrm>
          <a:prstGeom prst="roundRect">
            <a:avLst>
              <a:gd fmla="val 16667" name="adj"/>
            </a:avLst>
          </a:prstGeom>
          <a:solidFill>
            <a:schemeClr val="lt2"/>
          </a:solidFill>
          <a:ln cap="flat" cmpd="sng" w="9525">
            <a:solidFill>
              <a:srgbClr val="0051B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87" name="Google Shape;87;p3"/>
          <p:cNvSpPr/>
          <p:nvPr/>
        </p:nvSpPr>
        <p:spPr>
          <a:xfrm>
            <a:off x="6921388" y="1336000"/>
            <a:ext cx="1917600" cy="958800"/>
          </a:xfrm>
          <a:prstGeom prst="roundRect">
            <a:avLst>
              <a:gd fmla="val 16667" name="adj"/>
            </a:avLst>
          </a:prstGeom>
          <a:solidFill>
            <a:schemeClr val="lt2"/>
          </a:solidFill>
          <a:ln cap="flat" cmpd="sng" w="9525">
            <a:solidFill>
              <a:srgbClr val="0051B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88" name="Google Shape;88;p3"/>
          <p:cNvSpPr/>
          <p:nvPr/>
        </p:nvSpPr>
        <p:spPr>
          <a:xfrm>
            <a:off x="4858825" y="2656550"/>
            <a:ext cx="1917600" cy="958800"/>
          </a:xfrm>
          <a:prstGeom prst="roundRect">
            <a:avLst>
              <a:gd fmla="val 16667" name="adj"/>
            </a:avLst>
          </a:prstGeom>
          <a:solidFill>
            <a:schemeClr val="lt2"/>
          </a:solidFill>
          <a:ln cap="flat" cmpd="sng" w="9525">
            <a:solidFill>
              <a:srgbClr val="0051B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89" name="Google Shape;89;p3"/>
          <p:cNvSpPr/>
          <p:nvPr/>
        </p:nvSpPr>
        <p:spPr>
          <a:xfrm>
            <a:off x="6921388" y="2656550"/>
            <a:ext cx="1917600" cy="958800"/>
          </a:xfrm>
          <a:prstGeom prst="roundRect">
            <a:avLst>
              <a:gd fmla="val 16667" name="adj"/>
            </a:avLst>
          </a:prstGeom>
          <a:solidFill>
            <a:schemeClr val="lt2"/>
          </a:solidFill>
          <a:ln cap="flat" cmpd="sng" w="9525">
            <a:solidFill>
              <a:srgbClr val="0051B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90" name="Google Shape;90;p3"/>
          <p:cNvSpPr/>
          <p:nvPr/>
        </p:nvSpPr>
        <p:spPr>
          <a:xfrm>
            <a:off x="4844050" y="3977100"/>
            <a:ext cx="1917600" cy="958800"/>
          </a:xfrm>
          <a:prstGeom prst="roundRect">
            <a:avLst>
              <a:gd fmla="val 16667" name="adj"/>
            </a:avLst>
          </a:prstGeom>
          <a:solidFill>
            <a:schemeClr val="lt2"/>
          </a:solidFill>
          <a:ln cap="flat" cmpd="sng" w="9525">
            <a:solidFill>
              <a:srgbClr val="0051B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91" name="Google Shape;91;p3"/>
          <p:cNvSpPr/>
          <p:nvPr/>
        </p:nvSpPr>
        <p:spPr>
          <a:xfrm>
            <a:off x="6921400" y="3977100"/>
            <a:ext cx="1917600" cy="958800"/>
          </a:xfrm>
          <a:prstGeom prst="roundRect">
            <a:avLst>
              <a:gd fmla="val 16667" name="adj"/>
            </a:avLst>
          </a:prstGeom>
          <a:solidFill>
            <a:schemeClr val="lt2"/>
          </a:solidFill>
          <a:ln cap="flat" cmpd="sng" w="9525">
            <a:solidFill>
              <a:srgbClr val="0051B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92" name="Google Shape;92;p3"/>
          <p:cNvSpPr txBox="1"/>
          <p:nvPr/>
        </p:nvSpPr>
        <p:spPr>
          <a:xfrm>
            <a:off x="5215350" y="1037463"/>
            <a:ext cx="118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latin typeface="Montserrat"/>
                <a:ea typeface="Montserrat"/>
                <a:cs typeface="Montserrat"/>
                <a:sym typeface="Montserrat"/>
              </a:rPr>
              <a:t>Clusters</a:t>
            </a:r>
            <a:endParaRPr>
              <a:solidFill>
                <a:schemeClr val="dk2"/>
              </a:solidFill>
              <a:latin typeface="Montserrat"/>
              <a:ea typeface="Montserrat"/>
              <a:cs typeface="Montserrat"/>
              <a:sym typeface="Montserrat"/>
            </a:endParaRPr>
          </a:p>
        </p:txBody>
      </p:sp>
      <p:sp>
        <p:nvSpPr>
          <p:cNvPr id="93" name="Google Shape;93;p3"/>
          <p:cNvSpPr txBox="1"/>
          <p:nvPr/>
        </p:nvSpPr>
        <p:spPr>
          <a:xfrm>
            <a:off x="7277925" y="1037463"/>
            <a:ext cx="118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latin typeface="Montserrat"/>
                <a:ea typeface="Montserrat"/>
                <a:cs typeface="Montserrat"/>
                <a:sym typeface="Montserrat"/>
              </a:rPr>
              <a:t>Nodes</a:t>
            </a:r>
            <a:endParaRPr>
              <a:solidFill>
                <a:schemeClr val="dk2"/>
              </a:solidFill>
              <a:latin typeface="Montserrat"/>
              <a:ea typeface="Montserrat"/>
              <a:cs typeface="Montserrat"/>
              <a:sym typeface="Montserrat"/>
            </a:endParaRPr>
          </a:p>
        </p:txBody>
      </p:sp>
      <p:sp>
        <p:nvSpPr>
          <p:cNvPr id="94" name="Google Shape;94;p3"/>
          <p:cNvSpPr txBox="1"/>
          <p:nvPr/>
        </p:nvSpPr>
        <p:spPr>
          <a:xfrm>
            <a:off x="7277925" y="2373313"/>
            <a:ext cx="118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latin typeface="Montserrat"/>
                <a:ea typeface="Montserrat"/>
                <a:cs typeface="Montserrat"/>
                <a:sym typeface="Montserrat"/>
              </a:rPr>
              <a:t>Services</a:t>
            </a:r>
            <a:endParaRPr>
              <a:solidFill>
                <a:schemeClr val="dk2"/>
              </a:solidFill>
              <a:latin typeface="Montserrat"/>
              <a:ea typeface="Montserrat"/>
              <a:cs typeface="Montserrat"/>
              <a:sym typeface="Montserrat"/>
            </a:endParaRPr>
          </a:p>
        </p:txBody>
      </p:sp>
      <p:sp>
        <p:nvSpPr>
          <p:cNvPr id="95" name="Google Shape;95;p3"/>
          <p:cNvSpPr txBox="1"/>
          <p:nvPr/>
        </p:nvSpPr>
        <p:spPr>
          <a:xfrm>
            <a:off x="5221225" y="3693850"/>
            <a:ext cx="118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latin typeface="Montserrat"/>
                <a:ea typeface="Montserrat"/>
                <a:cs typeface="Montserrat"/>
                <a:sym typeface="Montserrat"/>
              </a:rPr>
              <a:t>RAM</a:t>
            </a:r>
            <a:endParaRPr>
              <a:solidFill>
                <a:schemeClr val="dk2"/>
              </a:solidFill>
              <a:latin typeface="Montserrat"/>
              <a:ea typeface="Montserrat"/>
              <a:cs typeface="Montserrat"/>
              <a:sym typeface="Montserrat"/>
            </a:endParaRPr>
          </a:p>
        </p:txBody>
      </p:sp>
      <p:sp>
        <p:nvSpPr>
          <p:cNvPr id="96" name="Google Shape;96;p3"/>
          <p:cNvSpPr txBox="1"/>
          <p:nvPr/>
        </p:nvSpPr>
        <p:spPr>
          <a:xfrm>
            <a:off x="5215350" y="2373313"/>
            <a:ext cx="118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latin typeface="Montserrat"/>
                <a:ea typeface="Montserrat"/>
                <a:cs typeface="Montserrat"/>
                <a:sym typeface="Montserrat"/>
              </a:rPr>
              <a:t>Cores</a:t>
            </a:r>
            <a:endParaRPr>
              <a:solidFill>
                <a:schemeClr val="dk2"/>
              </a:solidFill>
              <a:latin typeface="Montserrat"/>
              <a:ea typeface="Montserrat"/>
              <a:cs typeface="Montserrat"/>
              <a:sym typeface="Montserrat"/>
            </a:endParaRPr>
          </a:p>
        </p:txBody>
      </p:sp>
      <p:sp>
        <p:nvSpPr>
          <p:cNvPr id="97" name="Google Shape;97;p3"/>
          <p:cNvSpPr txBox="1"/>
          <p:nvPr/>
        </p:nvSpPr>
        <p:spPr>
          <a:xfrm>
            <a:off x="7272050" y="3693863"/>
            <a:ext cx="118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latin typeface="Montserrat"/>
                <a:ea typeface="Montserrat"/>
                <a:cs typeface="Montserrat"/>
                <a:sym typeface="Montserrat"/>
              </a:rPr>
              <a:t>Disk</a:t>
            </a:r>
            <a:endParaRPr>
              <a:solidFill>
                <a:schemeClr val="dk2"/>
              </a:solidFill>
              <a:latin typeface="Montserrat"/>
              <a:ea typeface="Montserrat"/>
              <a:cs typeface="Montserrat"/>
              <a:sym typeface="Montserrat"/>
            </a:endParaRPr>
          </a:p>
        </p:txBody>
      </p:sp>
      <p:sp>
        <p:nvSpPr>
          <p:cNvPr id="98" name="Google Shape;98;p3"/>
          <p:cNvSpPr txBox="1"/>
          <p:nvPr/>
        </p:nvSpPr>
        <p:spPr>
          <a:xfrm>
            <a:off x="5836775" y="574050"/>
            <a:ext cx="204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2"/>
                </a:solidFill>
                <a:latin typeface="Montserrat"/>
                <a:ea typeface="Montserrat"/>
                <a:cs typeface="Montserrat"/>
                <a:sym typeface="Montserrat"/>
              </a:rPr>
              <a:t>After</a:t>
            </a:r>
            <a:r>
              <a:rPr b="1" lang="en">
                <a:solidFill>
                  <a:schemeClr val="dk2"/>
                </a:solidFill>
                <a:latin typeface="Montserrat"/>
                <a:ea typeface="Montserrat"/>
                <a:cs typeface="Montserrat"/>
                <a:sym typeface="Montserrat"/>
              </a:rPr>
              <a:t> Multi-Cluster</a:t>
            </a:r>
            <a:endParaRPr b="1">
              <a:solidFill>
                <a:schemeClr val="dk2"/>
              </a:solidFill>
              <a:latin typeface="Montserrat"/>
              <a:ea typeface="Montserrat"/>
              <a:cs typeface="Montserrat"/>
              <a:sym typeface="Montserrat"/>
            </a:endParaRPr>
          </a:p>
        </p:txBody>
      </p:sp>
      <p:sp>
        <p:nvSpPr>
          <p:cNvPr id="99" name="Google Shape;99;p3"/>
          <p:cNvSpPr txBox="1"/>
          <p:nvPr>
            <p:ph type="title"/>
          </p:nvPr>
        </p:nvSpPr>
        <p:spPr>
          <a:xfrm>
            <a:off x="91075" y="29700"/>
            <a:ext cx="7690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540">
                <a:solidFill>
                  <a:schemeClr val="lt1"/>
                </a:solidFill>
                <a:latin typeface="Montserrat"/>
                <a:ea typeface="Montserrat"/>
                <a:cs typeface="Montserrat"/>
                <a:sym typeface="Montserrat"/>
              </a:rPr>
              <a:t>Cash App Kubernetes</a:t>
            </a:r>
            <a:endParaRPr sz="2540">
              <a:solidFill>
                <a:schemeClr val="lt1"/>
              </a:solidFill>
              <a:latin typeface="Montserrat"/>
              <a:ea typeface="Montserrat"/>
              <a:cs typeface="Montserrat"/>
              <a:sym typeface="Montserrat"/>
            </a:endParaRPr>
          </a:p>
        </p:txBody>
      </p:sp>
      <p:sp>
        <p:nvSpPr>
          <p:cNvPr id="100" name="Google Shape;100;p3"/>
          <p:cNvSpPr txBox="1"/>
          <p:nvPr/>
        </p:nvSpPr>
        <p:spPr>
          <a:xfrm>
            <a:off x="7210850" y="1545213"/>
            <a:ext cx="1309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2"/>
                </a:solidFill>
                <a:latin typeface="Montserrat"/>
                <a:ea typeface="Montserrat"/>
                <a:cs typeface="Montserrat"/>
                <a:sym typeface="Montserrat"/>
              </a:rPr>
              <a:t>4,000</a:t>
            </a:r>
            <a:endParaRPr sz="2400">
              <a:solidFill>
                <a:schemeClr val="dk2"/>
              </a:solidFill>
              <a:latin typeface="Montserrat"/>
              <a:ea typeface="Montserrat"/>
              <a:cs typeface="Montserrat"/>
              <a:sym typeface="Montserrat"/>
            </a:endParaRPr>
          </a:p>
        </p:txBody>
      </p:sp>
      <p:sp>
        <p:nvSpPr>
          <p:cNvPr id="101" name="Google Shape;101;p3"/>
          <p:cNvSpPr txBox="1"/>
          <p:nvPr/>
        </p:nvSpPr>
        <p:spPr>
          <a:xfrm>
            <a:off x="5163025" y="1545213"/>
            <a:ext cx="1309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2"/>
                </a:solidFill>
                <a:latin typeface="Montserrat"/>
                <a:ea typeface="Montserrat"/>
                <a:cs typeface="Montserrat"/>
                <a:sym typeface="Montserrat"/>
              </a:rPr>
              <a:t>12</a:t>
            </a:r>
            <a:endParaRPr sz="2400">
              <a:solidFill>
                <a:schemeClr val="dk2"/>
              </a:solidFill>
              <a:latin typeface="Montserrat"/>
              <a:ea typeface="Montserrat"/>
              <a:cs typeface="Montserrat"/>
              <a:sym typeface="Montserrat"/>
            </a:endParaRPr>
          </a:p>
        </p:txBody>
      </p:sp>
      <p:sp>
        <p:nvSpPr>
          <p:cNvPr id="102" name="Google Shape;102;p3"/>
          <p:cNvSpPr txBox="1"/>
          <p:nvPr/>
        </p:nvSpPr>
        <p:spPr>
          <a:xfrm>
            <a:off x="472900" y="1579163"/>
            <a:ext cx="1309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2"/>
                </a:solidFill>
                <a:latin typeface="Montserrat"/>
                <a:ea typeface="Montserrat"/>
                <a:cs typeface="Montserrat"/>
                <a:sym typeface="Montserrat"/>
              </a:rPr>
              <a:t>6</a:t>
            </a:r>
            <a:endParaRPr sz="2400">
              <a:solidFill>
                <a:schemeClr val="dk2"/>
              </a:solidFill>
              <a:latin typeface="Montserrat"/>
              <a:ea typeface="Montserrat"/>
              <a:cs typeface="Montserrat"/>
              <a:sym typeface="Montserrat"/>
            </a:endParaRPr>
          </a:p>
        </p:txBody>
      </p:sp>
      <p:sp>
        <p:nvSpPr>
          <p:cNvPr id="103" name="Google Shape;103;p3"/>
          <p:cNvSpPr txBox="1"/>
          <p:nvPr/>
        </p:nvSpPr>
        <p:spPr>
          <a:xfrm>
            <a:off x="2535475" y="1579163"/>
            <a:ext cx="1309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2"/>
                </a:solidFill>
                <a:latin typeface="Montserrat"/>
                <a:ea typeface="Montserrat"/>
                <a:cs typeface="Montserrat"/>
                <a:sym typeface="Montserrat"/>
              </a:rPr>
              <a:t>4,600</a:t>
            </a:r>
            <a:endParaRPr sz="2400">
              <a:solidFill>
                <a:schemeClr val="dk2"/>
              </a:solidFill>
              <a:latin typeface="Montserrat"/>
              <a:ea typeface="Montserrat"/>
              <a:cs typeface="Montserrat"/>
              <a:sym typeface="Montserrat"/>
            </a:endParaRPr>
          </a:p>
        </p:txBody>
      </p:sp>
      <p:sp>
        <p:nvSpPr>
          <p:cNvPr id="104" name="Google Shape;104;p3"/>
          <p:cNvSpPr txBox="1"/>
          <p:nvPr/>
        </p:nvSpPr>
        <p:spPr>
          <a:xfrm>
            <a:off x="5163025" y="2858888"/>
            <a:ext cx="1309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2"/>
                </a:solidFill>
                <a:latin typeface="Montserrat"/>
                <a:ea typeface="Montserrat"/>
                <a:cs typeface="Montserrat"/>
                <a:sym typeface="Montserrat"/>
              </a:rPr>
              <a:t>55,000</a:t>
            </a:r>
            <a:endParaRPr sz="2400">
              <a:solidFill>
                <a:schemeClr val="dk2"/>
              </a:solidFill>
              <a:latin typeface="Montserrat"/>
              <a:ea typeface="Montserrat"/>
              <a:cs typeface="Montserrat"/>
              <a:sym typeface="Montserrat"/>
            </a:endParaRPr>
          </a:p>
        </p:txBody>
      </p:sp>
      <p:sp>
        <p:nvSpPr>
          <p:cNvPr id="105" name="Google Shape;105;p3"/>
          <p:cNvSpPr txBox="1"/>
          <p:nvPr/>
        </p:nvSpPr>
        <p:spPr>
          <a:xfrm>
            <a:off x="487650" y="2915013"/>
            <a:ext cx="1309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2"/>
                </a:solidFill>
                <a:latin typeface="Montserrat"/>
                <a:ea typeface="Montserrat"/>
                <a:cs typeface="Montserrat"/>
                <a:sym typeface="Montserrat"/>
              </a:rPr>
              <a:t>49,000</a:t>
            </a:r>
            <a:endParaRPr sz="2400">
              <a:solidFill>
                <a:schemeClr val="dk2"/>
              </a:solidFill>
              <a:latin typeface="Montserrat"/>
              <a:ea typeface="Montserrat"/>
              <a:cs typeface="Montserrat"/>
              <a:sym typeface="Montserrat"/>
            </a:endParaRPr>
          </a:p>
        </p:txBody>
      </p:sp>
      <p:sp>
        <p:nvSpPr>
          <p:cNvPr id="106" name="Google Shape;106;p3"/>
          <p:cNvSpPr txBox="1"/>
          <p:nvPr/>
        </p:nvSpPr>
        <p:spPr>
          <a:xfrm>
            <a:off x="478775" y="4172563"/>
            <a:ext cx="1309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2"/>
                </a:solidFill>
                <a:latin typeface="Montserrat"/>
                <a:ea typeface="Montserrat"/>
                <a:cs typeface="Montserrat"/>
                <a:sym typeface="Montserrat"/>
              </a:rPr>
              <a:t>201 Gi</a:t>
            </a:r>
            <a:endParaRPr sz="2400">
              <a:solidFill>
                <a:schemeClr val="dk2"/>
              </a:solidFill>
              <a:latin typeface="Montserrat"/>
              <a:ea typeface="Montserrat"/>
              <a:cs typeface="Montserrat"/>
              <a:sym typeface="Montserrat"/>
            </a:endParaRPr>
          </a:p>
        </p:txBody>
      </p:sp>
      <p:sp>
        <p:nvSpPr>
          <p:cNvPr id="107" name="Google Shape;107;p3"/>
          <p:cNvSpPr txBox="1"/>
          <p:nvPr/>
        </p:nvSpPr>
        <p:spPr>
          <a:xfrm>
            <a:off x="5163025" y="4172563"/>
            <a:ext cx="1309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2"/>
                </a:solidFill>
                <a:latin typeface="Montserrat"/>
                <a:ea typeface="Montserrat"/>
                <a:cs typeface="Montserrat"/>
                <a:sym typeface="Montserrat"/>
              </a:rPr>
              <a:t>319</a:t>
            </a:r>
            <a:r>
              <a:rPr lang="en" sz="2400">
                <a:solidFill>
                  <a:schemeClr val="dk2"/>
                </a:solidFill>
                <a:latin typeface="Montserrat"/>
                <a:ea typeface="Montserrat"/>
                <a:cs typeface="Montserrat"/>
                <a:sym typeface="Montserrat"/>
              </a:rPr>
              <a:t> Gi</a:t>
            </a:r>
            <a:endParaRPr sz="2400">
              <a:solidFill>
                <a:schemeClr val="dk2"/>
              </a:solidFill>
              <a:latin typeface="Montserrat"/>
              <a:ea typeface="Montserrat"/>
              <a:cs typeface="Montserrat"/>
              <a:sym typeface="Montserrat"/>
            </a:endParaRPr>
          </a:p>
        </p:txBody>
      </p:sp>
      <p:sp>
        <p:nvSpPr>
          <p:cNvPr id="108" name="Google Shape;108;p3"/>
          <p:cNvSpPr txBox="1"/>
          <p:nvPr/>
        </p:nvSpPr>
        <p:spPr>
          <a:xfrm>
            <a:off x="7210850" y="4172563"/>
            <a:ext cx="1309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2"/>
                </a:solidFill>
                <a:latin typeface="Montserrat"/>
                <a:ea typeface="Montserrat"/>
                <a:cs typeface="Montserrat"/>
                <a:sym typeface="Montserrat"/>
              </a:rPr>
              <a:t>560 Ti</a:t>
            </a:r>
            <a:endParaRPr sz="2400">
              <a:solidFill>
                <a:schemeClr val="dk2"/>
              </a:solidFill>
              <a:latin typeface="Montserrat"/>
              <a:ea typeface="Montserrat"/>
              <a:cs typeface="Montserrat"/>
              <a:sym typeface="Montserrat"/>
            </a:endParaRPr>
          </a:p>
        </p:txBody>
      </p:sp>
      <p:sp>
        <p:nvSpPr>
          <p:cNvPr id="109" name="Google Shape;109;p3"/>
          <p:cNvSpPr txBox="1"/>
          <p:nvPr/>
        </p:nvSpPr>
        <p:spPr>
          <a:xfrm>
            <a:off x="2550213" y="4206513"/>
            <a:ext cx="1309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2"/>
                </a:solidFill>
                <a:latin typeface="Montserrat"/>
                <a:ea typeface="Montserrat"/>
                <a:cs typeface="Montserrat"/>
                <a:sym typeface="Montserrat"/>
              </a:rPr>
              <a:t>440</a:t>
            </a:r>
            <a:r>
              <a:rPr lang="en" sz="2400">
                <a:solidFill>
                  <a:schemeClr val="dk2"/>
                </a:solidFill>
                <a:latin typeface="Montserrat"/>
                <a:ea typeface="Montserrat"/>
                <a:cs typeface="Montserrat"/>
                <a:sym typeface="Montserrat"/>
              </a:rPr>
              <a:t> Ti</a:t>
            </a:r>
            <a:endParaRPr sz="2400">
              <a:solidFill>
                <a:schemeClr val="dk2"/>
              </a:solidFill>
              <a:latin typeface="Montserrat"/>
              <a:ea typeface="Montserrat"/>
              <a:cs typeface="Montserrat"/>
              <a:sym typeface="Montserrat"/>
            </a:endParaRPr>
          </a:p>
        </p:txBody>
      </p:sp>
      <p:sp>
        <p:nvSpPr>
          <p:cNvPr id="110" name="Google Shape;110;p3"/>
          <p:cNvSpPr txBox="1"/>
          <p:nvPr/>
        </p:nvSpPr>
        <p:spPr>
          <a:xfrm>
            <a:off x="2550225" y="2907363"/>
            <a:ext cx="1309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2"/>
                </a:solidFill>
                <a:latin typeface="Montserrat"/>
                <a:ea typeface="Montserrat"/>
                <a:cs typeface="Montserrat"/>
                <a:sym typeface="Montserrat"/>
              </a:rPr>
              <a:t>500</a:t>
            </a:r>
            <a:endParaRPr sz="2400">
              <a:solidFill>
                <a:schemeClr val="dk2"/>
              </a:solidFill>
              <a:latin typeface="Montserrat"/>
              <a:ea typeface="Montserrat"/>
              <a:cs typeface="Montserrat"/>
              <a:sym typeface="Montserrat"/>
            </a:endParaRPr>
          </a:p>
        </p:txBody>
      </p:sp>
      <p:sp>
        <p:nvSpPr>
          <p:cNvPr id="111" name="Google Shape;111;p3"/>
          <p:cNvSpPr txBox="1"/>
          <p:nvPr/>
        </p:nvSpPr>
        <p:spPr>
          <a:xfrm>
            <a:off x="7225600" y="2873413"/>
            <a:ext cx="1309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2"/>
                </a:solidFill>
                <a:latin typeface="Montserrat"/>
                <a:ea typeface="Montserrat"/>
                <a:cs typeface="Montserrat"/>
                <a:sym typeface="Montserrat"/>
              </a:rPr>
              <a:t>500</a:t>
            </a:r>
            <a:endParaRPr sz="2400">
              <a:solidFill>
                <a:schemeClr val="dk2"/>
              </a:solidFill>
              <a:latin typeface="Montserrat"/>
              <a:ea typeface="Montserrat"/>
              <a:cs typeface="Montserrat"/>
              <a:sym typeface="Montserrat"/>
            </a:endParaRPr>
          </a:p>
        </p:txBody>
      </p:sp>
      <p:sp>
        <p:nvSpPr>
          <p:cNvPr id="112" name="Google Shape;112;p3"/>
          <p:cNvSpPr/>
          <p:nvPr/>
        </p:nvSpPr>
        <p:spPr>
          <a:xfrm>
            <a:off x="4550825" y="656175"/>
            <a:ext cx="4593300" cy="4317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3"/>
          <p:cNvSpPr/>
          <p:nvPr/>
        </p:nvSpPr>
        <p:spPr>
          <a:xfrm>
            <a:off x="0" y="5048250"/>
            <a:ext cx="183600" cy="95400"/>
          </a:xfrm>
          <a:prstGeom prst="rect">
            <a:avLst/>
          </a:prstGeom>
          <a:solidFill>
            <a:schemeClr val="accent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1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idx="1" type="body"/>
          </p:nvPr>
        </p:nvSpPr>
        <p:spPr>
          <a:xfrm>
            <a:off x="311700" y="1570500"/>
            <a:ext cx="8520600" cy="2546100"/>
          </a:xfrm>
          <a:prstGeom prst="rect">
            <a:avLst/>
          </a:prstGeom>
          <a:noFill/>
          <a:ln>
            <a:noFill/>
          </a:ln>
        </p:spPr>
        <p:txBody>
          <a:bodyPr anchorCtr="0" anchor="t" bIns="91425" lIns="91425" spcFirstLastPara="1" rIns="91425" wrap="square" tIns="91425">
            <a:normAutofit/>
          </a:bodyPr>
          <a:lstStyle/>
          <a:p>
            <a:pPr indent="-342900" lvl="0" marL="457200" rtl="0" algn="l">
              <a:lnSpc>
                <a:spcPct val="200000"/>
              </a:lnSpc>
              <a:spcBef>
                <a:spcPts val="1000"/>
              </a:spcBef>
              <a:spcAft>
                <a:spcPts val="0"/>
              </a:spcAft>
              <a:buSzPts val="1800"/>
              <a:buFont typeface="Montserrat"/>
              <a:buChar char="❖"/>
            </a:pPr>
            <a:r>
              <a:rPr lang="en">
                <a:latin typeface="Montserrat"/>
                <a:ea typeface="Montserrat"/>
                <a:cs typeface="Montserrat"/>
                <a:sym typeface="Montserrat"/>
              </a:rPr>
              <a:t>Removing a single point of failure</a:t>
            </a:r>
            <a:endParaRPr>
              <a:latin typeface="Montserrat"/>
              <a:ea typeface="Montserrat"/>
              <a:cs typeface="Montserrat"/>
              <a:sym typeface="Montserrat"/>
            </a:endParaRPr>
          </a:p>
          <a:p>
            <a:pPr indent="-342900" lvl="0" marL="457200" rtl="0" algn="l">
              <a:lnSpc>
                <a:spcPct val="200000"/>
              </a:lnSpc>
              <a:spcBef>
                <a:spcPts val="1000"/>
              </a:spcBef>
              <a:spcAft>
                <a:spcPts val="0"/>
              </a:spcAft>
              <a:buSzPts val="1800"/>
              <a:buFont typeface="Montserrat"/>
              <a:buChar char="❖"/>
            </a:pPr>
            <a:r>
              <a:rPr lang="en">
                <a:latin typeface="Montserrat"/>
                <a:ea typeface="Montserrat"/>
                <a:cs typeface="Montserrat"/>
                <a:sym typeface="Montserrat"/>
              </a:rPr>
              <a:t>Platform Resiliency</a:t>
            </a:r>
            <a:endParaRPr>
              <a:latin typeface="Montserrat"/>
              <a:ea typeface="Montserrat"/>
              <a:cs typeface="Montserrat"/>
              <a:sym typeface="Montserrat"/>
            </a:endParaRPr>
          </a:p>
          <a:p>
            <a:pPr indent="-342900" lvl="0" marL="457200" rtl="0" algn="l">
              <a:lnSpc>
                <a:spcPct val="200000"/>
              </a:lnSpc>
              <a:spcBef>
                <a:spcPts val="1000"/>
              </a:spcBef>
              <a:spcAft>
                <a:spcPts val="0"/>
              </a:spcAft>
              <a:buSzPts val="1800"/>
              <a:buFont typeface="Montserrat"/>
              <a:buChar char="❖"/>
            </a:pPr>
            <a:r>
              <a:rPr lang="en">
                <a:latin typeface="Montserrat"/>
                <a:ea typeface="Montserrat"/>
                <a:cs typeface="Montserrat"/>
                <a:sym typeface="Montserrat"/>
              </a:rPr>
              <a:t>Opening up new operational opportunities</a:t>
            </a:r>
            <a:endParaRPr>
              <a:latin typeface="Montserrat"/>
              <a:ea typeface="Montserrat"/>
              <a:cs typeface="Montserrat"/>
              <a:sym typeface="Montserrat"/>
            </a:endParaRPr>
          </a:p>
          <a:p>
            <a:pPr indent="-342900" lvl="0" marL="457200" rtl="0" algn="l">
              <a:lnSpc>
                <a:spcPct val="200000"/>
              </a:lnSpc>
              <a:spcBef>
                <a:spcPts val="1000"/>
              </a:spcBef>
              <a:spcAft>
                <a:spcPts val="1000"/>
              </a:spcAft>
              <a:buSzPts val="1800"/>
              <a:buFont typeface="Montserrat"/>
              <a:buChar char="❖"/>
            </a:pPr>
            <a:r>
              <a:rPr lang="en">
                <a:latin typeface="Montserrat"/>
                <a:ea typeface="Montserrat"/>
                <a:cs typeface="Montserrat"/>
                <a:sym typeface="Montserrat"/>
              </a:rPr>
              <a:t>Reducing per-cluster resource scope</a:t>
            </a:r>
            <a:endParaRPr>
              <a:latin typeface="Montserrat"/>
              <a:ea typeface="Montserrat"/>
              <a:cs typeface="Montserrat"/>
              <a:sym typeface="Montserrat"/>
            </a:endParaRPr>
          </a:p>
        </p:txBody>
      </p:sp>
      <p:sp>
        <p:nvSpPr>
          <p:cNvPr id="119" name="Google Shape;119;p4"/>
          <p:cNvSpPr txBox="1"/>
          <p:nvPr>
            <p:ph type="title"/>
          </p:nvPr>
        </p:nvSpPr>
        <p:spPr>
          <a:xfrm>
            <a:off x="91075" y="29700"/>
            <a:ext cx="76908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Montserrat"/>
                <a:ea typeface="Montserrat"/>
                <a:cs typeface="Montserrat"/>
                <a:sym typeface="Montserrat"/>
              </a:rPr>
              <a:t>Why Multi-Cluster?</a:t>
            </a:r>
            <a:endParaRPr>
              <a:latin typeface="Montserrat"/>
              <a:ea typeface="Montserrat"/>
              <a:cs typeface="Montserrat"/>
              <a:sym typeface="Montserrat"/>
            </a:endParaRPr>
          </a:p>
        </p:txBody>
      </p:sp>
      <p:sp>
        <p:nvSpPr>
          <p:cNvPr id="120" name="Google Shape;120;p4"/>
          <p:cNvSpPr/>
          <p:nvPr/>
        </p:nvSpPr>
        <p:spPr>
          <a:xfrm>
            <a:off x="0" y="5048250"/>
            <a:ext cx="391500" cy="95400"/>
          </a:xfrm>
          <a:prstGeom prst="rect">
            <a:avLst/>
          </a:prstGeom>
          <a:solidFill>
            <a:schemeClr val="accent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31758f9ec7e_2_6"/>
          <p:cNvSpPr txBox="1"/>
          <p:nvPr>
            <p:ph idx="1" type="body"/>
          </p:nvPr>
        </p:nvSpPr>
        <p:spPr>
          <a:xfrm>
            <a:off x="311700" y="1570500"/>
            <a:ext cx="8663100" cy="2546100"/>
          </a:xfrm>
          <a:prstGeom prst="rect">
            <a:avLst/>
          </a:prstGeom>
          <a:noFill/>
          <a:ln>
            <a:noFill/>
          </a:ln>
        </p:spPr>
        <p:txBody>
          <a:bodyPr anchorCtr="0" anchor="t" bIns="91425" lIns="91425" spcFirstLastPara="1" rIns="91425" wrap="square" tIns="91425">
            <a:normAutofit/>
          </a:bodyPr>
          <a:lstStyle/>
          <a:p>
            <a:pPr indent="-342900" lvl="0" marL="457200" rtl="0" algn="l">
              <a:lnSpc>
                <a:spcPct val="200000"/>
              </a:lnSpc>
              <a:spcBef>
                <a:spcPts val="1000"/>
              </a:spcBef>
              <a:spcAft>
                <a:spcPts val="0"/>
              </a:spcAft>
              <a:buSzPts val="1800"/>
              <a:buFont typeface="Montserrat"/>
              <a:buChar char="❖"/>
            </a:pPr>
            <a:r>
              <a:rPr lang="en">
                <a:latin typeface="Montserrat"/>
                <a:ea typeface="Montserrat"/>
                <a:cs typeface="Montserrat"/>
                <a:sym typeface="Montserrat"/>
              </a:rPr>
              <a:t>Keeping service resources, like secrets, synced across clusters</a:t>
            </a:r>
            <a:endParaRPr>
              <a:latin typeface="Montserrat"/>
              <a:ea typeface="Montserrat"/>
              <a:cs typeface="Montserrat"/>
              <a:sym typeface="Montserrat"/>
            </a:endParaRPr>
          </a:p>
          <a:p>
            <a:pPr indent="-342900" lvl="0" marL="457200" rtl="0" algn="l">
              <a:lnSpc>
                <a:spcPct val="200000"/>
              </a:lnSpc>
              <a:spcBef>
                <a:spcPts val="1000"/>
              </a:spcBef>
              <a:spcAft>
                <a:spcPts val="0"/>
              </a:spcAft>
              <a:buSzPts val="1800"/>
              <a:buFont typeface="Montserrat"/>
              <a:buChar char="❖"/>
            </a:pPr>
            <a:r>
              <a:rPr lang="en">
                <a:latin typeface="Montserrat"/>
                <a:ea typeface="Montserrat"/>
                <a:cs typeface="Montserrat"/>
                <a:sym typeface="Montserrat"/>
              </a:rPr>
              <a:t>Incremental traffic shifting/distribution, both in AWS and Square DC</a:t>
            </a:r>
            <a:endParaRPr>
              <a:latin typeface="Montserrat"/>
              <a:ea typeface="Montserrat"/>
              <a:cs typeface="Montserrat"/>
              <a:sym typeface="Montserrat"/>
            </a:endParaRPr>
          </a:p>
          <a:p>
            <a:pPr indent="-342900" lvl="0" marL="457200" rtl="0" algn="l">
              <a:lnSpc>
                <a:spcPct val="200000"/>
              </a:lnSpc>
              <a:spcBef>
                <a:spcPts val="1000"/>
              </a:spcBef>
              <a:spcAft>
                <a:spcPts val="0"/>
              </a:spcAft>
              <a:buSzPts val="1800"/>
              <a:buFont typeface="Montserrat"/>
              <a:buChar char="❖"/>
            </a:pPr>
            <a:r>
              <a:rPr lang="en">
                <a:latin typeface="Montserrat"/>
                <a:ea typeface="Montserrat"/>
                <a:cs typeface="Montserrat"/>
                <a:sym typeface="Montserrat"/>
              </a:rPr>
              <a:t>Operating double the number of clusters without doubling effort</a:t>
            </a:r>
            <a:endParaRPr>
              <a:latin typeface="Montserrat"/>
              <a:ea typeface="Montserrat"/>
              <a:cs typeface="Montserrat"/>
              <a:sym typeface="Montserrat"/>
            </a:endParaRPr>
          </a:p>
          <a:p>
            <a:pPr indent="-342900" lvl="0" marL="457200" rtl="0" algn="l">
              <a:lnSpc>
                <a:spcPct val="200000"/>
              </a:lnSpc>
              <a:spcBef>
                <a:spcPts val="1000"/>
              </a:spcBef>
              <a:spcAft>
                <a:spcPts val="1000"/>
              </a:spcAft>
              <a:buSzPts val="1800"/>
              <a:buFont typeface="Montserrat"/>
              <a:buChar char="❖"/>
            </a:pPr>
            <a:r>
              <a:rPr lang="en">
                <a:latin typeface="Montserrat"/>
                <a:ea typeface="Montserrat"/>
                <a:cs typeface="Montserrat"/>
                <a:sym typeface="Montserrat"/>
              </a:rPr>
              <a:t>Providing service owners with an informed abstraction</a:t>
            </a:r>
            <a:endParaRPr>
              <a:latin typeface="Montserrat"/>
              <a:ea typeface="Montserrat"/>
              <a:cs typeface="Montserrat"/>
              <a:sym typeface="Montserrat"/>
            </a:endParaRPr>
          </a:p>
        </p:txBody>
      </p:sp>
      <p:sp>
        <p:nvSpPr>
          <p:cNvPr id="126" name="Google Shape;126;g31758f9ec7e_2_6"/>
          <p:cNvSpPr txBox="1"/>
          <p:nvPr>
            <p:ph type="title"/>
          </p:nvPr>
        </p:nvSpPr>
        <p:spPr>
          <a:xfrm>
            <a:off x="91075" y="29700"/>
            <a:ext cx="76908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Montserrat"/>
                <a:ea typeface="Montserrat"/>
                <a:cs typeface="Montserrat"/>
                <a:sym typeface="Montserrat"/>
              </a:rPr>
              <a:t>Multi-Cluster Challenges</a:t>
            </a:r>
            <a:endParaRPr>
              <a:latin typeface="Montserrat"/>
              <a:ea typeface="Montserrat"/>
              <a:cs typeface="Montserrat"/>
              <a:sym typeface="Montserrat"/>
            </a:endParaRPr>
          </a:p>
        </p:txBody>
      </p:sp>
      <p:pic>
        <p:nvPicPr>
          <p:cNvPr id="127" name="Google Shape;127;g31758f9ec7e_2_6"/>
          <p:cNvPicPr preferRelativeResize="0"/>
          <p:nvPr/>
        </p:nvPicPr>
        <p:blipFill>
          <a:blip r:embed="rId3">
            <a:alphaModFix/>
          </a:blip>
          <a:stretch>
            <a:fillRect/>
          </a:stretch>
        </p:blipFill>
        <p:spPr>
          <a:xfrm>
            <a:off x="1781875" y="4116599"/>
            <a:ext cx="5580251" cy="893200"/>
          </a:xfrm>
          <a:prstGeom prst="rect">
            <a:avLst/>
          </a:prstGeom>
          <a:noFill/>
          <a:ln>
            <a:noFill/>
          </a:ln>
        </p:spPr>
      </p:pic>
      <p:sp>
        <p:nvSpPr>
          <p:cNvPr id="128" name="Google Shape;128;g31758f9ec7e_2_6"/>
          <p:cNvSpPr/>
          <p:nvPr/>
        </p:nvSpPr>
        <p:spPr>
          <a:xfrm>
            <a:off x="0" y="5048250"/>
            <a:ext cx="825600" cy="95400"/>
          </a:xfrm>
          <a:prstGeom prst="rect">
            <a:avLst/>
          </a:prstGeom>
          <a:solidFill>
            <a:schemeClr val="accent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310d0dfad8e_0_2"/>
          <p:cNvSpPr txBox="1"/>
          <p:nvPr>
            <p:ph idx="1" type="body"/>
          </p:nvPr>
        </p:nvSpPr>
        <p:spPr>
          <a:xfrm>
            <a:off x="209188" y="1128050"/>
            <a:ext cx="2457000" cy="3416400"/>
          </a:xfrm>
          <a:prstGeom prst="rect">
            <a:avLst/>
          </a:prstGeom>
          <a:noFill/>
          <a:ln>
            <a:noFill/>
          </a:ln>
        </p:spPr>
        <p:txBody>
          <a:bodyPr anchorCtr="0" anchor="t" bIns="91425" lIns="91425" spcFirstLastPara="1" rIns="91425" wrap="square" tIns="91425">
            <a:normAutofit/>
          </a:bodyPr>
          <a:lstStyle/>
          <a:p>
            <a:pPr indent="0" lvl="0" marL="0" rtl="0" algn="ctr">
              <a:lnSpc>
                <a:spcPct val="200000"/>
              </a:lnSpc>
              <a:spcBef>
                <a:spcPts val="0"/>
              </a:spcBef>
              <a:spcAft>
                <a:spcPts val="0"/>
              </a:spcAft>
              <a:buSzPts val="1400"/>
              <a:buNone/>
            </a:pPr>
            <a:r>
              <a:rPr b="1" lang="en" sz="1800">
                <a:latin typeface="Montserrat"/>
                <a:ea typeface="Montserrat"/>
                <a:cs typeface="Montserrat"/>
                <a:sym typeface="Montserrat"/>
              </a:rPr>
              <a:t>Tiered Cluster</a:t>
            </a:r>
            <a:endParaRPr b="1" sz="1800">
              <a:latin typeface="Montserrat"/>
              <a:ea typeface="Montserrat"/>
              <a:cs typeface="Montserrat"/>
              <a:sym typeface="Montserrat"/>
            </a:endParaRPr>
          </a:p>
          <a:p>
            <a:pPr indent="0" lvl="0" marL="0" rtl="0" algn="ctr">
              <a:lnSpc>
                <a:spcPct val="200000"/>
              </a:lnSpc>
              <a:spcBef>
                <a:spcPts val="1200"/>
              </a:spcBef>
              <a:spcAft>
                <a:spcPts val="0"/>
              </a:spcAft>
              <a:buSzPts val="1400"/>
              <a:buNone/>
            </a:pPr>
            <a:r>
              <a:t/>
            </a:r>
            <a:endParaRPr b="1" sz="1800">
              <a:latin typeface="Montserrat"/>
              <a:ea typeface="Montserrat"/>
              <a:cs typeface="Montserrat"/>
              <a:sym typeface="Montserrat"/>
            </a:endParaRPr>
          </a:p>
          <a:p>
            <a:pPr indent="0" lvl="0" marL="0" rtl="0" algn="ctr">
              <a:lnSpc>
                <a:spcPct val="200000"/>
              </a:lnSpc>
              <a:spcBef>
                <a:spcPts val="1200"/>
              </a:spcBef>
              <a:spcAft>
                <a:spcPts val="1200"/>
              </a:spcAft>
              <a:buSzPts val="1400"/>
              <a:buNone/>
            </a:pPr>
            <a:r>
              <a:t/>
            </a:r>
            <a:endParaRPr b="1" sz="1800">
              <a:latin typeface="Montserrat"/>
              <a:ea typeface="Montserrat"/>
              <a:cs typeface="Montserrat"/>
              <a:sym typeface="Montserrat"/>
            </a:endParaRPr>
          </a:p>
        </p:txBody>
      </p:sp>
      <p:sp>
        <p:nvSpPr>
          <p:cNvPr id="134" name="Google Shape;134;g310d0dfad8e_0_2"/>
          <p:cNvSpPr txBox="1"/>
          <p:nvPr>
            <p:ph type="title"/>
          </p:nvPr>
        </p:nvSpPr>
        <p:spPr>
          <a:xfrm>
            <a:off x="91075" y="29700"/>
            <a:ext cx="76908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11111"/>
              <a:buFont typeface="Arial"/>
              <a:buNone/>
            </a:pPr>
            <a:r>
              <a:rPr lang="en">
                <a:latin typeface="Montserrat"/>
                <a:ea typeface="Montserrat"/>
                <a:cs typeface="Montserrat"/>
                <a:sym typeface="Montserrat"/>
              </a:rPr>
              <a:t>Types of Multi-Cluster we considered</a:t>
            </a:r>
            <a:endParaRPr>
              <a:latin typeface="Montserrat"/>
              <a:ea typeface="Montserrat"/>
              <a:cs typeface="Montserrat"/>
              <a:sym typeface="Montserrat"/>
            </a:endParaRPr>
          </a:p>
          <a:p>
            <a:pPr indent="0" lvl="0" marL="0" rtl="0" algn="l">
              <a:lnSpc>
                <a:spcPct val="100000"/>
              </a:lnSpc>
              <a:spcBef>
                <a:spcPts val="0"/>
              </a:spcBef>
              <a:spcAft>
                <a:spcPts val="0"/>
              </a:spcAft>
              <a:buSzPct val="111111"/>
              <a:buNone/>
            </a:pPr>
            <a:r>
              <a:t/>
            </a:r>
            <a:endParaRPr>
              <a:latin typeface="Montserrat"/>
              <a:ea typeface="Montserrat"/>
              <a:cs typeface="Montserrat"/>
              <a:sym typeface="Montserrat"/>
            </a:endParaRPr>
          </a:p>
        </p:txBody>
      </p:sp>
      <p:cxnSp>
        <p:nvCxnSpPr>
          <p:cNvPr id="135" name="Google Shape;135;g310d0dfad8e_0_2"/>
          <p:cNvCxnSpPr/>
          <p:nvPr/>
        </p:nvCxnSpPr>
        <p:spPr>
          <a:xfrm>
            <a:off x="2950588" y="1152650"/>
            <a:ext cx="6000" cy="3391800"/>
          </a:xfrm>
          <a:prstGeom prst="straightConnector1">
            <a:avLst/>
          </a:prstGeom>
          <a:noFill/>
          <a:ln cap="flat" cmpd="sng" w="9525">
            <a:solidFill>
              <a:schemeClr val="dk2"/>
            </a:solidFill>
            <a:prstDash val="solid"/>
            <a:round/>
            <a:headEnd len="med" w="med" type="none"/>
            <a:tailEnd len="med" w="med" type="none"/>
          </a:ln>
        </p:spPr>
      </p:cxnSp>
      <p:sp>
        <p:nvSpPr>
          <p:cNvPr id="136" name="Google Shape;136;g310d0dfad8e_0_2"/>
          <p:cNvSpPr txBox="1"/>
          <p:nvPr>
            <p:ph idx="1" type="body"/>
          </p:nvPr>
        </p:nvSpPr>
        <p:spPr>
          <a:xfrm>
            <a:off x="3240988" y="1140350"/>
            <a:ext cx="2457000" cy="3416400"/>
          </a:xfrm>
          <a:prstGeom prst="rect">
            <a:avLst/>
          </a:prstGeom>
          <a:noFill/>
          <a:ln>
            <a:noFill/>
          </a:ln>
        </p:spPr>
        <p:txBody>
          <a:bodyPr anchorCtr="0" anchor="t" bIns="91425" lIns="91425" spcFirstLastPara="1" rIns="91425" wrap="square" tIns="91425">
            <a:normAutofit/>
          </a:bodyPr>
          <a:lstStyle/>
          <a:p>
            <a:pPr indent="0" lvl="0" marL="0" rtl="0" algn="ctr">
              <a:lnSpc>
                <a:spcPct val="200000"/>
              </a:lnSpc>
              <a:spcBef>
                <a:spcPts val="0"/>
              </a:spcBef>
              <a:spcAft>
                <a:spcPts val="0"/>
              </a:spcAft>
              <a:buSzPts val="1400"/>
              <a:buNone/>
            </a:pPr>
            <a:r>
              <a:rPr b="1" lang="en" sz="1800">
                <a:latin typeface="Montserrat"/>
                <a:ea typeface="Montserrat"/>
                <a:cs typeface="Montserrat"/>
                <a:sym typeface="Montserrat"/>
              </a:rPr>
              <a:t>AZ Clusters</a:t>
            </a:r>
            <a:endParaRPr b="1" sz="1800">
              <a:latin typeface="Montserrat"/>
              <a:ea typeface="Montserrat"/>
              <a:cs typeface="Montserrat"/>
              <a:sym typeface="Montserrat"/>
            </a:endParaRPr>
          </a:p>
          <a:p>
            <a:pPr indent="0" lvl="0" marL="0" rtl="0" algn="ctr">
              <a:lnSpc>
                <a:spcPct val="200000"/>
              </a:lnSpc>
              <a:spcBef>
                <a:spcPts val="1200"/>
              </a:spcBef>
              <a:spcAft>
                <a:spcPts val="0"/>
              </a:spcAft>
              <a:buClr>
                <a:schemeClr val="dk1"/>
              </a:buClr>
              <a:buSzPts val="1400"/>
              <a:buFont typeface="Arial"/>
              <a:buNone/>
            </a:pPr>
            <a:r>
              <a:t/>
            </a:r>
            <a:endParaRPr b="1" sz="1800">
              <a:latin typeface="Montserrat"/>
              <a:ea typeface="Montserrat"/>
              <a:cs typeface="Montserrat"/>
              <a:sym typeface="Montserrat"/>
            </a:endParaRPr>
          </a:p>
          <a:p>
            <a:pPr indent="0" lvl="0" marL="0" rtl="0" algn="ctr">
              <a:lnSpc>
                <a:spcPct val="200000"/>
              </a:lnSpc>
              <a:spcBef>
                <a:spcPts val="1200"/>
              </a:spcBef>
              <a:spcAft>
                <a:spcPts val="1200"/>
              </a:spcAft>
              <a:buClr>
                <a:schemeClr val="dk1"/>
              </a:buClr>
              <a:buSzPts val="1400"/>
              <a:buFont typeface="Arial"/>
              <a:buNone/>
            </a:pPr>
            <a:r>
              <a:t/>
            </a:r>
            <a:endParaRPr b="1" sz="1800">
              <a:latin typeface="Montserrat"/>
              <a:ea typeface="Montserrat"/>
              <a:cs typeface="Montserrat"/>
              <a:sym typeface="Montserrat"/>
            </a:endParaRPr>
          </a:p>
        </p:txBody>
      </p:sp>
      <p:sp>
        <p:nvSpPr>
          <p:cNvPr id="137" name="Google Shape;137;g310d0dfad8e_0_2"/>
          <p:cNvSpPr txBox="1"/>
          <p:nvPr>
            <p:ph idx="1" type="body"/>
          </p:nvPr>
        </p:nvSpPr>
        <p:spPr>
          <a:xfrm>
            <a:off x="6426538" y="1140350"/>
            <a:ext cx="2457000" cy="3416400"/>
          </a:xfrm>
          <a:prstGeom prst="rect">
            <a:avLst/>
          </a:prstGeom>
          <a:noFill/>
          <a:ln>
            <a:noFill/>
          </a:ln>
        </p:spPr>
        <p:txBody>
          <a:bodyPr anchorCtr="0" anchor="t" bIns="91425" lIns="91425" spcFirstLastPara="1" rIns="91425" wrap="square" tIns="91425">
            <a:normAutofit/>
          </a:bodyPr>
          <a:lstStyle/>
          <a:p>
            <a:pPr indent="0" lvl="0" marL="0" rtl="0" algn="ctr">
              <a:lnSpc>
                <a:spcPct val="200000"/>
              </a:lnSpc>
              <a:spcBef>
                <a:spcPts val="0"/>
              </a:spcBef>
              <a:spcAft>
                <a:spcPts val="0"/>
              </a:spcAft>
              <a:buSzPts val="1400"/>
              <a:buNone/>
            </a:pPr>
            <a:r>
              <a:rPr b="1" lang="en" sz="1800">
                <a:latin typeface="Montserrat"/>
                <a:ea typeface="Montserrat"/>
                <a:cs typeface="Montserrat"/>
                <a:sym typeface="Montserrat"/>
              </a:rPr>
              <a:t>Clone Clusters</a:t>
            </a:r>
            <a:endParaRPr b="1" sz="1800">
              <a:latin typeface="Montserrat"/>
              <a:ea typeface="Montserrat"/>
              <a:cs typeface="Montserrat"/>
              <a:sym typeface="Montserrat"/>
            </a:endParaRPr>
          </a:p>
          <a:p>
            <a:pPr indent="0" lvl="0" marL="0" rtl="0" algn="ctr">
              <a:lnSpc>
                <a:spcPct val="200000"/>
              </a:lnSpc>
              <a:spcBef>
                <a:spcPts val="1200"/>
              </a:spcBef>
              <a:spcAft>
                <a:spcPts val="0"/>
              </a:spcAft>
              <a:buClr>
                <a:schemeClr val="dk1"/>
              </a:buClr>
              <a:buSzPts val="1400"/>
              <a:buFont typeface="Arial"/>
              <a:buNone/>
            </a:pPr>
            <a:r>
              <a:t/>
            </a:r>
            <a:endParaRPr b="1" sz="1800">
              <a:latin typeface="Montserrat"/>
              <a:ea typeface="Montserrat"/>
              <a:cs typeface="Montserrat"/>
              <a:sym typeface="Montserrat"/>
            </a:endParaRPr>
          </a:p>
          <a:p>
            <a:pPr indent="0" lvl="0" marL="0" rtl="0" algn="ctr">
              <a:lnSpc>
                <a:spcPct val="200000"/>
              </a:lnSpc>
              <a:spcBef>
                <a:spcPts val="1200"/>
              </a:spcBef>
              <a:spcAft>
                <a:spcPts val="1200"/>
              </a:spcAft>
              <a:buClr>
                <a:schemeClr val="dk1"/>
              </a:buClr>
              <a:buSzPts val="1400"/>
              <a:buFont typeface="Arial"/>
              <a:buNone/>
            </a:pPr>
            <a:r>
              <a:t/>
            </a:r>
            <a:endParaRPr b="1" sz="1800">
              <a:latin typeface="Montserrat"/>
              <a:ea typeface="Montserrat"/>
              <a:cs typeface="Montserrat"/>
              <a:sym typeface="Montserrat"/>
            </a:endParaRPr>
          </a:p>
        </p:txBody>
      </p:sp>
      <p:cxnSp>
        <p:nvCxnSpPr>
          <p:cNvPr id="138" name="Google Shape;138;g310d0dfad8e_0_2"/>
          <p:cNvCxnSpPr/>
          <p:nvPr/>
        </p:nvCxnSpPr>
        <p:spPr>
          <a:xfrm>
            <a:off x="6084900" y="1152650"/>
            <a:ext cx="6000" cy="3391800"/>
          </a:xfrm>
          <a:prstGeom prst="straightConnector1">
            <a:avLst/>
          </a:prstGeom>
          <a:noFill/>
          <a:ln cap="flat" cmpd="sng" w="9525">
            <a:solidFill>
              <a:schemeClr val="dk2"/>
            </a:solidFill>
            <a:prstDash val="solid"/>
            <a:round/>
            <a:headEnd len="med" w="med" type="none"/>
            <a:tailEnd len="med" w="med" type="none"/>
          </a:ln>
        </p:spPr>
      </p:cxnSp>
      <p:pic>
        <p:nvPicPr>
          <p:cNvPr id="139" name="Google Shape;139;g310d0dfad8e_0_2"/>
          <p:cNvPicPr preferRelativeResize="0"/>
          <p:nvPr/>
        </p:nvPicPr>
        <p:blipFill>
          <a:blip r:embed="rId3">
            <a:alphaModFix/>
          </a:blip>
          <a:stretch>
            <a:fillRect/>
          </a:stretch>
        </p:blipFill>
        <p:spPr>
          <a:xfrm>
            <a:off x="722312" y="1726625"/>
            <a:ext cx="1430782" cy="2689874"/>
          </a:xfrm>
          <a:prstGeom prst="rect">
            <a:avLst/>
          </a:prstGeom>
          <a:noFill/>
          <a:ln>
            <a:noFill/>
          </a:ln>
        </p:spPr>
      </p:pic>
      <p:pic>
        <p:nvPicPr>
          <p:cNvPr id="140" name="Google Shape;140;g310d0dfad8e_0_2"/>
          <p:cNvPicPr preferRelativeResize="0"/>
          <p:nvPr/>
        </p:nvPicPr>
        <p:blipFill>
          <a:blip r:embed="rId4">
            <a:alphaModFix/>
          </a:blip>
          <a:stretch>
            <a:fillRect/>
          </a:stretch>
        </p:blipFill>
        <p:spPr>
          <a:xfrm>
            <a:off x="3386962" y="1571063"/>
            <a:ext cx="2165063" cy="3000996"/>
          </a:xfrm>
          <a:prstGeom prst="rect">
            <a:avLst/>
          </a:prstGeom>
          <a:noFill/>
          <a:ln>
            <a:noFill/>
          </a:ln>
        </p:spPr>
      </p:pic>
      <p:pic>
        <p:nvPicPr>
          <p:cNvPr id="141" name="Google Shape;141;g310d0dfad8e_0_2"/>
          <p:cNvPicPr preferRelativeResize="0"/>
          <p:nvPr/>
        </p:nvPicPr>
        <p:blipFill>
          <a:blip r:embed="rId5">
            <a:alphaModFix/>
          </a:blip>
          <a:stretch>
            <a:fillRect/>
          </a:stretch>
        </p:blipFill>
        <p:spPr>
          <a:xfrm>
            <a:off x="6572513" y="2494400"/>
            <a:ext cx="2165074" cy="683708"/>
          </a:xfrm>
          <a:prstGeom prst="rect">
            <a:avLst/>
          </a:prstGeom>
          <a:noFill/>
          <a:ln>
            <a:noFill/>
          </a:ln>
        </p:spPr>
      </p:pic>
      <p:sp>
        <p:nvSpPr>
          <p:cNvPr id="142" name="Google Shape;142;g310d0dfad8e_0_2"/>
          <p:cNvSpPr/>
          <p:nvPr/>
        </p:nvSpPr>
        <p:spPr>
          <a:xfrm>
            <a:off x="6212425" y="1068925"/>
            <a:ext cx="2741100" cy="3503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endParaRPr>
          </a:p>
        </p:txBody>
      </p:sp>
      <p:sp>
        <p:nvSpPr>
          <p:cNvPr id="143" name="Google Shape;143;g310d0dfad8e_0_2"/>
          <p:cNvSpPr/>
          <p:nvPr/>
        </p:nvSpPr>
        <p:spPr>
          <a:xfrm>
            <a:off x="3150200" y="1068925"/>
            <a:ext cx="2741100" cy="3503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endParaRPr>
          </a:p>
        </p:txBody>
      </p:sp>
      <p:sp>
        <p:nvSpPr>
          <p:cNvPr id="144" name="Google Shape;144;g310d0dfad8e_0_2"/>
          <p:cNvSpPr/>
          <p:nvPr/>
        </p:nvSpPr>
        <p:spPr>
          <a:xfrm>
            <a:off x="0" y="5048250"/>
            <a:ext cx="1430700" cy="95400"/>
          </a:xfrm>
          <a:prstGeom prst="rect">
            <a:avLst/>
          </a:prstGeom>
          <a:solidFill>
            <a:schemeClr val="accent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4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4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31084d5d5b2_0_5"/>
          <p:cNvSpPr txBox="1"/>
          <p:nvPr>
            <p:ph idx="1" type="body"/>
          </p:nvPr>
        </p:nvSpPr>
        <p:spPr>
          <a:xfrm>
            <a:off x="110975" y="733450"/>
            <a:ext cx="3999900" cy="4039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000"/>
              </a:spcBef>
              <a:spcAft>
                <a:spcPts val="0"/>
              </a:spcAft>
              <a:buSzPts val="1800"/>
              <a:buFont typeface="Montserrat"/>
              <a:buChar char="❖"/>
            </a:pPr>
            <a:r>
              <a:rPr lang="en" sz="1800">
                <a:latin typeface="Montserrat"/>
                <a:ea typeface="Montserrat"/>
                <a:cs typeface="Montserrat"/>
                <a:sym typeface="Montserrat"/>
              </a:rPr>
              <a:t>Composable IaC modules</a:t>
            </a:r>
            <a:endParaRPr sz="1800">
              <a:latin typeface="Montserrat"/>
              <a:ea typeface="Montserrat"/>
              <a:cs typeface="Montserrat"/>
              <a:sym typeface="Montserrat"/>
            </a:endParaRPr>
          </a:p>
          <a:p>
            <a:pPr indent="-342900" lvl="0" marL="457200" rtl="0" algn="l">
              <a:lnSpc>
                <a:spcPct val="115000"/>
              </a:lnSpc>
              <a:spcBef>
                <a:spcPts val="1000"/>
              </a:spcBef>
              <a:spcAft>
                <a:spcPts val="0"/>
              </a:spcAft>
              <a:buSzPts val="1800"/>
              <a:buFont typeface="Montserrat"/>
              <a:buChar char="❖"/>
            </a:pPr>
            <a:r>
              <a:rPr lang="en" sz="1800">
                <a:latin typeface="Montserrat"/>
                <a:ea typeface="Montserrat"/>
                <a:cs typeface="Montserrat"/>
                <a:sym typeface="Montserrat"/>
              </a:rPr>
              <a:t>Simple node group orchestration</a:t>
            </a:r>
            <a:endParaRPr sz="1800">
              <a:latin typeface="Montserrat"/>
              <a:ea typeface="Montserrat"/>
              <a:cs typeface="Montserrat"/>
              <a:sym typeface="Montserrat"/>
            </a:endParaRPr>
          </a:p>
          <a:p>
            <a:pPr indent="-342900" lvl="0" marL="457200" rtl="0" algn="l">
              <a:lnSpc>
                <a:spcPct val="115000"/>
              </a:lnSpc>
              <a:spcBef>
                <a:spcPts val="1000"/>
              </a:spcBef>
              <a:spcAft>
                <a:spcPts val="0"/>
              </a:spcAft>
              <a:buSzPts val="1800"/>
              <a:buFont typeface="Montserrat"/>
              <a:buChar char="❖"/>
            </a:pPr>
            <a:r>
              <a:rPr lang="en" sz="1800">
                <a:latin typeface="Montserrat"/>
                <a:ea typeface="Montserrat"/>
                <a:cs typeface="Montserrat"/>
                <a:sym typeface="Montserrat"/>
              </a:rPr>
              <a:t>Runbooks &amp; coordination sheets</a:t>
            </a:r>
            <a:endParaRPr sz="1800">
              <a:latin typeface="Montserrat"/>
              <a:ea typeface="Montserrat"/>
              <a:cs typeface="Montserrat"/>
              <a:sym typeface="Montserrat"/>
            </a:endParaRPr>
          </a:p>
          <a:p>
            <a:pPr indent="-342900" lvl="0" marL="457200" rtl="0" algn="l">
              <a:lnSpc>
                <a:spcPct val="115000"/>
              </a:lnSpc>
              <a:spcBef>
                <a:spcPts val="1000"/>
              </a:spcBef>
              <a:spcAft>
                <a:spcPts val="0"/>
              </a:spcAft>
              <a:buSzPts val="1800"/>
              <a:buFont typeface="Montserrat"/>
              <a:buChar char="❖"/>
            </a:pPr>
            <a:r>
              <a:rPr lang="en" sz="1800">
                <a:latin typeface="Montserrat"/>
                <a:ea typeface="Montserrat"/>
                <a:cs typeface="Montserrat"/>
                <a:sym typeface="Montserrat"/>
              </a:rPr>
              <a:t>Defining a cluster’s state:</a:t>
            </a:r>
            <a:endParaRPr sz="1800">
              <a:latin typeface="Montserrat"/>
              <a:ea typeface="Montserrat"/>
              <a:cs typeface="Montserrat"/>
              <a:sym typeface="Montserrat"/>
            </a:endParaRPr>
          </a:p>
          <a:p>
            <a:pPr indent="-317500" lvl="1" marL="914400" rtl="0" algn="l">
              <a:lnSpc>
                <a:spcPct val="115000"/>
              </a:lnSpc>
              <a:spcBef>
                <a:spcPts val="1000"/>
              </a:spcBef>
              <a:spcAft>
                <a:spcPts val="0"/>
              </a:spcAft>
              <a:buSzPts val="1400"/>
              <a:buFont typeface="Montserrat"/>
              <a:buChar char="➢"/>
            </a:pPr>
            <a:r>
              <a:rPr i="1" lang="en" sz="1400">
                <a:latin typeface="Montserrat"/>
                <a:ea typeface="Montserrat"/>
                <a:cs typeface="Montserrat"/>
                <a:sym typeface="Montserrat"/>
              </a:rPr>
              <a:t>Init</a:t>
            </a:r>
            <a:endParaRPr i="1" sz="1400">
              <a:latin typeface="Montserrat"/>
              <a:ea typeface="Montserrat"/>
              <a:cs typeface="Montserrat"/>
              <a:sym typeface="Montserrat"/>
            </a:endParaRPr>
          </a:p>
          <a:p>
            <a:pPr indent="-317500" lvl="1" marL="914400" rtl="0" algn="l">
              <a:lnSpc>
                <a:spcPct val="115000"/>
              </a:lnSpc>
              <a:spcBef>
                <a:spcPts val="1000"/>
              </a:spcBef>
              <a:spcAft>
                <a:spcPts val="0"/>
              </a:spcAft>
              <a:buSzPts val="1400"/>
              <a:buFont typeface="Montserrat"/>
              <a:buChar char="➢"/>
            </a:pPr>
            <a:r>
              <a:rPr i="1" lang="en" sz="1400">
                <a:latin typeface="Montserrat"/>
                <a:ea typeface="Montserrat"/>
                <a:cs typeface="Montserrat"/>
                <a:sym typeface="Montserrat"/>
              </a:rPr>
              <a:t>Gateway</a:t>
            </a:r>
            <a:endParaRPr i="1" sz="1400">
              <a:latin typeface="Montserrat"/>
              <a:ea typeface="Montserrat"/>
              <a:cs typeface="Montserrat"/>
              <a:sym typeface="Montserrat"/>
            </a:endParaRPr>
          </a:p>
          <a:p>
            <a:pPr indent="-317500" lvl="1" marL="914400" rtl="0" algn="l">
              <a:lnSpc>
                <a:spcPct val="115000"/>
              </a:lnSpc>
              <a:spcBef>
                <a:spcPts val="1000"/>
              </a:spcBef>
              <a:spcAft>
                <a:spcPts val="0"/>
              </a:spcAft>
              <a:buSzPts val="1400"/>
              <a:buFont typeface="Montserrat"/>
              <a:buChar char="➢"/>
            </a:pPr>
            <a:r>
              <a:rPr i="1" lang="en" sz="1400">
                <a:latin typeface="Montserrat"/>
                <a:ea typeface="Montserrat"/>
                <a:cs typeface="Montserrat"/>
                <a:sym typeface="Montserrat"/>
              </a:rPr>
              <a:t>Partial</a:t>
            </a:r>
            <a:endParaRPr i="1" sz="1400">
              <a:latin typeface="Montserrat"/>
              <a:ea typeface="Montserrat"/>
              <a:cs typeface="Montserrat"/>
              <a:sym typeface="Montserrat"/>
            </a:endParaRPr>
          </a:p>
          <a:p>
            <a:pPr indent="-317500" lvl="1" marL="914400" rtl="0" algn="l">
              <a:lnSpc>
                <a:spcPct val="115000"/>
              </a:lnSpc>
              <a:spcBef>
                <a:spcPts val="1000"/>
              </a:spcBef>
              <a:spcAft>
                <a:spcPts val="1000"/>
              </a:spcAft>
              <a:buSzPts val="1400"/>
              <a:buFont typeface="Montserrat"/>
              <a:buChar char="➢"/>
            </a:pPr>
            <a:r>
              <a:rPr i="1" lang="en" sz="1400">
                <a:latin typeface="Montserrat"/>
                <a:ea typeface="Montserrat"/>
                <a:cs typeface="Montserrat"/>
                <a:sym typeface="Montserrat"/>
              </a:rPr>
              <a:t>Steady</a:t>
            </a:r>
            <a:endParaRPr i="1" sz="1400">
              <a:latin typeface="Montserrat"/>
              <a:ea typeface="Montserrat"/>
              <a:cs typeface="Montserrat"/>
              <a:sym typeface="Montserrat"/>
            </a:endParaRPr>
          </a:p>
        </p:txBody>
      </p:sp>
      <p:pic>
        <p:nvPicPr>
          <p:cNvPr id="150" name="Google Shape;150;g31084d5d5b2_0_5"/>
          <p:cNvPicPr preferRelativeResize="0"/>
          <p:nvPr/>
        </p:nvPicPr>
        <p:blipFill rotWithShape="1">
          <a:blip r:embed="rId3">
            <a:alphaModFix/>
          </a:blip>
          <a:srcRect b="0" l="25362" r="25874" t="0"/>
          <a:stretch/>
        </p:blipFill>
        <p:spPr>
          <a:xfrm>
            <a:off x="5773550" y="3729288"/>
            <a:ext cx="1254075" cy="1409700"/>
          </a:xfrm>
          <a:prstGeom prst="rect">
            <a:avLst/>
          </a:prstGeom>
          <a:noFill/>
          <a:ln>
            <a:noFill/>
          </a:ln>
        </p:spPr>
      </p:pic>
      <p:sp>
        <p:nvSpPr>
          <p:cNvPr id="151" name="Google Shape;151;g31084d5d5b2_0_5"/>
          <p:cNvSpPr txBox="1"/>
          <p:nvPr>
            <p:ph type="title"/>
          </p:nvPr>
        </p:nvSpPr>
        <p:spPr>
          <a:xfrm>
            <a:off x="91075" y="29700"/>
            <a:ext cx="76908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Montserrat"/>
                <a:ea typeface="Montserrat"/>
                <a:cs typeface="Montserrat"/>
                <a:sym typeface="Montserrat"/>
              </a:rPr>
              <a:t>Rethinking how we Provision</a:t>
            </a:r>
            <a:endParaRPr>
              <a:latin typeface="Montserrat"/>
              <a:ea typeface="Montserrat"/>
              <a:cs typeface="Montserrat"/>
              <a:sym typeface="Montserrat"/>
            </a:endParaRPr>
          </a:p>
        </p:txBody>
      </p:sp>
      <p:pic>
        <p:nvPicPr>
          <p:cNvPr id="152" name="Google Shape;152;g31084d5d5b2_0_5"/>
          <p:cNvPicPr preferRelativeResize="0"/>
          <p:nvPr/>
        </p:nvPicPr>
        <p:blipFill>
          <a:blip r:embed="rId4">
            <a:alphaModFix/>
          </a:blip>
          <a:stretch>
            <a:fillRect/>
          </a:stretch>
        </p:blipFill>
        <p:spPr>
          <a:xfrm>
            <a:off x="4110875" y="733450"/>
            <a:ext cx="1397400" cy="1397400"/>
          </a:xfrm>
          <a:prstGeom prst="rect">
            <a:avLst/>
          </a:prstGeom>
          <a:noFill/>
          <a:ln>
            <a:noFill/>
          </a:ln>
        </p:spPr>
      </p:pic>
      <p:pic>
        <p:nvPicPr>
          <p:cNvPr id="153" name="Google Shape;153;g31084d5d5b2_0_5"/>
          <p:cNvPicPr preferRelativeResize="0"/>
          <p:nvPr/>
        </p:nvPicPr>
        <p:blipFill>
          <a:blip r:embed="rId5">
            <a:alphaModFix/>
          </a:blip>
          <a:stretch>
            <a:fillRect/>
          </a:stretch>
        </p:blipFill>
        <p:spPr>
          <a:xfrm>
            <a:off x="7027625" y="963000"/>
            <a:ext cx="1792925" cy="938300"/>
          </a:xfrm>
          <a:prstGeom prst="rect">
            <a:avLst/>
          </a:prstGeom>
          <a:noFill/>
          <a:ln>
            <a:noFill/>
          </a:ln>
        </p:spPr>
      </p:pic>
      <p:pic>
        <p:nvPicPr>
          <p:cNvPr id="154" name="Google Shape;154;g31084d5d5b2_0_5"/>
          <p:cNvPicPr preferRelativeResize="0"/>
          <p:nvPr/>
        </p:nvPicPr>
        <p:blipFill>
          <a:blip r:embed="rId6">
            <a:alphaModFix/>
          </a:blip>
          <a:stretch>
            <a:fillRect/>
          </a:stretch>
        </p:blipFill>
        <p:spPr>
          <a:xfrm>
            <a:off x="5915750" y="2374738"/>
            <a:ext cx="2669650" cy="1257275"/>
          </a:xfrm>
          <a:prstGeom prst="rect">
            <a:avLst/>
          </a:prstGeom>
          <a:noFill/>
          <a:ln>
            <a:noFill/>
          </a:ln>
        </p:spPr>
      </p:pic>
      <p:pic>
        <p:nvPicPr>
          <p:cNvPr id="155" name="Google Shape;155;g31084d5d5b2_0_5"/>
          <p:cNvPicPr preferRelativeResize="0"/>
          <p:nvPr/>
        </p:nvPicPr>
        <p:blipFill>
          <a:blip r:embed="rId7">
            <a:alphaModFix/>
          </a:blip>
          <a:stretch>
            <a:fillRect/>
          </a:stretch>
        </p:blipFill>
        <p:spPr>
          <a:xfrm>
            <a:off x="4196275" y="2439300"/>
            <a:ext cx="1226589" cy="1178800"/>
          </a:xfrm>
          <a:prstGeom prst="rect">
            <a:avLst/>
          </a:prstGeom>
          <a:noFill/>
          <a:ln>
            <a:noFill/>
          </a:ln>
        </p:spPr>
      </p:pic>
      <p:pic>
        <p:nvPicPr>
          <p:cNvPr id="156" name="Google Shape;156;g31084d5d5b2_0_5"/>
          <p:cNvPicPr preferRelativeResize="0"/>
          <p:nvPr/>
        </p:nvPicPr>
        <p:blipFill>
          <a:blip r:embed="rId8">
            <a:alphaModFix/>
          </a:blip>
          <a:stretch>
            <a:fillRect/>
          </a:stretch>
        </p:blipFill>
        <p:spPr>
          <a:xfrm>
            <a:off x="4182538" y="3807112"/>
            <a:ext cx="1254075" cy="1254075"/>
          </a:xfrm>
          <a:prstGeom prst="rect">
            <a:avLst/>
          </a:prstGeom>
          <a:noFill/>
          <a:ln>
            <a:noFill/>
          </a:ln>
        </p:spPr>
      </p:pic>
      <p:pic>
        <p:nvPicPr>
          <p:cNvPr id="157" name="Google Shape;157;g31084d5d5b2_0_5"/>
          <p:cNvPicPr preferRelativeResize="0"/>
          <p:nvPr/>
        </p:nvPicPr>
        <p:blipFill rotWithShape="1">
          <a:blip r:embed="rId9">
            <a:alphaModFix/>
          </a:blip>
          <a:srcRect b="0" l="0" r="49949" t="0"/>
          <a:stretch/>
        </p:blipFill>
        <p:spPr>
          <a:xfrm>
            <a:off x="5508263" y="855038"/>
            <a:ext cx="1268349" cy="1267050"/>
          </a:xfrm>
          <a:prstGeom prst="rect">
            <a:avLst/>
          </a:prstGeom>
          <a:noFill/>
          <a:ln>
            <a:noFill/>
          </a:ln>
        </p:spPr>
      </p:pic>
      <p:pic>
        <p:nvPicPr>
          <p:cNvPr id="158" name="Google Shape;158;g31084d5d5b2_0_5"/>
          <p:cNvPicPr preferRelativeResize="0"/>
          <p:nvPr/>
        </p:nvPicPr>
        <p:blipFill rotWithShape="1">
          <a:blip r:embed="rId9">
            <a:alphaModFix/>
          </a:blip>
          <a:srcRect b="0" l="49947" r="0" t="0"/>
          <a:stretch/>
        </p:blipFill>
        <p:spPr>
          <a:xfrm>
            <a:off x="7547425" y="3800613"/>
            <a:ext cx="1268349" cy="1267050"/>
          </a:xfrm>
          <a:prstGeom prst="rect">
            <a:avLst/>
          </a:prstGeom>
          <a:noFill/>
          <a:ln>
            <a:noFill/>
          </a:ln>
        </p:spPr>
      </p:pic>
      <p:sp>
        <p:nvSpPr>
          <p:cNvPr id="159" name="Google Shape;159;g31084d5d5b2_0_5"/>
          <p:cNvSpPr/>
          <p:nvPr/>
        </p:nvSpPr>
        <p:spPr>
          <a:xfrm>
            <a:off x="0" y="5048250"/>
            <a:ext cx="1957800" cy="95400"/>
          </a:xfrm>
          <a:prstGeom prst="rect">
            <a:avLst/>
          </a:prstGeom>
          <a:solidFill>
            <a:schemeClr val="accent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31084d5d5b2_0_41"/>
          <p:cNvSpPr txBox="1"/>
          <p:nvPr>
            <p:ph idx="1" type="body"/>
          </p:nvPr>
        </p:nvSpPr>
        <p:spPr>
          <a:xfrm>
            <a:off x="91075" y="770500"/>
            <a:ext cx="4485900" cy="4206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Montserrat"/>
              <a:buChar char="❖"/>
            </a:pPr>
            <a:r>
              <a:rPr lang="en" sz="1800">
                <a:latin typeface="Montserrat"/>
                <a:ea typeface="Montserrat"/>
                <a:cs typeface="Montserrat"/>
                <a:sym typeface="Montserrat"/>
              </a:rPr>
              <a:t>Batch scripts for mirroring resource state:</a:t>
            </a:r>
            <a:endParaRPr sz="1800">
              <a:latin typeface="Montserrat"/>
              <a:ea typeface="Montserrat"/>
              <a:cs typeface="Montserrat"/>
              <a:sym typeface="Montserrat"/>
            </a:endParaRPr>
          </a:p>
          <a:p>
            <a:pPr indent="-317500" lvl="1" marL="914400" rtl="0" algn="l">
              <a:lnSpc>
                <a:spcPct val="115000"/>
              </a:lnSpc>
              <a:spcBef>
                <a:spcPts val="1000"/>
              </a:spcBef>
              <a:spcAft>
                <a:spcPts val="0"/>
              </a:spcAft>
              <a:buSzPts val="1400"/>
              <a:buFont typeface="Montserrat"/>
              <a:buChar char="➢"/>
            </a:pPr>
            <a:r>
              <a:rPr i="1" lang="en" sz="1400">
                <a:latin typeface="Montserrat"/>
                <a:ea typeface="Montserrat"/>
                <a:cs typeface="Montserrat"/>
                <a:sym typeface="Montserrat"/>
              </a:rPr>
              <a:t>Deployments</a:t>
            </a:r>
            <a:endParaRPr i="1" sz="1400">
              <a:latin typeface="Montserrat"/>
              <a:ea typeface="Montserrat"/>
              <a:cs typeface="Montserrat"/>
              <a:sym typeface="Montserrat"/>
            </a:endParaRPr>
          </a:p>
          <a:p>
            <a:pPr indent="-317500" lvl="1" marL="914400" rtl="0" algn="l">
              <a:lnSpc>
                <a:spcPct val="115000"/>
              </a:lnSpc>
              <a:spcBef>
                <a:spcPts val="1000"/>
              </a:spcBef>
              <a:spcAft>
                <a:spcPts val="0"/>
              </a:spcAft>
              <a:buSzPts val="1400"/>
              <a:buFont typeface="Montserrat"/>
              <a:buChar char="➢"/>
            </a:pPr>
            <a:r>
              <a:rPr i="1" lang="en" sz="1400">
                <a:latin typeface="Montserrat"/>
                <a:ea typeface="Montserrat"/>
                <a:cs typeface="Montserrat"/>
                <a:sym typeface="Montserrat"/>
              </a:rPr>
              <a:t>Secrets</a:t>
            </a:r>
            <a:endParaRPr i="1" sz="1400">
              <a:latin typeface="Montserrat"/>
              <a:ea typeface="Montserrat"/>
              <a:cs typeface="Montserrat"/>
              <a:sym typeface="Montserrat"/>
            </a:endParaRPr>
          </a:p>
          <a:p>
            <a:pPr indent="-317500" lvl="1" marL="914400" rtl="0" algn="l">
              <a:lnSpc>
                <a:spcPct val="115000"/>
              </a:lnSpc>
              <a:spcBef>
                <a:spcPts val="1000"/>
              </a:spcBef>
              <a:spcAft>
                <a:spcPts val="0"/>
              </a:spcAft>
              <a:buSzPts val="1400"/>
              <a:buFont typeface="Montserrat"/>
              <a:buChar char="➢"/>
            </a:pPr>
            <a:r>
              <a:rPr i="1" lang="en" sz="1400">
                <a:latin typeface="Montserrat"/>
                <a:ea typeface="Montserrat"/>
                <a:cs typeface="Montserrat"/>
                <a:sym typeface="Montserrat"/>
              </a:rPr>
              <a:t>Configmaps</a:t>
            </a:r>
            <a:endParaRPr i="1" sz="1400">
              <a:latin typeface="Montserrat"/>
              <a:ea typeface="Montserrat"/>
              <a:cs typeface="Montserrat"/>
              <a:sym typeface="Montserrat"/>
            </a:endParaRPr>
          </a:p>
          <a:p>
            <a:pPr indent="-342900" lvl="0" marL="457200" rtl="0" algn="l">
              <a:lnSpc>
                <a:spcPct val="115000"/>
              </a:lnSpc>
              <a:spcBef>
                <a:spcPts val="1000"/>
              </a:spcBef>
              <a:spcAft>
                <a:spcPts val="0"/>
              </a:spcAft>
              <a:buSzPts val="1800"/>
              <a:buFont typeface="Montserrat"/>
              <a:buChar char="❖"/>
            </a:pPr>
            <a:r>
              <a:rPr lang="en" sz="1800">
                <a:latin typeface="Montserrat"/>
                <a:ea typeface="Montserrat"/>
                <a:cs typeface="Montserrat"/>
                <a:sym typeface="Montserrat"/>
              </a:rPr>
              <a:t>Defining a global cluster topology source</a:t>
            </a:r>
            <a:endParaRPr sz="1800">
              <a:latin typeface="Montserrat"/>
              <a:ea typeface="Montserrat"/>
              <a:cs typeface="Montserrat"/>
              <a:sym typeface="Montserrat"/>
            </a:endParaRPr>
          </a:p>
          <a:p>
            <a:pPr indent="-342900" lvl="0" marL="457200" rtl="0" algn="l">
              <a:lnSpc>
                <a:spcPct val="115000"/>
              </a:lnSpc>
              <a:spcBef>
                <a:spcPts val="1000"/>
              </a:spcBef>
              <a:spcAft>
                <a:spcPts val="0"/>
              </a:spcAft>
              <a:buSzPts val="1800"/>
              <a:buFont typeface="Montserrat"/>
              <a:buChar char="❖"/>
            </a:pPr>
            <a:r>
              <a:rPr lang="en" sz="1800">
                <a:latin typeface="Montserrat"/>
                <a:ea typeface="Montserrat"/>
                <a:cs typeface="Montserrat"/>
                <a:sym typeface="Montserrat"/>
              </a:rPr>
              <a:t>Leveraging namespace scoped resources</a:t>
            </a:r>
            <a:endParaRPr sz="1800">
              <a:latin typeface="Montserrat"/>
              <a:ea typeface="Montserrat"/>
              <a:cs typeface="Montserrat"/>
              <a:sym typeface="Montserrat"/>
            </a:endParaRPr>
          </a:p>
          <a:p>
            <a:pPr indent="-342900" lvl="0" marL="457200" rtl="0" algn="l">
              <a:lnSpc>
                <a:spcPct val="115000"/>
              </a:lnSpc>
              <a:spcBef>
                <a:spcPts val="1000"/>
              </a:spcBef>
              <a:spcAft>
                <a:spcPts val="0"/>
              </a:spcAft>
              <a:buSzPts val="1800"/>
              <a:buFont typeface="Montserrat"/>
              <a:buChar char="❖"/>
            </a:pPr>
            <a:r>
              <a:rPr lang="en" sz="1800">
                <a:latin typeface="Montserrat"/>
                <a:ea typeface="Montserrat"/>
                <a:cs typeface="Montserrat"/>
                <a:sym typeface="Montserrat"/>
              </a:rPr>
              <a:t>Creating observability resources</a:t>
            </a:r>
            <a:endParaRPr sz="1800">
              <a:latin typeface="Montserrat"/>
              <a:ea typeface="Montserrat"/>
              <a:cs typeface="Montserrat"/>
              <a:sym typeface="Montserrat"/>
            </a:endParaRPr>
          </a:p>
          <a:p>
            <a:pPr indent="-342900" lvl="0" marL="457200" rtl="0" algn="l">
              <a:lnSpc>
                <a:spcPct val="115000"/>
              </a:lnSpc>
              <a:spcBef>
                <a:spcPts val="1000"/>
              </a:spcBef>
              <a:spcAft>
                <a:spcPts val="1000"/>
              </a:spcAft>
              <a:buSzPts val="1800"/>
              <a:buFont typeface="Montserrat"/>
              <a:buChar char="❖"/>
            </a:pPr>
            <a:r>
              <a:rPr lang="en" sz="1800">
                <a:latin typeface="Montserrat"/>
                <a:ea typeface="Montserrat"/>
                <a:cs typeface="Montserrat"/>
                <a:sym typeface="Montserrat"/>
              </a:rPr>
              <a:t>External Secrets Operator</a:t>
            </a:r>
            <a:endParaRPr sz="1800">
              <a:latin typeface="Montserrat"/>
              <a:ea typeface="Montserrat"/>
              <a:cs typeface="Montserrat"/>
              <a:sym typeface="Montserrat"/>
            </a:endParaRPr>
          </a:p>
        </p:txBody>
      </p:sp>
      <p:sp>
        <p:nvSpPr>
          <p:cNvPr id="165" name="Google Shape;165;g31084d5d5b2_0_41"/>
          <p:cNvSpPr txBox="1"/>
          <p:nvPr>
            <p:ph type="title"/>
          </p:nvPr>
        </p:nvSpPr>
        <p:spPr>
          <a:xfrm>
            <a:off x="91075" y="29700"/>
            <a:ext cx="76908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Montserrat"/>
                <a:ea typeface="Montserrat"/>
                <a:cs typeface="Montserrat"/>
                <a:sym typeface="Montserrat"/>
              </a:rPr>
              <a:t>Getting our tooling right</a:t>
            </a:r>
            <a:endParaRPr>
              <a:latin typeface="Montserrat"/>
              <a:ea typeface="Montserrat"/>
              <a:cs typeface="Montserrat"/>
              <a:sym typeface="Montserrat"/>
            </a:endParaRPr>
          </a:p>
        </p:txBody>
      </p:sp>
      <p:pic>
        <p:nvPicPr>
          <p:cNvPr id="166" name="Google Shape;166;g31084d5d5b2_0_41"/>
          <p:cNvPicPr preferRelativeResize="0"/>
          <p:nvPr/>
        </p:nvPicPr>
        <p:blipFill rotWithShape="1">
          <a:blip r:embed="rId3">
            <a:alphaModFix/>
          </a:blip>
          <a:srcRect b="11197" l="7726" r="2530" t="3127"/>
          <a:stretch/>
        </p:blipFill>
        <p:spPr>
          <a:xfrm>
            <a:off x="5007175" y="770500"/>
            <a:ext cx="4019724" cy="1622500"/>
          </a:xfrm>
          <a:prstGeom prst="rect">
            <a:avLst/>
          </a:prstGeom>
          <a:noFill/>
          <a:ln>
            <a:noFill/>
          </a:ln>
        </p:spPr>
      </p:pic>
      <p:pic>
        <p:nvPicPr>
          <p:cNvPr id="167" name="Google Shape;167;g31084d5d5b2_0_41"/>
          <p:cNvPicPr preferRelativeResize="0"/>
          <p:nvPr/>
        </p:nvPicPr>
        <p:blipFill>
          <a:blip r:embed="rId4">
            <a:alphaModFix/>
          </a:blip>
          <a:stretch>
            <a:fillRect/>
          </a:stretch>
        </p:blipFill>
        <p:spPr>
          <a:xfrm>
            <a:off x="5007175" y="2507100"/>
            <a:ext cx="2123474" cy="2469900"/>
          </a:xfrm>
          <a:prstGeom prst="rect">
            <a:avLst/>
          </a:prstGeom>
          <a:noFill/>
          <a:ln>
            <a:noFill/>
          </a:ln>
        </p:spPr>
      </p:pic>
      <p:pic>
        <p:nvPicPr>
          <p:cNvPr id="168" name="Google Shape;168;g31084d5d5b2_0_41"/>
          <p:cNvPicPr preferRelativeResize="0"/>
          <p:nvPr/>
        </p:nvPicPr>
        <p:blipFill>
          <a:blip r:embed="rId5">
            <a:alphaModFix/>
          </a:blip>
          <a:stretch>
            <a:fillRect/>
          </a:stretch>
        </p:blipFill>
        <p:spPr>
          <a:xfrm>
            <a:off x="7775037" y="3147800"/>
            <a:ext cx="938300" cy="938300"/>
          </a:xfrm>
          <a:prstGeom prst="rect">
            <a:avLst/>
          </a:prstGeom>
          <a:noFill/>
          <a:ln>
            <a:noFill/>
          </a:ln>
        </p:spPr>
      </p:pic>
      <p:pic>
        <p:nvPicPr>
          <p:cNvPr id="169" name="Google Shape;169;g31084d5d5b2_0_41"/>
          <p:cNvPicPr preferRelativeResize="0"/>
          <p:nvPr/>
        </p:nvPicPr>
        <p:blipFill>
          <a:blip r:embed="rId6">
            <a:alphaModFix/>
          </a:blip>
          <a:stretch>
            <a:fillRect/>
          </a:stretch>
        </p:blipFill>
        <p:spPr>
          <a:xfrm>
            <a:off x="7461475" y="4113657"/>
            <a:ext cx="1565425" cy="222650"/>
          </a:xfrm>
          <a:prstGeom prst="rect">
            <a:avLst/>
          </a:prstGeom>
          <a:noFill/>
          <a:ln>
            <a:noFill/>
          </a:ln>
        </p:spPr>
      </p:pic>
      <p:sp>
        <p:nvSpPr>
          <p:cNvPr id="170" name="Google Shape;170;g31084d5d5b2_0_41"/>
          <p:cNvSpPr/>
          <p:nvPr/>
        </p:nvSpPr>
        <p:spPr>
          <a:xfrm>
            <a:off x="0" y="5048250"/>
            <a:ext cx="2550600" cy="95400"/>
          </a:xfrm>
          <a:prstGeom prst="rect">
            <a:avLst/>
          </a:prstGeom>
          <a:solidFill>
            <a:schemeClr val="accent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31084d5d5b2_0_52"/>
          <p:cNvSpPr txBox="1"/>
          <p:nvPr>
            <p:ph idx="1" type="body"/>
          </p:nvPr>
        </p:nvSpPr>
        <p:spPr>
          <a:xfrm>
            <a:off x="91075" y="910175"/>
            <a:ext cx="4767900" cy="4233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000"/>
              </a:spcBef>
              <a:spcAft>
                <a:spcPts val="0"/>
              </a:spcAft>
              <a:buSzPts val="1800"/>
              <a:buFont typeface="Montserrat"/>
              <a:buChar char="❖"/>
            </a:pPr>
            <a:r>
              <a:rPr lang="en" sz="1800">
                <a:latin typeface="Montserrat"/>
                <a:ea typeface="Montserrat"/>
                <a:cs typeface="Montserrat"/>
                <a:sym typeface="Montserrat"/>
              </a:rPr>
              <a:t>Enables per-cluster service traffic weights</a:t>
            </a:r>
            <a:endParaRPr sz="1800">
              <a:latin typeface="Montserrat"/>
              <a:ea typeface="Montserrat"/>
              <a:cs typeface="Montserrat"/>
              <a:sym typeface="Montserrat"/>
            </a:endParaRPr>
          </a:p>
          <a:p>
            <a:pPr indent="-317500" lvl="1" marL="914400" rtl="0" algn="l">
              <a:lnSpc>
                <a:spcPct val="115000"/>
              </a:lnSpc>
              <a:spcBef>
                <a:spcPts val="1000"/>
              </a:spcBef>
              <a:spcAft>
                <a:spcPts val="0"/>
              </a:spcAft>
              <a:buSzPts val="1400"/>
              <a:buFont typeface="Montserrat"/>
              <a:buChar char="➢"/>
            </a:pPr>
            <a:r>
              <a:rPr i="1" lang="en" sz="1400">
                <a:latin typeface="Montserrat"/>
                <a:ea typeface="Montserrat"/>
                <a:cs typeface="Montserrat"/>
                <a:sym typeface="Montserrat"/>
              </a:rPr>
              <a:t>New Destination = New regional cluster</a:t>
            </a:r>
            <a:endParaRPr i="1" sz="1400">
              <a:latin typeface="Montserrat"/>
              <a:ea typeface="Montserrat"/>
              <a:cs typeface="Montserrat"/>
              <a:sym typeface="Montserrat"/>
            </a:endParaRPr>
          </a:p>
          <a:p>
            <a:pPr indent="-317500" lvl="1" marL="914400" rtl="0" algn="l">
              <a:lnSpc>
                <a:spcPct val="115000"/>
              </a:lnSpc>
              <a:spcBef>
                <a:spcPts val="1000"/>
              </a:spcBef>
              <a:spcAft>
                <a:spcPts val="0"/>
              </a:spcAft>
              <a:buSzPts val="1400"/>
              <a:buFont typeface="Montserrat"/>
              <a:buChar char="➢"/>
            </a:pPr>
            <a:r>
              <a:rPr i="1" lang="en" sz="1400">
                <a:latin typeface="Montserrat"/>
                <a:ea typeface="Montserrat"/>
                <a:cs typeface="Montserrat"/>
                <a:sym typeface="Montserrat"/>
              </a:rPr>
              <a:t>Weight across destinations = 100</a:t>
            </a:r>
            <a:endParaRPr i="1" sz="1400">
              <a:latin typeface="Montserrat"/>
              <a:ea typeface="Montserrat"/>
              <a:cs typeface="Montserrat"/>
              <a:sym typeface="Montserrat"/>
            </a:endParaRPr>
          </a:p>
          <a:p>
            <a:pPr indent="-342900" lvl="0" marL="457200" rtl="0" algn="l">
              <a:lnSpc>
                <a:spcPct val="115000"/>
              </a:lnSpc>
              <a:spcBef>
                <a:spcPts val="1000"/>
              </a:spcBef>
              <a:spcAft>
                <a:spcPts val="0"/>
              </a:spcAft>
              <a:buSzPts val="1800"/>
              <a:buFont typeface="Montserrat"/>
              <a:buChar char="❖"/>
            </a:pPr>
            <a:r>
              <a:rPr lang="en" sz="1800">
                <a:latin typeface="Montserrat"/>
                <a:ea typeface="Montserrat"/>
                <a:cs typeface="Montserrat"/>
                <a:sym typeface="Montserrat"/>
              </a:rPr>
              <a:t>Simplifies incremental traffic shifting</a:t>
            </a:r>
            <a:endParaRPr sz="1800">
              <a:latin typeface="Montserrat"/>
              <a:ea typeface="Montserrat"/>
              <a:cs typeface="Montserrat"/>
              <a:sym typeface="Montserrat"/>
            </a:endParaRPr>
          </a:p>
          <a:p>
            <a:pPr indent="-342900" lvl="0" marL="457200" rtl="0" algn="l">
              <a:lnSpc>
                <a:spcPct val="115000"/>
              </a:lnSpc>
              <a:spcBef>
                <a:spcPts val="1000"/>
              </a:spcBef>
              <a:spcAft>
                <a:spcPts val="0"/>
              </a:spcAft>
              <a:buSzPts val="1800"/>
              <a:buFont typeface="Montserrat"/>
              <a:buChar char="❖"/>
            </a:pPr>
            <a:r>
              <a:rPr lang="en" sz="1800">
                <a:latin typeface="Montserrat"/>
                <a:ea typeface="Montserrat"/>
                <a:cs typeface="Montserrat"/>
                <a:sym typeface="Montserrat"/>
              </a:rPr>
              <a:t>Exposes useful traffic telemetry metrics</a:t>
            </a:r>
            <a:endParaRPr sz="1800">
              <a:latin typeface="Montserrat"/>
              <a:ea typeface="Montserrat"/>
              <a:cs typeface="Montserrat"/>
              <a:sym typeface="Montserrat"/>
            </a:endParaRPr>
          </a:p>
          <a:p>
            <a:pPr indent="-317500" lvl="1" marL="914400" rtl="0" algn="l">
              <a:lnSpc>
                <a:spcPct val="115000"/>
              </a:lnSpc>
              <a:spcBef>
                <a:spcPts val="1000"/>
              </a:spcBef>
              <a:spcAft>
                <a:spcPts val="0"/>
              </a:spcAft>
              <a:buSzPts val="1400"/>
              <a:buFont typeface="Montserrat"/>
              <a:buChar char="➢"/>
            </a:pPr>
            <a:r>
              <a:rPr i="1" lang="en" sz="1400">
                <a:latin typeface="Montserrat"/>
                <a:ea typeface="Montserrat"/>
                <a:cs typeface="Montserrat"/>
                <a:sym typeface="Montserrat"/>
              </a:rPr>
              <a:t>Inbound / Outbound request metrics</a:t>
            </a:r>
            <a:endParaRPr i="1" sz="1400">
              <a:latin typeface="Montserrat"/>
              <a:ea typeface="Montserrat"/>
              <a:cs typeface="Montserrat"/>
              <a:sym typeface="Montserrat"/>
            </a:endParaRPr>
          </a:p>
          <a:p>
            <a:pPr indent="-317500" lvl="1" marL="914400" rtl="0" algn="l">
              <a:lnSpc>
                <a:spcPct val="115000"/>
              </a:lnSpc>
              <a:spcBef>
                <a:spcPts val="1000"/>
              </a:spcBef>
              <a:spcAft>
                <a:spcPts val="1000"/>
              </a:spcAft>
              <a:buSzPts val="1400"/>
              <a:buFont typeface="Montserrat"/>
              <a:buChar char="➢"/>
            </a:pPr>
            <a:r>
              <a:rPr i="1" lang="en" sz="1400">
                <a:latin typeface="Montserrat"/>
                <a:ea typeface="Montserrat"/>
                <a:cs typeface="Montserrat"/>
                <a:sym typeface="Montserrat"/>
              </a:rPr>
              <a:t>Request spread across clusters</a:t>
            </a:r>
            <a:endParaRPr i="1" sz="1400">
              <a:latin typeface="Montserrat"/>
              <a:ea typeface="Montserrat"/>
              <a:cs typeface="Montserrat"/>
              <a:sym typeface="Montserrat"/>
            </a:endParaRPr>
          </a:p>
        </p:txBody>
      </p:sp>
      <p:sp>
        <p:nvSpPr>
          <p:cNvPr id="176" name="Google Shape;176;g31084d5d5b2_0_52"/>
          <p:cNvSpPr txBox="1"/>
          <p:nvPr>
            <p:ph type="title"/>
          </p:nvPr>
        </p:nvSpPr>
        <p:spPr>
          <a:xfrm>
            <a:off x="91075" y="29700"/>
            <a:ext cx="76908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Montserrat"/>
                <a:ea typeface="Montserrat"/>
                <a:cs typeface="Montserrat"/>
                <a:sym typeface="Montserrat"/>
              </a:rPr>
              <a:t>The flexibility of Istio’s VirtualService</a:t>
            </a:r>
            <a:endParaRPr>
              <a:latin typeface="Montserrat"/>
              <a:ea typeface="Montserrat"/>
              <a:cs typeface="Montserrat"/>
              <a:sym typeface="Montserrat"/>
            </a:endParaRPr>
          </a:p>
        </p:txBody>
      </p:sp>
      <p:pic>
        <p:nvPicPr>
          <p:cNvPr id="177" name="Google Shape;177;g31084d5d5b2_0_52"/>
          <p:cNvPicPr preferRelativeResize="0"/>
          <p:nvPr/>
        </p:nvPicPr>
        <p:blipFill rotWithShape="1">
          <a:blip r:embed="rId3">
            <a:alphaModFix/>
          </a:blip>
          <a:srcRect b="13097" l="7896" r="3678" t="11413"/>
          <a:stretch/>
        </p:blipFill>
        <p:spPr>
          <a:xfrm>
            <a:off x="4753761" y="2600450"/>
            <a:ext cx="2995475" cy="2416001"/>
          </a:xfrm>
          <a:prstGeom prst="rect">
            <a:avLst/>
          </a:prstGeom>
          <a:noFill/>
          <a:ln>
            <a:noFill/>
          </a:ln>
        </p:spPr>
      </p:pic>
      <p:pic>
        <p:nvPicPr>
          <p:cNvPr id="178" name="Google Shape;178;g31084d5d5b2_0_52"/>
          <p:cNvPicPr preferRelativeResize="0"/>
          <p:nvPr/>
        </p:nvPicPr>
        <p:blipFill>
          <a:blip r:embed="rId4">
            <a:alphaModFix/>
          </a:blip>
          <a:stretch>
            <a:fillRect/>
          </a:stretch>
        </p:blipFill>
        <p:spPr>
          <a:xfrm>
            <a:off x="4753751" y="716400"/>
            <a:ext cx="4315525" cy="1770050"/>
          </a:xfrm>
          <a:prstGeom prst="rect">
            <a:avLst/>
          </a:prstGeom>
          <a:noFill/>
          <a:ln>
            <a:noFill/>
          </a:ln>
        </p:spPr>
      </p:pic>
      <p:sp>
        <p:nvSpPr>
          <p:cNvPr id="179" name="Google Shape;179;g31084d5d5b2_0_52"/>
          <p:cNvSpPr/>
          <p:nvPr/>
        </p:nvSpPr>
        <p:spPr>
          <a:xfrm>
            <a:off x="0" y="5048250"/>
            <a:ext cx="3196200" cy="95400"/>
          </a:xfrm>
          <a:prstGeom prst="rect">
            <a:avLst/>
          </a:prstGeom>
          <a:solidFill>
            <a:schemeClr val="accent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KCNA24">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