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3" r:id="rId4"/>
    <p:sldId id="266" r:id="rId5"/>
    <p:sldId id="269" r:id="rId6"/>
    <p:sldId id="272" r:id="rId7"/>
    <p:sldId id="275" r:id="rId8"/>
    <p:sldId id="278" r:id="rId9"/>
    <p:sldId id="281" r:id="rId10"/>
    <p:sldId id="284" r:id="rId11"/>
    <p:sldId id="287" r:id="rId12"/>
    <p:sldId id="290" r:id="rId13"/>
    <p:sldId id="293" r:id="rId14"/>
    <p:sldId id="296" r:id="rId15"/>
    <p:sldId id="299" r:id="rId16"/>
    <p:sldId id="302" r:id="rId17"/>
    <p:sldId id="305" r:id="rId18"/>
    <p:sldId id="308" r:id="rId19"/>
    <p:sldId id="311" r:id="rId20"/>
    <p:sldId id="314" r:id="rId21"/>
    <p:sldId id="317" r:id="rId22"/>
    <p:sldId id="320" r:id="rId23"/>
    <p:sldId id="323" r:id="rId24"/>
    <p:sldId id="326" r:id="rId25"/>
    <p:sldId id="329" r:id="rId26"/>
    <p:sldId id="332" r:id="rId27"/>
    <p:sldId id="335" r:id="rId28"/>
    <p:sldId id="338" r:id="rId29"/>
    <p:sldId id="341" r:id="rId30"/>
    <p:sldId id="344" r:id="rId31"/>
    <p:sldId id="347" r:id="rId32"/>
    <p:sldId id="350" r:id="rId33"/>
    <p:sldId id="353" r:id="rId34"/>
    <p:sldId id="356" r:id="rId35"/>
    <p:sldId id="359" r:id="rId36"/>
    <p:sldId id="362" r:id="rId37"/>
    <p:sldId id="365" r:id="rId38"/>
    <p:sldId id="368" r:id="rId39"/>
    <p:sldId id="371" r:id="rId40"/>
    <p:sldId id="374" r:id="rId41"/>
    <p:sldId id="377" r:id="rId42"/>
    <p:sldId id="380" r:id="rId43"/>
    <p:sldId id="383" r:id="rId44"/>
    <p:sldId id="386" r:id="rId45"/>
    <p:sldId id="389" r:id="rId46"/>
    <p:sldId id="392" r:id="rId47"/>
    <p:sldId id="395" r:id="rId48"/>
    <p:sldId id="398" r:id="rId49"/>
    <p:sldId id="401" r:id="rId50"/>
    <p:sldId id="404" r:id="rId51"/>
    <p:sldId id="407" r:id="rId52"/>
    <p:sldId id="410" r:id="rId53"/>
    <p:sldId id="413" r:id="rId54"/>
    <p:sldId id="416" r:id="rId55"/>
    <p:sldId id="419" r:id="rId56"/>
    <p:sldId id="422" r:id="rId57"/>
    <p:sldId id="425" r:id="rId58"/>
    <p:sldId id="428" r:id="rId59"/>
    <p:sldId id="431" r:id="rId60"/>
    <p:sldId id="434" r:id="rId61"/>
    <p:sldId id="437" r:id="rId62"/>
    <p:sldId id="440" r:id="rId63"/>
    <p:sldId id="443" r:id="rId64"/>
    <p:sldId id="446" r:id="rId65"/>
    <p:sldId id="449" r:id="rId66"/>
    <p:sldId id="452" r:id="rId67"/>
    <p:sldId id="455" r:id="rId68"/>
    <p:sldId id="458" r:id="rId69"/>
    <p:sldId id="461" r:id="rId70"/>
    <p:sldId id="464" r:id="rId71"/>
    <p:sldId id="467" r:id="rId72"/>
    <p:sldId id="470" r:id="rId73"/>
    <p:sldId id="473" r:id="rId74"/>
    <p:sldId id="476" r:id="rId75"/>
    <p:sldId id="479" r:id="rId76"/>
    <p:sldId id="482" r:id="rId77"/>
    <p:sldId id="485" r:id="rId78"/>
    <p:sldId id="488" r:id="rId79"/>
    <p:sldId id="491" r:id="rId80"/>
    <p:sldId id="494" r:id="rId81"/>
    <p:sldId id="497" r:id="rId82"/>
    <p:sldId id="500" r:id="rId83"/>
    <p:sldId id="503" r:id="rId84"/>
    <p:sldId id="506" r:id="rId85"/>
    <p:sldId id="509" r:id="rId86"/>
    <p:sldId id="512" r:id="rId87"/>
    <p:sldId id="515" r:id="rId88"/>
    <p:sldId id="518" r:id="rId89"/>
    <p:sldId id="521" r:id="rId90"/>
    <p:sldId id="524" r:id="rId91"/>
    <p:sldId id="527" r:id="rId92"/>
    <p:sldId id="530" r:id="rId93"/>
    <p:sldId id="533" r:id="rId94"/>
    <p:sldId id="536" r:id="rId95"/>
    <p:sldId id="539" r:id="rId96"/>
    <p:sldId id="542" r:id="rId97"/>
    <p:sldId id="545" r:id="rId98"/>
    <p:sldId id="548" r:id="rId99"/>
    <p:sldId id="551" r:id="rId100"/>
    <p:sldId id="554" r:id="rId101"/>
    <p:sldId id="557" r:id="rId102"/>
    <p:sldId id="560" r:id="rId103"/>
    <p:sldId id="563" r:id="rId104"/>
    <p:sldId id="566" r:id="rId105"/>
    <p:sldId id="569" r:id="rId106"/>
    <p:sldId id="572" r:id="rId107"/>
    <p:sldId id="575" r:id="rId108"/>
    <p:sldId id="578" r:id="rId109"/>
    <p:sldId id="581" r:id="rId110"/>
    <p:sldId id="584" r:id="rId111"/>
    <p:sldId id="587" r:id="rId112"/>
    <p:sldId id="590" r:id="rId113"/>
    <p:sldId id="593" r:id="rId114"/>
    <p:sldId id="596" r:id="rId115"/>
    <p:sldId id="599" r:id="rId116"/>
    <p:sldId id="602" r:id="rId117"/>
    <p:sldId id="605" r:id="rId118"/>
    <p:sldId id="608" r:id="rId119"/>
    <p:sldId id="611" r:id="rId120"/>
    <p:sldId id="614" r:id="rId121"/>
    <p:sldId id="617" r:id="rId122"/>
    <p:sldId id="620" r:id="rId123"/>
    <p:sldId id="623" r:id="rId124"/>
    <p:sldId id="626" r:id="rId125"/>
    <p:sldId id="629" r:id="rId126"/>
    <p:sldId id="632" r:id="rId127"/>
    <p:sldId id="635" r:id="rId128"/>
    <p:sldId id="638" r:id="rId129"/>
    <p:sldId id="641" r:id="rId130"/>
    <p:sldId id="644" r:id="rId131"/>
    <p:sldId id="647" r:id="rId132"/>
    <p:sldId id="650" r:id="rId133"/>
    <p:sldId id="653" r:id="rId134"/>
    <p:sldId id="656" r:id="rId135"/>
    <p:sldId id="659" r:id="rId136"/>
    <p:sldId id="662" r:id="rId137"/>
    <p:sldId id="665" r:id="rId138"/>
    <p:sldId id="668" r:id="rId139"/>
    <p:sldId id="671" r:id="rId140"/>
    <p:sldId id="674" r:id="rId141"/>
    <p:sldId id="677" r:id="rId142"/>
    <p:sldId id="680" r:id="rId143"/>
    <p:sldId id="683" r:id="rId144"/>
    <p:sldId id="686" r:id="rId145"/>
    <p:sldId id="689" r:id="rId146"/>
    <p:sldId id="692" r:id="rId147"/>
    <p:sldId id="695" r:id="rId148"/>
    <p:sldId id="698" r:id="rId149"/>
    <p:sldId id="701" r:id="rId150"/>
    <p:sldId id="704" r:id="rId151"/>
    <p:sldId id="707" r:id="rId152"/>
    <p:sldId id="710" r:id="rId153"/>
    <p:sldId id="713" r:id="rId154"/>
    <p:sldId id="716" r:id="rId155"/>
    <p:sldId id="719" r:id="rId156"/>
    <p:sldId id="722" r:id="rId157"/>
    <p:sldId id="725" r:id="rId158"/>
  </p:sldIdLst>
  <p:sldSz cx="12192000" cy="6858000"/>
  <p:notesSz cx="6858000" cy="9144000"/>
  <p:custDataLst>
    <p:tags r:id="rId162"/>
  </p:custDataLst>
  <p:defaultTextStyle>
    <a:defPPr>
      <a:defRPr lang="ru-RU"/>
    </a:defPPr>
    <a:lvl1pPr marL="0" lvl="0" indent="0" algn="l" defTabSz="457200" rtl="0" eaLnBrk="1" latinLnBrk="0" hangingPunct="1">
      <a:buNone/>
      <a:defRPr kern="1200">
        <a:solidFill>
          <a:schemeClr val="tx1"/>
        </a:solidFill>
        <a:latin typeface="Tw Cen MT Condensed" panose="020B0606020104020203"/>
        <a:ea typeface="Tw Cen MT Condensed" panose="020B0606020104020203"/>
        <a:cs typeface="+mn-cs"/>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vl6pPr marL="2286000" lvl="5"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6pPr>
    <a:lvl7pPr marL="2743200" lvl="6"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7pPr>
    <a:lvl8pPr marL="3200400" lvl="7"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8pPr>
    <a:lvl9pPr marL="3657600" lvl="8"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2" d="100"/>
          <a:sy n="72" d="100"/>
        </p:scale>
        <p:origin x="-102" y="-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2" Type="http://schemas.openxmlformats.org/officeDocument/2006/relationships/tags" Target="tags/tag1.xml"/><Relationship Id="rId161" Type="http://schemas.openxmlformats.org/officeDocument/2006/relationships/tableStyles" Target="tableStyles.xml"/><Relationship Id="rId160" Type="http://schemas.openxmlformats.org/officeDocument/2006/relationships/viewProps" Target="viewProps.xml"/><Relationship Id="rId16" Type="http://schemas.openxmlformats.org/officeDocument/2006/relationships/slide" Target="slides/slide14.xml"/><Relationship Id="rId159" Type="http://schemas.openxmlformats.org/officeDocument/2006/relationships/presProps" Target="presProps.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1644" y="0"/>
            <a:ext cx="2164556" cy="66468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7975" y="0"/>
            <a:ext cx="6368187" cy="66468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7975" y="741363"/>
            <a:ext cx="4242530" cy="5905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3670" y="741363"/>
            <a:ext cx="4242530" cy="5905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4" name="文本占位符 1033"/>
          <p:cNvSpPr/>
          <p:nvPr>
            <p:ph type="body"/>
          </p:nvPr>
        </p:nvSpPr>
        <p:spPr>
          <a:xfrm>
            <a:off x="307975" y="741363"/>
            <a:ext cx="8658225" cy="5905500"/>
          </a:xfrm>
          <a:prstGeom prst="rect">
            <a:avLst/>
          </a:prstGeom>
          <a:noFill/>
          <a:ln w="9525">
            <a:noFill/>
          </a:ln>
        </p:spPr>
        <p:txBody>
          <a:bodyPr lIns="82550" tIns="41275" rIns="82550" bIns="41275"/>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35" name="图片 1034"/>
          <p:cNvPicPr>
            <a:picLocks noChangeAspect="1"/>
          </p:cNvPicPr>
          <p:nvPr/>
        </p:nvPicPr>
        <p:blipFill>
          <a:blip r:embed="rId12">
            <a:lum bright="-60001"/>
          </a:blip>
          <a:stretch>
            <a:fillRect/>
          </a:stretch>
        </p:blipFill>
        <p:spPr>
          <a:xfrm>
            <a:off x="0" y="0"/>
            <a:ext cx="9144000" cy="725488"/>
          </a:xfrm>
          <a:prstGeom prst="rect">
            <a:avLst/>
          </a:prstGeom>
          <a:noFill/>
          <a:ln w="9525">
            <a:noFill/>
          </a:ln>
        </p:spPr>
      </p:pic>
      <p:pic>
        <p:nvPicPr>
          <p:cNvPr id="1036" name="图片 1035"/>
          <p:cNvPicPr>
            <a:picLocks noChangeAspect="1"/>
          </p:cNvPicPr>
          <p:nvPr/>
        </p:nvPicPr>
        <p:blipFill>
          <a:blip r:embed="rId12">
            <a:lum bright="-48001"/>
          </a:blip>
          <a:stretch>
            <a:fillRect/>
          </a:stretch>
        </p:blipFill>
        <p:spPr>
          <a:xfrm>
            <a:off x="0" y="6664325"/>
            <a:ext cx="9144000" cy="207963"/>
          </a:xfrm>
          <a:prstGeom prst="rect">
            <a:avLst/>
          </a:prstGeom>
          <a:gradFill rotWithShape="0">
            <a:gsLst>
              <a:gs pos="0">
                <a:srgbClr val="002F47"/>
              </a:gs>
              <a:gs pos="100000">
                <a:srgbClr val="006699"/>
              </a:gs>
            </a:gsLst>
            <a:lin ang="0"/>
            <a:tileRect/>
          </a:gradFill>
          <a:ln w="9525">
            <a:noFill/>
          </a:ln>
        </p:spPr>
      </p:pic>
      <p:sp>
        <p:nvSpPr>
          <p:cNvPr id="1037" name="矩形 1036"/>
          <p:cNvSpPr/>
          <p:nvPr/>
        </p:nvSpPr>
        <p:spPr>
          <a:xfrm>
            <a:off x="8410575" y="6619875"/>
            <a:ext cx="692150" cy="238125"/>
          </a:xfrm>
          <a:prstGeom prst="rect">
            <a:avLst/>
          </a:prstGeom>
          <a:noFill/>
          <a:ln w="9525">
            <a:noFill/>
          </a:ln>
        </p:spPr>
        <p:txBody>
          <a:bodyPr lIns="92075" tIns="46038" rIns="92075" bIns="46038"/>
          <a:p>
            <a:pPr lvl="0" algn="r" defTabSz="914400" fontAlgn="base" latinLnBrk="0">
              <a:lnSpc>
                <a:spcPct val="100000"/>
              </a:lnSpc>
              <a:spcBef>
                <a:spcPct val="0"/>
              </a:spcBef>
              <a:spcAft>
                <a:spcPct val="0"/>
              </a:spcAft>
              <a:buClrTx/>
              <a:buSzPct val="100000"/>
              <a:buFont typeface="Arial" panose="020B0604020202020204" pitchFamily="34" charset="0"/>
            </a:pPr>
            <a:fld id="{9A0DB2DC-4C9A-4742-B13C-FB6460FD3503}" type="slidenum">
              <a:rPr lang="ru-RU" sz="1400" b="1" u="none">
                <a:solidFill>
                  <a:srgbClr val="FFFF00"/>
                </a:solidFill>
                <a:latin typeface="Times New Roman" panose="02020603050405020304" pitchFamily="18" charset="0"/>
                <a:ea typeface="宋体" panose="02010600030101010101" pitchFamily="2" charset="-122"/>
              </a:rPr>
            </a:fld>
            <a:endParaRPr lang="ru-RU" sz="1400" b="1" u="none">
              <a:solidFill>
                <a:srgbClr val="FFFF00"/>
              </a:solidFill>
              <a:latin typeface="Times New Roman" panose="02020603050405020304" pitchFamily="18" charset="0"/>
              <a:ea typeface="宋体" panose="02010600030101010101" pitchFamily="2" charset="-122"/>
            </a:endParaRPr>
          </a:p>
        </p:txBody>
      </p:sp>
      <p:sp>
        <p:nvSpPr>
          <p:cNvPr id="1038" name="标题 1037"/>
          <p:cNvSpPr/>
          <p:nvPr>
            <p:ph type="title" idx="1"/>
          </p:nvPr>
        </p:nvSpPr>
        <p:spPr>
          <a:xfrm>
            <a:off x="728663" y="0"/>
            <a:ext cx="7772400" cy="649288"/>
          </a:xfrm>
          <a:prstGeom prst="rect">
            <a:avLst/>
          </a:prstGeom>
          <a:noFill/>
          <a:ln w="9525">
            <a:noFill/>
          </a:ln>
        </p:spPr>
        <p:txBody>
          <a:bodyPr lIns="82550" tIns="41275" rIns="82550" bIns="41275"/>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sldNum="0" hdr="0" ftr="0" dt="0"/>
  <p:txStyles>
    <p:titleStyle>
      <a:lvl1pPr marL="0" lvl="0" indent="0" algn="ctr" defTabSz="676275" rtl="0" eaLnBrk="1" fontAlgn="b" hangingPunct="1">
        <a:lnSpc>
          <a:spcPct val="120000"/>
        </a:lnSpc>
        <a:spcBef>
          <a:spcPct val="0"/>
        </a:spcBef>
        <a:spcAft>
          <a:spcPct val="0"/>
        </a:spcAft>
        <a:buSzPct val="100000"/>
        <a:buNone/>
        <a:defRPr sz="3200" b="1" i="0" u="none" kern="1200">
          <a:solidFill>
            <a:srgbClr val="FFFF00"/>
          </a:solidFill>
          <a:latin typeface="+mj-lt"/>
          <a:ea typeface="+mj-ea"/>
          <a:cs typeface="+mj-cs"/>
        </a:defRPr>
      </a:lvl1pPr>
    </p:titleStyle>
    <p:bodyStyle>
      <a:lvl1pPr marL="254000" lvl="0" indent="-254000" algn="l" defTabSz="676275" rtl="0" eaLnBrk="1" fontAlgn="base" hangingPunct="1">
        <a:lnSpc>
          <a:spcPct val="100000"/>
        </a:lnSpc>
        <a:spcBef>
          <a:spcPct val="50000"/>
        </a:spcBef>
        <a:spcAft>
          <a:spcPct val="0"/>
        </a:spcAft>
        <a:buSzPct val="75000"/>
        <a:buFont typeface="Wingdings" panose="05000000000000000000" pitchFamily="2" charset="2"/>
        <a:buChar char="l"/>
        <a:defRPr sz="2800" b="1" i="0" u="none" kern="1200">
          <a:solidFill>
            <a:srgbClr val="000066"/>
          </a:solidFill>
          <a:latin typeface="+mn-lt"/>
          <a:ea typeface="+mn-ea"/>
          <a:cs typeface="+mn-cs"/>
        </a:defRPr>
      </a:lvl1pPr>
      <a:lvl2pPr marL="609600" lvl="1" indent="-203200" algn="l" defTabSz="676275" rtl="0" eaLnBrk="1" fontAlgn="base" hangingPunct="1">
        <a:lnSpc>
          <a:spcPct val="100000"/>
        </a:lnSpc>
        <a:spcBef>
          <a:spcPct val="50000"/>
        </a:spcBef>
        <a:spcAft>
          <a:spcPct val="0"/>
        </a:spcAft>
        <a:buSzPct val="75000"/>
        <a:buFont typeface="Wingdings" panose="05000000000000000000" pitchFamily="2" charset="2"/>
        <a:buChar char="l"/>
        <a:defRPr sz="2400" b="1" i="0" u="none" kern="1200">
          <a:solidFill>
            <a:srgbClr val="000066"/>
          </a:solidFill>
          <a:latin typeface="Arial" panose="020B0604020202020204" pitchFamily="34" charset="0"/>
          <a:ea typeface="宋体" panose="02010600030101010101" pitchFamily="2" charset="-122"/>
          <a:cs typeface="+mn-cs"/>
        </a:defRPr>
      </a:lvl2pPr>
      <a:lvl3pPr marL="1017905" lvl="2" indent="-203200" algn="l" defTabSz="676275" rtl="0" eaLnBrk="1" fontAlgn="base" hangingPunct="1">
        <a:lnSpc>
          <a:spcPct val="100000"/>
        </a:lnSpc>
        <a:spcBef>
          <a:spcPct val="50000"/>
        </a:spcBef>
        <a:spcAft>
          <a:spcPct val="0"/>
        </a:spcAft>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3pPr>
      <a:lvl4pPr marL="1600200" lvl="3" indent="-228600" algn="l" defTabSz="676275" rtl="0" eaLnBrk="1" fontAlgn="base" hangingPunct="1">
        <a:lnSpc>
          <a:spcPct val="100000"/>
        </a:lnSpc>
        <a:spcBef>
          <a:spcPct val="50000"/>
        </a:spcBef>
        <a:spcAft>
          <a:spcPct val="0"/>
        </a:spcAft>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4pPr>
      <a:lvl5pPr marL="2057400" lvl="4" indent="-228600" algn="l" defTabSz="676275" rtl="0" eaLnBrk="1" fontAlgn="base" hangingPunct="1">
        <a:lnSpc>
          <a:spcPct val="100000"/>
        </a:lnSpc>
        <a:spcBef>
          <a:spcPct val="50000"/>
        </a:spcBef>
        <a:spcAft>
          <a:spcPct val="0"/>
        </a:spcAft>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5pPr>
      <a:lvl6pPr marL="2514600" lvl="5" indent="-228600" algn="l" defTabSz="676275" rtl="0" eaLnBrk="1" fontAlgn="base" hangingPunct="1">
        <a:lnSpc>
          <a:spcPct val="100000"/>
        </a:lnSpc>
        <a:spcBef>
          <a:spcPct val="50000"/>
        </a:spcBef>
        <a:spcAft>
          <a:spcPct val="0"/>
        </a:spcAft>
        <a:buClrTx/>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6pPr>
      <a:lvl7pPr marL="2971800" lvl="6" indent="-228600" algn="l" defTabSz="676275" rtl="0" eaLnBrk="1" fontAlgn="base" hangingPunct="1">
        <a:lnSpc>
          <a:spcPct val="100000"/>
        </a:lnSpc>
        <a:spcBef>
          <a:spcPct val="50000"/>
        </a:spcBef>
        <a:spcAft>
          <a:spcPct val="0"/>
        </a:spcAft>
        <a:buClrTx/>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7pPr>
      <a:lvl8pPr marL="3429000" lvl="7" indent="-228600" algn="l" defTabSz="676275" rtl="0" eaLnBrk="1" fontAlgn="base" hangingPunct="1">
        <a:lnSpc>
          <a:spcPct val="100000"/>
        </a:lnSpc>
        <a:spcBef>
          <a:spcPct val="50000"/>
        </a:spcBef>
        <a:spcAft>
          <a:spcPct val="0"/>
        </a:spcAft>
        <a:buClrTx/>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8pPr>
      <a:lvl9pPr marL="3886200" lvl="8" indent="-228600" algn="l" defTabSz="676275" rtl="0" eaLnBrk="1" fontAlgn="base" hangingPunct="1">
        <a:lnSpc>
          <a:spcPct val="100000"/>
        </a:lnSpc>
        <a:spcBef>
          <a:spcPct val="50000"/>
        </a:spcBef>
        <a:spcAft>
          <a:spcPct val="0"/>
        </a:spcAft>
        <a:buClrTx/>
        <a:buSzPct val="75000"/>
        <a:buFont typeface="Wingdings" panose="05000000000000000000" pitchFamily="2" charset="2"/>
        <a:buChar char="l"/>
        <a:defRPr sz="2000" b="1" i="0" u="none" kern="1200">
          <a:solidFill>
            <a:srgbClr val="000066"/>
          </a:solidFill>
          <a:latin typeface="Arial" panose="020B060402020202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SzPct val="100000"/>
        <a:buFont typeface="Tw Cen MT Condensed" panose="020B0606020104020203"/>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4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4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4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4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49.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49.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49.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5.png"/><Relationship Id="rId1" Type="http://schemas.openxmlformats.org/officeDocument/2006/relationships/image" Target="../media/image49.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49.png"/><Relationship Id="rId1" Type="http://schemas.openxmlformats.org/officeDocument/2006/relationships/image" Target="../media/image66.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4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71.emf"/><Relationship Id="rId1" Type="http://schemas.openxmlformats.org/officeDocument/2006/relationships/oleObject" Target="../embeddings/oleObject11.bin"/></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72.emf"/><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74.wmf"/><Relationship Id="rId3" Type="http://schemas.openxmlformats.org/officeDocument/2006/relationships/oleObject" Target="../embeddings/oleObject14.bin"/><Relationship Id="rId2" Type="http://schemas.openxmlformats.org/officeDocument/2006/relationships/image" Target="../media/image73.wmf"/><Relationship Id="rId1" Type="http://schemas.openxmlformats.org/officeDocument/2006/relationships/oleObject" Target="../embeddings/oleObject13.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75.emf"/><Relationship Id="rId1" Type="http://schemas.openxmlformats.org/officeDocument/2006/relationships/oleObject" Target="../embeddings/oleObject15.bin"/></Relationships>
</file>

<file path=ppt/slides/_rels/slide15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76.emf"/><Relationship Id="rId1" Type="http://schemas.openxmlformats.org/officeDocument/2006/relationships/oleObject" Target="../embeddings/oleObject16.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oleObject" Target="../embeddings/oleObject5.bin"/><Relationship Id="rId4" Type="http://schemas.openxmlformats.org/officeDocument/2006/relationships/image" Target="../media/image13.emf"/><Relationship Id="rId3" Type="http://schemas.openxmlformats.org/officeDocument/2006/relationships/oleObject" Target="../embeddings/oleObject4.bin"/><Relationship Id="rId2" Type="http://schemas.openxmlformats.org/officeDocument/2006/relationships/image" Target="../media/image12.e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0.emf"/><Relationship Id="rId1" Type="http://schemas.openxmlformats.org/officeDocument/2006/relationships/oleObject" Target="../embeddings/oleObject9.bin"/></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43.emf"/><Relationship Id="rId1" Type="http://schemas.openxmlformats.org/officeDocument/2006/relationships/oleObject" Target="../embeddings/oleObject10.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4" name="矩形 2053"/>
          <p:cNvSpPr/>
          <p:nvPr/>
        </p:nvSpPr>
        <p:spPr>
          <a:xfrm>
            <a:off x="457200" y="1219200"/>
            <a:ext cx="8305800" cy="3019425"/>
          </a:xfrm>
          <a:prstGeom prst="rect">
            <a:avLst/>
          </a:prstGeom>
          <a:noFill/>
          <a:ln w="9525">
            <a:noFill/>
          </a:ln>
        </p:spPr>
        <p:txBody>
          <a:bodyPr/>
          <a:p>
            <a:pPr algn="ctr" defTabSz="914400" fontAlgn="base">
              <a:lnSpc>
                <a:spcPct val="120000"/>
              </a:lnSpc>
              <a:spcBef>
                <a:spcPct val="0"/>
              </a:spcBef>
              <a:spcAft>
                <a:spcPct val="0"/>
              </a:spcAft>
              <a:buClrTx/>
              <a:buSzPct val="100000"/>
            </a:pPr>
            <a:r>
              <a:rPr lang="zh-CN" altLang="en-US" sz="5000" b="1">
                <a:solidFill>
                  <a:srgbClr val="000066"/>
                </a:solidFill>
                <a:latin typeface="华文新魏" panose="02010800040101010101" pitchFamily="2" charset="-122"/>
                <a:ea typeface="华文新魏" panose="02010800040101010101" pitchFamily="2" charset="-122"/>
              </a:rPr>
              <a:t>嵌入式系统及应用</a:t>
            </a:r>
            <a:endParaRPr lang="zh-CN" altLang="en-US" sz="5000" b="1">
              <a:solidFill>
                <a:srgbClr val="000066"/>
              </a:solidFill>
              <a:latin typeface="华文新魏" panose="02010800040101010101" pitchFamily="2" charset="-122"/>
              <a:ea typeface="华文新魏" panose="02010800040101010101" pitchFamily="2" charset="-122"/>
            </a:endParaRPr>
          </a:p>
          <a:p>
            <a:pPr algn="ctr" defTabSz="914400" fontAlgn="base">
              <a:lnSpc>
                <a:spcPct val="120000"/>
              </a:lnSpc>
              <a:spcBef>
                <a:spcPct val="0"/>
              </a:spcBef>
              <a:spcAft>
                <a:spcPct val="0"/>
              </a:spcAft>
              <a:buClrTx/>
              <a:buSzPct val="100000"/>
            </a:pPr>
            <a:endParaRPr lang="zh-CN" altLang="en-US" sz="5000" b="1">
              <a:solidFill>
                <a:srgbClr val="000066"/>
              </a:solidFill>
              <a:latin typeface="华文新魏" panose="02010800040101010101" pitchFamily="2" charset="-122"/>
              <a:ea typeface="华文新魏" panose="02010800040101010101" pitchFamily="2" charset="-122"/>
            </a:endParaRPr>
          </a:p>
          <a:p>
            <a:pPr algn="ctr" defTabSz="914400" fontAlgn="base">
              <a:lnSpc>
                <a:spcPct val="100000"/>
              </a:lnSpc>
              <a:spcBef>
                <a:spcPct val="100000"/>
              </a:spcBef>
              <a:spcAft>
                <a:spcPct val="0"/>
              </a:spcAft>
              <a:buClrTx/>
              <a:buSzPct val="100000"/>
            </a:pPr>
            <a:r>
              <a:rPr lang="zh-CN" altLang="en-US" sz="3600" b="1">
                <a:solidFill>
                  <a:srgbClr val="000066"/>
                </a:solidFill>
                <a:latin typeface="华文新魏" panose="02010800040101010101" pitchFamily="2" charset="-122"/>
                <a:ea typeface="华文新魏" panose="02010800040101010101" pitchFamily="2" charset="-122"/>
                <a:sym typeface="Symbol" panose="05050102010706020507" pitchFamily="18" charset="2"/>
              </a:rPr>
              <a:t>第八讲 嵌入式实时操作系统设计 </a:t>
            </a:r>
            <a:endParaRPr lang="zh-CN" altLang="en-US" sz="3600" b="1">
              <a:solidFill>
                <a:srgbClr val="000066"/>
              </a:solidFill>
              <a:latin typeface="华文新魏" panose="02010800040101010101" pitchFamily="2" charset="-122"/>
              <a:ea typeface="华文新魏" panose="02010800040101010101" pitchFamily="2" charset="-122"/>
              <a:sym typeface="Symbol" panose="05050102010706020507" pitchFamily="18" charset="2"/>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2" name="标题 2111"/>
          <p:cNvSpPr/>
          <p:nvPr>
            <p:ph type="title" idx="4294967295"/>
          </p:nvPr>
        </p:nvSpPr>
        <p:spPr>
          <a:xfrm>
            <a:off x="728663" y="0"/>
            <a:ext cx="7772400" cy="346075"/>
          </a:xfrm>
          <a:ln/>
        </p:spPr>
        <p:txBody>
          <a:bodyPr lIns="82550" tIns="41275" rIns="82550" bIns="41275"/>
          <a:p>
            <a:r>
              <a:rPr lang="zh-CN" altLang="en-US"/>
              <a:t>处理级</a:t>
            </a:r>
            <a:endParaRPr lang="zh-CN" altLang="en-US"/>
          </a:p>
        </p:txBody>
      </p:sp>
      <p:sp>
        <p:nvSpPr>
          <p:cNvPr id="2113" name="文本占位符 2112"/>
          <p:cNvSpPr/>
          <p:nvPr>
            <p:ph type="body" idx="4294967295"/>
          </p:nvPr>
        </p:nvSpPr>
        <p:spPr>
          <a:xfrm>
            <a:off x="381000" y="1600200"/>
            <a:ext cx="8229600" cy="4327525"/>
          </a:xfrm>
          <a:ln/>
        </p:spPr>
        <p:txBody>
          <a:bodyPr lIns="82550" tIns="41275" rIns="82550" bIns="41275"/>
          <a:p>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操作系统是基于静态优先级的一种构架。</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每个任务可以是基本任务或扩展任务，基本任务和扩展任务的区别在于扩展任务支持外部异步事件。</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每个任务被分配一个静态优先级，调度器总是从就绪队列中选择最高优先级任务。</a:t>
            </a:r>
            <a:r>
              <a:rPr lang="en-US" altLang="zh-CN">
                <a:latin typeface="楷体_GB2312" pitchFamily="49" charset="-122"/>
                <a:ea typeface="楷体_GB2312" pitchFamily="49" charset="-122"/>
              </a:rPr>
              <a:t>ISR</a:t>
            </a:r>
            <a:r>
              <a:rPr lang="zh-CN" altLang="en-US">
                <a:latin typeface="楷体_GB2312" pitchFamily="49" charset="-122"/>
                <a:ea typeface="楷体_GB2312" pitchFamily="49" charset="-122"/>
              </a:rPr>
              <a:t>可以抢占运行任务（除了运行任务正在使用资源）。</a:t>
            </a:r>
            <a:endParaRPr lang="zh-CN" altLang="en-US">
              <a:latin typeface="楷体_GB2312" pitchFamily="49" charset="-122"/>
              <a:ea typeface="楷体_GB2312" pitchFamily="49" charset="-122"/>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5" name="标题 2504"/>
          <p:cNvSpPr/>
          <p:nvPr>
            <p:ph type="title" idx="4294967295"/>
          </p:nvPr>
        </p:nvSpPr>
        <p:spPr>
          <a:xfrm>
            <a:off x="728663" y="0"/>
            <a:ext cx="7772400" cy="346075"/>
          </a:xfrm>
          <a:ln/>
        </p:spPr>
        <p:txBody>
          <a:bodyPr lIns="82550" tIns="41275" rIns="82550" bIns="41275"/>
          <a:p>
            <a:r>
              <a:rPr lang="zh-CN" altLang="en-US"/>
              <a:t>消息过滤</a:t>
            </a:r>
            <a:endParaRPr lang="zh-CN" altLang="en-US"/>
          </a:p>
        </p:txBody>
      </p:sp>
      <p:sp>
        <p:nvSpPr>
          <p:cNvPr id="2506" name="文本占位符 2505"/>
          <p:cNvSpPr/>
          <p:nvPr>
            <p:ph type="body" idx="4294967295"/>
          </p:nvPr>
        </p:nvSpPr>
        <p:spPr>
          <a:xfrm>
            <a:off x="381000" y="1905000"/>
            <a:ext cx="8229600" cy="3684588"/>
          </a:xfrm>
          <a:ln/>
        </p:spPr>
        <p:txBody>
          <a:bodyPr wrap="square" lIns="91440" tIns="45720" rIns="91440" bIns="45720" anchor="t" anchorCtr="0"/>
          <a:p>
            <a:pPr marL="609600" indent="-609600"/>
            <a:r>
              <a:rPr lang="zh-CN" altLang="en-US">
                <a:latin typeface="楷体_GB2312" pitchFamily="49" charset="-122"/>
                <a:ea typeface="楷体_GB2312" pitchFamily="49" charset="-122"/>
              </a:rPr>
              <a:t>过滤主要用于判断消息是否符合设定的发送或接收条件，如果不满足就不发送或接收。</a:t>
            </a:r>
            <a:endParaRPr lang="zh-CN" altLang="en-US">
              <a:latin typeface="楷体_GB2312" pitchFamily="49" charset="-122"/>
              <a:ea typeface="楷体_GB2312" pitchFamily="49" charset="-122"/>
            </a:endParaRPr>
          </a:p>
          <a:p>
            <a:pPr marL="1106805" lvl="1" indent="-700405"/>
            <a:r>
              <a:rPr lang="zh-CN" altLang="en-US">
                <a:latin typeface="楷体_GB2312" pitchFamily="49" charset="-122"/>
                <a:ea typeface="楷体_GB2312" pitchFamily="49" charset="-122"/>
              </a:rPr>
              <a:t>提供非负整数的</a:t>
            </a:r>
            <a:r>
              <a:rPr lang="en-US" altLang="zh-CN">
                <a:latin typeface="楷体_GB2312" pitchFamily="49" charset="-122"/>
                <a:ea typeface="楷体_GB2312" pitchFamily="49" charset="-122"/>
              </a:rPr>
              <a:t>13</a:t>
            </a:r>
            <a:r>
              <a:rPr lang="zh-CN" altLang="en-US">
                <a:latin typeface="楷体_GB2312" pitchFamily="49" charset="-122"/>
                <a:ea typeface="楷体_GB2312" pitchFamily="49" charset="-122"/>
              </a:rPr>
              <a:t>种过滤算法，例如</a:t>
            </a:r>
            <a:endParaRPr lang="zh-CN" altLang="en-US">
              <a:latin typeface="楷体_GB2312" pitchFamily="49" charset="-122"/>
              <a:ea typeface="楷体_GB2312" pitchFamily="49" charset="-122"/>
            </a:endParaRPr>
          </a:p>
          <a:p>
            <a:pPr lvl="3"/>
            <a:r>
              <a:rPr lang="zh-CN" altLang="en-US" sz="2400">
                <a:latin typeface="楷体_GB2312" pitchFamily="49" charset="-122"/>
                <a:ea typeface="楷体_GB2312" pitchFamily="49" charset="-122"/>
              </a:rPr>
              <a:t>根据接收到的消息数据值进行过滤</a:t>
            </a:r>
            <a:endParaRPr lang="zh-CN" altLang="en-US" sz="2400">
              <a:latin typeface="楷体_GB2312" pitchFamily="49" charset="-122"/>
              <a:ea typeface="楷体_GB2312" pitchFamily="49" charset="-122"/>
            </a:endParaRPr>
          </a:p>
          <a:p>
            <a:pPr lvl="3"/>
            <a:r>
              <a:rPr lang="zh-CN" altLang="en-US" sz="2400">
                <a:latin typeface="楷体_GB2312" pitchFamily="49" charset="-122"/>
                <a:ea typeface="楷体_GB2312" pitchFamily="49" charset="-122"/>
              </a:rPr>
              <a:t>根据消息数据变化趋势进行过滤</a:t>
            </a:r>
            <a:endParaRPr lang="zh-CN" altLang="en-US" sz="2400">
              <a:latin typeface="楷体_GB2312" pitchFamily="49" charset="-122"/>
              <a:ea typeface="楷体_GB2312" pitchFamily="49" charset="-122"/>
            </a:endParaRPr>
          </a:p>
          <a:p>
            <a:pPr lvl="3"/>
            <a:r>
              <a:rPr lang="zh-CN" altLang="en-US" sz="2400">
                <a:latin typeface="楷体_GB2312" pitchFamily="49" charset="-122"/>
                <a:ea typeface="楷体_GB2312" pitchFamily="49" charset="-122"/>
              </a:rPr>
              <a:t>根据消息传输次数进行过滤</a:t>
            </a:r>
            <a:endParaRPr lang="zh-CN" altLang="en-US" sz="2400">
              <a:latin typeface="楷体_GB2312" pitchFamily="49" charset="-122"/>
              <a:ea typeface="楷体_GB2312" pitchFamily="49" charset="-122"/>
            </a:endParaRPr>
          </a:p>
          <a:p>
            <a:pPr marL="1106805" lvl="1" indent="-700405"/>
            <a:r>
              <a:rPr lang="zh-CN" altLang="en-US">
                <a:latin typeface="楷体_GB2312" pitchFamily="49" charset="-122"/>
                <a:ea typeface="楷体_GB2312" pitchFamily="49" charset="-122"/>
              </a:rPr>
              <a:t>零长度和动态长度消息，没有过滤发生</a:t>
            </a:r>
            <a:endParaRPr lang="zh-CN" altLang="en-US">
              <a:latin typeface="楷体_GB2312" pitchFamily="49" charset="-122"/>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506"/>
                                        </p:tgtEl>
                                        <p:attrNameLst>
                                          <p:attrName>style.visibility</p:attrName>
                                        </p:attrNameLst>
                                      </p:cBhvr>
                                      <p:to>
                                        <p:strVal val="visible"/>
                                      </p:to>
                                    </p:set>
                                    <p:anim calcmode="lin" valueType="num">
                                      <p:cBhvr additive="base">
                                        <p:cTn id="7" dur="500" fill="hold"/>
                                        <p:tgtEl>
                                          <p:spTgt spid="2506"/>
                                        </p:tgtEl>
                                        <p:attrNameLst>
                                          <p:attrName>ppt_x</p:attrName>
                                        </p:attrNameLst>
                                      </p:cBhvr>
                                      <p:tavLst>
                                        <p:tav tm="0">
                                          <p:val>
                                            <p:strVal val="#ppt_x"/>
                                          </p:val>
                                        </p:tav>
                                        <p:tav tm="100000">
                                          <p:val>
                                            <p:strVal val="#ppt_x"/>
                                          </p:val>
                                        </p:tav>
                                      </p:tavLst>
                                    </p:anim>
                                    <p:anim calcmode="lin" valueType="num">
                                      <p:cBhvr additive="base">
                                        <p:cTn id="8" dur="500" fill="hold"/>
                                        <p:tgtEl>
                                          <p:spTgt spid="2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9" name="标题 2508"/>
          <p:cNvSpPr/>
          <p:nvPr>
            <p:ph type="title" idx="4294967295"/>
          </p:nvPr>
        </p:nvSpPr>
        <p:spPr>
          <a:xfrm>
            <a:off x="728663" y="0"/>
            <a:ext cx="7772400" cy="346075"/>
          </a:xfrm>
          <a:ln/>
        </p:spPr>
        <p:txBody>
          <a:bodyPr lIns="82550" tIns="41275" rIns="82550" bIns="41275"/>
          <a:p>
            <a:r>
              <a:rPr lang="zh-CN" altLang="en-US"/>
              <a:t>死限监测</a:t>
            </a:r>
            <a:endParaRPr lang="zh-CN" altLang="en-US"/>
          </a:p>
        </p:txBody>
      </p:sp>
      <p:sp>
        <p:nvSpPr>
          <p:cNvPr id="2510" name="文本占位符 2509"/>
          <p:cNvSpPr/>
          <p:nvPr>
            <p:ph type="body" idx="4294967295"/>
          </p:nvPr>
        </p:nvSpPr>
        <p:spPr>
          <a:xfrm>
            <a:off x="381000" y="1371600"/>
            <a:ext cx="8229600" cy="3933825"/>
          </a:xfrm>
          <a:ln/>
        </p:spPr>
        <p:txBody>
          <a:bodyPr lIns="82550" tIns="41275" rIns="82550" bIns="41275"/>
          <a:p>
            <a:r>
              <a:rPr lang="zh-CN" altLang="en-US">
                <a:ea typeface="楷体_GB2312" pitchFamily="49" charset="-122"/>
              </a:rPr>
              <a:t>接收死限监测</a:t>
            </a:r>
            <a:endParaRPr lang="zh-CN" altLang="en-US">
              <a:ea typeface="楷体_GB2312" pitchFamily="49" charset="-122"/>
            </a:endParaRPr>
          </a:p>
          <a:p>
            <a:pPr lvl="1"/>
            <a:r>
              <a:rPr lang="zh-CN" altLang="en-US">
                <a:ea typeface="楷体_GB2312" pitchFamily="49" charset="-122"/>
              </a:rPr>
              <a:t>必须在规定的时间间隔内接收数据，否则丢弃数据。</a:t>
            </a:r>
            <a:endParaRPr lang="zh-CN" altLang="en-US">
              <a:ea typeface="楷体_GB2312" pitchFamily="49" charset="-122"/>
            </a:endParaRPr>
          </a:p>
          <a:p>
            <a:pPr lvl="1"/>
            <a:r>
              <a:rPr lang="zh-CN" altLang="en-US">
                <a:ea typeface="楷体_GB2312" pitchFamily="49" charset="-122"/>
              </a:rPr>
              <a:t>接收死限监测仅限于外部通信。</a:t>
            </a:r>
            <a:endParaRPr lang="zh-CN" altLang="en-US">
              <a:ea typeface="楷体_GB2312" pitchFamily="49" charset="-122"/>
            </a:endParaRPr>
          </a:p>
          <a:p>
            <a:r>
              <a:rPr lang="zh-CN" altLang="en-US">
                <a:ea typeface="楷体_GB2312" pitchFamily="49" charset="-122"/>
              </a:rPr>
              <a:t>发送死限监测</a:t>
            </a:r>
            <a:endParaRPr lang="zh-CN" altLang="en-US">
              <a:ea typeface="楷体_GB2312" pitchFamily="49" charset="-122"/>
            </a:endParaRPr>
          </a:p>
          <a:p>
            <a:pPr lvl="1"/>
            <a:r>
              <a:rPr lang="zh-CN" altLang="en-US">
                <a:ea typeface="楷体_GB2312" pitchFamily="49" charset="-122"/>
              </a:rPr>
              <a:t>是否采用发送死限，每个消息可以根据自己要求进行配置。</a:t>
            </a:r>
            <a:endParaRPr lang="zh-CN" altLang="en-US">
              <a:ea typeface="楷体_GB2312" pitchFamily="49" charset="-122"/>
            </a:endParaRPr>
          </a:p>
          <a:p>
            <a:pPr lvl="1"/>
            <a:endParaRPr lang="zh-CN" altLang="en-US">
              <a:ea typeface="楷体_GB2312" pitchFamily="49" charset="-122"/>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3" name="矩形 2512"/>
          <p:cNvSpPr/>
          <p:nvPr/>
        </p:nvSpPr>
        <p:spPr>
          <a:xfrm>
            <a:off x="533400" y="0"/>
            <a:ext cx="8077200" cy="646113"/>
          </a:xfrm>
          <a:prstGeom prst="rect">
            <a:avLst/>
          </a:prstGeom>
          <a:noFill/>
          <a:ln w="9525">
            <a:noFill/>
          </a:ln>
        </p:spPr>
        <p:txBody>
          <a:bodyPr lIns="82550" tIns="41275" rIns="82550" bIns="41275"/>
          <a:p>
            <a:pPr marL="254000" indent="-254000" algn="ctr" defTabSz="676275" eaLnBrk="0" fontAlgn="base" hangingPunct="0">
              <a:lnSpc>
                <a:spcPct val="105000"/>
              </a:lnSpc>
              <a:spcBef>
                <a:spcPct val="50000"/>
              </a:spcBef>
              <a:spcAft>
                <a:spcPct val="0"/>
              </a:spcAft>
              <a:buClrTx/>
              <a:buSzPct val="75000"/>
            </a:pPr>
            <a:r>
              <a:rPr lang="zh-CN" altLang="en-US" sz="3200" b="1">
                <a:solidFill>
                  <a:srgbClr val="FFFF00"/>
                </a:solidFill>
                <a:latin typeface="Times New Roman" panose="02020603050405020304" pitchFamily="18" charset="0"/>
                <a:ea typeface="黑体" panose="02010609060101010101" pitchFamily="2" charset="-122"/>
              </a:rPr>
              <a:t>本节提要</a:t>
            </a:r>
            <a:endParaRPr lang="zh-CN" altLang="en-US" sz="3200" b="1">
              <a:solidFill>
                <a:srgbClr val="FFFF00"/>
              </a:solidFill>
              <a:latin typeface="Times New Roman" panose="02020603050405020304" pitchFamily="18" charset="0"/>
              <a:ea typeface="黑体" panose="02010609060101010101" pitchFamily="2" charset="-122"/>
            </a:endParaRPr>
          </a:p>
        </p:txBody>
      </p:sp>
      <p:sp>
        <p:nvSpPr>
          <p:cNvPr id="2514" name="矩形 2513"/>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515" name="矩形 2514"/>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516" name="图片 2515"/>
          <p:cNvPicPr>
            <a:picLocks noChangeAspect="1"/>
          </p:cNvPicPr>
          <p:nvPr/>
        </p:nvPicPr>
        <p:blipFill>
          <a:blip r:embed="rId1"/>
          <a:srcRect l="6396"/>
          <a:stretch>
            <a:fillRect/>
          </a:stretch>
        </p:blipFill>
        <p:spPr>
          <a:xfrm>
            <a:off x="38100" y="2066925"/>
            <a:ext cx="3238500" cy="3724275"/>
          </a:xfrm>
          <a:prstGeom prst="rect">
            <a:avLst/>
          </a:prstGeom>
          <a:noFill/>
          <a:ln w="9525">
            <a:noFill/>
          </a:ln>
        </p:spPr>
      </p:pic>
      <p:sp>
        <p:nvSpPr>
          <p:cNvPr id="2517" name="矩形 2516"/>
          <p:cNvSpPr/>
          <p:nvPr/>
        </p:nvSpPr>
        <p:spPr>
          <a:xfrm>
            <a:off x="1633538" y="1687513"/>
            <a:ext cx="2251075" cy="4478337"/>
          </a:xfrm>
          <a:noFill/>
          <a:ln w="28575" cap="flat" cmpd="sng">
            <a:solidFill>
              <a:srgbClr val="CCCCFF"/>
            </a:solidFill>
            <a:prstDash val="sysDot"/>
            <a:headEnd type="none" w="med" len="med"/>
            <a:tailEnd type="none" w="med" len="med"/>
          </a:ln>
        </p:spPr>
        <p:txBody>
          <a:bodyPr/>
          <a:p>
            <a:endParaRPr lang="zh-CN" altLang="en-US"/>
          </a:p>
        </p:txBody>
      </p:sp>
      <p:sp>
        <p:nvSpPr>
          <p:cNvPr id="2518" name="椭圆 2517"/>
          <p:cNvSpPr/>
          <p:nvPr/>
        </p:nvSpPr>
        <p:spPr>
          <a:xfrm>
            <a:off x="2644775" y="1751013"/>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519" name="椭圆 2518"/>
          <p:cNvSpPr/>
          <p:nvPr/>
        </p:nvSpPr>
        <p:spPr>
          <a:xfrm>
            <a:off x="3629025" y="36385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3</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520" name="椭圆 2519"/>
          <p:cNvSpPr/>
          <p:nvPr/>
        </p:nvSpPr>
        <p:spPr>
          <a:xfrm>
            <a:off x="3371850" y="2695575"/>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2</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521" name="椭圆 2520"/>
          <p:cNvSpPr/>
          <p:nvPr/>
        </p:nvSpPr>
        <p:spPr>
          <a:xfrm>
            <a:off x="2814638" y="5373688"/>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5</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522" name="椭圆 2521"/>
          <p:cNvSpPr/>
          <p:nvPr/>
        </p:nvSpPr>
        <p:spPr>
          <a:xfrm>
            <a:off x="3533775" y="45402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4</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523" name="矩形 2522"/>
          <p:cNvSpPr/>
          <p:nvPr/>
        </p:nvSpPr>
        <p:spPr>
          <a:xfrm>
            <a:off x="3505200" y="1752600"/>
            <a:ext cx="5373688"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a:t>
            </a:r>
            <a:r>
              <a:rPr lang="zh-CN" altLang="en-US" sz="2400" b="1">
                <a:latin typeface="Arial" panose="020B0604020202020204" pitchFamily="34" charset="0"/>
                <a:ea typeface="华文楷体" panose="02010600040101010101" pitchFamily="2" charset="-122"/>
              </a:rPr>
              <a:t>标准介绍</a:t>
            </a:r>
            <a:endParaRPr lang="zh-CN" altLang="en-US" sz="2400" b="1">
              <a:latin typeface="Arial" panose="020B0604020202020204" pitchFamily="34" charset="0"/>
              <a:ea typeface="华文楷体" panose="02010600040101010101" pitchFamily="2" charset="-122"/>
            </a:endParaRPr>
          </a:p>
        </p:txBody>
      </p:sp>
      <p:sp>
        <p:nvSpPr>
          <p:cNvPr id="2524" name="矩形 2523"/>
          <p:cNvSpPr/>
          <p:nvPr/>
        </p:nvSpPr>
        <p:spPr>
          <a:xfrm>
            <a:off x="3943350" y="2667000"/>
            <a:ext cx="52006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OS</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
        <p:nvSpPr>
          <p:cNvPr id="2525" name="矩形 2524"/>
          <p:cNvSpPr/>
          <p:nvPr/>
        </p:nvSpPr>
        <p:spPr>
          <a:xfrm>
            <a:off x="3429000" y="5410200"/>
            <a:ext cx="42989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sym typeface="Symbol" panose="05050102010706020507" pitchFamily="18" charset="2"/>
              </a:rPr>
              <a:t>AutoOSEK</a:t>
            </a:r>
            <a:r>
              <a:rPr lang="zh-CN" altLang="en-US" sz="2400" b="1">
                <a:latin typeface="Arial" panose="020B0604020202020204" pitchFamily="34" charset="0"/>
                <a:ea typeface="华文楷体" panose="02010600040101010101" pitchFamily="2" charset="-122"/>
                <a:sym typeface="Symbol" panose="05050102010706020507" pitchFamily="18" charset="2"/>
              </a:rPr>
              <a:t>内核设计</a:t>
            </a:r>
            <a:endParaRPr lang="zh-CN" altLang="en-US" sz="2400" b="1">
              <a:latin typeface="Arial" panose="020B0604020202020204" pitchFamily="34" charset="0"/>
              <a:ea typeface="华文楷体" panose="02010600040101010101" pitchFamily="2" charset="-122"/>
              <a:sym typeface="Symbol" panose="05050102010706020507" pitchFamily="18" charset="2"/>
            </a:endParaRPr>
          </a:p>
        </p:txBody>
      </p:sp>
      <p:sp>
        <p:nvSpPr>
          <p:cNvPr id="2526" name="矩形 2525"/>
          <p:cNvSpPr/>
          <p:nvPr/>
        </p:nvSpPr>
        <p:spPr>
          <a:xfrm>
            <a:off x="4343400" y="3657600"/>
            <a:ext cx="3254375"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COM</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a:p>
            <a:pPr defTabSz="914400" eaLnBrk="0" fontAlgn="base" hangingPunct="0">
              <a:lnSpc>
                <a:spcPct val="90000"/>
              </a:lnSpc>
              <a:spcBef>
                <a:spcPct val="0"/>
              </a:spcBef>
              <a:spcAft>
                <a:spcPct val="0"/>
              </a:spcAft>
              <a:buClrTx/>
              <a:buSzPct val="100000"/>
            </a:pPr>
            <a:endParaRPr lang="zh-CN" altLang="en-US" sz="2400" b="1">
              <a:latin typeface="楷体_GB2312" pitchFamily="49" charset="-122"/>
              <a:ea typeface="楷体_GB2312" pitchFamily="49" charset="-122"/>
            </a:endParaRPr>
          </a:p>
        </p:txBody>
      </p:sp>
      <p:sp>
        <p:nvSpPr>
          <p:cNvPr id="2527" name="矩形 2526"/>
          <p:cNvSpPr/>
          <p:nvPr/>
        </p:nvSpPr>
        <p:spPr>
          <a:xfrm>
            <a:off x="4267200" y="4495800"/>
            <a:ext cx="3065463"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solidFill>
                  <a:srgbClr val="FF0000"/>
                </a:solidFill>
                <a:latin typeface="Arial" panose="020B0604020202020204" pitchFamily="34" charset="0"/>
                <a:ea typeface="华文楷体" panose="02010600040101010101" pitchFamily="2" charset="-122"/>
              </a:rPr>
              <a:t>OSEK OIL</a:t>
            </a:r>
            <a:r>
              <a:rPr lang="zh-CN" altLang="en-US" sz="2400" b="1">
                <a:solidFill>
                  <a:srgbClr val="FF0000"/>
                </a:solidFill>
                <a:latin typeface="Arial" panose="020B0604020202020204" pitchFamily="34" charset="0"/>
                <a:ea typeface="华文楷体" panose="02010600040101010101" pitchFamily="2" charset="-122"/>
              </a:rPr>
              <a:t>标准</a:t>
            </a:r>
            <a:endParaRPr lang="zh-CN" altLang="en-US" sz="2400" b="1">
              <a:solidFill>
                <a:srgbClr val="FF0000"/>
              </a:solidFill>
              <a:latin typeface="Arial" panose="020B0604020202020204" pitchFamily="34" charset="0"/>
              <a:ea typeface="华文楷体" panose="02010600040101010101" pitchFamily="2" charset="-122"/>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0" name="标题 2529"/>
          <p:cNvSpPr/>
          <p:nvPr>
            <p:ph type="title" idx="4294967295"/>
          </p:nvPr>
        </p:nvSpPr>
        <p:spPr>
          <a:ln/>
        </p:spPr>
        <p:txBody>
          <a:bodyPr lIns="82550" tIns="41275" rIns="82550" bIns="41275"/>
          <a:p>
            <a:r>
              <a:rPr lang="en-US" altLang="zh-CN"/>
              <a:t>OSEK OIL</a:t>
            </a:r>
            <a:r>
              <a:rPr lang="zh-CN" altLang="en-US"/>
              <a:t>标准</a:t>
            </a:r>
            <a:endParaRPr lang="zh-CN" altLang="en-US"/>
          </a:p>
        </p:txBody>
      </p:sp>
      <p:sp>
        <p:nvSpPr>
          <p:cNvPr id="2531" name="文本占位符 2530"/>
          <p:cNvSpPr/>
          <p:nvPr>
            <p:ph type="body" idx="4294967295"/>
          </p:nvPr>
        </p:nvSpPr>
        <p:spPr>
          <a:xfrm>
            <a:off x="609600" y="914400"/>
            <a:ext cx="7772400" cy="5602288"/>
          </a:xfrm>
          <a:ln/>
        </p:spPr>
        <p:txBody>
          <a:bodyPr lIns="82550" tIns="41275" rIns="82550" bIns="41275"/>
          <a:p>
            <a:pPr>
              <a:lnSpc>
                <a:spcPct val="80000"/>
              </a:lnSpc>
            </a:pPr>
            <a:r>
              <a:rPr lang="en-US" altLang="zh-CN" sz="2400"/>
              <a:t>OS Definition</a:t>
            </a:r>
            <a:endParaRPr lang="en-US" altLang="zh-CN" sz="2400"/>
          </a:p>
          <a:p>
            <a:pPr>
              <a:lnSpc>
                <a:spcPct val="80000"/>
              </a:lnSpc>
            </a:pPr>
            <a:r>
              <a:rPr lang="en-US" altLang="zh-CN" sz="2400"/>
              <a:t>Task Definition</a:t>
            </a:r>
            <a:endParaRPr lang="en-US" altLang="zh-CN" sz="2400"/>
          </a:p>
          <a:p>
            <a:pPr>
              <a:lnSpc>
                <a:spcPct val="80000"/>
              </a:lnSpc>
            </a:pPr>
            <a:r>
              <a:rPr lang="en-US" altLang="zh-CN" sz="2400"/>
              <a:t>ISR Definition</a:t>
            </a:r>
            <a:endParaRPr lang="en-US" altLang="zh-CN" sz="2400"/>
          </a:p>
          <a:p>
            <a:pPr>
              <a:lnSpc>
                <a:spcPct val="80000"/>
              </a:lnSpc>
            </a:pPr>
            <a:r>
              <a:rPr lang="en-US" altLang="zh-CN" sz="2400"/>
              <a:t>Resource Definition</a:t>
            </a:r>
            <a:endParaRPr lang="en-US" altLang="zh-CN" sz="2400"/>
          </a:p>
          <a:p>
            <a:pPr>
              <a:lnSpc>
                <a:spcPct val="80000"/>
              </a:lnSpc>
            </a:pPr>
            <a:r>
              <a:rPr lang="en-US" altLang="zh-CN" sz="2400"/>
              <a:t>Event Definition</a:t>
            </a:r>
            <a:endParaRPr lang="en-US" altLang="zh-CN" sz="2400"/>
          </a:p>
          <a:p>
            <a:pPr>
              <a:lnSpc>
                <a:spcPct val="80000"/>
              </a:lnSpc>
            </a:pPr>
            <a:r>
              <a:rPr lang="en-US" altLang="zh-CN" sz="2400"/>
              <a:t>Counter Definition</a:t>
            </a:r>
            <a:endParaRPr lang="en-US" altLang="zh-CN" sz="2400"/>
          </a:p>
          <a:p>
            <a:pPr>
              <a:lnSpc>
                <a:spcPct val="80000"/>
              </a:lnSpc>
            </a:pPr>
            <a:r>
              <a:rPr lang="en-US" altLang="zh-CN" sz="2400"/>
              <a:t>Alarm Definition</a:t>
            </a:r>
            <a:endParaRPr lang="en-US" altLang="zh-CN" sz="2400"/>
          </a:p>
          <a:p>
            <a:pPr>
              <a:lnSpc>
                <a:spcPct val="80000"/>
              </a:lnSpc>
            </a:pPr>
            <a:r>
              <a:rPr lang="en-US" altLang="zh-CN" sz="2400"/>
              <a:t>Message Definition</a:t>
            </a:r>
            <a:endParaRPr lang="en-US" altLang="zh-CN" sz="2400"/>
          </a:p>
          <a:p>
            <a:pPr>
              <a:lnSpc>
                <a:spcPct val="80000"/>
              </a:lnSpc>
            </a:pPr>
            <a:r>
              <a:rPr lang="en-US" altLang="zh-CN" sz="2400"/>
              <a:t>Application Modes Definition</a:t>
            </a:r>
            <a:endParaRPr lang="en-US" altLang="zh-CN" sz="2400"/>
          </a:p>
          <a:p>
            <a:pPr>
              <a:lnSpc>
                <a:spcPct val="80000"/>
              </a:lnSpc>
            </a:pPr>
            <a:r>
              <a:rPr lang="en-US" altLang="zh-CN" sz="2400"/>
              <a:t>COM Definition</a:t>
            </a:r>
            <a:endParaRPr lang="en-US" altLang="zh-CN" sz="2400"/>
          </a:p>
          <a:p>
            <a:pPr>
              <a:lnSpc>
                <a:spcPct val="80000"/>
              </a:lnSpc>
            </a:pPr>
            <a:r>
              <a:rPr lang="en-US" altLang="zh-CN" sz="2400"/>
              <a:t>NM Definition</a:t>
            </a:r>
            <a:endParaRPr lang="en-US" altLang="zh-CN" sz="2400"/>
          </a:p>
          <a:p>
            <a:pPr>
              <a:lnSpc>
                <a:spcPct val="80000"/>
              </a:lnSpc>
            </a:pPr>
            <a:r>
              <a:rPr lang="en-US" altLang="zh-CN" sz="2400"/>
              <a:t>OSEKturbo Performance Dependency</a:t>
            </a:r>
            <a:endParaRPr lang="en-US" altLang="zh-CN" sz="240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4" name="标题 2533"/>
          <p:cNvSpPr/>
          <p:nvPr>
            <p:ph type="title" idx="4294967295"/>
          </p:nvPr>
        </p:nvSpPr>
        <p:spPr>
          <a:xfrm>
            <a:off x="1016000" y="104775"/>
            <a:ext cx="7340600" cy="350838"/>
          </a:xfrm>
          <a:ln/>
        </p:spPr>
        <p:txBody>
          <a:bodyPr lIns="82550" tIns="41275" rIns="82550" bIns="41275"/>
          <a:p>
            <a:r>
              <a:rPr lang="zh-CN" altLang="en-US"/>
              <a:t>配置步骤</a:t>
            </a:r>
            <a:endParaRPr lang="zh-CN" altLang="en-US"/>
          </a:p>
        </p:txBody>
      </p:sp>
      <p:sp>
        <p:nvSpPr>
          <p:cNvPr id="2535" name="文本占位符 2534"/>
          <p:cNvSpPr/>
          <p:nvPr>
            <p:ph type="body" idx="4294967295"/>
          </p:nvPr>
        </p:nvSpPr>
        <p:spPr>
          <a:xfrm>
            <a:off x="1116013" y="1827213"/>
            <a:ext cx="7777162" cy="4481512"/>
          </a:xfrm>
          <a:ln/>
        </p:spPr>
        <p:txBody>
          <a:bodyPr lIns="82550" tIns="41275" rIns="82550" bIns="41275"/>
          <a:p>
            <a:pPr>
              <a:buNone/>
            </a:pPr>
            <a:r>
              <a:rPr lang="en-US" altLang="zh-CN">
                <a:solidFill>
                  <a:schemeClr val="tx2"/>
                </a:solidFill>
              </a:rPr>
              <a:t>1.</a:t>
            </a:r>
            <a:r>
              <a:rPr lang="zh-CN" altLang="en-US">
                <a:solidFill>
                  <a:schemeClr val="tx2"/>
                </a:solidFill>
              </a:rPr>
              <a:t>设计应用程序配置情况</a:t>
            </a:r>
            <a:endParaRPr lang="zh-CN" altLang="en-US">
              <a:solidFill>
                <a:schemeClr val="tx2"/>
              </a:solidFill>
            </a:endParaRPr>
          </a:p>
          <a:p>
            <a:pPr>
              <a:buNone/>
            </a:pPr>
            <a:r>
              <a:rPr lang="zh-CN" altLang="en-US"/>
              <a:t>   </a:t>
            </a:r>
            <a:r>
              <a:rPr lang="zh-CN" altLang="en-US" sz="2000"/>
              <a:t>设计好用户程序中需要的任务数量，任务属性，堆栈大小，事件数量，告警数量，告警相关任务，消息数量，消息相关任务和事件情况</a:t>
            </a:r>
            <a:endParaRPr lang="zh-CN" altLang="en-US" sz="2000"/>
          </a:p>
          <a:p>
            <a:r>
              <a:rPr lang="en-US" altLang="zh-CN"/>
              <a:t>2.</a:t>
            </a:r>
            <a:r>
              <a:rPr lang="zh-CN" altLang="en-US">
                <a:solidFill>
                  <a:schemeClr val="tx2"/>
                </a:solidFill>
              </a:rPr>
              <a:t>利用</a:t>
            </a:r>
            <a:r>
              <a:rPr lang="en-US" altLang="zh-CN">
                <a:solidFill>
                  <a:schemeClr val="tx2"/>
                </a:solidFill>
              </a:rPr>
              <a:t>OSEKBuilder</a:t>
            </a:r>
            <a:r>
              <a:rPr lang="zh-CN" altLang="en-US">
                <a:solidFill>
                  <a:schemeClr val="tx2"/>
                </a:solidFill>
              </a:rPr>
              <a:t>生成</a:t>
            </a:r>
            <a:r>
              <a:rPr lang="en-US" altLang="zh-CN">
                <a:solidFill>
                  <a:schemeClr val="tx2"/>
                </a:solidFill>
              </a:rPr>
              <a:t>oil</a:t>
            </a:r>
            <a:r>
              <a:rPr lang="zh-CN" altLang="en-US">
                <a:solidFill>
                  <a:schemeClr val="tx2"/>
                </a:solidFill>
              </a:rPr>
              <a:t>文件和</a:t>
            </a:r>
            <a:r>
              <a:rPr lang="en-US" altLang="zh-CN">
                <a:solidFill>
                  <a:schemeClr val="tx2"/>
                </a:solidFill>
              </a:rPr>
              <a:t>gen</a:t>
            </a:r>
            <a:r>
              <a:rPr lang="zh-CN" altLang="en-US">
                <a:solidFill>
                  <a:schemeClr val="tx2"/>
                </a:solidFill>
              </a:rPr>
              <a:t>文件夹中的</a:t>
            </a:r>
            <a:r>
              <a:rPr lang="en-US" altLang="zh-CN">
                <a:solidFill>
                  <a:schemeClr val="tx2"/>
                </a:solidFill>
              </a:rPr>
              <a:t>c</a:t>
            </a:r>
            <a:r>
              <a:rPr lang="zh-CN" altLang="en-US">
                <a:solidFill>
                  <a:schemeClr val="tx2"/>
                </a:solidFill>
              </a:rPr>
              <a:t>语言配置文件</a:t>
            </a:r>
            <a:endParaRPr lang="zh-CN" altLang="en-US">
              <a:solidFill>
                <a:schemeClr val="tx2"/>
              </a:solidFill>
            </a:endParaRPr>
          </a:p>
          <a:p>
            <a:pPr>
              <a:buNone/>
            </a:pPr>
            <a:r>
              <a:rPr lang="zh-CN" altLang="en-US" sz="2000"/>
              <a:t>    用</a:t>
            </a:r>
            <a:r>
              <a:rPr lang="en-US" altLang="zh-CN" sz="2000"/>
              <a:t>OSEKBulider</a:t>
            </a:r>
            <a:r>
              <a:rPr lang="zh-CN" altLang="en-US" sz="2000"/>
              <a:t>根据自己应用程序情况配置相关的</a:t>
            </a:r>
            <a:r>
              <a:rPr lang="en-US" altLang="zh-CN" sz="2000"/>
              <a:t>OIL</a:t>
            </a:r>
            <a:r>
              <a:rPr lang="zh-CN" altLang="en-US" sz="2000"/>
              <a:t>文件。</a:t>
            </a:r>
            <a:r>
              <a:rPr lang="en-US" altLang="zh-CN" sz="2000"/>
              <a:t>OIL</a:t>
            </a:r>
            <a:r>
              <a:rPr lang="zh-CN" altLang="en-US" sz="2000"/>
              <a:t>文件里任务等定义顺序是配置时的创建顺序。</a:t>
            </a:r>
            <a:endParaRPr lang="zh-CN" altLang="en-US" sz="200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8" name="标题 2537"/>
          <p:cNvSpPr/>
          <p:nvPr>
            <p:ph type="title" idx="4294967295"/>
          </p:nvPr>
        </p:nvSpPr>
        <p:spPr>
          <a:xfrm>
            <a:off x="1016000" y="104775"/>
            <a:ext cx="7340600" cy="350838"/>
          </a:xfrm>
          <a:ln/>
        </p:spPr>
        <p:txBody>
          <a:bodyPr lIns="82550" tIns="41275" rIns="82550" bIns="41275"/>
          <a:p>
            <a:r>
              <a:rPr lang="zh-CN" altLang="en-US"/>
              <a:t>配置步骤</a:t>
            </a:r>
            <a:endParaRPr lang="zh-CN" altLang="en-US"/>
          </a:p>
        </p:txBody>
      </p:sp>
      <p:sp>
        <p:nvSpPr>
          <p:cNvPr id="2539" name="文本占位符 2538"/>
          <p:cNvSpPr/>
          <p:nvPr>
            <p:ph type="body" idx="4294967295"/>
          </p:nvPr>
        </p:nvSpPr>
        <p:spPr>
          <a:xfrm>
            <a:off x="685800" y="1447800"/>
            <a:ext cx="7772400" cy="4648200"/>
          </a:xfrm>
          <a:ln/>
        </p:spPr>
        <p:txBody>
          <a:bodyPr lIns="82550" tIns="41275" rIns="82550" bIns="41275"/>
          <a:p>
            <a:r>
              <a:rPr lang="en-US" altLang="zh-CN" sz="3000">
                <a:solidFill>
                  <a:schemeClr val="tx2"/>
                </a:solidFill>
              </a:rPr>
              <a:t>1.</a:t>
            </a:r>
            <a:r>
              <a:rPr lang="zh-CN" altLang="en-US" sz="3000">
                <a:solidFill>
                  <a:schemeClr val="tx2"/>
                </a:solidFill>
              </a:rPr>
              <a:t>设计应用程序配置情况</a:t>
            </a:r>
            <a:endParaRPr lang="zh-CN" altLang="en-US" sz="3000">
              <a:solidFill>
                <a:schemeClr val="tx2"/>
              </a:solidFill>
            </a:endParaRPr>
          </a:p>
          <a:p>
            <a:pPr>
              <a:buNone/>
            </a:pPr>
            <a:r>
              <a:rPr lang="zh-CN" altLang="en-US" sz="2400"/>
              <a:t>	设计好用户程序中需要的任务数量，任务属性，堆栈大小，事件数量，告警数量，告警相关任务，消息数量，消息相关任务和事件情况等配置需求。</a:t>
            </a:r>
            <a:endParaRPr lang="zh-CN" altLang="en-US" sz="2400"/>
          </a:p>
          <a:p>
            <a:r>
              <a:rPr lang="en-US" altLang="zh-CN" sz="3000">
                <a:solidFill>
                  <a:schemeClr val="tx2"/>
                </a:solidFill>
              </a:rPr>
              <a:t>2.</a:t>
            </a:r>
            <a:r>
              <a:rPr lang="zh-CN" altLang="en-US" sz="3000">
                <a:solidFill>
                  <a:schemeClr val="tx2"/>
                </a:solidFill>
              </a:rPr>
              <a:t>利用</a:t>
            </a:r>
            <a:r>
              <a:rPr lang="en-US" altLang="zh-CN" sz="3000">
                <a:solidFill>
                  <a:schemeClr val="tx2"/>
                </a:solidFill>
              </a:rPr>
              <a:t>OSEKBuilder</a:t>
            </a:r>
            <a:r>
              <a:rPr lang="zh-CN" altLang="en-US" sz="3000">
                <a:solidFill>
                  <a:schemeClr val="tx2"/>
                </a:solidFill>
              </a:rPr>
              <a:t>生成</a:t>
            </a:r>
            <a:r>
              <a:rPr lang="en-US" altLang="zh-CN" sz="3000">
                <a:solidFill>
                  <a:schemeClr val="tx2"/>
                </a:solidFill>
              </a:rPr>
              <a:t>oil</a:t>
            </a:r>
            <a:r>
              <a:rPr lang="zh-CN" altLang="en-US" sz="3000">
                <a:solidFill>
                  <a:schemeClr val="tx2"/>
                </a:solidFill>
              </a:rPr>
              <a:t>文件和</a:t>
            </a:r>
            <a:r>
              <a:rPr lang="en-US" altLang="zh-CN" sz="3000">
                <a:solidFill>
                  <a:schemeClr val="tx2"/>
                </a:solidFill>
              </a:rPr>
              <a:t>gen</a:t>
            </a:r>
            <a:r>
              <a:rPr lang="zh-CN" altLang="en-US" sz="3000">
                <a:solidFill>
                  <a:schemeClr val="tx2"/>
                </a:solidFill>
              </a:rPr>
              <a:t>文件夹中的</a:t>
            </a:r>
            <a:r>
              <a:rPr lang="en-US" altLang="zh-CN" sz="3000">
                <a:solidFill>
                  <a:schemeClr val="tx2"/>
                </a:solidFill>
              </a:rPr>
              <a:t>c</a:t>
            </a:r>
            <a:r>
              <a:rPr lang="zh-CN" altLang="en-US" sz="3000">
                <a:solidFill>
                  <a:schemeClr val="tx2"/>
                </a:solidFill>
              </a:rPr>
              <a:t>语言配置文件</a:t>
            </a:r>
            <a:endParaRPr lang="zh-CN" altLang="en-US" sz="3000">
              <a:solidFill>
                <a:schemeClr val="tx2"/>
              </a:solidFill>
            </a:endParaRPr>
          </a:p>
          <a:p>
            <a:pPr>
              <a:buNone/>
            </a:pPr>
            <a:r>
              <a:rPr lang="zh-CN" altLang="en-US" sz="2400"/>
              <a:t>	用</a:t>
            </a:r>
            <a:r>
              <a:rPr lang="en-US" altLang="zh-CN" sz="2400"/>
              <a:t>OSEKBulider</a:t>
            </a:r>
            <a:r>
              <a:rPr lang="zh-CN" altLang="en-US" sz="2400"/>
              <a:t>根据自己应用程序情况配置相关的</a:t>
            </a:r>
            <a:r>
              <a:rPr lang="en-US" altLang="zh-CN" sz="2400"/>
              <a:t>OIL</a:t>
            </a:r>
            <a:r>
              <a:rPr lang="zh-CN" altLang="en-US" sz="2400"/>
              <a:t>文件。</a:t>
            </a:r>
            <a:r>
              <a:rPr lang="en-US" altLang="zh-CN" sz="2400"/>
              <a:t>OIL</a:t>
            </a:r>
            <a:r>
              <a:rPr lang="zh-CN" altLang="en-US" sz="2400"/>
              <a:t>文件里任务等定义顺序是配置时的创建顺序。</a:t>
            </a:r>
            <a:endParaRPr lang="zh-CN" altLang="en-US" sz="240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2" name="标题 2541"/>
          <p:cNvSpPr/>
          <p:nvPr>
            <p:ph type="title" idx="4294967295"/>
          </p:nvPr>
        </p:nvSpPr>
        <p:spPr>
          <a:xfrm>
            <a:off x="1016000" y="69850"/>
            <a:ext cx="7340600" cy="350838"/>
          </a:xfrm>
          <a:ln/>
        </p:spPr>
        <p:txBody>
          <a:bodyPr lIns="82550" tIns="41275" rIns="82550" bIns="41275"/>
          <a:p>
            <a:r>
              <a:rPr lang="zh-CN" altLang="en-US"/>
              <a:t>设计应用程序配置情况</a:t>
            </a:r>
            <a:endParaRPr lang="zh-CN" altLang="en-US"/>
          </a:p>
        </p:txBody>
      </p:sp>
      <p:sp>
        <p:nvSpPr>
          <p:cNvPr id="2543" name="文本占位符 2542"/>
          <p:cNvSpPr/>
          <p:nvPr>
            <p:ph type="body" idx="4294967295"/>
          </p:nvPr>
        </p:nvSpPr>
        <p:spPr>
          <a:xfrm>
            <a:off x="76200" y="1447800"/>
            <a:ext cx="8839200" cy="4876800"/>
          </a:xfrm>
          <a:ln/>
        </p:spPr>
        <p:txBody>
          <a:bodyPr lIns="82550" tIns="41275" rIns="82550" bIns="41275"/>
          <a:p>
            <a:pPr>
              <a:buNone/>
            </a:pPr>
            <a:r>
              <a:rPr lang="en-US" altLang="zh-CN" sz="2400"/>
              <a:t>	</a:t>
            </a:r>
            <a:r>
              <a:rPr lang="zh-CN" altLang="en-US" sz="2400"/>
              <a:t>设计好用户程序中需要的任务数量，任务属性，堆栈大小，事件数量，告警数量，告警相关任务，消息数量，消息相关任务和事件情况，	举例：</a:t>
            </a:r>
            <a:endParaRPr lang="zh-CN" altLang="en-US" sz="2400"/>
          </a:p>
          <a:p>
            <a:pPr>
              <a:buNone/>
            </a:pPr>
            <a:r>
              <a:rPr lang="zh-CN" altLang="en-US" sz="2400"/>
              <a:t>	</a:t>
            </a:r>
            <a:r>
              <a:rPr lang="en-US" altLang="zh-CN" sz="2400">
                <a:solidFill>
                  <a:schemeClr val="tx2"/>
                </a:solidFill>
              </a:rPr>
              <a:t>8</a:t>
            </a:r>
            <a:r>
              <a:rPr lang="zh-CN" altLang="en-US" sz="2400">
                <a:solidFill>
                  <a:schemeClr val="tx2"/>
                </a:solidFill>
              </a:rPr>
              <a:t>个任务</a:t>
            </a:r>
            <a:r>
              <a:rPr lang="zh-CN" altLang="en-US" sz="2400"/>
              <a:t>，名字是</a:t>
            </a:r>
            <a:r>
              <a:rPr lang="en-US" altLang="zh-CN" sz="2400"/>
              <a:t>TASK1</a:t>
            </a:r>
            <a:r>
              <a:rPr lang="zh-CN" altLang="en-US" sz="2400"/>
              <a:t>－</a:t>
            </a:r>
            <a:r>
              <a:rPr lang="en-US" altLang="zh-CN" sz="2400"/>
              <a:t>TASK8</a:t>
            </a:r>
            <a:r>
              <a:rPr lang="zh-CN" altLang="en-US" sz="2400"/>
              <a:t>，</a:t>
            </a:r>
            <a:endParaRPr lang="zh-CN" altLang="en-US" sz="2400"/>
          </a:p>
          <a:p>
            <a:pPr>
              <a:buNone/>
            </a:pPr>
            <a:r>
              <a:rPr lang="zh-CN" altLang="en-US" sz="2400"/>
              <a:t>	</a:t>
            </a:r>
            <a:r>
              <a:rPr lang="en-US" altLang="zh-CN" sz="2400">
                <a:solidFill>
                  <a:schemeClr val="tx2"/>
                </a:solidFill>
              </a:rPr>
              <a:t>1</a:t>
            </a:r>
            <a:r>
              <a:rPr lang="zh-CN" altLang="en-US" sz="2400">
                <a:solidFill>
                  <a:schemeClr val="tx2"/>
                </a:solidFill>
              </a:rPr>
              <a:t>个事件</a:t>
            </a:r>
            <a:r>
              <a:rPr lang="zh-CN" altLang="en-US" sz="2400"/>
              <a:t>，名字是</a:t>
            </a:r>
            <a:r>
              <a:rPr lang="en-US" altLang="zh-CN" sz="2400"/>
              <a:t>event1</a:t>
            </a:r>
            <a:endParaRPr lang="en-US" altLang="zh-CN" sz="2400"/>
          </a:p>
          <a:p>
            <a:pPr>
              <a:buNone/>
            </a:pPr>
            <a:r>
              <a:rPr lang="en-US" altLang="zh-CN" sz="2400"/>
              <a:t>	</a:t>
            </a:r>
            <a:r>
              <a:rPr lang="en-US" altLang="zh-CN" sz="2400">
                <a:solidFill>
                  <a:schemeClr val="tx2"/>
                </a:solidFill>
              </a:rPr>
              <a:t>3</a:t>
            </a:r>
            <a:r>
              <a:rPr lang="zh-CN" altLang="en-US" sz="2400">
                <a:solidFill>
                  <a:schemeClr val="tx2"/>
                </a:solidFill>
              </a:rPr>
              <a:t>个消息</a:t>
            </a:r>
            <a:r>
              <a:rPr lang="zh-CN" altLang="en-US" sz="2400"/>
              <a:t>，名字是</a:t>
            </a:r>
            <a:r>
              <a:rPr lang="en-US" altLang="zh-CN" sz="2400"/>
              <a:t>mess1</a:t>
            </a:r>
            <a:r>
              <a:rPr lang="zh-CN" altLang="en-US" sz="2400"/>
              <a:t>－</a:t>
            </a:r>
            <a:r>
              <a:rPr lang="en-US" altLang="zh-CN" sz="2400"/>
              <a:t>mess3</a:t>
            </a:r>
            <a:endParaRPr lang="en-US" altLang="zh-CN" sz="2400"/>
          </a:p>
          <a:p>
            <a:pPr>
              <a:buNone/>
            </a:pPr>
            <a:r>
              <a:rPr lang="en-US" altLang="zh-CN" sz="2400"/>
              <a:t>	</a:t>
            </a:r>
            <a:r>
              <a:rPr lang="en-US" altLang="zh-CN" sz="2400">
                <a:solidFill>
                  <a:schemeClr val="tx2"/>
                </a:solidFill>
              </a:rPr>
              <a:t>2</a:t>
            </a:r>
            <a:r>
              <a:rPr lang="zh-CN" altLang="en-US" sz="2400">
                <a:solidFill>
                  <a:schemeClr val="tx2"/>
                </a:solidFill>
              </a:rPr>
              <a:t>个告警</a:t>
            </a:r>
            <a:r>
              <a:rPr lang="zh-CN" altLang="en-US" sz="2400"/>
              <a:t>，名字是</a:t>
            </a:r>
            <a:r>
              <a:rPr lang="en-US" altLang="zh-CN" sz="2400"/>
              <a:t>alarm1</a:t>
            </a:r>
            <a:r>
              <a:rPr lang="zh-CN" altLang="en-US" sz="2400"/>
              <a:t>和</a:t>
            </a:r>
            <a:r>
              <a:rPr lang="en-US" altLang="zh-CN" sz="2400"/>
              <a:t>alarm2 </a:t>
            </a:r>
            <a:r>
              <a:rPr lang="zh-CN" altLang="en-US" sz="2400"/>
              <a:t>，</a:t>
            </a:r>
            <a:endParaRPr lang="zh-CN" altLang="en-US" sz="2400"/>
          </a:p>
          <a:p>
            <a:pPr>
              <a:buNone/>
            </a:pPr>
            <a:r>
              <a:rPr lang="zh-CN" altLang="en-US" sz="2400"/>
              <a:t>	</a:t>
            </a:r>
            <a:r>
              <a:rPr lang="en-US" altLang="zh-CN" sz="2400">
                <a:solidFill>
                  <a:schemeClr val="tx2"/>
                </a:solidFill>
              </a:rPr>
              <a:t>1</a:t>
            </a:r>
            <a:r>
              <a:rPr lang="zh-CN" altLang="en-US" sz="2400">
                <a:solidFill>
                  <a:schemeClr val="tx2"/>
                </a:solidFill>
              </a:rPr>
              <a:t>个资源</a:t>
            </a:r>
            <a:r>
              <a:rPr lang="zh-CN" altLang="en-US" sz="2400"/>
              <a:t>，名字是</a:t>
            </a:r>
            <a:r>
              <a:rPr lang="en-US" altLang="zh-CN" sz="2400"/>
              <a:t>res1</a:t>
            </a:r>
            <a:endParaRPr lang="en-US" altLang="zh-CN" sz="2400"/>
          </a:p>
          <a:p>
            <a:pPr>
              <a:buNone/>
            </a:pPr>
            <a:r>
              <a:rPr lang="en-US" altLang="zh-CN" sz="2400"/>
              <a:t>	</a:t>
            </a:r>
            <a:r>
              <a:rPr lang="zh-CN" altLang="en-US" sz="2400"/>
              <a:t>任务</a:t>
            </a:r>
            <a:r>
              <a:rPr lang="en-US" altLang="zh-CN" sz="2400"/>
              <a:t>8</a:t>
            </a:r>
            <a:r>
              <a:rPr lang="zh-CN" altLang="en-US" sz="2400"/>
              <a:t>用到告警</a:t>
            </a:r>
            <a:r>
              <a:rPr lang="en-US" altLang="zh-CN" sz="2400"/>
              <a:t>1</a:t>
            </a:r>
            <a:r>
              <a:rPr lang="zh-CN" altLang="en-US" sz="2400"/>
              <a:t>、事件</a:t>
            </a:r>
            <a:r>
              <a:rPr lang="en-US" altLang="zh-CN" sz="2400"/>
              <a:t>1</a:t>
            </a:r>
            <a:r>
              <a:rPr lang="zh-CN" altLang="en-US" sz="2400"/>
              <a:t>和任务</a:t>
            </a:r>
            <a:r>
              <a:rPr lang="en-US" altLang="zh-CN" sz="2400"/>
              <a:t>6</a:t>
            </a:r>
            <a:r>
              <a:rPr lang="zh-CN" altLang="en-US" sz="2400"/>
              <a:t>实现一个自我延时，利用消息</a:t>
            </a:r>
            <a:r>
              <a:rPr lang="en-US" altLang="zh-CN" sz="2400"/>
              <a:t>3</a:t>
            </a:r>
            <a:r>
              <a:rPr lang="zh-CN" altLang="en-US" sz="2400"/>
              <a:t>实现对任务</a:t>
            </a:r>
            <a:r>
              <a:rPr lang="en-US" altLang="zh-CN" sz="2400"/>
              <a:t>4</a:t>
            </a:r>
            <a:r>
              <a:rPr lang="zh-CN" altLang="en-US" sz="2400"/>
              <a:t>的激活，任务</a:t>
            </a:r>
            <a:r>
              <a:rPr lang="en-US" altLang="zh-CN" sz="2400"/>
              <a:t>4</a:t>
            </a:r>
            <a:r>
              <a:rPr lang="zh-CN" altLang="en-US" sz="2400"/>
              <a:t>和任务</a:t>
            </a:r>
            <a:r>
              <a:rPr lang="en-US" altLang="zh-CN" sz="2400"/>
              <a:t>5</a:t>
            </a:r>
            <a:r>
              <a:rPr lang="zh-CN" altLang="en-US" sz="2400"/>
              <a:t>都要用到互斥访问的资源</a:t>
            </a:r>
            <a:r>
              <a:rPr lang="en-US" altLang="zh-CN" sz="2400"/>
              <a:t>1</a:t>
            </a:r>
            <a:r>
              <a:rPr lang="zh-CN" altLang="en-US" sz="2600"/>
              <a:t>。</a:t>
            </a:r>
            <a:endParaRPr lang="zh-CN" altLang="en-US" sz="2600"/>
          </a:p>
        </p:txBody>
      </p:sp>
      <p:sp>
        <p:nvSpPr>
          <p:cNvPr id="2544" name="动作按钮: 上一张 2543"/>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7" name="文本占位符 2546"/>
          <p:cNvSpPr/>
          <p:nvPr>
            <p:ph type="body" idx="4294967295"/>
          </p:nvPr>
        </p:nvSpPr>
        <p:spPr>
          <a:xfrm>
            <a:off x="304800" y="1371600"/>
            <a:ext cx="8534400" cy="4724400"/>
          </a:xfrm>
          <a:ln/>
        </p:spPr>
        <p:txBody>
          <a:bodyPr lIns="82550" tIns="41275" rIns="82550" bIns="41275"/>
          <a:p>
            <a:pPr>
              <a:buNone/>
            </a:pPr>
            <a:r>
              <a:rPr lang="en-US" altLang="zh-CN" sz="2000"/>
              <a:t>	</a:t>
            </a:r>
            <a:r>
              <a:rPr lang="zh-CN" altLang="en-US" sz="2200"/>
              <a:t>希望达到的效果是系统启动后任务</a:t>
            </a:r>
            <a:r>
              <a:rPr lang="en-US" altLang="zh-CN" sz="2200"/>
              <a:t>8</a:t>
            </a:r>
            <a:r>
              <a:rPr lang="zh-CN" altLang="en-US" sz="2200"/>
              <a:t>自动就绪，在设置了一个告警，自我延时一段时间后激活任务</a:t>
            </a:r>
            <a:r>
              <a:rPr lang="en-US" altLang="zh-CN" sz="2200"/>
              <a:t>4</a:t>
            </a:r>
            <a:r>
              <a:rPr lang="zh-CN" altLang="en-US" sz="2200"/>
              <a:t>，并发送消息</a:t>
            </a:r>
            <a:r>
              <a:rPr lang="en-US" altLang="zh-CN" sz="2200"/>
              <a:t>3</a:t>
            </a:r>
            <a:r>
              <a:rPr lang="zh-CN" altLang="en-US" sz="2200"/>
              <a:t>给任务</a:t>
            </a:r>
            <a:r>
              <a:rPr lang="en-US" altLang="zh-CN" sz="2200"/>
              <a:t>4</a:t>
            </a:r>
            <a:r>
              <a:rPr lang="zh-CN" altLang="en-US" sz="2200"/>
              <a:t>。任务</a:t>
            </a:r>
            <a:r>
              <a:rPr lang="en-US" altLang="zh-CN" sz="2200"/>
              <a:t>4</a:t>
            </a:r>
            <a:r>
              <a:rPr lang="zh-CN" altLang="en-US" sz="2200"/>
              <a:t>运行时能使用互斥资源</a:t>
            </a:r>
            <a:r>
              <a:rPr lang="en-US" altLang="zh-CN" sz="2200"/>
              <a:t>res1</a:t>
            </a:r>
            <a:r>
              <a:rPr lang="zh-CN" altLang="en-US" sz="2200"/>
              <a:t>，之后任务</a:t>
            </a:r>
            <a:r>
              <a:rPr lang="en-US" altLang="zh-CN" sz="2200"/>
              <a:t>5</a:t>
            </a:r>
            <a:r>
              <a:rPr lang="zh-CN" altLang="en-US" sz="2200"/>
              <a:t>被激活并也使用资源</a:t>
            </a:r>
            <a:r>
              <a:rPr lang="en-US" altLang="zh-CN" sz="2200"/>
              <a:t>res1</a:t>
            </a:r>
            <a:r>
              <a:rPr lang="zh-CN" altLang="en-US" sz="2200"/>
              <a:t>，两者之间能互斥访问资源不会发生优先级翻转现象。最后回到任务</a:t>
            </a:r>
            <a:r>
              <a:rPr lang="en-US" altLang="zh-CN" sz="2200"/>
              <a:t>8</a:t>
            </a:r>
            <a:r>
              <a:rPr lang="zh-CN" altLang="en-US" sz="2200"/>
              <a:t>，重复上述流程循环。</a:t>
            </a:r>
            <a:endParaRPr lang="zh-CN" altLang="en-US" sz="2200"/>
          </a:p>
          <a:p>
            <a:endParaRPr lang="zh-CN" altLang="en-US" sz="2200"/>
          </a:p>
        </p:txBody>
      </p:sp>
      <p:sp>
        <p:nvSpPr>
          <p:cNvPr id="2548" name="矩形 2547"/>
          <p:cNvSpPr/>
          <p:nvPr/>
        </p:nvSpPr>
        <p:spPr>
          <a:xfrm>
            <a:off x="685800" y="42863"/>
            <a:ext cx="7772400" cy="676275"/>
          </a:xfrm>
          <a:prstGeom prst="rect">
            <a:avLst/>
          </a:prstGeom>
          <a:noFill/>
          <a:ln w="9525">
            <a:noFill/>
          </a:ln>
        </p:spPr>
        <p:txBody>
          <a:bodyPr lIns="91431" tIns="45716" rIns="91431" bIns="45716" anchor="ctr" anchorCtr="0"/>
          <a:p>
            <a:pPr algn="ctr" defTabSz="676275" fontAlgn="b">
              <a:lnSpc>
                <a:spcPct val="120000"/>
              </a:lnSpc>
              <a:spcBef>
                <a:spcPct val="0"/>
              </a:spcBef>
              <a:spcAft>
                <a:spcPct val="0"/>
              </a:spcAft>
              <a:buClrTx/>
              <a:buSzPct val="100000"/>
            </a:pPr>
            <a:r>
              <a:rPr lang="zh-CN" altLang="en-US" sz="3200" b="1">
                <a:solidFill>
                  <a:srgbClr val="FFFF00"/>
                </a:solidFill>
                <a:latin typeface="Arial" panose="020B0604020202020204" pitchFamily="34" charset="0"/>
                <a:ea typeface="宋体" panose="02010600030101010101" pitchFamily="2" charset="-122"/>
              </a:rPr>
              <a:t>设计应用程序配置情况</a:t>
            </a:r>
            <a:endParaRPr lang="zh-CN" altLang="en-US" sz="3200" b="1">
              <a:solidFill>
                <a:srgbClr val="FFFF00"/>
              </a:solidFill>
              <a:latin typeface="Arial" panose="020B0604020202020204" pitchFamily="34" charset="0"/>
              <a:ea typeface="宋体" panose="02010600030101010101" pitchFamily="2" charset="-122"/>
            </a:endParaRPr>
          </a:p>
        </p:txBody>
      </p:sp>
      <p:sp>
        <p:nvSpPr>
          <p:cNvPr id="2549" name="矩形 2548"/>
          <p:cNvSpPr/>
          <p:nvPr/>
        </p:nvSpPr>
        <p:spPr>
          <a:xfrm>
            <a:off x="3276600" y="4648200"/>
            <a:ext cx="10668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TASK8</a:t>
            </a:r>
            <a:endParaRPr lang="en-US" altLang="zh-CN" sz="2000" b="1">
              <a:latin typeface="Arial" panose="020B0604020202020204" pitchFamily="34" charset="0"/>
              <a:ea typeface="宋体" panose="02010600030101010101" pitchFamily="2" charset="-122"/>
            </a:endParaRPr>
          </a:p>
        </p:txBody>
      </p:sp>
      <p:sp>
        <p:nvSpPr>
          <p:cNvPr id="2550" name="矩形 2549"/>
          <p:cNvSpPr/>
          <p:nvPr/>
        </p:nvSpPr>
        <p:spPr>
          <a:xfrm>
            <a:off x="1066800" y="4648200"/>
            <a:ext cx="11430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TASK6</a:t>
            </a:r>
            <a:endParaRPr lang="en-US" altLang="zh-CN" sz="2000" b="1">
              <a:latin typeface="Arial" panose="020B0604020202020204" pitchFamily="34" charset="0"/>
              <a:ea typeface="宋体" panose="02010600030101010101" pitchFamily="2" charset="-122"/>
            </a:endParaRPr>
          </a:p>
        </p:txBody>
      </p:sp>
      <p:sp>
        <p:nvSpPr>
          <p:cNvPr id="2551" name="矩形 2550"/>
          <p:cNvSpPr/>
          <p:nvPr/>
        </p:nvSpPr>
        <p:spPr>
          <a:xfrm>
            <a:off x="6781800" y="4648200"/>
            <a:ext cx="10668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TASK4</a:t>
            </a:r>
            <a:endParaRPr lang="en-US" altLang="zh-CN" sz="2000" b="1">
              <a:latin typeface="Arial" panose="020B0604020202020204" pitchFamily="34" charset="0"/>
              <a:ea typeface="宋体" panose="02010600030101010101" pitchFamily="2" charset="-122"/>
            </a:endParaRPr>
          </a:p>
        </p:txBody>
      </p:sp>
      <p:sp>
        <p:nvSpPr>
          <p:cNvPr id="2552" name="矩形 2551"/>
          <p:cNvSpPr/>
          <p:nvPr/>
        </p:nvSpPr>
        <p:spPr>
          <a:xfrm>
            <a:off x="4953000" y="4648200"/>
            <a:ext cx="11430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TASK5</a:t>
            </a:r>
            <a:endParaRPr lang="en-US" altLang="zh-CN" sz="2000" b="1">
              <a:latin typeface="Arial" panose="020B0604020202020204" pitchFamily="34" charset="0"/>
              <a:ea typeface="宋体" panose="02010600030101010101" pitchFamily="2" charset="-122"/>
            </a:endParaRPr>
          </a:p>
        </p:txBody>
      </p:sp>
      <p:sp>
        <p:nvSpPr>
          <p:cNvPr id="2553" name="矩形 2552"/>
          <p:cNvSpPr/>
          <p:nvPr/>
        </p:nvSpPr>
        <p:spPr>
          <a:xfrm>
            <a:off x="2057400" y="5791200"/>
            <a:ext cx="10668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event1</a:t>
            </a:r>
            <a:endParaRPr lang="en-US" altLang="zh-CN" sz="2000" b="1">
              <a:latin typeface="Arial" panose="020B0604020202020204" pitchFamily="34" charset="0"/>
              <a:ea typeface="宋体" panose="02010600030101010101" pitchFamily="2" charset="-122"/>
            </a:endParaRPr>
          </a:p>
        </p:txBody>
      </p:sp>
      <p:sp>
        <p:nvSpPr>
          <p:cNvPr id="2554" name="矩形 2553"/>
          <p:cNvSpPr/>
          <p:nvPr/>
        </p:nvSpPr>
        <p:spPr>
          <a:xfrm>
            <a:off x="5105400" y="3581400"/>
            <a:ext cx="10668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mess3</a:t>
            </a:r>
            <a:endParaRPr lang="en-US" altLang="zh-CN" sz="2000" b="1">
              <a:latin typeface="Arial" panose="020B0604020202020204" pitchFamily="34" charset="0"/>
              <a:ea typeface="宋体" panose="02010600030101010101" pitchFamily="2" charset="-122"/>
            </a:endParaRPr>
          </a:p>
        </p:txBody>
      </p:sp>
      <p:sp>
        <p:nvSpPr>
          <p:cNvPr id="2555" name="矩形 2554"/>
          <p:cNvSpPr/>
          <p:nvPr/>
        </p:nvSpPr>
        <p:spPr>
          <a:xfrm>
            <a:off x="2057400" y="3657600"/>
            <a:ext cx="11430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alarm1</a:t>
            </a:r>
            <a:endParaRPr lang="en-US" altLang="zh-CN" sz="2000" b="1">
              <a:latin typeface="Arial" panose="020B0604020202020204" pitchFamily="34" charset="0"/>
              <a:ea typeface="宋体" panose="02010600030101010101" pitchFamily="2" charset="-122"/>
            </a:endParaRPr>
          </a:p>
        </p:txBody>
      </p:sp>
      <p:sp>
        <p:nvSpPr>
          <p:cNvPr id="2556" name="矩形 2555"/>
          <p:cNvSpPr/>
          <p:nvPr/>
        </p:nvSpPr>
        <p:spPr>
          <a:xfrm>
            <a:off x="5943600" y="5638800"/>
            <a:ext cx="1066800" cy="533400"/>
          </a:xfrm>
          <a:prstGeom prst="rect">
            <a:avLst/>
          </a:prstGeom>
          <a:noFill/>
          <a:ln w="28575" cap="flat" cmpd="sng">
            <a:solidFill>
              <a:srgbClr val="000000"/>
            </a:solidFill>
            <a:prstDash val="solid"/>
            <a:miter/>
            <a:headEnd type="none" w="med" len="med"/>
            <a:tailEnd type="none" w="med" len="med"/>
          </a:ln>
        </p:spPr>
        <p:txBody>
          <a:bodyPr wrap="none" lIns="91431" tIns="45716" rIns="91431" bIns="45716" anchor="ctr" anchorCtr="0"/>
          <a:p>
            <a:pPr marL="342900" indent="-342900" algn="ctr" defTabSz="914400" fontAlgn="base">
              <a:lnSpc>
                <a:spcPct val="80000"/>
              </a:lnSpc>
              <a:spcBef>
                <a:spcPct val="20000"/>
              </a:spcBef>
              <a:spcAft>
                <a:spcPct val="0"/>
              </a:spcAft>
              <a:buClrTx/>
              <a:buSzPct val="85000"/>
            </a:pPr>
            <a:r>
              <a:rPr lang="en-US" altLang="zh-CN" sz="2000" b="1">
                <a:latin typeface="Arial" panose="020B0604020202020204" pitchFamily="34" charset="0"/>
                <a:ea typeface="宋体" panose="02010600030101010101" pitchFamily="2" charset="-122"/>
              </a:rPr>
              <a:t>res1</a:t>
            </a:r>
            <a:endParaRPr lang="en-US" altLang="zh-CN" sz="2000" b="1">
              <a:latin typeface="Arial" panose="020B0604020202020204" pitchFamily="34" charset="0"/>
              <a:ea typeface="宋体" panose="02010600030101010101" pitchFamily="2" charset="-122"/>
            </a:endParaRPr>
          </a:p>
        </p:txBody>
      </p:sp>
      <p:cxnSp>
        <p:nvCxnSpPr>
          <p:cNvPr id="2557" name="直接连接符 2556"/>
          <p:cNvCxnSpPr/>
          <p:nvPr/>
        </p:nvCxnSpPr>
        <p:spPr>
          <a:xfrm flipV="1">
            <a:off x="7010400" y="5181600"/>
            <a:ext cx="228600" cy="457200"/>
          </a:xfrm>
          <a:prstGeom prst="line">
            <a:avLst/>
          </a:prstGeom>
          <a:ln w="28575" cap="flat" cmpd="sng">
            <a:solidFill>
              <a:srgbClr val="000000"/>
            </a:solidFill>
            <a:prstDash val="solid"/>
            <a:headEnd type="none" w="med" len="med"/>
            <a:tailEnd type="triangle" w="med" len="med"/>
          </a:ln>
        </p:spPr>
      </p:cxnSp>
      <p:cxnSp>
        <p:nvCxnSpPr>
          <p:cNvPr id="2558" name="直接连接符 2557"/>
          <p:cNvCxnSpPr/>
          <p:nvPr/>
        </p:nvCxnSpPr>
        <p:spPr>
          <a:xfrm>
            <a:off x="6172200" y="4114800"/>
            <a:ext cx="609600" cy="533400"/>
          </a:xfrm>
          <a:prstGeom prst="line">
            <a:avLst/>
          </a:prstGeom>
          <a:ln w="28575" cap="flat" cmpd="sng">
            <a:solidFill>
              <a:srgbClr val="000000"/>
            </a:solidFill>
            <a:prstDash val="solid"/>
            <a:headEnd type="none" w="med" len="med"/>
            <a:tailEnd type="triangle" w="med" len="med"/>
          </a:ln>
        </p:spPr>
      </p:cxnSp>
      <p:cxnSp>
        <p:nvCxnSpPr>
          <p:cNvPr id="2559" name="直接连接符 2558"/>
          <p:cNvCxnSpPr/>
          <p:nvPr/>
        </p:nvCxnSpPr>
        <p:spPr>
          <a:xfrm flipV="1">
            <a:off x="4343400" y="4114800"/>
            <a:ext cx="762000" cy="533400"/>
          </a:xfrm>
          <a:prstGeom prst="line">
            <a:avLst/>
          </a:prstGeom>
          <a:ln w="28575" cap="flat" cmpd="sng">
            <a:solidFill>
              <a:srgbClr val="000000"/>
            </a:solidFill>
            <a:prstDash val="solid"/>
            <a:headEnd type="none" w="med" len="med"/>
            <a:tailEnd type="triangle" w="med" len="med"/>
          </a:ln>
        </p:spPr>
      </p:cxnSp>
      <p:sp>
        <p:nvSpPr>
          <p:cNvPr id="2560" name="矩形 2559"/>
          <p:cNvSpPr/>
          <p:nvPr/>
        </p:nvSpPr>
        <p:spPr>
          <a:xfrm>
            <a:off x="3200400" y="4191000"/>
            <a:ext cx="533400" cy="457200"/>
          </a:xfrm>
          <a:noFill/>
          <a:ln w="28575" cap="flat" cmpd="sng">
            <a:solidFill>
              <a:srgbClr val="000000"/>
            </a:solidFill>
            <a:prstDash val="solid"/>
            <a:headEnd type="none" w="med" len="med"/>
            <a:tailEnd type="stealth" w="med" len="med"/>
          </a:ln>
        </p:spPr>
        <p:txBody>
          <a:bodyPr/>
          <a:p>
            <a:endParaRPr lang="zh-CN" altLang="en-US"/>
          </a:p>
        </p:txBody>
      </p:sp>
      <p:cxnSp>
        <p:nvCxnSpPr>
          <p:cNvPr id="2561" name="直接连接符 2560"/>
          <p:cNvCxnSpPr/>
          <p:nvPr/>
        </p:nvCxnSpPr>
        <p:spPr>
          <a:xfrm flipH="1">
            <a:off x="1600200" y="4191000"/>
            <a:ext cx="457200" cy="457200"/>
          </a:xfrm>
          <a:prstGeom prst="line">
            <a:avLst/>
          </a:prstGeom>
          <a:ln w="28575" cap="flat" cmpd="sng">
            <a:solidFill>
              <a:srgbClr val="000000"/>
            </a:solidFill>
            <a:prstDash val="solid"/>
            <a:headEnd type="none" w="med" len="med"/>
            <a:tailEnd type="triangle" w="med" len="med"/>
          </a:ln>
        </p:spPr>
      </p:cxnSp>
      <p:cxnSp>
        <p:nvCxnSpPr>
          <p:cNvPr id="2562" name="直接连接符 2561"/>
          <p:cNvCxnSpPr/>
          <p:nvPr/>
        </p:nvCxnSpPr>
        <p:spPr>
          <a:xfrm>
            <a:off x="1600200" y="5181600"/>
            <a:ext cx="457200" cy="609600"/>
          </a:xfrm>
          <a:prstGeom prst="line">
            <a:avLst/>
          </a:prstGeom>
          <a:ln w="28575" cap="flat" cmpd="sng">
            <a:solidFill>
              <a:srgbClr val="000000"/>
            </a:solidFill>
            <a:prstDash val="solid"/>
            <a:headEnd type="none" w="med" len="med"/>
            <a:tailEnd type="triangle" w="med" len="med"/>
          </a:ln>
        </p:spPr>
      </p:cxnSp>
      <p:cxnSp>
        <p:nvCxnSpPr>
          <p:cNvPr id="2563" name="直接连接符 2562"/>
          <p:cNvCxnSpPr/>
          <p:nvPr/>
        </p:nvCxnSpPr>
        <p:spPr>
          <a:xfrm flipV="1">
            <a:off x="3124200" y="5181600"/>
            <a:ext cx="533400" cy="609600"/>
          </a:xfrm>
          <a:prstGeom prst="line">
            <a:avLst/>
          </a:prstGeom>
          <a:ln w="28575" cap="flat" cmpd="sng">
            <a:solidFill>
              <a:srgbClr val="000000"/>
            </a:solidFill>
            <a:prstDash val="solid"/>
            <a:headEnd type="none" w="med" len="med"/>
            <a:tailEnd type="triangle" w="med" len="med"/>
          </a:ln>
        </p:spPr>
      </p:cxnSp>
      <p:cxnSp>
        <p:nvCxnSpPr>
          <p:cNvPr id="2564" name="直接连接符 2563"/>
          <p:cNvCxnSpPr/>
          <p:nvPr/>
        </p:nvCxnSpPr>
        <p:spPr>
          <a:xfrm flipH="1" flipV="1">
            <a:off x="5638800" y="5181600"/>
            <a:ext cx="304800" cy="457200"/>
          </a:xfrm>
          <a:prstGeom prst="line">
            <a:avLst/>
          </a:prstGeom>
          <a:ln w="28575" cap="flat" cmpd="sng">
            <a:solidFill>
              <a:srgbClr val="000000"/>
            </a:solidFill>
            <a:prstDash val="solid"/>
            <a:headEnd type="none" w="med" len="med"/>
            <a:tailEnd type="triangle" w="med" len="med"/>
          </a:ln>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childTnLst>
                                    <p:set>
                                      <p:cBhvr additive="base">
                                        <p:cTn id="6" dur="1" fill="hold">
                                          <p:stCondLst>
                                            <p:cond delay="0"/>
                                          </p:stCondLst>
                                        </p:cTn>
                                        <p:tgtEl>
                                          <p:spTgt spid="2549"/>
                                        </p:tgtEl>
                                        <p:attrNameLst>
                                          <p:attrName>style.visibility</p:attrName>
                                        </p:attrNameLst>
                                      </p:cBhvr>
                                      <p:to>
                                        <p:strVal val="visible"/>
                                      </p:to>
                                    </p:set>
                                    <p:animEffect transition="in" filter="blinds(horizontal)">
                                      <p:cBhvr additive="base">
                                        <p:cTn id="7" dur="500"/>
                                        <p:tgtEl>
                                          <p:spTgt spid="25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2560"/>
                                        </p:tgtEl>
                                        <p:attrNameLst>
                                          <p:attrName>style.visibility</p:attrName>
                                        </p:attrNameLst>
                                      </p:cBhvr>
                                      <p:to>
                                        <p:strVal val="visible"/>
                                      </p:to>
                                    </p:set>
                                    <p:animEffect transition="in" filter="blinds(horizontal)">
                                      <p:cBhvr additive="base">
                                        <p:cTn id="12" dur="500"/>
                                        <p:tgtEl>
                                          <p:spTgt spid="2560"/>
                                        </p:tgtEl>
                                      </p:cBhvr>
                                    </p:animEffect>
                                  </p:childTnLst>
                                </p:cTn>
                              </p:par>
                              <p:par>
                                <p:cTn id="13" presetID="3" presetClass="entr" presetSubtype="10" fill="hold" grpId="11" nodeType="withEffect">
                                  <p:childTnLst>
                                    <p:set>
                                      <p:cBhvr additive="base">
                                        <p:cTn id="14" dur="1" fill="hold">
                                          <p:stCondLst>
                                            <p:cond delay="0"/>
                                          </p:stCondLst>
                                        </p:cTn>
                                        <p:tgtEl>
                                          <p:spTgt spid="2555"/>
                                        </p:tgtEl>
                                        <p:attrNameLst>
                                          <p:attrName>style.visibility</p:attrName>
                                        </p:attrNameLst>
                                      </p:cBhvr>
                                      <p:to>
                                        <p:strVal val="visible"/>
                                      </p:to>
                                    </p:set>
                                    <p:animEffect transition="in" filter="blinds(horizontal)">
                                      <p:cBhvr additive="base">
                                        <p:cTn id="15" dur="500"/>
                                        <p:tgtEl>
                                          <p:spTgt spid="25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9" nodeType="clickEffect">
                                  <p:childTnLst>
                                    <p:set>
                                      <p:cBhvr additive="base">
                                        <p:cTn id="19" dur="1" fill="hold">
                                          <p:stCondLst>
                                            <p:cond delay="0"/>
                                          </p:stCondLst>
                                        </p:cTn>
                                        <p:tgtEl>
                                          <p:spTgt spid="2553"/>
                                        </p:tgtEl>
                                        <p:attrNameLst>
                                          <p:attrName>style.visibility</p:attrName>
                                        </p:attrNameLst>
                                      </p:cBhvr>
                                      <p:to>
                                        <p:strVal val="visible"/>
                                      </p:to>
                                    </p:set>
                                    <p:animEffect transition="in" filter="blinds(horizontal)">
                                      <p:cBhvr additive="base">
                                        <p:cTn id="20" dur="500"/>
                                        <p:tgtEl>
                                          <p:spTgt spid="2553"/>
                                        </p:tgtEl>
                                      </p:cBhvr>
                                    </p:animEffect>
                                  </p:childTnLst>
                                </p:cTn>
                              </p:par>
                              <p:par>
                                <p:cTn id="21" presetID="3" presetClass="entr" presetSubtype="10" fill="hold" nodeType="withEffect">
                                  <p:childTnLst>
                                    <p:set>
                                      <p:cBhvr additive="base">
                                        <p:cTn id="22" dur="1" fill="hold">
                                          <p:stCondLst>
                                            <p:cond delay="0"/>
                                          </p:stCondLst>
                                        </p:cTn>
                                        <p:tgtEl>
                                          <p:spTgt spid="2563"/>
                                        </p:tgtEl>
                                        <p:attrNameLst>
                                          <p:attrName>style.visibility</p:attrName>
                                        </p:attrNameLst>
                                      </p:cBhvr>
                                      <p:to>
                                        <p:strVal val="visible"/>
                                      </p:to>
                                    </p:set>
                                    <p:animEffect transition="in" filter="blinds(horizontal)">
                                      <p:cBhvr additive="base">
                                        <p:cTn id="23" dur="500"/>
                                        <p:tgtEl>
                                          <p:spTgt spid="256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childTnLst>
                                    <p:animEffect transition="out" filter="blinds(horizontal)">
                                      <p:cBhvr additive="base">
                                        <p:cTn id="27" dur="500"/>
                                        <p:tgtEl>
                                          <p:spTgt spid="2549"/>
                                        </p:tgtEl>
                                      </p:cBhvr>
                                    </p:animEffect>
                                    <p:set>
                                      <p:cBhvr additive="base">
                                        <p:cTn id="28" dur="1" fill="hold">
                                          <p:stCondLst>
                                            <p:cond delay="499"/>
                                          </p:stCondLst>
                                        </p:cTn>
                                        <p:tgtEl>
                                          <p:spTgt spid="25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childTnLst>
                                    <p:set>
                                      <p:cBhvr additive="base">
                                        <p:cTn id="32" dur="1" fill="hold">
                                          <p:stCondLst>
                                            <p:cond delay="0"/>
                                          </p:stCondLst>
                                        </p:cTn>
                                        <p:tgtEl>
                                          <p:spTgt spid="2561"/>
                                        </p:tgtEl>
                                        <p:attrNameLst>
                                          <p:attrName>style.visibility</p:attrName>
                                        </p:attrNameLst>
                                      </p:cBhvr>
                                      <p:to>
                                        <p:strVal val="visible"/>
                                      </p:to>
                                    </p:set>
                                    <p:animEffect transition="in" filter="blinds(horizontal)">
                                      <p:cBhvr additive="base">
                                        <p:cTn id="33" dur="500"/>
                                        <p:tgtEl>
                                          <p:spTgt spid="2561"/>
                                        </p:tgtEl>
                                      </p:cBhvr>
                                    </p:animEffect>
                                  </p:childTnLst>
                                </p:cTn>
                              </p:par>
                              <p:par>
                                <p:cTn id="34" presetID="3" presetClass="entr" presetSubtype="10" fill="hold" grpId="3" nodeType="withEffect">
                                  <p:childTnLst>
                                    <p:set>
                                      <p:cBhvr additive="base">
                                        <p:cTn id="35" dur="1" fill="hold">
                                          <p:stCondLst>
                                            <p:cond delay="0"/>
                                          </p:stCondLst>
                                        </p:cTn>
                                        <p:tgtEl>
                                          <p:spTgt spid="2550"/>
                                        </p:tgtEl>
                                        <p:attrNameLst>
                                          <p:attrName>style.visibility</p:attrName>
                                        </p:attrNameLst>
                                      </p:cBhvr>
                                      <p:to>
                                        <p:strVal val="visible"/>
                                      </p:to>
                                    </p:set>
                                    <p:animEffect transition="in" filter="blinds(horizontal)">
                                      <p:cBhvr additive="base">
                                        <p:cTn id="36" dur="500"/>
                                        <p:tgtEl>
                                          <p:spTgt spid="255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childTnLst>
                                    <p:set>
                                      <p:cBhvr additive="base">
                                        <p:cTn id="40" dur="1" fill="hold">
                                          <p:stCondLst>
                                            <p:cond delay="0"/>
                                          </p:stCondLst>
                                        </p:cTn>
                                        <p:tgtEl>
                                          <p:spTgt spid="2562"/>
                                        </p:tgtEl>
                                        <p:attrNameLst>
                                          <p:attrName>style.visibility</p:attrName>
                                        </p:attrNameLst>
                                      </p:cBhvr>
                                      <p:to>
                                        <p:strVal val="visible"/>
                                      </p:to>
                                    </p:set>
                                    <p:animEffect transition="in" filter="blinds(horizontal)">
                                      <p:cBhvr additive="base">
                                        <p:cTn id="41" dur="500"/>
                                        <p:tgtEl>
                                          <p:spTgt spid="2562"/>
                                        </p:tgtEl>
                                      </p:cBhvr>
                                    </p:animEffect>
                                  </p:childTnLst>
                                </p:cTn>
                              </p:par>
                              <p:par>
                                <p:cTn id="42" presetID="3" presetClass="entr" presetSubtype="10" fill="hold" grpId="1" nodeType="withEffect">
                                  <p:childTnLst>
                                    <p:set>
                                      <p:cBhvr additive="base">
                                        <p:cTn id="43" dur="1" fill="hold">
                                          <p:stCondLst>
                                            <p:cond delay="0"/>
                                          </p:stCondLst>
                                        </p:cTn>
                                        <p:tgtEl>
                                          <p:spTgt spid="2553"/>
                                        </p:tgtEl>
                                        <p:attrNameLst>
                                          <p:attrName>style.visibility</p:attrName>
                                        </p:attrNameLst>
                                      </p:cBhvr>
                                      <p:to>
                                        <p:strVal val="visible"/>
                                      </p:to>
                                    </p:set>
                                    <p:animEffect transition="in" filter="blinds(horizontal)">
                                      <p:cBhvr additive="base">
                                        <p:cTn id="44" dur="500"/>
                                        <p:tgtEl>
                                          <p:spTgt spid="255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2" nodeType="clickEffect">
                                  <p:childTnLst>
                                    <p:set>
                                      <p:cBhvr additive="base">
                                        <p:cTn id="48" dur="1" fill="hold">
                                          <p:stCondLst>
                                            <p:cond delay="0"/>
                                          </p:stCondLst>
                                        </p:cTn>
                                        <p:tgtEl>
                                          <p:spTgt spid="2549"/>
                                        </p:tgtEl>
                                        <p:attrNameLst>
                                          <p:attrName>style.visibility</p:attrName>
                                        </p:attrNameLst>
                                      </p:cBhvr>
                                      <p:to>
                                        <p:strVal val="visible"/>
                                      </p:to>
                                    </p:set>
                                    <p:animEffect transition="in" filter="blinds(horizontal)">
                                      <p:cBhvr additive="base">
                                        <p:cTn id="49" dur="500"/>
                                        <p:tgtEl>
                                          <p:spTgt spid="254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10" nodeType="clickEffect">
                                  <p:childTnLst>
                                    <p:set>
                                      <p:cBhvr additive="base">
                                        <p:cTn id="53" dur="1" fill="hold">
                                          <p:stCondLst>
                                            <p:cond delay="0"/>
                                          </p:stCondLst>
                                        </p:cTn>
                                        <p:tgtEl>
                                          <p:spTgt spid="2554"/>
                                        </p:tgtEl>
                                        <p:attrNameLst>
                                          <p:attrName>style.visibility</p:attrName>
                                        </p:attrNameLst>
                                      </p:cBhvr>
                                      <p:to>
                                        <p:strVal val="visible"/>
                                      </p:to>
                                    </p:set>
                                    <p:animEffect transition="in" filter="blinds(horizontal)">
                                      <p:cBhvr additive="base">
                                        <p:cTn id="54" dur="500"/>
                                        <p:tgtEl>
                                          <p:spTgt spid="2554"/>
                                        </p:tgtEl>
                                      </p:cBhvr>
                                    </p:animEffect>
                                  </p:childTnLst>
                                </p:cTn>
                              </p:par>
                              <p:par>
                                <p:cTn id="55" presetID="3" presetClass="entr" presetSubtype="10" fill="hold" nodeType="withEffect">
                                  <p:childTnLst>
                                    <p:set>
                                      <p:cBhvr additive="base">
                                        <p:cTn id="56" dur="1" fill="hold">
                                          <p:stCondLst>
                                            <p:cond delay="0"/>
                                          </p:stCondLst>
                                        </p:cTn>
                                        <p:tgtEl>
                                          <p:spTgt spid="2559"/>
                                        </p:tgtEl>
                                        <p:attrNameLst>
                                          <p:attrName>style.visibility</p:attrName>
                                        </p:attrNameLst>
                                      </p:cBhvr>
                                      <p:to>
                                        <p:strVal val="visible"/>
                                      </p:to>
                                    </p:set>
                                    <p:animEffect transition="in" filter="blinds(horizontal)">
                                      <p:cBhvr additive="base">
                                        <p:cTn id="57" dur="500"/>
                                        <p:tgtEl>
                                          <p:spTgt spid="255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childTnLst>
                                    <p:set>
                                      <p:cBhvr additive="base">
                                        <p:cTn id="61" dur="1" fill="hold">
                                          <p:stCondLst>
                                            <p:cond delay="0"/>
                                          </p:stCondLst>
                                        </p:cTn>
                                        <p:tgtEl>
                                          <p:spTgt spid="2558"/>
                                        </p:tgtEl>
                                        <p:attrNameLst>
                                          <p:attrName>style.visibility</p:attrName>
                                        </p:attrNameLst>
                                      </p:cBhvr>
                                      <p:to>
                                        <p:strVal val="visible"/>
                                      </p:to>
                                    </p:set>
                                    <p:animEffect transition="in" filter="blinds(horizontal)">
                                      <p:cBhvr additive="base">
                                        <p:cTn id="62" dur="500"/>
                                        <p:tgtEl>
                                          <p:spTgt spid="2558"/>
                                        </p:tgtEl>
                                      </p:cBhvr>
                                    </p:animEffect>
                                  </p:childTnLst>
                                </p:cTn>
                              </p:par>
                              <p:par>
                                <p:cTn id="63" presetID="3" presetClass="entr" presetSubtype="10" fill="hold" grpId="4" nodeType="withEffect">
                                  <p:childTnLst>
                                    <p:set>
                                      <p:cBhvr additive="base">
                                        <p:cTn id="64" dur="1" fill="hold">
                                          <p:stCondLst>
                                            <p:cond delay="0"/>
                                          </p:stCondLst>
                                        </p:cTn>
                                        <p:tgtEl>
                                          <p:spTgt spid="2551"/>
                                        </p:tgtEl>
                                        <p:attrNameLst>
                                          <p:attrName>style.visibility</p:attrName>
                                        </p:attrNameLst>
                                      </p:cBhvr>
                                      <p:to>
                                        <p:strVal val="visible"/>
                                      </p:to>
                                    </p:set>
                                    <p:animEffect transition="in" filter="blinds(horizontal)">
                                      <p:cBhvr additive="base">
                                        <p:cTn id="65" dur="500"/>
                                        <p:tgtEl>
                                          <p:spTgt spid="255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2" nodeType="clickEffect">
                                  <p:childTnLst>
                                    <p:set>
                                      <p:cBhvr additive="base">
                                        <p:cTn id="69" dur="1" fill="hold">
                                          <p:stCondLst>
                                            <p:cond delay="0"/>
                                          </p:stCondLst>
                                        </p:cTn>
                                        <p:tgtEl>
                                          <p:spTgt spid="2556"/>
                                        </p:tgtEl>
                                        <p:attrNameLst>
                                          <p:attrName>style.visibility</p:attrName>
                                        </p:attrNameLst>
                                      </p:cBhvr>
                                      <p:to>
                                        <p:strVal val="visible"/>
                                      </p:to>
                                    </p:set>
                                    <p:animEffect transition="in" filter="blinds(horizontal)">
                                      <p:cBhvr additive="base">
                                        <p:cTn id="70" dur="500"/>
                                        <p:tgtEl>
                                          <p:spTgt spid="2556"/>
                                        </p:tgtEl>
                                      </p:cBhvr>
                                    </p:animEffect>
                                  </p:childTnLst>
                                </p:cTn>
                              </p:par>
                              <p:par>
                                <p:cTn id="71" presetID="3" presetClass="entr" presetSubtype="10" fill="hold" nodeType="withEffect">
                                  <p:childTnLst>
                                    <p:set>
                                      <p:cBhvr additive="base">
                                        <p:cTn id="72" dur="1" fill="hold">
                                          <p:stCondLst>
                                            <p:cond delay="0"/>
                                          </p:stCondLst>
                                        </p:cTn>
                                        <p:tgtEl>
                                          <p:spTgt spid="2557"/>
                                        </p:tgtEl>
                                        <p:attrNameLst>
                                          <p:attrName>style.visibility</p:attrName>
                                        </p:attrNameLst>
                                      </p:cBhvr>
                                      <p:to>
                                        <p:strVal val="visible"/>
                                      </p:to>
                                    </p:set>
                                    <p:animEffect transition="in" filter="blinds(horizontal)">
                                      <p:cBhvr additive="base">
                                        <p:cTn id="73" dur="500"/>
                                        <p:tgtEl>
                                          <p:spTgt spid="255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7" nodeType="clickEffect">
                                  <p:childTnLst>
                                    <p:set>
                                      <p:cBhvr additive="base">
                                        <p:cTn id="77" dur="1" fill="hold">
                                          <p:stCondLst>
                                            <p:cond delay="0"/>
                                          </p:stCondLst>
                                        </p:cTn>
                                        <p:tgtEl>
                                          <p:spTgt spid="2552"/>
                                        </p:tgtEl>
                                        <p:attrNameLst>
                                          <p:attrName>style.visibility</p:attrName>
                                        </p:attrNameLst>
                                      </p:cBhvr>
                                      <p:to>
                                        <p:strVal val="visible"/>
                                      </p:to>
                                    </p:set>
                                    <p:animEffect transition="in" filter="blinds(horizontal)">
                                      <p:cBhvr additive="base">
                                        <p:cTn id="78" dur="500"/>
                                        <p:tgtEl>
                                          <p:spTgt spid="255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childTnLst>
                                    <p:animEffect transition="out" filter="blinds(horizontal)">
                                      <p:cBhvr additive="base">
                                        <p:cTn id="82" dur="500"/>
                                        <p:tgtEl>
                                          <p:spTgt spid="2552"/>
                                        </p:tgtEl>
                                      </p:cBhvr>
                                    </p:animEffect>
                                    <p:set>
                                      <p:cBhvr additive="base">
                                        <p:cTn id="83" dur="1" fill="hold">
                                          <p:stCondLst>
                                            <p:cond delay="499"/>
                                          </p:stCondLst>
                                        </p:cTn>
                                        <p:tgtEl>
                                          <p:spTgt spid="255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childTnLst>
                                    <p:set>
                                      <p:cBhvr additive="base">
                                        <p:cTn id="87" dur="1" fill="hold">
                                          <p:stCondLst>
                                            <p:cond delay="0"/>
                                          </p:stCondLst>
                                        </p:cTn>
                                        <p:tgtEl>
                                          <p:spTgt spid="2564"/>
                                        </p:tgtEl>
                                        <p:attrNameLst>
                                          <p:attrName>style.visibility</p:attrName>
                                        </p:attrNameLst>
                                      </p:cBhvr>
                                      <p:to>
                                        <p:strVal val="visible"/>
                                      </p:to>
                                    </p:set>
                                    <p:animEffect transition="in" filter="blinds(horizontal)">
                                      <p:cBhvr additive="base">
                                        <p:cTn id="88" dur="500"/>
                                        <p:tgtEl>
                                          <p:spTgt spid="256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2" nodeType="clickEffect">
                                  <p:childTnLst>
                                    <p:set>
                                      <p:cBhvr additive="base">
                                        <p:cTn id="92" dur="1" fill="hold">
                                          <p:stCondLst>
                                            <p:cond delay="0"/>
                                          </p:stCondLst>
                                        </p:cTn>
                                        <p:tgtEl>
                                          <p:spTgt spid="2552"/>
                                        </p:tgtEl>
                                        <p:attrNameLst>
                                          <p:attrName>style.visibility</p:attrName>
                                        </p:attrNameLst>
                                      </p:cBhvr>
                                      <p:to>
                                        <p:strVal val="visible"/>
                                      </p:to>
                                    </p:set>
                                    <p:animEffect transition="in" filter="blinds(horizontal)">
                                      <p:cBhvr additive="base">
                                        <p:cTn id="93" dur="500"/>
                                        <p:tgtEl>
                                          <p:spTgt spid="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 grpId="0" animBg="1"/>
      <p:bldP spid="2549" grpId="1" animBg="1"/>
      <p:bldP spid="2549" grpId="2" animBg="1" uiExpand="1"/>
      <p:bldP spid="2550" grpId="3" animBg="1"/>
      <p:bldP spid="2551" grpId="4" animBg="1"/>
      <p:bldP spid="2552" grpId="5" animBg="1"/>
      <p:bldP spid="2552" grpId="6" animBg="1"/>
      <p:bldP spid="2552" grpId="7" animBg="1"/>
      <p:bldP spid="2553" grpId="8" animBg="1"/>
      <p:bldP spid="2553" grpId="9" animBg="1"/>
      <p:bldP spid="2554" grpId="10" animBg="1"/>
      <p:bldP spid="2555" grpId="11" animBg="1"/>
      <p:bldP spid="2556" grpId="12"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7" name="标题 2566"/>
          <p:cNvSpPr/>
          <p:nvPr>
            <p:ph type="title" idx="4294967295"/>
          </p:nvPr>
        </p:nvSpPr>
        <p:spPr>
          <a:xfrm>
            <a:off x="1016000" y="69850"/>
            <a:ext cx="7340600" cy="350838"/>
          </a:xfrm>
          <a:ln/>
        </p:spPr>
        <p:txBody>
          <a:bodyPr lIns="82550" tIns="41275" rIns="82550" bIns="41275"/>
          <a:p>
            <a:r>
              <a:rPr lang="en-US" altLang="zh-CN"/>
              <a:t>OIL</a:t>
            </a:r>
            <a:r>
              <a:rPr lang="zh-CN" altLang="en-US"/>
              <a:t>文件结构</a:t>
            </a:r>
            <a:endParaRPr lang="zh-CN" altLang="en-US"/>
          </a:p>
        </p:txBody>
      </p:sp>
      <p:sp>
        <p:nvSpPr>
          <p:cNvPr id="2568" name="矩形 2567"/>
          <p:cNvSpPr/>
          <p:nvPr/>
        </p:nvSpPr>
        <p:spPr>
          <a:xfrm>
            <a:off x="457200" y="1279525"/>
            <a:ext cx="7848600" cy="5578475"/>
          </a:xfrm>
          <a:prstGeom prst="rect">
            <a:avLst/>
          </a:prstGeom>
          <a:solidFill>
            <a:srgbClr val="000066"/>
          </a:solidFill>
          <a:ln w="28575">
            <a:noFill/>
          </a:ln>
        </p:spPr>
        <p:txBody>
          <a:bodyPr lIns="91431" tIns="45716" rIns="91431" bIns="45716"/>
          <a:p>
            <a:pPr marL="342900" indent="-342900" defTabSz="914400" fontAlgn="base">
              <a:lnSpc>
                <a:spcPct val="100000"/>
              </a:lnSpc>
              <a:spcBef>
                <a:spcPct val="20000"/>
              </a:spcBef>
              <a:spcAft>
                <a:spcPct val="0"/>
              </a:spcAft>
              <a:buClrTx/>
              <a:buSzPct val="85000"/>
              <a:buChar char="•"/>
            </a:pPr>
            <a:r>
              <a:rPr lang="zh-CN" altLang="en-US" sz="2400" b="1">
                <a:latin typeface="Arial" panose="020B0604020202020204" pitchFamily="34" charset="0"/>
                <a:ea typeface="宋体" panose="02010600030101010101" pitchFamily="2" charset="-122"/>
              </a:rPr>
              <a:t>单</a:t>
            </a:r>
            <a:r>
              <a:rPr lang="en-US" altLang="zh-CN" sz="2400" b="1">
                <a:latin typeface="Arial" panose="020B0604020202020204" pitchFamily="34" charset="0"/>
                <a:ea typeface="宋体" panose="02010600030101010101" pitchFamily="2" charset="-122"/>
              </a:rPr>
              <a:t>CPU</a:t>
            </a:r>
            <a:r>
              <a:rPr lang="zh-CN" altLang="en-US" sz="2400" b="1">
                <a:latin typeface="Arial" panose="020B0604020202020204" pitchFamily="34" charset="0"/>
                <a:ea typeface="宋体" panose="02010600030101010101" pitchFamily="2" charset="-122"/>
              </a:rPr>
              <a:t>配置的</a:t>
            </a:r>
            <a:r>
              <a:rPr lang="en-US" altLang="zh-CN" sz="2400" b="1">
                <a:latin typeface="Arial" panose="020B0604020202020204" pitchFamily="34" charset="0"/>
                <a:ea typeface="宋体" panose="02010600030101010101" pitchFamily="2" charset="-122"/>
              </a:rPr>
              <a:t>oil</a:t>
            </a:r>
            <a:r>
              <a:rPr lang="zh-CN" altLang="en-US" sz="2400" b="1">
                <a:latin typeface="Arial" panose="020B0604020202020204" pitchFamily="34" charset="0"/>
                <a:ea typeface="宋体" panose="02010600030101010101" pitchFamily="2" charset="-122"/>
              </a:rPr>
              <a:t>文件基本模式必须遵循以下结构。</a:t>
            </a:r>
            <a:endParaRPr lang="zh-CN" altLang="en-US" sz="24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OIL_VERSION = &lt;version&gt;;</a:t>
            </a:r>
            <a:r>
              <a:rPr lang="en-US" altLang="zh-CN" sz="2000" b="1">
                <a:latin typeface="Arial" panose="020B0604020202020204" pitchFamily="34" charset="0"/>
                <a:ea typeface="宋体" panose="02010600030101010101" pitchFamily="2" charset="-122"/>
              </a:rPr>
              <a:t>oil</a:t>
            </a:r>
            <a:r>
              <a:rPr lang="zh-CN" altLang="en-US" sz="2000" b="1">
                <a:latin typeface="Arial" panose="020B0604020202020204" pitchFamily="34" charset="0"/>
                <a:ea typeface="宋体" panose="02010600030101010101" pitchFamily="2" charset="-122"/>
              </a:rPr>
              <a:t>版本</a:t>
            </a:r>
            <a:endParaRPr lang="zh-CN" altLang="en-US" sz="20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IMPLEMENTATION &lt;name&gt; </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    	&lt;OBJECT_TYPE&gt; { // Implementation definition</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i="1">
                <a:solidFill>
                  <a:schemeClr val="tx2"/>
                </a:solidFill>
                <a:latin typeface="Arial" panose="020B0604020202020204" pitchFamily="34" charset="0"/>
                <a:ea typeface="宋体" panose="02010600030101010101" pitchFamily="2" charset="-122"/>
              </a:rPr>
              <a:t>		...list of implementation specific object attributes...</a:t>
            </a:r>
            <a:endParaRPr lang="en-US" altLang="zh-CN" sz="2000" b="1" i="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i="1">
                <a:solidFill>
                  <a:schemeClr val="tx2"/>
                </a:solidFill>
                <a:latin typeface="Arial" panose="020B0604020202020204" pitchFamily="34" charset="0"/>
                <a:ea typeface="宋体" panose="02010600030101010101" pitchFamily="2" charset="-122"/>
              </a:rPr>
              <a:t>		...</a:t>
            </a:r>
            <a:endParaRPr lang="en-US" altLang="zh-CN" sz="2000" b="1" i="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执行模式标准，即配置对象的模式定义</a:t>
            </a:r>
            <a:endParaRPr lang="zh-CN" altLang="en-US" sz="20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CPU &lt;name&gt;</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{&lt;OBJECT_TYPE&gt; &lt;object_name&gt;// Definition of the application on CPU</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 // System object definition</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&lt;ATTRIBUTE&gt; = &lt;value&gt;;</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&lt;REFERENCE&gt; = &lt;object_name&gt;;</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 list of object attributes and references ...</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000" b="1">
                <a:solidFill>
                  <a:schemeClr val="tx2"/>
                </a:solidFill>
                <a:latin typeface="Arial" panose="020B0604020202020204" pitchFamily="34" charset="0"/>
                <a:ea typeface="宋体" panose="02010600030101010101" pitchFamily="2" charset="-122"/>
              </a:rPr>
              <a:t>		... list of objects ...</a:t>
            </a:r>
            <a:endParaRPr lang="en-US" altLang="zh-CN" sz="2000" b="1">
              <a:solidFill>
                <a:schemeClr val="tx2"/>
              </a:solidFill>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buNone/>
            </a:pPr>
            <a:r>
              <a:rPr lang="en-US" altLang="zh-CN" sz="2000" b="1">
                <a:solidFill>
                  <a:schemeClr val="tx2"/>
                </a:solidFill>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具体配置对象的配置描述列表</a:t>
            </a:r>
            <a:endParaRPr lang="zh-CN" altLang="en-US" sz="2000" b="1">
              <a:latin typeface="Arial" panose="020B0604020202020204" pitchFamily="34" charset="0"/>
              <a:ea typeface="宋体" panose="02010600030101010101" pitchFamily="2" charset="-122"/>
            </a:endParaRPr>
          </a:p>
        </p:txBody>
      </p:sp>
      <p:sp>
        <p:nvSpPr>
          <p:cNvPr id="2569" name="动作按钮: 上一张 2568"/>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570" name="图片 2569"/>
          <p:cNvPicPr>
            <a:picLocks noChangeAspect="1"/>
          </p:cNvPicPr>
          <p:nvPr/>
        </p:nvPicPr>
        <p:blipFill>
          <a:blip r:embed="rId1"/>
          <a:stretch>
            <a:fillRect/>
          </a:stretch>
        </p:blipFill>
        <p:spPr>
          <a:xfrm>
            <a:off x="914400" y="1009650"/>
            <a:ext cx="7467600" cy="5835650"/>
          </a:xfrm>
          <a:prstGeom prst="rect">
            <a:avLst/>
          </a:prstGeom>
          <a:noFill/>
          <a:ln w="9525">
            <a:noFill/>
          </a:ln>
        </p:spPr>
      </p:pic>
      <p:pic>
        <p:nvPicPr>
          <p:cNvPr id="2571" name="图片 2570"/>
          <p:cNvPicPr>
            <a:picLocks noChangeAspect="1"/>
          </p:cNvPicPr>
          <p:nvPr/>
        </p:nvPicPr>
        <p:blipFill>
          <a:blip r:embed="rId2"/>
          <a:stretch>
            <a:fillRect/>
          </a:stretch>
        </p:blipFill>
        <p:spPr>
          <a:xfrm>
            <a:off x="762000" y="1295400"/>
            <a:ext cx="7896225" cy="962025"/>
          </a:xfrm>
          <a:prstGeom prst="rect">
            <a:avLst/>
          </a:prstGeom>
          <a:noFill/>
          <a:ln w="28575" cap="flat" cmpd="sng">
            <a:solidFill>
              <a:srgbClr val="000000"/>
            </a:solidFill>
            <a:prstDash val="solid"/>
            <a:miter/>
            <a:headEnd type="none" w="med" len="med"/>
            <a:tailEnd type="none" w="med" len="me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570"/>
                                        </p:tgtEl>
                                        <p:attrNameLst>
                                          <p:attrName>style.visibility</p:attrName>
                                        </p:attrNameLst>
                                      </p:cBhvr>
                                      <p:to>
                                        <p:strVal val="visible"/>
                                      </p:to>
                                    </p:set>
                                    <p:animEffect transition="in" filter="blinds(horizontal)">
                                      <p:cBhvr additive="base">
                                        <p:cTn id="7" dur="500"/>
                                        <p:tgtEl>
                                          <p:spTgt spid="25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2571"/>
                                        </p:tgtEl>
                                        <p:attrNameLst>
                                          <p:attrName>style.visibility</p:attrName>
                                        </p:attrNameLst>
                                      </p:cBhvr>
                                      <p:to>
                                        <p:strVal val="visible"/>
                                      </p:to>
                                    </p:set>
                                    <p:animEffect transition="in" filter="blinds(horizontal)">
                                      <p:cBhvr additive="base">
                                        <p:cTn id="12" dur="500"/>
                                        <p:tgtEl>
                                          <p:spTgt spid="25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childTnLst>
                                    <p:animEffect transition="out" filter="blinds(horizontal)">
                                      <p:cBhvr additive="base">
                                        <p:cTn id="16" dur="500"/>
                                        <p:tgtEl>
                                          <p:spTgt spid="2571"/>
                                        </p:tgtEl>
                                      </p:cBhvr>
                                    </p:animEffect>
                                    <p:set>
                                      <p:cBhvr additive="base">
                                        <p:cTn id="17" dur="1" fill="hold">
                                          <p:stCondLst>
                                            <p:cond delay="499"/>
                                          </p:stCondLst>
                                        </p:cTn>
                                        <p:tgtEl>
                                          <p:spTgt spid="257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childTnLst>
                                    <p:animEffect transition="out" filter="blinds(horizontal)">
                                      <p:cBhvr additive="base">
                                        <p:cTn id="21" dur="500"/>
                                        <p:tgtEl>
                                          <p:spTgt spid="2570"/>
                                        </p:tgtEl>
                                      </p:cBhvr>
                                    </p:animEffect>
                                    <p:set>
                                      <p:cBhvr additive="base">
                                        <p:cTn id="22" dur="1" fill="hold">
                                          <p:stCondLst>
                                            <p:cond delay="499"/>
                                          </p:stCondLst>
                                        </p:cTn>
                                        <p:tgtEl>
                                          <p:spTgt spid="25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4" name="标题 2573"/>
          <p:cNvSpPr/>
          <p:nvPr>
            <p:ph type="title" idx="4294967295"/>
          </p:nvPr>
        </p:nvSpPr>
        <p:spPr>
          <a:ln/>
        </p:spPr>
        <p:txBody>
          <a:bodyPr lIns="82550" tIns="41275" rIns="82550" bIns="41275"/>
          <a:p>
            <a:r>
              <a:rPr lang="zh-CN" altLang="en-US"/>
              <a:t>配置对象的语法结构</a:t>
            </a:r>
            <a:endParaRPr lang="zh-CN" altLang="en-US"/>
          </a:p>
        </p:txBody>
      </p:sp>
      <p:sp>
        <p:nvSpPr>
          <p:cNvPr id="2575" name="文本占位符 2574"/>
          <p:cNvSpPr/>
          <p:nvPr>
            <p:ph type="body" idx="4294967295"/>
          </p:nvPr>
        </p:nvSpPr>
        <p:spPr>
          <a:xfrm>
            <a:off x="838200" y="1905000"/>
            <a:ext cx="7620000" cy="4114800"/>
          </a:xfrm>
          <a:ln/>
        </p:spPr>
        <p:txBody>
          <a:bodyPr lIns="82550" tIns="41275" rIns="82550" bIns="41275"/>
          <a:p>
            <a:r>
              <a:rPr lang="zh-CN" altLang="en-US" sz="2400" b="0"/>
              <a:t>所有的对象都用同样的语法结构</a:t>
            </a:r>
            <a:r>
              <a:rPr lang="en-US" altLang="zh-CN" sz="2400" b="0"/>
              <a:t>.	</a:t>
            </a:r>
            <a:r>
              <a:rPr lang="zh-CN" altLang="en-US" sz="2400" b="0"/>
              <a:t>如下所示：</a:t>
            </a:r>
            <a:endParaRPr lang="zh-CN" altLang="en-US" sz="2400" b="0"/>
          </a:p>
          <a:p>
            <a:pPr>
              <a:buNone/>
            </a:pPr>
            <a:r>
              <a:rPr lang="zh-CN" altLang="en-US" sz="2400"/>
              <a:t>		</a:t>
            </a:r>
            <a:r>
              <a:rPr lang="en-US" altLang="zh-CN" sz="2400"/>
              <a:t>&lt;object_type&gt; &lt;object_name&gt;</a:t>
            </a:r>
            <a:endParaRPr lang="en-US" altLang="zh-CN" sz="2400"/>
          </a:p>
          <a:p>
            <a:pPr>
              <a:buNone/>
            </a:pPr>
            <a:r>
              <a:rPr lang="en-US" altLang="zh-CN" sz="2400"/>
              <a:t>			 {</a:t>
            </a:r>
            <a:endParaRPr lang="en-US" altLang="zh-CN" sz="2400"/>
          </a:p>
          <a:p>
            <a:pPr>
              <a:buNone/>
            </a:pPr>
            <a:r>
              <a:rPr lang="en-US" altLang="zh-CN" sz="2400"/>
              <a:t>			&lt;property_definitions&gt;</a:t>
            </a:r>
            <a:endParaRPr lang="en-US" altLang="zh-CN" sz="2400"/>
          </a:p>
          <a:p>
            <a:pPr>
              <a:buNone/>
            </a:pPr>
            <a:r>
              <a:rPr lang="en-US" altLang="zh-CN" sz="2400"/>
              <a:t>			    };</a:t>
            </a:r>
            <a:endParaRPr lang="en-US" altLang="zh-CN" sz="2400"/>
          </a:p>
          <a:p>
            <a:pPr>
              <a:buNone/>
            </a:pPr>
            <a:endParaRPr lang="en-US" altLang="zh-CN" sz="2400"/>
          </a:p>
        </p:txBody>
      </p:sp>
      <p:sp>
        <p:nvSpPr>
          <p:cNvPr id="2576" name="动作按钮: 上一张 2575"/>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577" name="图片 2576"/>
          <p:cNvPicPr>
            <a:picLocks noChangeAspect="1"/>
          </p:cNvPicPr>
          <p:nvPr/>
        </p:nvPicPr>
        <p:blipFill>
          <a:blip r:embed="rId1"/>
          <a:srcRect t="12500" b="9723"/>
          <a:stretch>
            <a:fillRect/>
          </a:stretch>
        </p:blipFill>
        <p:spPr>
          <a:xfrm>
            <a:off x="1752600" y="4114800"/>
            <a:ext cx="5334000" cy="213360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577"/>
                                        </p:tgtEl>
                                        <p:attrNameLst>
                                          <p:attrName>style.visibility</p:attrName>
                                        </p:attrNameLst>
                                      </p:cBhvr>
                                      <p:to>
                                        <p:strVal val="visible"/>
                                      </p:to>
                                    </p:set>
                                    <p:animEffect transition="in" filter="blinds(horizontal)">
                                      <p:cBhvr additive="base">
                                        <p:cTn id="7" dur="500"/>
                                        <p:tgtEl>
                                          <p:spTgt spid="25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577"/>
                                        </p:tgtEl>
                                      </p:cBhvr>
                                    </p:animEffect>
                                    <p:set>
                                      <p:cBhvr additive="base">
                                        <p:cTn id="12" dur="1" fill="hold">
                                          <p:stCondLst>
                                            <p:cond delay="499"/>
                                          </p:stCondLst>
                                        </p:cTn>
                                        <p:tgtEl>
                                          <p:spTgt spid="25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6" name="文本占位符 2115"/>
          <p:cNvSpPr/>
          <p:nvPr>
            <p:ph type="body" idx="4294967295"/>
          </p:nvPr>
        </p:nvSpPr>
        <p:spPr>
          <a:xfrm>
            <a:off x="457200" y="609600"/>
            <a:ext cx="8229600" cy="2432050"/>
          </a:xfrm>
          <a:ln/>
        </p:spPr>
        <p:txBody>
          <a:bodyPr wrap="square" lIns="82550" tIns="41275" rIns="82550" bIns="41275"/>
          <a:p>
            <a:pPr marL="0" indent="441325">
              <a:buNone/>
            </a:pP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操作系统提供了用户接口，这些接口主要通过实体来使用。操作系统提供了两类实体：</a:t>
            </a:r>
            <a:endParaRPr lang="zh-CN" altLang="en-US">
              <a:latin typeface="楷体_GB2312" pitchFamily="49" charset="-122"/>
              <a:ea typeface="楷体_GB2312" pitchFamily="49" charset="-122"/>
            </a:endParaRPr>
          </a:p>
          <a:p>
            <a:pPr marL="1168400" lvl="1" indent="-454025"/>
            <a:r>
              <a:rPr lang="zh-CN" altLang="en-US">
                <a:latin typeface="楷体_GB2312" pitchFamily="49" charset="-122"/>
                <a:ea typeface="楷体_GB2312" pitchFamily="49" charset="-122"/>
              </a:rPr>
              <a:t>中断服务例程</a:t>
            </a:r>
            <a:endParaRPr lang="zh-CN" altLang="en-US">
              <a:latin typeface="楷体_GB2312" pitchFamily="49" charset="-122"/>
              <a:ea typeface="楷体_GB2312" pitchFamily="49" charset="-122"/>
            </a:endParaRPr>
          </a:p>
          <a:p>
            <a:pPr marL="1168400" lvl="1" indent="-454025"/>
            <a:r>
              <a:rPr lang="zh-CN" altLang="en-US">
                <a:latin typeface="楷体_GB2312" pitchFamily="49" charset="-122"/>
                <a:ea typeface="楷体_GB2312" pitchFamily="49" charset="-122"/>
              </a:rPr>
              <a:t>任务 </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基本任务和扩展任务）</a:t>
            </a:r>
            <a:endParaRPr lang="zh-CN" altLang="en-US">
              <a:latin typeface="楷体_GB2312" pitchFamily="49" charset="-122"/>
              <a:ea typeface="楷体_GB2312" pitchFamily="49" charset="-122"/>
            </a:endParaRPr>
          </a:p>
        </p:txBody>
      </p:sp>
      <p:sp>
        <p:nvSpPr>
          <p:cNvPr id="2117" name="矩形 2116"/>
          <p:cNvSpPr/>
          <p:nvPr/>
        </p:nvSpPr>
        <p:spPr>
          <a:xfrm>
            <a:off x="457200" y="3733800"/>
            <a:ext cx="8229600" cy="2803525"/>
          </a:xfrm>
          <a:prstGeom prst="rect">
            <a:avLst/>
          </a:prstGeom>
          <a:noFill/>
          <a:ln w="9525">
            <a:noFill/>
          </a:ln>
        </p:spPr>
        <p:txBody>
          <a:bodyPr/>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2800" b="1">
                <a:solidFill>
                  <a:srgbClr val="000066"/>
                </a:solidFill>
                <a:latin typeface="楷体_GB2312" pitchFamily="49" charset="-122"/>
                <a:ea typeface="楷体_GB2312" pitchFamily="49" charset="-122"/>
              </a:rPr>
              <a:t>OSEK</a:t>
            </a:r>
            <a:r>
              <a:rPr lang="zh-CN" altLang="en-US" sz="2800" b="1">
                <a:solidFill>
                  <a:srgbClr val="000066"/>
                </a:solidFill>
                <a:latin typeface="楷体_GB2312" pitchFamily="49" charset="-122"/>
                <a:ea typeface="楷体_GB2312" pitchFamily="49" charset="-122"/>
              </a:rPr>
              <a:t>定义了三类处理级别： </a:t>
            </a:r>
            <a:endParaRPr lang="zh-CN" altLang="en-US" sz="2800" b="1">
              <a:solidFill>
                <a:srgbClr val="000066"/>
              </a:solidFill>
              <a:latin typeface="楷体_GB2312" pitchFamily="49" charset="-122"/>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楷体_GB2312" pitchFamily="49" charset="-122"/>
                <a:ea typeface="楷体_GB2312" pitchFamily="49" charset="-122"/>
              </a:rPr>
              <a:t>中断级</a:t>
            </a:r>
            <a:endParaRPr lang="zh-CN" altLang="en-US" sz="2400" b="1" u="none">
              <a:solidFill>
                <a:srgbClr val="000066"/>
              </a:solidFill>
              <a:latin typeface="楷体_GB2312" pitchFamily="49" charset="-122"/>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楷体_GB2312" pitchFamily="49" charset="-122"/>
                <a:ea typeface="楷体_GB2312" pitchFamily="49" charset="-122"/>
              </a:rPr>
              <a:t>调度逻辑级</a:t>
            </a:r>
            <a:endParaRPr lang="zh-CN" altLang="en-US" sz="2400" b="1" u="none">
              <a:solidFill>
                <a:srgbClr val="000066"/>
              </a:solidFill>
              <a:latin typeface="楷体_GB2312" pitchFamily="49" charset="-122"/>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楷体_GB2312" pitchFamily="49" charset="-122"/>
                <a:ea typeface="楷体_GB2312" pitchFamily="49" charset="-122"/>
              </a:rPr>
              <a:t>任务级</a:t>
            </a:r>
            <a:endParaRPr lang="zh-CN" altLang="en-US" sz="2400" b="1" u="none">
              <a:solidFill>
                <a:srgbClr val="000066"/>
              </a:solidFill>
              <a:latin typeface="楷体_GB2312" pitchFamily="49" charset="-122"/>
              <a:ea typeface="楷体_GB2312" pitchFamily="49"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Char char="l"/>
            </a:pPr>
            <a:endParaRPr lang="zh-CN" altLang="en-US" sz="2800" b="1">
              <a:solidFill>
                <a:srgbClr val="000066"/>
              </a:solidFill>
              <a:latin typeface="楷体_GB2312" pitchFamily="49" charset="-122"/>
              <a:ea typeface="楷体_GB2312" pitchFamily="49" charset="-122"/>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 name="标题 2579"/>
          <p:cNvSpPr/>
          <p:nvPr>
            <p:ph type="title" idx="4294967295"/>
          </p:nvPr>
        </p:nvSpPr>
        <p:spPr>
          <a:ln/>
        </p:spPr>
        <p:txBody>
          <a:bodyPr lIns="82550" tIns="41275" rIns="82550" bIns="41275"/>
          <a:p>
            <a:r>
              <a:rPr lang="en-US" altLang="zh-CN" b="0"/>
              <a:t>OS Definition</a:t>
            </a:r>
            <a:endParaRPr lang="en-US" altLang="zh-CN" b="0"/>
          </a:p>
        </p:txBody>
      </p:sp>
      <p:sp>
        <p:nvSpPr>
          <p:cNvPr id="2581" name="文本占位符 2580"/>
          <p:cNvSpPr/>
          <p:nvPr>
            <p:ph type="body" idx="4294967295"/>
          </p:nvPr>
        </p:nvSpPr>
        <p:spPr>
          <a:xfrm>
            <a:off x="307975" y="741363"/>
            <a:ext cx="8572500" cy="5905500"/>
          </a:xfrm>
          <a:ln/>
        </p:spPr>
        <p:txBody>
          <a:bodyPr lIns="82550" tIns="41275" rIns="82550" bIns="41275"/>
          <a:p>
            <a:r>
              <a:rPr lang="en-US" altLang="zh-CN"/>
              <a:t>OS</a:t>
            </a:r>
            <a:r>
              <a:rPr lang="zh-CN" altLang="en-US"/>
              <a:t>对象描述一个操作系统的配置。</a:t>
            </a:r>
            <a:endParaRPr lang="zh-CN" altLang="en-US"/>
          </a:p>
          <a:p>
            <a:r>
              <a:rPr lang="zh-CN" altLang="en-US"/>
              <a:t>该类对象类型用关键字</a:t>
            </a:r>
            <a:r>
              <a:rPr lang="en-US" altLang="zh-CN"/>
              <a:t>OS</a:t>
            </a:r>
            <a:r>
              <a:rPr lang="zh-CN" altLang="en-US"/>
              <a:t>来定义，一个配置应用中只能有一个</a:t>
            </a:r>
            <a:r>
              <a:rPr lang="en-US" altLang="zh-CN"/>
              <a:t>OS</a:t>
            </a:r>
            <a:r>
              <a:rPr lang="zh-CN" altLang="en-US"/>
              <a:t>对象。</a:t>
            </a:r>
            <a:endParaRPr lang="zh-CN" altLang="en-US"/>
          </a:p>
          <a:p>
            <a:r>
              <a:rPr lang="en-US" altLang="zh-CN"/>
              <a:t>OS</a:t>
            </a:r>
            <a:r>
              <a:rPr lang="zh-CN" altLang="en-US"/>
              <a:t>对象的语法结构如下所示</a:t>
            </a:r>
            <a:r>
              <a:rPr lang="en-US" altLang="zh-CN"/>
              <a:t>:</a:t>
            </a:r>
            <a:endParaRPr lang="en-US" altLang="zh-CN"/>
          </a:p>
          <a:p>
            <a:pPr lvl="4">
              <a:buNone/>
            </a:pPr>
            <a:r>
              <a:rPr lang="en-US" altLang="zh-CN" sz="3200">
                <a:solidFill>
                  <a:schemeClr val="tx2"/>
                </a:solidFill>
              </a:rPr>
              <a:t>OS &lt;name&gt;{</a:t>
            </a:r>
            <a:endParaRPr lang="en-US" altLang="zh-CN" sz="3200">
              <a:solidFill>
                <a:schemeClr val="tx2"/>
              </a:solidFill>
            </a:endParaRPr>
          </a:p>
          <a:p>
            <a:pPr lvl="1">
              <a:buNone/>
            </a:pPr>
            <a:r>
              <a:rPr lang="en-US" altLang="zh-CN" sz="2800">
                <a:solidFill>
                  <a:schemeClr val="tx2"/>
                </a:solidFill>
              </a:rPr>
              <a:t>				 	&lt;attributes&gt;</a:t>
            </a:r>
            <a:endParaRPr lang="en-US" altLang="zh-CN" sz="2800">
              <a:solidFill>
                <a:schemeClr val="tx2"/>
              </a:solidFill>
            </a:endParaRPr>
          </a:p>
          <a:p>
            <a:pPr>
              <a:buNone/>
            </a:pPr>
            <a:r>
              <a:rPr lang="en-US" altLang="zh-CN">
                <a:solidFill>
                  <a:schemeClr val="tx2"/>
                </a:solidFill>
              </a:rPr>
              <a:t>				};</a:t>
            </a:r>
            <a:endParaRPr lang="en-US" altLang="zh-CN">
              <a:solidFill>
                <a:schemeClr val="tx2"/>
              </a:solidFill>
            </a:endParaRPr>
          </a:p>
        </p:txBody>
      </p:sp>
      <p:sp>
        <p:nvSpPr>
          <p:cNvPr id="2582" name="动作按钮: 上一张 2581"/>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5" name="标题 2584"/>
          <p:cNvSpPr/>
          <p:nvPr>
            <p:ph type="title" idx="4294967295"/>
          </p:nvPr>
        </p:nvSpPr>
        <p:spPr>
          <a:xfrm>
            <a:off x="914400" y="104775"/>
            <a:ext cx="7442200" cy="581025"/>
          </a:xfrm>
          <a:ln/>
        </p:spPr>
        <p:txBody>
          <a:bodyPr wrap="square" lIns="82550" tIns="41275" rIns="82550" bIns="41275"/>
          <a:p>
            <a:r>
              <a:rPr lang="en-US" altLang="zh-CN" b="0"/>
              <a:t>OS</a:t>
            </a:r>
            <a:r>
              <a:rPr lang="zh-CN" altLang="en-US" b="0"/>
              <a:t>定义</a:t>
            </a:r>
            <a:r>
              <a:rPr lang="en-US" altLang="zh-CN" b="0"/>
              <a:t>——</a:t>
            </a:r>
            <a:r>
              <a:rPr lang="zh-CN" altLang="en-US"/>
              <a:t>全局属性</a:t>
            </a:r>
            <a:endParaRPr lang="zh-CN" altLang="en-US" b="0"/>
          </a:p>
        </p:txBody>
      </p:sp>
      <p:sp>
        <p:nvSpPr>
          <p:cNvPr id="2586" name="文本占位符 2585"/>
          <p:cNvSpPr/>
          <p:nvPr>
            <p:ph type="body" idx="4294967295"/>
          </p:nvPr>
        </p:nvSpPr>
        <p:spPr>
          <a:xfrm>
            <a:off x="685800" y="1219200"/>
            <a:ext cx="8229600" cy="5334000"/>
          </a:xfrm>
          <a:ln/>
        </p:spPr>
        <p:txBody>
          <a:bodyPr lIns="82550" tIns="41275" rIns="82550" bIns="41275"/>
          <a:p>
            <a:pPr>
              <a:lnSpc>
                <a:spcPct val="80000"/>
              </a:lnSpc>
            </a:pPr>
            <a:r>
              <a:rPr lang="en-US" altLang="zh-CN" sz="2200"/>
              <a:t>STATUS = &lt;STANDARD / EXTENDED&gt;;</a:t>
            </a:r>
            <a:endParaRPr lang="en-US" altLang="zh-CN" sz="2200"/>
          </a:p>
          <a:p>
            <a:pPr>
              <a:lnSpc>
                <a:spcPct val="80000"/>
              </a:lnSpc>
              <a:buNone/>
            </a:pPr>
            <a:r>
              <a:rPr lang="en-US" altLang="zh-CN" sz="2200">
                <a:solidFill>
                  <a:schemeClr val="tx2"/>
                </a:solidFill>
              </a:rPr>
              <a:t>	OS</a:t>
            </a:r>
            <a:r>
              <a:rPr lang="zh-CN" altLang="en-US" sz="2200">
                <a:solidFill>
                  <a:schemeClr val="tx2"/>
                </a:solidFill>
              </a:rPr>
              <a:t>的调式状态</a:t>
            </a:r>
            <a:endParaRPr lang="zh-CN" altLang="en-US" sz="2200">
              <a:solidFill>
                <a:schemeClr val="tx2"/>
              </a:solidFill>
            </a:endParaRPr>
          </a:p>
          <a:p>
            <a:pPr>
              <a:lnSpc>
                <a:spcPct val="80000"/>
              </a:lnSpc>
            </a:pPr>
            <a:r>
              <a:rPr lang="en-US" altLang="zh-CN" sz="2200"/>
              <a:t>CC = &lt;BCC1 / ECC1 / AUTO&gt;;</a:t>
            </a:r>
            <a:endParaRPr lang="en-US" altLang="zh-CN" sz="2200"/>
          </a:p>
          <a:p>
            <a:pPr>
              <a:lnSpc>
                <a:spcPct val="80000"/>
              </a:lnSpc>
              <a:buNone/>
            </a:pPr>
            <a:r>
              <a:rPr lang="en-US" altLang="zh-CN" sz="2200">
                <a:solidFill>
                  <a:schemeClr val="tx2"/>
                </a:solidFill>
              </a:rPr>
              <a:t>	OSEK</a:t>
            </a:r>
            <a:r>
              <a:rPr lang="zh-CN" altLang="en-US" sz="2200">
                <a:solidFill>
                  <a:schemeClr val="tx2"/>
                </a:solidFill>
              </a:rPr>
              <a:t>的一致类定义</a:t>
            </a:r>
            <a:endParaRPr lang="zh-CN" altLang="en-US" sz="2200">
              <a:solidFill>
                <a:schemeClr val="tx2"/>
              </a:solidFill>
            </a:endParaRPr>
          </a:p>
          <a:p>
            <a:pPr>
              <a:lnSpc>
                <a:spcPct val="80000"/>
              </a:lnSpc>
            </a:pPr>
            <a:r>
              <a:rPr lang="en-US" altLang="zh-CN" sz="2200"/>
              <a:t>DEBUG_LEVEL = &lt;0 / 1 / 2 / 4&gt;;</a:t>
            </a:r>
            <a:endParaRPr lang="en-US" altLang="zh-CN" sz="2200"/>
          </a:p>
          <a:p>
            <a:pPr>
              <a:lnSpc>
                <a:spcPct val="80000"/>
              </a:lnSpc>
              <a:buNone/>
            </a:pPr>
            <a:r>
              <a:rPr lang="en-US" altLang="zh-CN" sz="2200">
                <a:solidFill>
                  <a:schemeClr val="tx2"/>
                </a:solidFill>
              </a:rPr>
              <a:t>	OS</a:t>
            </a:r>
            <a:r>
              <a:rPr lang="zh-CN" altLang="en-US" sz="2200">
                <a:solidFill>
                  <a:schemeClr val="tx2"/>
                </a:solidFill>
              </a:rPr>
              <a:t>中对</a:t>
            </a:r>
            <a:r>
              <a:rPr lang="en-US" altLang="zh-CN" sz="2200">
                <a:solidFill>
                  <a:schemeClr val="tx2"/>
                </a:solidFill>
              </a:rPr>
              <a:t>ORTI</a:t>
            </a:r>
            <a:r>
              <a:rPr lang="zh-CN" altLang="en-US" sz="2200">
                <a:solidFill>
                  <a:schemeClr val="tx2"/>
                </a:solidFill>
              </a:rPr>
              <a:t>的支持情况</a:t>
            </a:r>
            <a:endParaRPr lang="zh-CN" altLang="en-US" sz="2200">
              <a:solidFill>
                <a:schemeClr val="tx2"/>
              </a:solidFill>
            </a:endParaRPr>
          </a:p>
          <a:p>
            <a:pPr>
              <a:lnSpc>
                <a:spcPct val="80000"/>
              </a:lnSpc>
            </a:pPr>
            <a:r>
              <a:rPr lang="en-US" altLang="zh-CN" sz="2200"/>
              <a:t>BuildNumber = &lt;TRUE / FALSE&gt;; </a:t>
            </a:r>
            <a:endParaRPr lang="en-US" altLang="zh-CN" sz="2200"/>
          </a:p>
          <a:p>
            <a:pPr>
              <a:lnSpc>
                <a:spcPct val="80000"/>
              </a:lnSpc>
              <a:buNone/>
            </a:pPr>
            <a:r>
              <a:rPr lang="en-US" altLang="zh-CN" sz="2200">
                <a:solidFill>
                  <a:schemeClr val="tx2"/>
                </a:solidFill>
              </a:rPr>
              <a:t>	</a:t>
            </a:r>
            <a:r>
              <a:rPr lang="zh-CN" altLang="en-US" sz="2200">
                <a:solidFill>
                  <a:schemeClr val="tx2"/>
                </a:solidFill>
              </a:rPr>
              <a:t>编译</a:t>
            </a:r>
            <a:r>
              <a:rPr lang="en-US" altLang="zh-CN" sz="2200">
                <a:solidFill>
                  <a:schemeClr val="tx2"/>
                </a:solidFill>
              </a:rPr>
              <a:t>ASCII</a:t>
            </a:r>
            <a:r>
              <a:rPr lang="zh-CN" altLang="en-US" sz="2200">
                <a:solidFill>
                  <a:schemeClr val="tx2"/>
                </a:solidFill>
              </a:rPr>
              <a:t>型</a:t>
            </a:r>
            <a:r>
              <a:rPr lang="en-US" altLang="zh-CN" sz="2200">
                <a:solidFill>
                  <a:schemeClr val="tx2"/>
                </a:solidFill>
              </a:rPr>
              <a:t>Number</a:t>
            </a:r>
            <a:r>
              <a:rPr lang="zh-CN" altLang="en-US" sz="2200">
                <a:solidFill>
                  <a:schemeClr val="tx2"/>
                </a:solidFill>
              </a:rPr>
              <a:t>是否编进</a:t>
            </a:r>
            <a:r>
              <a:rPr lang="en-US" altLang="zh-CN" sz="2200">
                <a:solidFill>
                  <a:schemeClr val="tx2"/>
                </a:solidFill>
              </a:rPr>
              <a:t>OS</a:t>
            </a:r>
            <a:r>
              <a:rPr lang="zh-CN" altLang="en-US" sz="2200">
                <a:solidFill>
                  <a:schemeClr val="tx2"/>
                </a:solidFill>
              </a:rPr>
              <a:t>的二进制镜像文件（</a:t>
            </a:r>
            <a:r>
              <a:rPr lang="en-US" altLang="zh-CN" sz="2200">
                <a:solidFill>
                  <a:schemeClr val="tx2"/>
                </a:solidFill>
              </a:rPr>
              <a:t>ROM</a:t>
            </a:r>
            <a:r>
              <a:rPr lang="zh-CN" altLang="en-US" sz="2200">
                <a:solidFill>
                  <a:schemeClr val="tx2"/>
                </a:solidFill>
              </a:rPr>
              <a:t>代码）</a:t>
            </a:r>
            <a:endParaRPr lang="zh-CN" altLang="en-US" sz="2200">
              <a:solidFill>
                <a:schemeClr val="tx2"/>
              </a:solidFill>
            </a:endParaRPr>
          </a:p>
          <a:p>
            <a:pPr>
              <a:lnSpc>
                <a:spcPct val="80000"/>
              </a:lnSpc>
            </a:pPr>
            <a:r>
              <a:rPr lang="en-US" altLang="zh-CN" sz="2200"/>
              <a:t>MessageCopyAllocation = &lt;USER /OS&gt;; </a:t>
            </a:r>
            <a:endParaRPr lang="en-US" altLang="zh-CN" sz="2200"/>
          </a:p>
          <a:p>
            <a:pPr>
              <a:lnSpc>
                <a:spcPct val="80000"/>
              </a:lnSpc>
              <a:buNone/>
            </a:pPr>
            <a:r>
              <a:rPr lang="en-US" altLang="zh-CN" sz="2200">
                <a:solidFill>
                  <a:schemeClr val="tx2"/>
                </a:solidFill>
              </a:rPr>
              <a:t>	</a:t>
            </a:r>
            <a:r>
              <a:rPr lang="zh-CN" altLang="en-US" sz="2200">
                <a:solidFill>
                  <a:schemeClr val="tx2"/>
                </a:solidFill>
              </a:rPr>
              <a:t>由</a:t>
            </a:r>
            <a:r>
              <a:rPr lang="en-US" altLang="zh-CN" sz="2200">
                <a:solidFill>
                  <a:schemeClr val="tx2"/>
                </a:solidFill>
              </a:rPr>
              <a:t>SG</a:t>
            </a:r>
            <a:r>
              <a:rPr lang="zh-CN" altLang="en-US" sz="2200">
                <a:solidFill>
                  <a:schemeClr val="tx2"/>
                </a:solidFill>
              </a:rPr>
              <a:t>默认指定或由用户指定的消息拷贝</a:t>
            </a:r>
            <a:endParaRPr lang="zh-CN" altLang="en-US" sz="2200">
              <a:solidFill>
                <a:schemeClr val="tx2"/>
              </a:solidFill>
            </a:endParaRPr>
          </a:p>
          <a:p>
            <a:pPr>
              <a:lnSpc>
                <a:spcPct val="80000"/>
              </a:lnSpc>
            </a:pPr>
            <a:r>
              <a:rPr lang="en-US" altLang="zh-CN" sz="2200"/>
              <a:t>ResourceScheduler = &lt;TRUE / FALSE&gt;;</a:t>
            </a:r>
            <a:endParaRPr lang="en-US" altLang="zh-CN" sz="2200"/>
          </a:p>
          <a:p>
            <a:pPr>
              <a:lnSpc>
                <a:spcPct val="80000"/>
              </a:lnSpc>
              <a:buNone/>
            </a:pPr>
            <a:r>
              <a:rPr lang="en-US" altLang="zh-CN" sz="2200">
                <a:solidFill>
                  <a:schemeClr val="tx2"/>
                </a:solidFill>
              </a:rPr>
              <a:t>	</a:t>
            </a:r>
            <a:r>
              <a:rPr lang="zh-CN" altLang="en-US" sz="2200">
                <a:solidFill>
                  <a:schemeClr val="tx2"/>
                </a:solidFill>
              </a:rPr>
              <a:t>是否将调度器作为资源</a:t>
            </a:r>
            <a:endParaRPr lang="zh-CN" altLang="en-US" sz="2200"/>
          </a:p>
        </p:txBody>
      </p:sp>
      <p:sp>
        <p:nvSpPr>
          <p:cNvPr id="2587" name="动作按钮: 上一张 2586"/>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90" name="表格 2589"/>
          <p:cNvGraphicFramePr/>
          <p:nvPr/>
        </p:nvGraphicFramePr>
        <p:xfrm>
          <a:off x="304800" y="990600"/>
          <a:ext cx="8839200" cy="5186363"/>
        </p:xfrm>
        <a:graphic>
          <a:graphicData uri="http://schemas.openxmlformats.org/drawingml/2006/table">
            <a:tbl>
              <a:tblPr/>
              <a:tblGrid>
                <a:gridCol w="2209800"/>
                <a:gridCol w="1905000"/>
                <a:gridCol w="3276600"/>
                <a:gridCol w="1447800"/>
              </a:tblGrid>
              <a:tr h="65087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Global System Attributes</a:t>
                      </a:r>
                      <a:endParaRPr lang="en-US" altLang="zh-CN" sz="1200" b="1" u="none">
                        <a:solidFill>
                          <a:srgbClr val="000066"/>
                        </a:solidFill>
                        <a:latin typeface="Arial" panose="020B0604020202020204" pitchFamily="34" charset="0"/>
                        <a:ea typeface="宋体" panose="02010600030101010101" pitchFamily="2" charset="-122"/>
                      </a:endParaRPr>
                    </a:p>
                    <a:p>
                      <a:pPr marL="0" lvl="0" indent="0" defTabSz="676275" fontAlgn="base" latinLnBrk="0">
                        <a:lnSpc>
                          <a:spcPct val="80000"/>
                        </a:lnSpc>
                        <a:spcBef>
                          <a:spcPct val="50000"/>
                        </a:spcBef>
                        <a:spcAft>
                          <a:spcPct val="0"/>
                        </a:spcAft>
                        <a:buClrTx/>
                        <a:buSzPct val="75000"/>
                        <a:buFont typeface="Wingdings" panose="05000000000000000000" pitchFamily="2" charset="2"/>
                        <a:buNone/>
                      </a:pP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STATUS (ENUM)</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CC(ENUM or AUTO)</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OS</a:t>
                      </a:r>
                      <a:r>
                        <a:rPr lang="zh-CN" altLang="en-US" sz="1200" b="1" u="none">
                          <a:solidFill>
                            <a:srgbClr val="000066"/>
                          </a:solidFill>
                          <a:latin typeface="Arial" panose="020B0604020202020204" pitchFamily="34" charset="0"/>
                          <a:ea typeface="宋体" panose="02010600030101010101" pitchFamily="2" charset="-122"/>
                        </a:rPr>
                        <a:t>调试状态的标准属性，一致类型等</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EXTENDED</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ECC1</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CPU Related Attributes</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TargetMCU</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HCBasePage</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相关于硬件的属性</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S12DP256</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175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Stack Related Attributes</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IsrStackSize</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系统中栈支持情况</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integer</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2862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Task Related Attribute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TimeScale</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ScalePeriod</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操作系统中的任务属性</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658813">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Interrupt Related Properties</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UnorderedException</a:t>
                      </a:r>
                      <a:r>
                        <a:rPr lang="zh-CN" altLang="en-US" sz="1200" b="1" u="none">
                          <a:solidFill>
                            <a:srgbClr val="000066"/>
                          </a:solidFill>
                          <a:latin typeface="Arial" panose="020B0604020202020204" pitchFamily="34" charset="0"/>
                          <a:ea typeface="宋体" panose="02010600030101010101" pitchFamily="2" charset="-122"/>
                        </a:rPr>
                        <a:t>，</a:t>
                      </a:r>
                      <a:r>
                        <a:rPr lang="en-US" altLang="zh-CN" sz="1200" b="1" u="none">
                          <a:solidFill>
                            <a:srgbClr val="000066"/>
                          </a:solidFill>
                          <a:latin typeface="Arial" panose="020B0604020202020204" pitchFamily="34" charset="0"/>
                          <a:ea typeface="宋体" panose="02010600030101010101" pitchFamily="2" charset="-122"/>
                        </a:rPr>
                        <a:t>……</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ISR</a:t>
                      </a:r>
                      <a:r>
                        <a:rPr lang="zh-CN" altLang="en-US" sz="1200" b="1" u="none">
                          <a:solidFill>
                            <a:srgbClr val="000066"/>
                          </a:solidFill>
                          <a:latin typeface="Arial" panose="020B0604020202020204" pitchFamily="34" charset="0"/>
                          <a:ea typeface="宋体" panose="02010600030101010101" pitchFamily="2" charset="-122"/>
                        </a:rPr>
                        <a:t>执行的参数定义</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296862">
                <a:tc rowSpan="8">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Hook Routines Related Attribute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STARUPHOOK</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系统启动回调函数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295275">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SHUTDOWNHOOK</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系统关闭回调函数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11150">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PRETASKHOOK</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进入任务上下文前回调函数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19088">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POSTTASKHOOK</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退出任务上下文后回调函数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00037">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ERRORHOOK</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当返回状态不为</a:t>
                      </a:r>
                      <a:r>
                        <a:rPr lang="en-US" altLang="zh-CN" sz="1200" b="1" u="none">
                          <a:solidFill>
                            <a:srgbClr val="000066"/>
                          </a:solidFill>
                          <a:latin typeface="Arial" panose="020B0604020202020204" pitchFamily="34" charset="0"/>
                          <a:ea typeface="宋体" panose="02010600030101010101" pitchFamily="2" charset="-122"/>
                        </a:rPr>
                        <a:t>E_OK</a:t>
                      </a:r>
                      <a:r>
                        <a:rPr lang="zh-CN" altLang="en-US" sz="1200" b="1" u="none">
                          <a:solidFill>
                            <a:srgbClr val="000066"/>
                          </a:solidFill>
                          <a:latin typeface="Arial" panose="020B0604020202020204" pitchFamily="34" charset="0"/>
                          <a:ea typeface="宋体" panose="02010600030101010101" pitchFamily="2" charset="-122"/>
                        </a:rPr>
                        <a:t>时的回调函数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39725">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USEGETSERVICEID</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获得错误回调函数中服务号的函数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28625">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USEPARAMETERACCESS</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获得错误回调函数中上下文信息的函数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03213">
                <a:tc vMerge="1">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B w="28575" cap="flat" cmpd="sng">
                      <a:solidFill>
                        <a:schemeClr val="tx1"/>
                      </a:solidFill>
                      <a:prstDash val="solid"/>
                      <a:round/>
                      <a:headEnd type="none" w="med" len="med"/>
                      <a:tailEnd type="none" w="med" len="med"/>
                    </a:lnB>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8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IdleLoopHOOK</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200" b="1" u="none">
                          <a:solidFill>
                            <a:srgbClr val="000066"/>
                          </a:solidFill>
                          <a:latin typeface="Arial" panose="020B0604020202020204" pitchFamily="34" charset="0"/>
                          <a:ea typeface="宋体" panose="02010600030101010101" pitchFamily="2" charset="-122"/>
                        </a:rPr>
                        <a:t>空闲任务回调函数</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200" b="1" u="none">
                          <a:solidFill>
                            <a:srgbClr val="000066"/>
                          </a:solidFill>
                          <a:latin typeface="Arial" panose="020B0604020202020204" pitchFamily="34" charset="0"/>
                          <a:ea typeface="宋体" panose="02010600030101010101" pitchFamily="2" charset="-122"/>
                        </a:rPr>
                        <a:t>TRUE/FALSE</a:t>
                      </a:r>
                      <a:endParaRPr lang="zh-CN" altLang="en-US" sz="1200" b="1" u="none">
                        <a:solidFill>
                          <a:srgbClr val="000066"/>
                        </a:solidFill>
                        <a:latin typeface="Arial" panose="020B0604020202020204" pitchFamily="34" charset="0"/>
                        <a:ea typeface="宋体" panose="02010600030101010101" pitchFamily="2" charset="-122"/>
                      </a:endParaRPr>
                    </a:p>
                  </a:txBody>
                  <a:tcPr marL="90000" marR="90000" marT="36000" marB="36000" anchor="ctr" anchorCtr="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655" name="标题 2654"/>
          <p:cNvSpPr/>
          <p:nvPr>
            <p:ph type="title" idx="4294967295"/>
          </p:nvPr>
        </p:nvSpPr>
        <p:spPr>
          <a:xfrm>
            <a:off x="685800" y="152400"/>
            <a:ext cx="7772400" cy="762000"/>
          </a:xfrm>
          <a:ln/>
        </p:spPr>
        <p:txBody>
          <a:bodyPr lIns="82550" tIns="41275" rIns="82550" bIns="41275"/>
          <a:p>
            <a:r>
              <a:rPr lang="en-US" altLang="zh-CN" b="0"/>
              <a:t>OS</a:t>
            </a:r>
            <a:r>
              <a:rPr lang="zh-CN" altLang="en-US"/>
              <a:t>对象属性</a:t>
            </a:r>
            <a:endParaRPr lang="zh-CN" altLang="en-US"/>
          </a:p>
        </p:txBody>
      </p:sp>
      <p:sp>
        <p:nvSpPr>
          <p:cNvPr id="2656" name="动作按钮: 上一张 2655"/>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9" name="文本占位符 2658"/>
          <p:cNvSpPr/>
          <p:nvPr>
            <p:ph type="body" idx="4294967295"/>
          </p:nvPr>
        </p:nvSpPr>
        <p:spPr>
          <a:xfrm>
            <a:off x="4038600" y="1905000"/>
            <a:ext cx="4724400" cy="4114800"/>
          </a:xfrm>
          <a:solidFill>
            <a:srgbClr val="FFFFFF"/>
          </a:solidFill>
          <a:ln w="28575">
            <a:solidFill>
              <a:srgbClr val="000000"/>
            </a:solidFill>
            <a:miter/>
          </a:ln>
        </p:spPr>
        <p:txBody>
          <a:bodyPr lIns="82550" tIns="41275" rIns="82550" bIns="41275"/>
          <a:p>
            <a:pPr>
              <a:lnSpc>
                <a:spcPct val="80000"/>
              </a:lnSpc>
              <a:buNone/>
            </a:pPr>
            <a:r>
              <a:rPr lang="en-US" altLang="zh-CN" sz="1600"/>
              <a:t>OS {</a:t>
            </a:r>
            <a:endParaRPr lang="en-US" altLang="zh-CN" sz="1600"/>
          </a:p>
          <a:p>
            <a:pPr>
              <a:lnSpc>
                <a:spcPct val="80000"/>
              </a:lnSpc>
              <a:buNone/>
            </a:pPr>
            <a:r>
              <a:rPr lang="en-US" altLang="zh-CN" sz="1600"/>
              <a:t>		ENUM [STANDARD, EXTENDED] STATUS;</a:t>
            </a:r>
            <a:endParaRPr lang="en-US" altLang="zh-CN" sz="1600"/>
          </a:p>
          <a:p>
            <a:pPr>
              <a:lnSpc>
                <a:spcPct val="80000"/>
              </a:lnSpc>
              <a:buNone/>
            </a:pPr>
            <a:r>
              <a:rPr lang="en-US" altLang="zh-CN" sz="1600"/>
              <a:t>		BOOLEAN STARTUPHOOK;</a:t>
            </a:r>
            <a:endParaRPr lang="en-US" altLang="zh-CN" sz="1600"/>
          </a:p>
          <a:p>
            <a:pPr>
              <a:lnSpc>
                <a:spcPct val="80000"/>
              </a:lnSpc>
              <a:buNone/>
            </a:pPr>
            <a:r>
              <a:rPr lang="en-US" altLang="zh-CN" sz="1600"/>
              <a:t>		BOOLEAN ERRORHOOK;</a:t>
            </a:r>
            <a:endParaRPr lang="en-US" altLang="zh-CN" sz="1600"/>
          </a:p>
          <a:p>
            <a:pPr>
              <a:lnSpc>
                <a:spcPct val="80000"/>
              </a:lnSpc>
              <a:buNone/>
            </a:pPr>
            <a:r>
              <a:rPr lang="en-US" altLang="zh-CN" sz="1600"/>
              <a:t>		BOOLEAN SHUTDOWNHOOK;</a:t>
            </a:r>
            <a:endParaRPr lang="en-US" altLang="zh-CN" sz="1600"/>
          </a:p>
          <a:p>
            <a:pPr>
              <a:lnSpc>
                <a:spcPct val="80000"/>
              </a:lnSpc>
              <a:buNone/>
            </a:pPr>
            <a:r>
              <a:rPr lang="en-US" altLang="zh-CN" sz="1600"/>
              <a:t>		BOOLEAN PRETASKHOOK;</a:t>
            </a:r>
            <a:endParaRPr lang="en-US" altLang="zh-CN" sz="1600"/>
          </a:p>
          <a:p>
            <a:pPr>
              <a:lnSpc>
                <a:spcPct val="80000"/>
              </a:lnSpc>
              <a:buNone/>
            </a:pPr>
            <a:r>
              <a:rPr lang="en-US" altLang="zh-CN" sz="1600"/>
              <a:t>		BOOLEAN POSTTASKHOOK;</a:t>
            </a:r>
            <a:endParaRPr lang="en-US" altLang="zh-CN" sz="1600"/>
          </a:p>
          <a:p>
            <a:pPr>
              <a:lnSpc>
                <a:spcPct val="80000"/>
              </a:lnSpc>
              <a:buNone/>
            </a:pPr>
            <a:r>
              <a:rPr lang="en-US" altLang="zh-CN" sz="1600"/>
              <a:t>		BOOLEAN USEGETSERVICEID;</a:t>
            </a:r>
            <a:endParaRPr lang="en-US" altLang="zh-CN" sz="1600"/>
          </a:p>
          <a:p>
            <a:pPr>
              <a:lnSpc>
                <a:spcPct val="80000"/>
              </a:lnSpc>
              <a:buNone/>
            </a:pPr>
            <a:r>
              <a:rPr lang="en-US" altLang="zh-CN" sz="1600"/>
              <a:t>		BOOLEAN USEPARAMETERACCESS;</a:t>
            </a:r>
            <a:endParaRPr lang="en-US" altLang="zh-CN" sz="1600"/>
          </a:p>
          <a:p>
            <a:pPr>
              <a:lnSpc>
                <a:spcPct val="80000"/>
              </a:lnSpc>
              <a:buNone/>
            </a:pPr>
            <a:r>
              <a:rPr lang="en-US" altLang="zh-CN" sz="1600"/>
              <a:t>		BOOLEAN USERESSCHEDULER = TRUE;</a:t>
            </a:r>
            <a:endParaRPr lang="en-US" altLang="zh-CN" sz="1600"/>
          </a:p>
          <a:p>
            <a:pPr>
              <a:lnSpc>
                <a:spcPct val="80000"/>
              </a:lnSpc>
              <a:buNone/>
            </a:pPr>
            <a:r>
              <a:rPr lang="en-US" altLang="zh-CN" sz="1600"/>
              <a:t>     };</a:t>
            </a:r>
            <a:endParaRPr lang="en-US" altLang="zh-CN" sz="1600"/>
          </a:p>
        </p:txBody>
      </p:sp>
      <p:pic>
        <p:nvPicPr>
          <p:cNvPr id="2660" name="图片 2659"/>
          <p:cNvPicPr>
            <a:picLocks noChangeAspect="1"/>
          </p:cNvPicPr>
          <p:nvPr/>
        </p:nvPicPr>
        <p:blipFill>
          <a:blip r:embed="rId1"/>
          <a:srcRect l="2776" r="2776" b="496"/>
          <a:stretch>
            <a:fillRect/>
          </a:stretch>
        </p:blipFill>
        <p:spPr>
          <a:xfrm>
            <a:off x="381000" y="685800"/>
            <a:ext cx="2971800" cy="5943600"/>
          </a:xfrm>
          <a:prstGeom prst="rect">
            <a:avLst/>
          </a:prstGeom>
          <a:noFill/>
          <a:ln w="9525">
            <a:noFill/>
          </a:ln>
        </p:spPr>
      </p:pic>
      <p:sp>
        <p:nvSpPr>
          <p:cNvPr id="2661" name="动作按钮: 上一张 2660"/>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4" name="文本占位符 2663"/>
          <p:cNvSpPr/>
          <p:nvPr>
            <p:ph type="body" idx="4294967295"/>
          </p:nvPr>
        </p:nvSpPr>
        <p:spPr>
          <a:ln/>
        </p:spPr>
        <p:txBody>
          <a:bodyPr lIns="82550" tIns="41275" rIns="82550" bIns="41275"/>
          <a:p>
            <a:r>
              <a:rPr lang="en-US" altLang="zh-CN"/>
              <a:t>OSEKBuilder</a:t>
            </a:r>
            <a:r>
              <a:rPr lang="zh-CN" altLang="en-US"/>
              <a:t>中名字为</a:t>
            </a:r>
            <a:r>
              <a:rPr lang="en-US" altLang="zh-CN"/>
              <a:t>OS</a:t>
            </a:r>
            <a:r>
              <a:rPr lang="zh-CN" altLang="en-US"/>
              <a:t>的</a:t>
            </a:r>
            <a:r>
              <a:rPr lang="en-US" altLang="zh-CN"/>
              <a:t>OS</a:t>
            </a:r>
            <a:r>
              <a:rPr lang="zh-CN" altLang="en-US"/>
              <a:t>对象标志为          </a:t>
            </a:r>
            <a:endParaRPr lang="zh-CN" altLang="en-US"/>
          </a:p>
          <a:p>
            <a:r>
              <a:rPr lang="zh-CN" altLang="en-US"/>
              <a:t>点击       或在</a:t>
            </a:r>
            <a:r>
              <a:rPr lang="en-US" altLang="zh-CN"/>
              <a:t>OIL Object</a:t>
            </a:r>
            <a:r>
              <a:rPr lang="zh-CN" altLang="en-US"/>
              <a:t>窗口右键添加</a:t>
            </a:r>
            <a:r>
              <a:rPr lang="en-US" altLang="zh-CN"/>
              <a:t>OS</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665" name="标题 2664"/>
          <p:cNvSpPr/>
          <p:nvPr>
            <p:ph type="title" idx="4294967295"/>
          </p:nvPr>
        </p:nvSpPr>
        <p:spPr>
          <a:ln/>
        </p:spPr>
        <p:txBody>
          <a:bodyPr lIns="82550" tIns="41275" rIns="82550" bIns="41275"/>
          <a:p>
            <a:r>
              <a:rPr lang="en-US" altLang="zh-CN"/>
              <a:t>OSEKBuilder——OS</a:t>
            </a:r>
            <a:endParaRPr lang="en-US" altLang="zh-CN"/>
          </a:p>
        </p:txBody>
      </p:sp>
      <p:pic>
        <p:nvPicPr>
          <p:cNvPr id="2666" name="图片 2665"/>
          <p:cNvPicPr>
            <a:picLocks noChangeAspect="1"/>
          </p:cNvPicPr>
          <p:nvPr/>
        </p:nvPicPr>
        <p:blipFill>
          <a:blip r:embed="rId1"/>
          <a:stretch>
            <a:fillRect/>
          </a:stretch>
        </p:blipFill>
        <p:spPr>
          <a:xfrm>
            <a:off x="1981200" y="2590800"/>
            <a:ext cx="914400" cy="368300"/>
          </a:xfrm>
          <a:prstGeom prst="rect">
            <a:avLst/>
          </a:prstGeom>
          <a:noFill/>
          <a:ln w="9525">
            <a:noFill/>
          </a:ln>
        </p:spPr>
      </p:pic>
      <p:pic>
        <p:nvPicPr>
          <p:cNvPr id="2667" name="图片 2666"/>
          <p:cNvPicPr>
            <a:picLocks noChangeAspect="1"/>
          </p:cNvPicPr>
          <p:nvPr/>
        </p:nvPicPr>
        <p:blipFill>
          <a:blip r:embed="rId2"/>
          <a:srcRect t="14268" b="8313"/>
          <a:stretch>
            <a:fillRect/>
          </a:stretch>
        </p:blipFill>
        <p:spPr>
          <a:xfrm>
            <a:off x="1981200" y="3124200"/>
            <a:ext cx="685800" cy="496888"/>
          </a:xfrm>
          <a:prstGeom prst="rect">
            <a:avLst/>
          </a:prstGeom>
          <a:noFill/>
          <a:ln w="9525">
            <a:noFill/>
          </a:ln>
        </p:spPr>
      </p:pic>
      <p:pic>
        <p:nvPicPr>
          <p:cNvPr id="2668" name="图片 2667"/>
          <p:cNvPicPr>
            <a:picLocks noChangeAspect="1"/>
          </p:cNvPicPr>
          <p:nvPr/>
        </p:nvPicPr>
        <p:blipFill>
          <a:blip r:embed="rId3"/>
          <a:srcRect b="4761"/>
          <a:stretch>
            <a:fillRect/>
          </a:stretch>
        </p:blipFill>
        <p:spPr>
          <a:xfrm>
            <a:off x="381000" y="609600"/>
            <a:ext cx="8382000" cy="5986463"/>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668"/>
                                        </p:tgtEl>
                                        <p:attrNameLst>
                                          <p:attrName>style.visibility</p:attrName>
                                        </p:attrNameLst>
                                      </p:cBhvr>
                                      <p:to>
                                        <p:strVal val="visible"/>
                                      </p:to>
                                    </p:set>
                                    <p:animEffect transition="in" filter="blinds(horizontal)">
                                      <p:cBhvr additive="base">
                                        <p:cTn id="7" dur="500"/>
                                        <p:tgtEl>
                                          <p:spTgt spid="26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668"/>
                                        </p:tgtEl>
                                      </p:cBhvr>
                                    </p:animEffect>
                                    <p:set>
                                      <p:cBhvr additive="base">
                                        <p:cTn id="12" dur="1" fill="hold">
                                          <p:stCondLst>
                                            <p:cond delay="499"/>
                                          </p:stCondLst>
                                        </p:cTn>
                                        <p:tgtEl>
                                          <p:spTgt spid="26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1" name="标题 2670"/>
          <p:cNvSpPr/>
          <p:nvPr>
            <p:ph type="title" idx="4294967295"/>
          </p:nvPr>
        </p:nvSpPr>
        <p:spPr>
          <a:xfrm>
            <a:off x="1016000" y="69850"/>
            <a:ext cx="7340600" cy="350838"/>
          </a:xfrm>
          <a:ln/>
        </p:spPr>
        <p:txBody>
          <a:bodyPr lIns="82550" tIns="41275" rIns="82550" bIns="41275"/>
          <a:p>
            <a:r>
              <a:rPr lang="en-US" altLang="zh-CN" b="0"/>
              <a:t>Task Definition</a:t>
            </a:r>
            <a:endParaRPr lang="en-US" altLang="zh-CN" b="0"/>
          </a:p>
        </p:txBody>
      </p:sp>
      <p:sp>
        <p:nvSpPr>
          <p:cNvPr id="2672" name="动作按钮: 上一张 2671"/>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673" name="文本占位符 2672"/>
          <p:cNvSpPr/>
          <p:nvPr>
            <p:ph type="body" idx="4294967295"/>
          </p:nvPr>
        </p:nvSpPr>
        <p:spPr>
          <a:xfrm>
            <a:off x="685800" y="1295400"/>
            <a:ext cx="8001000" cy="4953000"/>
          </a:xfrm>
          <a:ln/>
        </p:spPr>
        <p:txBody>
          <a:bodyPr lIns="82550" tIns="41275" rIns="82550" bIns="41275"/>
          <a:p>
            <a:pPr>
              <a:lnSpc>
                <a:spcPct val="80000"/>
              </a:lnSpc>
            </a:pPr>
            <a:r>
              <a:rPr lang="en-US" altLang="zh-CN" sz="2200"/>
              <a:t>OIL</a:t>
            </a:r>
            <a:r>
              <a:rPr lang="zh-CN" altLang="en-US" sz="2200"/>
              <a:t>中一个任务对象描述一个任务的配置定义</a:t>
            </a:r>
            <a:endParaRPr lang="zh-CN" altLang="en-US" sz="2200"/>
          </a:p>
          <a:p>
            <a:pPr>
              <a:lnSpc>
                <a:spcPct val="80000"/>
              </a:lnSpc>
            </a:pPr>
            <a:r>
              <a:rPr lang="zh-CN" altLang="en-US" sz="2200"/>
              <a:t>通过属性参数的配置实现任务对象和系统的其他对象之间的间接连接。</a:t>
            </a:r>
            <a:endParaRPr lang="zh-CN" altLang="en-US" sz="2200"/>
          </a:p>
          <a:p>
            <a:pPr>
              <a:lnSpc>
                <a:spcPct val="80000"/>
              </a:lnSpc>
            </a:pPr>
            <a:r>
              <a:rPr lang="zh-CN" altLang="en-US" sz="2200"/>
              <a:t>该类对象类型用关键字</a:t>
            </a:r>
            <a:r>
              <a:rPr lang="en-US" altLang="zh-CN" sz="2200"/>
              <a:t>TASK </a:t>
            </a:r>
            <a:r>
              <a:rPr lang="zh-CN" altLang="en-US" sz="2200"/>
              <a:t>来定义</a:t>
            </a:r>
            <a:endParaRPr lang="zh-CN" altLang="en-US" sz="2200"/>
          </a:p>
          <a:p>
            <a:pPr>
              <a:lnSpc>
                <a:spcPct val="80000"/>
              </a:lnSpc>
            </a:pPr>
            <a:r>
              <a:rPr lang="en-US" altLang="zh-CN" sz="2200"/>
              <a:t>TASK</a:t>
            </a:r>
            <a:r>
              <a:rPr lang="zh-CN" altLang="en-US" sz="2200"/>
              <a:t>对象的语法结构如下所示</a:t>
            </a:r>
            <a:r>
              <a:rPr lang="en-US" altLang="zh-CN" sz="2200"/>
              <a:t>:</a:t>
            </a:r>
            <a:endParaRPr lang="en-US" altLang="zh-CN" sz="2200"/>
          </a:p>
          <a:p>
            <a:pPr>
              <a:lnSpc>
                <a:spcPct val="80000"/>
              </a:lnSpc>
              <a:buNone/>
            </a:pPr>
            <a:r>
              <a:rPr lang="en-US" altLang="zh-CN" sz="1400">
                <a:solidFill>
                  <a:schemeClr val="tx2"/>
                </a:solidFill>
              </a:rPr>
              <a:t>	TASK &lt;name of TASK&gt; {</a:t>
            </a:r>
            <a:endParaRPr lang="en-US" altLang="zh-CN" sz="1400">
              <a:solidFill>
                <a:schemeClr val="tx2"/>
              </a:solidFill>
            </a:endParaRPr>
          </a:p>
          <a:p>
            <a:pPr>
              <a:lnSpc>
                <a:spcPct val="80000"/>
              </a:lnSpc>
              <a:buNone/>
            </a:pPr>
            <a:r>
              <a:rPr lang="en-US" altLang="zh-CN" sz="1400">
                <a:solidFill>
                  <a:schemeClr val="tx2"/>
                </a:solidFill>
              </a:rPr>
              <a:t>		PRIORITY = &lt;integer&gt;;</a:t>
            </a:r>
            <a:endParaRPr lang="en-US" altLang="zh-CN" sz="1400">
              <a:solidFill>
                <a:schemeClr val="tx2"/>
              </a:solidFill>
            </a:endParaRPr>
          </a:p>
          <a:p>
            <a:pPr>
              <a:lnSpc>
                <a:spcPct val="80000"/>
              </a:lnSpc>
              <a:buNone/>
            </a:pPr>
            <a:r>
              <a:rPr lang="en-US" altLang="zh-CN" sz="1400">
                <a:solidFill>
                  <a:schemeClr val="tx2"/>
                </a:solidFill>
              </a:rPr>
              <a:t>		SCHEDULE = &lt;FULL / NON&gt;;</a:t>
            </a:r>
            <a:endParaRPr lang="en-US" altLang="zh-CN" sz="1400">
              <a:solidFill>
                <a:schemeClr val="tx2"/>
              </a:solidFill>
            </a:endParaRPr>
          </a:p>
          <a:p>
            <a:pPr>
              <a:lnSpc>
                <a:spcPct val="80000"/>
              </a:lnSpc>
              <a:buNone/>
            </a:pPr>
            <a:r>
              <a:rPr lang="en-US" altLang="zh-CN" sz="1400">
                <a:solidFill>
                  <a:schemeClr val="tx2"/>
                </a:solidFill>
              </a:rPr>
              <a:t>		AUTOSTART = &lt;TRUE / FALSE&gt;{APPMODE = &lt;name of APPMODE&gt;;  };</a:t>
            </a:r>
            <a:endParaRPr lang="en-US" altLang="zh-CN" sz="1400">
              <a:solidFill>
                <a:schemeClr val="tx2"/>
              </a:solidFill>
            </a:endParaRPr>
          </a:p>
          <a:p>
            <a:pPr>
              <a:lnSpc>
                <a:spcPct val="80000"/>
              </a:lnSpc>
              <a:buNone/>
            </a:pPr>
            <a:r>
              <a:rPr lang="en-US" altLang="zh-CN" sz="1400">
                <a:solidFill>
                  <a:schemeClr val="tx2"/>
                </a:solidFill>
              </a:rPr>
              <a:t>		ACTIVATION = &lt;1&gt;;</a:t>
            </a:r>
            <a:endParaRPr lang="en-US" altLang="zh-CN" sz="1400">
              <a:solidFill>
                <a:schemeClr val="tx2"/>
              </a:solidFill>
            </a:endParaRPr>
          </a:p>
          <a:p>
            <a:pPr>
              <a:lnSpc>
                <a:spcPct val="80000"/>
              </a:lnSpc>
              <a:buNone/>
            </a:pPr>
            <a:r>
              <a:rPr lang="en-US" altLang="zh-CN" sz="1400">
                <a:solidFill>
                  <a:schemeClr val="tx2"/>
                </a:solidFill>
              </a:rPr>
              <a:t>		STACKSIZE = &lt;integer&gt;;</a:t>
            </a:r>
            <a:endParaRPr lang="en-US" altLang="zh-CN" sz="1400">
              <a:solidFill>
                <a:schemeClr val="tx2"/>
              </a:solidFill>
            </a:endParaRPr>
          </a:p>
          <a:p>
            <a:pPr>
              <a:lnSpc>
                <a:spcPct val="80000"/>
              </a:lnSpc>
              <a:buNone/>
            </a:pPr>
            <a:r>
              <a:rPr lang="en-US" altLang="zh-CN" sz="1400">
                <a:solidFill>
                  <a:schemeClr val="tx2"/>
                </a:solidFill>
              </a:rPr>
              <a:t>		RESOURCE = &lt;name of RESOURCE&gt;;</a:t>
            </a:r>
            <a:endParaRPr lang="en-US" altLang="zh-CN" sz="1400">
              <a:solidFill>
                <a:schemeClr val="tx2"/>
              </a:solidFill>
            </a:endParaRPr>
          </a:p>
          <a:p>
            <a:pPr>
              <a:lnSpc>
                <a:spcPct val="80000"/>
              </a:lnSpc>
              <a:buNone/>
            </a:pPr>
            <a:r>
              <a:rPr lang="en-US" altLang="zh-CN" sz="1400">
                <a:solidFill>
                  <a:schemeClr val="tx2"/>
                </a:solidFill>
              </a:rPr>
              <a:t>		EVENT = &lt;name of EVENT&gt;;</a:t>
            </a:r>
            <a:endParaRPr lang="en-US" altLang="zh-CN" sz="1400">
              <a:solidFill>
                <a:schemeClr val="tx2"/>
              </a:solidFill>
            </a:endParaRPr>
          </a:p>
          <a:p>
            <a:pPr>
              <a:lnSpc>
                <a:spcPct val="80000"/>
              </a:lnSpc>
              <a:buNone/>
            </a:pPr>
            <a:r>
              <a:rPr lang="en-US" altLang="zh-CN" sz="1400">
                <a:solidFill>
                  <a:schemeClr val="tx2"/>
                </a:solidFill>
              </a:rPr>
              <a:t>		ACCESSOR =&lt;SENT / RECEIVED&gt; { MESSAGE = &lt;name of MESSAGE&gt;;</a:t>
            </a:r>
            <a:endParaRPr lang="en-US" altLang="zh-CN" sz="1400">
              <a:solidFill>
                <a:schemeClr val="tx2"/>
              </a:solidFill>
            </a:endParaRPr>
          </a:p>
          <a:p>
            <a:pPr>
              <a:lnSpc>
                <a:spcPct val="80000"/>
              </a:lnSpc>
              <a:buNone/>
            </a:pPr>
            <a:r>
              <a:rPr lang="en-US" altLang="zh-CN" sz="1400">
                <a:solidFill>
                  <a:schemeClr val="tx2"/>
                </a:solidFill>
              </a:rPr>
              <a:t>				                  WITHOUTCOPY = &lt;TRUE / FALSE&gt;;</a:t>
            </a:r>
            <a:endParaRPr lang="en-US" altLang="zh-CN" sz="1400">
              <a:solidFill>
                <a:schemeClr val="tx2"/>
              </a:solidFill>
            </a:endParaRPr>
          </a:p>
          <a:p>
            <a:pPr>
              <a:lnSpc>
                <a:spcPct val="80000"/>
              </a:lnSpc>
              <a:buNone/>
            </a:pPr>
            <a:r>
              <a:rPr lang="en-US" altLang="zh-CN" sz="1400">
                <a:solidFill>
                  <a:schemeClr val="tx2"/>
                </a:solidFill>
              </a:rPr>
              <a:t>				                   ACCESSNAME = &lt;string&gt;;              };</a:t>
            </a:r>
            <a:endParaRPr lang="en-US" altLang="zh-CN" sz="1400">
              <a:solidFill>
                <a:schemeClr val="tx2"/>
              </a:solidFill>
            </a:endParaRPr>
          </a:p>
          <a:p>
            <a:pPr>
              <a:lnSpc>
                <a:spcPct val="80000"/>
              </a:lnSpc>
              <a:buNone/>
            </a:pPr>
            <a:r>
              <a:rPr lang="en-US" altLang="zh-CN" sz="1400">
                <a:solidFill>
                  <a:schemeClr val="tx2"/>
                </a:solidFill>
              </a:rPr>
              <a:t>     		                       };</a:t>
            </a:r>
            <a:endParaRPr lang="en-US" altLang="zh-CN" sz="1400">
              <a:solidFill>
                <a:schemeClr val="tx2"/>
              </a:solidFill>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76" name="表格 2675"/>
          <p:cNvGraphicFramePr/>
          <p:nvPr/>
        </p:nvGraphicFramePr>
        <p:xfrm>
          <a:off x="533400" y="990600"/>
          <a:ext cx="8077200" cy="4965700"/>
        </p:xfrm>
        <a:graphic>
          <a:graphicData uri="http://schemas.openxmlformats.org/drawingml/2006/table">
            <a:tbl>
              <a:tblPr/>
              <a:tblGrid>
                <a:gridCol w="2262188"/>
                <a:gridCol w="2100262"/>
                <a:gridCol w="3714750"/>
              </a:tblGrid>
              <a:tr h="369888">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PRIORITY</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0</a:t>
                      </a:r>
                      <a:r>
                        <a:rPr lang="zh-CN" altLang="en-US" sz="2000" b="1" u="none">
                          <a:solidFill>
                            <a:srgbClr val="000066"/>
                          </a:solidFill>
                          <a:latin typeface="Arial" panose="020B0604020202020204" pitchFamily="34" charset="0"/>
                          <a:ea typeface="宋体" panose="02010600030101010101" pitchFamily="2" charset="-122"/>
                        </a:rPr>
                        <a:t>～</a:t>
                      </a:r>
                      <a:r>
                        <a:rPr lang="en-US" altLang="zh-CN" sz="2000" b="1" u="none">
                          <a:solidFill>
                            <a:srgbClr val="000066"/>
                          </a:solidFill>
                          <a:latin typeface="Arial" panose="020B0604020202020204" pitchFamily="34" charset="0"/>
                          <a:ea typeface="宋体" panose="02010600030101010101" pitchFamily="2" charset="-122"/>
                        </a:rPr>
                        <a:t>63</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优先级大小</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56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SCHEDULE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FULL/NON</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任务调度方式</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7">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AUTOSTAR</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TRUE/FALSE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自动调用模式</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8">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APPMODE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Name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应用模式</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7">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ACTIVATION</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1</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激活状态</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56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RESOURCE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Name </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任务中使用的资源</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8">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ACCESSOR</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SENT/RECEIVE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消息使用模式</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7">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EVENT</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name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任务中运行的事件</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8">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STACKSIZE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integer</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任务堆栈大小</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56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MESSAGE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name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任务发送或接受的消息</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357187">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WITHOUTCOPY</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TRUE/FALSE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是否允许消息复制</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10287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ACCESSNAME</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000" b="1" u="none">
                          <a:solidFill>
                            <a:srgbClr val="000066"/>
                          </a:solidFill>
                          <a:latin typeface="Arial" panose="020B0604020202020204" pitchFamily="34" charset="0"/>
                          <a:ea typeface="宋体" panose="02010600030101010101" pitchFamily="2" charset="-122"/>
                        </a:rPr>
                        <a:t>string</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000" b="1" u="none">
                          <a:solidFill>
                            <a:srgbClr val="000066"/>
                          </a:solidFill>
                          <a:latin typeface="Arial" panose="020B0604020202020204" pitchFamily="34" charset="0"/>
                          <a:ea typeface="宋体" panose="02010600030101010101" pitchFamily="2" charset="-122"/>
                        </a:rPr>
                        <a:t>消息数据参数定义包括</a:t>
                      </a:r>
                      <a:r>
                        <a:rPr lang="en-US" altLang="zh-CN" sz="2000" b="1" u="none">
                          <a:solidFill>
                            <a:srgbClr val="000066"/>
                          </a:solidFill>
                          <a:latin typeface="Arial" panose="020B0604020202020204" pitchFamily="34" charset="0"/>
                          <a:ea typeface="宋体" panose="02010600030101010101" pitchFamily="2" charset="-122"/>
                        </a:rPr>
                        <a:t>message </a:t>
                      </a:r>
                      <a:r>
                        <a:rPr lang="zh-CN" altLang="en-US" sz="2000" b="1" u="none">
                          <a:solidFill>
                            <a:srgbClr val="000066"/>
                          </a:solidFill>
                          <a:latin typeface="Arial" panose="020B0604020202020204" pitchFamily="34" charset="0"/>
                          <a:ea typeface="宋体" panose="02010600030101010101" pitchFamily="2" charset="-122"/>
                        </a:rPr>
                        <a:t>，</a:t>
                      </a:r>
                      <a:r>
                        <a:rPr lang="en-US" altLang="zh-CN" sz="2000" b="1" u="none">
                          <a:solidFill>
                            <a:srgbClr val="000066"/>
                          </a:solidFill>
                          <a:latin typeface="Arial" panose="020B0604020202020204" pitchFamily="34" charset="0"/>
                          <a:ea typeface="宋体" panose="02010600030101010101" pitchFamily="2" charset="-122"/>
                        </a:rPr>
                        <a:t>event</a:t>
                      </a:r>
                      <a:r>
                        <a:rPr lang="zh-CN" altLang="en-US" sz="2000" b="1" u="none">
                          <a:solidFill>
                            <a:srgbClr val="000066"/>
                          </a:solidFill>
                          <a:latin typeface="Arial" panose="020B0604020202020204" pitchFamily="34" charset="0"/>
                          <a:ea typeface="宋体" panose="02010600030101010101" pitchFamily="2" charset="-122"/>
                        </a:rPr>
                        <a:t>，</a:t>
                      </a:r>
                      <a:r>
                        <a:rPr lang="en-US" altLang="zh-CN" sz="2000" b="1" u="none">
                          <a:solidFill>
                            <a:srgbClr val="000066"/>
                          </a:solidFill>
                          <a:latin typeface="Arial" panose="020B0604020202020204" pitchFamily="34" charset="0"/>
                          <a:ea typeface="宋体" panose="02010600030101010101" pitchFamily="2" charset="-122"/>
                        </a:rPr>
                        <a:t>withoutcopy</a:t>
                      </a:r>
                      <a:r>
                        <a:rPr lang="zh-CN" altLang="en-US" sz="2000" b="1" u="none">
                          <a:solidFill>
                            <a:srgbClr val="000066"/>
                          </a:solidFill>
                          <a:latin typeface="Arial" panose="020B0604020202020204" pitchFamily="34" charset="0"/>
                          <a:ea typeface="宋体" panose="02010600030101010101" pitchFamily="2" charset="-122"/>
                        </a:rPr>
                        <a:t>三项</a:t>
                      </a:r>
                      <a:endParaRPr lang="zh-CN" altLang="en-US" sz="2000" b="1" u="none">
                        <a:solidFill>
                          <a:srgbClr val="000066"/>
                        </a:solidFill>
                        <a:latin typeface="Arial" panose="020B0604020202020204" pitchFamily="34" charset="0"/>
                        <a:ea typeface="宋体" panose="02010600030101010101" pitchFamily="2" charset="-122"/>
                      </a:endParaRPr>
                    </a:p>
                  </a:txBody>
                  <a:tcPr marL="90000" marR="90000" marT="18000" marB="180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730" name="矩形 2729"/>
          <p:cNvSpPr/>
          <p:nvPr/>
        </p:nvSpPr>
        <p:spPr>
          <a:xfrm>
            <a:off x="685800" y="42863"/>
            <a:ext cx="7772400" cy="676275"/>
          </a:xfrm>
          <a:prstGeom prst="rect">
            <a:avLst/>
          </a:prstGeom>
          <a:noFill/>
          <a:ln w="9525">
            <a:noFill/>
          </a:ln>
        </p:spPr>
        <p:txBody>
          <a:bodyPr lIns="91431" tIns="45716" rIns="91431" bIns="45716" anchor="ctr" anchorCtr="0"/>
          <a:p>
            <a:pPr algn="ctr" defTabSz="676275" fontAlgn="b">
              <a:lnSpc>
                <a:spcPct val="120000"/>
              </a:lnSpc>
              <a:spcBef>
                <a:spcPct val="0"/>
              </a:spcBef>
              <a:spcAft>
                <a:spcPct val="0"/>
              </a:spcAft>
              <a:buClrTx/>
              <a:buSzPct val="100000"/>
            </a:pPr>
            <a:r>
              <a:rPr lang="en-US" altLang="zh-CN" sz="3200">
                <a:solidFill>
                  <a:srgbClr val="FFFF00"/>
                </a:solidFill>
                <a:latin typeface="Arial" panose="020B0604020202020204" pitchFamily="34" charset="0"/>
                <a:ea typeface="宋体" panose="02010600030101010101" pitchFamily="2" charset="-122"/>
              </a:rPr>
              <a:t>Task</a:t>
            </a:r>
            <a:r>
              <a:rPr lang="zh-CN" altLang="en-US" sz="3200" b="1">
                <a:solidFill>
                  <a:srgbClr val="FFFF00"/>
                </a:solidFill>
                <a:latin typeface="Arial" panose="020B0604020202020204" pitchFamily="34" charset="0"/>
                <a:ea typeface="宋体" panose="02010600030101010101" pitchFamily="2" charset="-122"/>
              </a:rPr>
              <a:t>对象属性</a:t>
            </a:r>
            <a:endParaRPr lang="zh-CN" altLang="en-US" sz="3200" b="1">
              <a:solidFill>
                <a:srgbClr val="FFFF00"/>
              </a:solidFill>
              <a:latin typeface="Arial" panose="020B0604020202020204" pitchFamily="34" charset="0"/>
              <a:ea typeface="宋体" panose="02010600030101010101" pitchFamily="2" charset="-122"/>
            </a:endParaRPr>
          </a:p>
        </p:txBody>
      </p:sp>
      <p:sp>
        <p:nvSpPr>
          <p:cNvPr id="2731" name="动作按钮: 上一张 2730"/>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 name="矩形 2733"/>
          <p:cNvSpPr/>
          <p:nvPr/>
        </p:nvSpPr>
        <p:spPr>
          <a:xfrm>
            <a:off x="3886200" y="1295400"/>
            <a:ext cx="4191000" cy="4953000"/>
          </a:xfrm>
          <a:prstGeom prst="rect">
            <a:avLst/>
          </a:prstGeom>
          <a:noFill/>
          <a:ln w="28575" cap="flat" cmpd="sng">
            <a:solidFill>
              <a:srgbClr val="000000"/>
            </a:solidFill>
            <a:prstDash val="solid"/>
            <a:miter/>
            <a:headEnd type="none" w="med" len="med"/>
            <a:tailEnd type="none" w="med" len="med"/>
          </a:ln>
        </p:spPr>
        <p:txBody>
          <a:bodyPr/>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TASK {</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BOOLEAN [</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TRUE  {</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APPMODE_TYPE APPMODE[];</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FALSE</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 AUTOSTART;</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UINT32 PRIORITY;</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UINT32 ACTIVATION;</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ENUM [NON, FULL] SCHEDULE;</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EVENT_TYPE EVENT[];</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RESOURCE_TYPE RESOURCE[];</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MESSAGE_TYPE MESSAGE[];</a:t>
            </a:r>
            <a:endParaRPr lang="en-US" altLang="zh-CN" sz="1600"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sz="1600" b="1">
                <a:solidFill>
                  <a:srgbClr val="000066"/>
                </a:solidFill>
                <a:latin typeface="Arial" panose="020B0604020202020204" pitchFamily="34" charset="0"/>
                <a:ea typeface="宋体" panose="02010600030101010101" pitchFamily="2" charset="-122"/>
              </a:rPr>
              <a:t>         };</a:t>
            </a:r>
            <a:endParaRPr lang="en-US" altLang="zh-CN" sz="1600" b="1">
              <a:solidFill>
                <a:srgbClr val="000066"/>
              </a:solidFill>
              <a:latin typeface="Arial" panose="020B0604020202020204" pitchFamily="34" charset="0"/>
              <a:ea typeface="宋体" panose="02010600030101010101" pitchFamily="2" charset="-122"/>
            </a:endParaRPr>
          </a:p>
        </p:txBody>
      </p:sp>
      <p:sp>
        <p:nvSpPr>
          <p:cNvPr id="2735" name="标题 2734"/>
          <p:cNvSpPr/>
          <p:nvPr>
            <p:ph type="title" idx="4294967295"/>
          </p:nvPr>
        </p:nvSpPr>
        <p:spPr>
          <a:xfrm>
            <a:off x="1016000" y="-92075"/>
            <a:ext cx="7340600" cy="676275"/>
          </a:xfrm>
          <a:ln/>
        </p:spPr>
        <p:txBody>
          <a:bodyPr lIns="91431" tIns="45716" rIns="91431" bIns="45716" anchor="ctr" anchorCtr="0"/>
          <a:p>
            <a:r>
              <a:rPr lang="en-US" altLang="zh-CN" b="0"/>
              <a:t>Task</a:t>
            </a:r>
            <a:r>
              <a:rPr lang="zh-CN" altLang="en-US"/>
              <a:t>对象属性</a:t>
            </a:r>
            <a:endParaRPr lang="zh-CN" altLang="en-US"/>
          </a:p>
        </p:txBody>
      </p:sp>
      <p:grpSp>
        <p:nvGrpSpPr>
          <p:cNvPr id="2736" name="组合 2735"/>
          <p:cNvGrpSpPr/>
          <p:nvPr/>
        </p:nvGrpSpPr>
        <p:grpSpPr>
          <a:xfrm>
            <a:off x="762000" y="1295400"/>
            <a:ext cx="2971800" cy="4953000"/>
            <a:chOff x="960" y="1056"/>
            <a:chExt cx="1296" cy="3408"/>
          </a:xfrm>
        </p:grpSpPr>
        <p:sp>
          <p:nvSpPr>
            <p:cNvPr id="2737" name="矩形 2736"/>
            <p:cNvSpPr/>
            <p:nvPr/>
          </p:nvSpPr>
          <p:spPr>
            <a:xfrm>
              <a:off x="960" y="1056"/>
              <a:ext cx="1296" cy="3408"/>
            </a:xfrm>
            <a:prstGeom prst="rect">
              <a:avLst/>
            </a:prstGeom>
            <a:solidFill>
              <a:srgbClr val="FF99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TASK name</a:t>
              </a:r>
              <a:endParaRPr lang="en-US" altLang="zh-CN" sz="2000" b="1">
                <a:solidFill>
                  <a:schemeClr val="bg1"/>
                </a:solidFill>
                <a:latin typeface="Times New Roman" panose="02020603050405020304" pitchFamily="18" charset="0"/>
                <a:ea typeface="宋体" panose="02010600030101010101" pitchFamily="2" charset="-122"/>
              </a:endParaRPr>
            </a:p>
          </p:txBody>
        </p:sp>
        <p:grpSp>
          <p:nvGrpSpPr>
            <p:cNvPr id="2738" name="组合 2737"/>
            <p:cNvGrpSpPr/>
            <p:nvPr/>
          </p:nvGrpSpPr>
          <p:grpSpPr>
            <a:xfrm>
              <a:off x="1104" y="1283"/>
              <a:ext cx="1008" cy="3037"/>
              <a:chOff x="1104" y="1283"/>
              <a:chExt cx="1008" cy="3037"/>
            </a:xfrm>
          </p:grpSpPr>
          <p:sp>
            <p:nvSpPr>
              <p:cNvPr id="2739" name="矩形 2738"/>
              <p:cNvSpPr/>
              <p:nvPr/>
            </p:nvSpPr>
            <p:spPr>
              <a:xfrm>
                <a:off x="1104" y="1283"/>
                <a:ext cx="1008" cy="253"/>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Priority</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40" name="矩形 2739"/>
              <p:cNvSpPr/>
              <p:nvPr/>
            </p:nvSpPr>
            <p:spPr>
              <a:xfrm>
                <a:off x="1104" y="1549"/>
                <a:ext cx="1008" cy="252"/>
              </a:xfrm>
              <a:prstGeom prst="rect">
                <a:avLst/>
              </a:prstGeom>
              <a:solidFill>
                <a:srgbClr val="CC99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Schedule</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41" name="矩形 2740"/>
              <p:cNvSpPr/>
              <p:nvPr/>
            </p:nvSpPr>
            <p:spPr>
              <a:xfrm>
                <a:off x="1104" y="1801"/>
                <a:ext cx="1008" cy="253"/>
              </a:xfrm>
              <a:prstGeom prst="rect">
                <a:avLst/>
              </a:prstGeom>
              <a:solidFill>
                <a:srgbClr val="00A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Autostart</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42" name="矩形 2741"/>
              <p:cNvSpPr/>
              <p:nvPr/>
            </p:nvSpPr>
            <p:spPr>
              <a:xfrm>
                <a:off x="1104" y="2054"/>
                <a:ext cx="1008" cy="252"/>
              </a:xfrm>
              <a:prstGeom prst="rect">
                <a:avLst/>
              </a:prstGeom>
              <a:solidFill>
                <a:srgbClr val="33CC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Appmode</a:t>
                </a:r>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2743" name="矩形 2742"/>
              <p:cNvSpPr/>
              <p:nvPr/>
            </p:nvSpPr>
            <p:spPr>
              <a:xfrm>
                <a:off x="1104" y="2306"/>
                <a:ext cx="1008" cy="253"/>
              </a:xfrm>
              <a:prstGeom prst="rect">
                <a:avLst/>
              </a:prstGeom>
              <a:solidFill>
                <a:srgbClr val="FFCC99"/>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Activation</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44" name="矩形 2743"/>
              <p:cNvSpPr/>
              <p:nvPr/>
            </p:nvSpPr>
            <p:spPr>
              <a:xfrm>
                <a:off x="1104" y="4067"/>
                <a:ext cx="1008" cy="253"/>
              </a:xfrm>
              <a:prstGeom prst="rect">
                <a:avLst/>
              </a:prstGeom>
              <a:solidFill>
                <a:srgbClr val="FFE1F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Stacksize</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45" name="矩形 2744"/>
              <p:cNvSpPr/>
              <p:nvPr/>
            </p:nvSpPr>
            <p:spPr>
              <a:xfrm>
                <a:off x="1104" y="2559"/>
                <a:ext cx="1008" cy="252"/>
              </a:xfrm>
              <a:prstGeom prst="rect">
                <a:avLst/>
              </a:prstGeom>
              <a:solidFill>
                <a:srgbClr val="CCFF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Resource</a:t>
                </a:r>
                <a:endParaRPr lang="en-US" altLang="zh-CN" sz="2000" b="1">
                  <a:solidFill>
                    <a:schemeClr val="bg1"/>
                  </a:solidFill>
                  <a:latin typeface="Times New Roman" panose="02020603050405020304" pitchFamily="18" charset="0"/>
                  <a:ea typeface="宋体" panose="02010600030101010101" pitchFamily="2" charset="-122"/>
                </a:endParaRPr>
              </a:p>
            </p:txBody>
          </p:sp>
          <p:sp>
            <p:nvSpPr>
              <p:cNvPr id="2746" name="矩形 2745"/>
              <p:cNvSpPr/>
              <p:nvPr/>
            </p:nvSpPr>
            <p:spPr>
              <a:xfrm>
                <a:off x="1104" y="2811"/>
                <a:ext cx="1008" cy="298"/>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Event</a:t>
                </a:r>
                <a:endParaRPr lang="en-US" altLang="zh-CN" sz="2000" b="1">
                  <a:solidFill>
                    <a:schemeClr val="bg1"/>
                  </a:solidFill>
                  <a:latin typeface="Times New Roman" panose="02020603050405020304" pitchFamily="18" charset="0"/>
                  <a:ea typeface="宋体" panose="02010600030101010101" pitchFamily="2" charset="-122"/>
                </a:endParaRPr>
              </a:p>
            </p:txBody>
          </p:sp>
          <p:sp>
            <p:nvSpPr>
              <p:cNvPr id="2747" name="矩形 2746"/>
              <p:cNvSpPr/>
              <p:nvPr/>
            </p:nvSpPr>
            <p:spPr>
              <a:xfrm>
                <a:off x="1104" y="3064"/>
                <a:ext cx="1008" cy="1016"/>
              </a:xfrm>
              <a:prstGeom prst="rect">
                <a:avLst/>
              </a:prstGeom>
              <a:solidFill>
                <a:srgbClr val="8989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Accessor</a:t>
                </a:r>
                <a:endParaRPr lang="en-US" altLang="zh-CN" sz="20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grpSp>
            <p:nvGrpSpPr>
              <p:cNvPr id="2748" name="组合 2747"/>
              <p:cNvGrpSpPr/>
              <p:nvPr/>
            </p:nvGrpSpPr>
            <p:grpSpPr>
              <a:xfrm>
                <a:off x="1248" y="3264"/>
                <a:ext cx="768" cy="720"/>
                <a:chOff x="8640" y="5184"/>
                <a:chExt cx="720" cy="912"/>
              </a:xfrm>
            </p:grpSpPr>
            <p:sp>
              <p:nvSpPr>
                <p:cNvPr id="2749" name="矩形 2748"/>
                <p:cNvSpPr/>
                <p:nvPr/>
              </p:nvSpPr>
              <p:spPr>
                <a:xfrm>
                  <a:off x="8640" y="5784"/>
                  <a:ext cx="720" cy="312"/>
                </a:xfrm>
                <a:prstGeom prst="rect">
                  <a:avLst/>
                </a:prstGeom>
                <a:solidFill>
                  <a:srgbClr val="FF8029"/>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Accessname</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50" name="矩形 2749"/>
                <p:cNvSpPr/>
                <p:nvPr/>
              </p:nvSpPr>
              <p:spPr>
                <a:xfrm>
                  <a:off x="8640" y="5496"/>
                  <a:ext cx="720"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a:solidFill>
                        <a:schemeClr val="bg1"/>
                      </a:solidFill>
                      <a:latin typeface="Times New Roman" panose="02020603050405020304" pitchFamily="18" charset="0"/>
                      <a:ea typeface="宋体" panose="02010600030101010101" pitchFamily="2" charset="-122"/>
                    </a:rPr>
                    <a:t>Withoutcopy</a:t>
                  </a:r>
                  <a:endParaRPr lang="en-US" altLang="zh-CN" sz="2000">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a:solidFill>
                      <a:schemeClr val="bg1"/>
                    </a:solidFill>
                    <a:latin typeface="Verdana" panose="020B0604030504040204" pitchFamily="34" charset="0"/>
                    <a:ea typeface="宋体" panose="02010600030101010101" pitchFamily="2" charset="-122"/>
                  </a:endParaRPr>
                </a:p>
              </p:txBody>
            </p:sp>
            <p:sp>
              <p:nvSpPr>
                <p:cNvPr id="2751" name="矩形 2750"/>
                <p:cNvSpPr/>
                <p:nvPr/>
              </p:nvSpPr>
              <p:spPr>
                <a:xfrm>
                  <a:off x="8640" y="5184"/>
                  <a:ext cx="720" cy="312"/>
                </a:xfrm>
                <a:prstGeom prst="rect">
                  <a:avLst/>
                </a:prstGeom>
                <a:solidFill>
                  <a:srgbClr val="99C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Message</a:t>
                  </a:r>
                  <a:r>
                    <a:rPr lang="zh-CN" altLang="en-US" sz="2000" b="1">
                      <a:solidFill>
                        <a:schemeClr val="bg1"/>
                      </a:solidFill>
                      <a:latin typeface="Times New Roman" panose="02020603050405020304" pitchFamily="18" charset="0"/>
                      <a:ea typeface="宋体" panose="02010600030101010101" pitchFamily="2" charset="-122"/>
                    </a:rPr>
                    <a:t>指针</a:t>
                  </a:r>
                  <a:endParaRPr lang="zh-CN" altLang="en-US" sz="2000" b="1">
                    <a:solidFill>
                      <a:schemeClr val="bg1"/>
                    </a:solidFill>
                    <a:latin typeface="Times New Roman" panose="02020603050405020304" pitchFamily="18" charset="0"/>
                    <a:ea typeface="宋体" panose="02010600030101010101" pitchFamily="2" charset="-122"/>
                  </a:endParaRPr>
                </a:p>
              </p:txBody>
            </p:sp>
          </p:grpSp>
        </p:grpSp>
      </p:grpSp>
      <p:sp>
        <p:nvSpPr>
          <p:cNvPr id="2752" name="动作按钮: 上一张 2751"/>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5" name="文本占位符 2754"/>
          <p:cNvSpPr/>
          <p:nvPr>
            <p:ph type="body" idx="4294967295"/>
          </p:nvPr>
        </p:nvSpPr>
        <p:spPr>
          <a:ln/>
        </p:spPr>
        <p:txBody>
          <a:bodyPr lIns="82550" tIns="41275" rIns="82550" bIns="41275"/>
          <a:p>
            <a:r>
              <a:rPr lang="en-US" altLang="zh-CN"/>
              <a:t>OSEKBuilder</a:t>
            </a:r>
            <a:r>
              <a:rPr lang="zh-CN" altLang="en-US"/>
              <a:t>中名字为</a:t>
            </a:r>
            <a:r>
              <a:rPr lang="en-US" altLang="zh-CN"/>
              <a:t>TASK8</a:t>
            </a:r>
            <a:r>
              <a:rPr lang="zh-CN" altLang="en-US"/>
              <a:t>的</a:t>
            </a:r>
            <a:r>
              <a:rPr lang="en-US" altLang="zh-CN"/>
              <a:t>TASK</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TASK</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756" name="标题 2755"/>
          <p:cNvSpPr/>
          <p:nvPr>
            <p:ph type="title" idx="4294967295"/>
          </p:nvPr>
        </p:nvSpPr>
        <p:spPr>
          <a:ln/>
        </p:spPr>
        <p:txBody>
          <a:bodyPr lIns="82550" tIns="41275" rIns="82550" bIns="41275"/>
          <a:p>
            <a:r>
              <a:rPr lang="en-US" altLang="zh-CN"/>
              <a:t>OSEKBuilder——TASK</a:t>
            </a:r>
            <a:endParaRPr lang="en-US" altLang="zh-CN"/>
          </a:p>
        </p:txBody>
      </p:sp>
      <p:pic>
        <p:nvPicPr>
          <p:cNvPr id="2757" name="图片 2756"/>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2758" name="图片 2757"/>
          <p:cNvPicPr>
            <a:picLocks noChangeAspect="1"/>
          </p:cNvPicPr>
          <p:nvPr/>
        </p:nvPicPr>
        <p:blipFill>
          <a:blip r:embed="rId2"/>
          <a:stretch>
            <a:fillRect/>
          </a:stretch>
        </p:blipFill>
        <p:spPr>
          <a:xfrm>
            <a:off x="3276600" y="2514600"/>
            <a:ext cx="1676400" cy="530225"/>
          </a:xfrm>
          <a:prstGeom prst="rect">
            <a:avLst/>
          </a:prstGeom>
          <a:noFill/>
          <a:ln w="9525">
            <a:noFill/>
          </a:ln>
        </p:spPr>
      </p:pic>
      <p:pic>
        <p:nvPicPr>
          <p:cNvPr id="2759" name="图片 2758"/>
          <p:cNvPicPr>
            <a:picLocks noChangeAspect="1"/>
          </p:cNvPicPr>
          <p:nvPr/>
        </p:nvPicPr>
        <p:blipFill>
          <a:blip r:embed="rId3"/>
          <a:stretch>
            <a:fillRect/>
          </a:stretch>
        </p:blipFill>
        <p:spPr>
          <a:xfrm>
            <a:off x="228600" y="609600"/>
            <a:ext cx="8534400" cy="6118225"/>
          </a:xfrm>
          <a:prstGeom prst="rect">
            <a:avLst/>
          </a:prstGeom>
          <a:noFill/>
          <a:ln w="9525">
            <a:noFill/>
          </a:ln>
        </p:spPr>
      </p:pic>
      <p:sp>
        <p:nvSpPr>
          <p:cNvPr id="2760" name="动作按钮: 上一张 2759"/>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759"/>
                                        </p:tgtEl>
                                        <p:attrNameLst>
                                          <p:attrName>style.visibility</p:attrName>
                                        </p:attrNameLst>
                                      </p:cBhvr>
                                      <p:to>
                                        <p:strVal val="visible"/>
                                      </p:to>
                                    </p:set>
                                    <p:animEffect transition="in" filter="blinds(horizontal)">
                                      <p:cBhvr additive="base">
                                        <p:cTn id="7" dur="500"/>
                                        <p:tgtEl>
                                          <p:spTgt spid="27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759"/>
                                        </p:tgtEl>
                                      </p:cBhvr>
                                    </p:animEffect>
                                    <p:set>
                                      <p:cBhvr additive="base">
                                        <p:cTn id="12" dur="1" fill="hold">
                                          <p:stCondLst>
                                            <p:cond delay="499"/>
                                          </p:stCondLst>
                                        </p:cTn>
                                        <p:tgtEl>
                                          <p:spTgt spid="27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3" name="标题 2762"/>
          <p:cNvSpPr/>
          <p:nvPr>
            <p:ph type="title" idx="4294967295"/>
          </p:nvPr>
        </p:nvSpPr>
        <p:spPr>
          <a:xfrm>
            <a:off x="1016000" y="34925"/>
            <a:ext cx="7340600" cy="350838"/>
          </a:xfrm>
          <a:ln/>
        </p:spPr>
        <p:txBody>
          <a:bodyPr lIns="82550" tIns="41275" rIns="82550" bIns="41275"/>
          <a:p>
            <a:r>
              <a:rPr lang="en-US" altLang="zh-CN" b="0"/>
              <a:t>ISR Definition</a:t>
            </a:r>
            <a:endParaRPr lang="en-US" altLang="zh-CN" b="0"/>
          </a:p>
        </p:txBody>
      </p:sp>
      <p:sp>
        <p:nvSpPr>
          <p:cNvPr id="2764" name="文本占位符 2763"/>
          <p:cNvSpPr/>
          <p:nvPr>
            <p:ph type="body" idx="4294967295"/>
          </p:nvPr>
        </p:nvSpPr>
        <p:spPr>
          <a:xfrm>
            <a:off x="685800" y="1143000"/>
            <a:ext cx="7772400" cy="4953000"/>
          </a:xfrm>
          <a:ln/>
        </p:spPr>
        <p:txBody>
          <a:bodyPr lIns="82550" tIns="41275" rIns="82550" bIns="41275"/>
          <a:p>
            <a:r>
              <a:rPr lang="zh-CN" altLang="en-US" sz="3200"/>
              <a:t>该类对象类型用关键字</a:t>
            </a:r>
            <a:r>
              <a:rPr lang="en-US" altLang="zh-CN" sz="3200"/>
              <a:t>ISR</a:t>
            </a:r>
            <a:r>
              <a:rPr lang="zh-CN" altLang="en-US" sz="3200"/>
              <a:t>来定义，对应同名的中断程序配置。</a:t>
            </a:r>
            <a:endParaRPr lang="zh-CN" altLang="en-US" sz="3200"/>
          </a:p>
          <a:p>
            <a:r>
              <a:rPr lang="en-US" altLang="zh-CN" sz="3200"/>
              <a:t>ISR </a:t>
            </a:r>
            <a:r>
              <a:rPr lang="zh-CN" altLang="en-US" sz="3200"/>
              <a:t>对象的语法结构如下所示</a:t>
            </a:r>
            <a:r>
              <a:rPr lang="en-US" altLang="zh-CN" sz="3200"/>
              <a:t>:</a:t>
            </a:r>
            <a:endParaRPr lang="en-US" altLang="zh-CN" sz="3200"/>
          </a:p>
          <a:p>
            <a:pPr lvl="2">
              <a:buNone/>
            </a:pPr>
            <a:r>
              <a:rPr lang="en-US" altLang="zh-CN" sz="1800">
                <a:solidFill>
                  <a:schemeClr val="tx2"/>
                </a:solidFill>
              </a:rPr>
              <a:t>ISR &lt;name of ISR&gt; {</a:t>
            </a:r>
            <a:endParaRPr lang="en-US" altLang="zh-CN" sz="1800">
              <a:solidFill>
                <a:schemeClr val="tx2"/>
              </a:solidFill>
            </a:endParaRPr>
          </a:p>
          <a:p>
            <a:pPr lvl="2">
              <a:buNone/>
            </a:pPr>
            <a:r>
              <a:rPr lang="en-US" altLang="zh-CN" sz="1800">
                <a:solidFill>
                  <a:schemeClr val="tx2"/>
                </a:solidFill>
              </a:rPr>
              <a:t>	CATEGORY = &lt;1 / 2&gt;;</a:t>
            </a:r>
            <a:endParaRPr lang="en-US" altLang="zh-CN" sz="1800">
              <a:solidFill>
                <a:schemeClr val="tx2"/>
              </a:solidFill>
            </a:endParaRPr>
          </a:p>
          <a:p>
            <a:pPr lvl="2">
              <a:buNone/>
            </a:pPr>
            <a:r>
              <a:rPr lang="en-US" altLang="zh-CN" sz="1800">
                <a:solidFill>
                  <a:schemeClr val="tx2"/>
                </a:solidFill>
              </a:rPr>
              <a:t>	PRIORITY = 0;</a:t>
            </a:r>
            <a:endParaRPr lang="en-US" altLang="zh-CN" sz="1800">
              <a:solidFill>
                <a:schemeClr val="tx2"/>
              </a:solidFill>
            </a:endParaRPr>
          </a:p>
          <a:p>
            <a:pPr lvl="2">
              <a:buNone/>
            </a:pPr>
            <a:r>
              <a:rPr lang="en-US" altLang="zh-CN" sz="1800">
                <a:solidFill>
                  <a:schemeClr val="tx2"/>
                </a:solidFill>
              </a:rPr>
              <a:t>	RESOURCE = &lt;name of RESOURCE&gt;;</a:t>
            </a:r>
            <a:endParaRPr lang="en-US" altLang="zh-CN" sz="1800">
              <a:solidFill>
                <a:schemeClr val="tx2"/>
              </a:solidFill>
            </a:endParaRPr>
          </a:p>
          <a:p>
            <a:pPr lvl="2">
              <a:buNone/>
            </a:pPr>
            <a:r>
              <a:rPr lang="en-US" altLang="zh-CN" sz="1800">
                <a:solidFill>
                  <a:schemeClr val="tx2"/>
                </a:solidFill>
              </a:rPr>
              <a:t>	ACCESSOR =&lt;SENT / RECEIVED&gt; {</a:t>
            </a:r>
            <a:endParaRPr lang="en-US" altLang="zh-CN" sz="1800">
              <a:solidFill>
                <a:schemeClr val="tx2"/>
              </a:solidFill>
            </a:endParaRPr>
          </a:p>
          <a:p>
            <a:pPr lvl="2">
              <a:buNone/>
            </a:pPr>
            <a:r>
              <a:rPr lang="en-US" altLang="zh-CN" sz="1800">
                <a:solidFill>
                  <a:schemeClr val="tx2"/>
                </a:solidFill>
              </a:rPr>
              <a:t>	MESSAGE = &lt;name of MESSAGE&gt;;</a:t>
            </a:r>
            <a:endParaRPr lang="en-US" altLang="zh-CN" sz="1800">
              <a:solidFill>
                <a:schemeClr val="tx2"/>
              </a:solidFill>
            </a:endParaRPr>
          </a:p>
          <a:p>
            <a:pPr lvl="2">
              <a:buNone/>
            </a:pPr>
            <a:r>
              <a:rPr lang="en-US" altLang="zh-CN" sz="1800">
                <a:solidFill>
                  <a:schemeClr val="tx2"/>
                </a:solidFill>
              </a:rPr>
              <a:t>	ACCESSNAME = &lt;string&gt;;</a:t>
            </a:r>
            <a:endParaRPr lang="en-US" altLang="zh-CN" sz="1800">
              <a:solidFill>
                <a:schemeClr val="tx2"/>
              </a:solidFill>
            </a:endParaRPr>
          </a:p>
          <a:p>
            <a:pPr lvl="2">
              <a:buNone/>
            </a:pPr>
            <a:r>
              <a:rPr lang="en-US" altLang="zh-CN" sz="1800">
                <a:solidFill>
                  <a:schemeClr val="tx2"/>
                </a:solidFill>
              </a:rPr>
              <a:t>					       	};</a:t>
            </a:r>
            <a:endParaRPr lang="en-US" altLang="zh-CN" sz="1800">
              <a:solidFill>
                <a:schemeClr val="tx2"/>
              </a:solidFill>
            </a:endParaRPr>
          </a:p>
          <a:p>
            <a:pPr lvl="2">
              <a:buNone/>
            </a:pPr>
            <a:r>
              <a:rPr lang="en-US" altLang="zh-CN" sz="1800">
                <a:solidFill>
                  <a:schemeClr val="tx2"/>
                </a:solidFill>
              </a:rPr>
              <a:t>			     };</a:t>
            </a:r>
            <a:endParaRPr lang="en-US" altLang="zh-CN" sz="1800">
              <a:solidFill>
                <a:schemeClr val="tx2"/>
              </a:solidFill>
            </a:endParaRPr>
          </a:p>
        </p:txBody>
      </p:sp>
      <p:sp>
        <p:nvSpPr>
          <p:cNvPr id="2765" name="动作按钮: 上一张 2764"/>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0" name="文本占位符 2119"/>
          <p:cNvSpPr/>
          <p:nvPr>
            <p:ph type="body" idx="4294967295"/>
          </p:nvPr>
        </p:nvSpPr>
        <p:spPr>
          <a:ln/>
        </p:spPr>
        <p:txBody>
          <a:bodyPr lIns="82550" tIns="41275" rIns="82550" bIns="41275"/>
          <a:p/>
        </p:txBody>
      </p:sp>
      <p:pic>
        <p:nvPicPr>
          <p:cNvPr id="2121" name="图片 2120"/>
          <p:cNvPicPr>
            <a:picLocks noChangeAspect="1"/>
          </p:cNvPicPr>
          <p:nvPr/>
        </p:nvPicPr>
        <p:blipFill>
          <a:blip r:embed="rId1"/>
          <a:stretch>
            <a:fillRect/>
          </a:stretch>
        </p:blipFill>
        <p:spPr>
          <a:xfrm>
            <a:off x="228600" y="815975"/>
            <a:ext cx="8686800" cy="6042025"/>
          </a:xfrm>
          <a:prstGeom prst="rect">
            <a:avLst/>
          </a:prstGeom>
          <a:noFill/>
          <a:ln w="9525">
            <a:noFill/>
          </a:ln>
        </p:spPr>
      </p:pic>
      <p:sp>
        <p:nvSpPr>
          <p:cNvPr id="2122" name="标题 2121"/>
          <p:cNvSpPr/>
          <p:nvPr>
            <p:ph type="title" idx="4294967295"/>
          </p:nvPr>
        </p:nvSpPr>
        <p:spPr>
          <a:xfrm>
            <a:off x="381000" y="0"/>
            <a:ext cx="8229600" cy="520700"/>
          </a:xfrm>
          <a:ln/>
        </p:spPr>
        <p:txBody>
          <a:bodyPr lIns="82550" tIns="41275" rIns="82550" bIns="41275"/>
          <a:p>
            <a:r>
              <a:rPr lang="en-US" altLang="zh-CN" sz="2400"/>
              <a:t>OSEK</a:t>
            </a:r>
            <a:r>
              <a:rPr lang="zh-CN" altLang="en-US" sz="2400"/>
              <a:t>操作系统处理级</a:t>
            </a:r>
            <a:endParaRPr lang="zh-CN" altLang="en-US" sz="2400"/>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8" name="标题 2767"/>
          <p:cNvSpPr/>
          <p:nvPr>
            <p:ph type="title" idx="4294967295"/>
          </p:nvPr>
        </p:nvSpPr>
        <p:spPr>
          <a:xfrm>
            <a:off x="944563" y="104775"/>
            <a:ext cx="7340600" cy="350838"/>
          </a:xfrm>
          <a:ln/>
        </p:spPr>
        <p:txBody>
          <a:bodyPr lIns="82550" tIns="41275" rIns="82550" bIns="41275"/>
          <a:p>
            <a:r>
              <a:rPr lang="en-US" altLang="zh-CN" b="0"/>
              <a:t>ISR</a:t>
            </a:r>
            <a:r>
              <a:rPr lang="zh-CN" altLang="en-US"/>
              <a:t>对象属性</a:t>
            </a:r>
            <a:endParaRPr lang="zh-CN" altLang="en-US"/>
          </a:p>
        </p:txBody>
      </p:sp>
      <p:graphicFrame>
        <p:nvGraphicFramePr>
          <p:cNvPr id="2769" name="表格 2768"/>
          <p:cNvGraphicFramePr/>
          <p:nvPr/>
        </p:nvGraphicFramePr>
        <p:xfrm>
          <a:off x="838200" y="1752600"/>
          <a:ext cx="7239000" cy="4352925"/>
        </p:xfrm>
        <a:graphic>
          <a:graphicData uri="http://schemas.openxmlformats.org/drawingml/2006/table">
            <a:tbl>
              <a:tblPr/>
              <a:tblGrid>
                <a:gridCol w="2944813"/>
                <a:gridCol w="2576512"/>
                <a:gridCol w="1717675"/>
              </a:tblGrid>
              <a:tr h="79692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CATEGORY</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1,2</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400" b="1" u="none">
                          <a:solidFill>
                            <a:srgbClr val="000066"/>
                          </a:solidFill>
                          <a:latin typeface="Arial" panose="020B0604020202020204" pitchFamily="34" charset="0"/>
                          <a:ea typeface="宋体" panose="02010600030101010101" pitchFamily="2" charset="-122"/>
                        </a:rPr>
                        <a:t>中断类型</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709613">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RESOURCE</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name</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lvl="0" latinLnBrk="0">
                        <a:buNone/>
                      </a:pPr>
                      <a:endParaRPr lang="zh-CN" altLang="en-US"/>
                    </a:p>
                  </a:txBody>
                  <a:tcPr marL="90000" marR="90000" marT="46800" marB="468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1008062">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ACCESSOR</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SENT/</a:t>
                      </a:r>
                      <a:endParaRPr lang="en-US" altLang="zh-CN" sz="2400" b="1" u="none">
                        <a:solidFill>
                          <a:srgbClr val="000066"/>
                        </a:solidFill>
                        <a:latin typeface="Arial" panose="020B0604020202020204" pitchFamily="34" charset="0"/>
                        <a:ea typeface="宋体" panose="02010600030101010101" pitchFamily="2" charset="-122"/>
                      </a:endParaRPr>
                    </a:p>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RECEIVED</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algn="ctr"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2400" b="1" u="none">
                          <a:solidFill>
                            <a:srgbClr val="000066"/>
                          </a:solidFill>
                          <a:latin typeface="Arial" panose="020B0604020202020204" pitchFamily="34" charset="0"/>
                          <a:ea typeface="宋体" panose="02010600030101010101" pitchFamily="2" charset="-122"/>
                        </a:rPr>
                        <a:t>访问器</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6515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MESSAGE</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name</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lvl="0" latinLnBrk="0">
                        <a:buNone/>
                      </a:pPr>
                      <a:endParaRPr lang="zh-CN" altLang="en-US"/>
                    </a:p>
                  </a:txBody>
                  <a:tcPr marL="90000" marR="90000" marT="46800" marB="468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70802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ACCESSNAME</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string</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lvl="0" latinLnBrk="0">
                        <a:buNone/>
                      </a:pPr>
                      <a:endParaRPr lang="zh-CN" altLang="en-US"/>
                    </a:p>
                  </a:txBody>
                  <a:tcPr marL="90000" marR="90000" marT="46800" marB="468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6515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PRIORITY</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400" b="1" u="none">
                          <a:solidFill>
                            <a:srgbClr val="000066"/>
                          </a:solidFill>
                          <a:latin typeface="Arial" panose="020B0604020202020204" pitchFamily="34" charset="0"/>
                          <a:ea typeface="宋体" panose="02010600030101010101" pitchFamily="2" charset="-122"/>
                        </a:rPr>
                        <a:t>0</a:t>
                      </a:r>
                      <a:endParaRPr lang="zh-CN" altLang="en-US" sz="2400" b="1" u="none">
                        <a:solidFill>
                          <a:srgbClr val="000066"/>
                        </a:solidFill>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lvl="0" latinLnBrk="0">
                        <a:buNone/>
                      </a:pPr>
                      <a:endParaRPr lang="zh-CN" altLang="en-US"/>
                    </a:p>
                  </a:txBody>
                  <a:tcPr marL="90000" marR="90000" marT="46800" marB="46800">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799" name="动作按钮: 上一张 2798"/>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2" name="文本占位符 2801"/>
          <p:cNvSpPr/>
          <p:nvPr>
            <p:ph type="body" idx="4294967295"/>
          </p:nvPr>
        </p:nvSpPr>
        <p:spPr>
          <a:xfrm>
            <a:off x="4724400" y="1828800"/>
            <a:ext cx="3657600" cy="4419600"/>
          </a:xfrm>
          <a:ln w="28575">
            <a:solidFill>
              <a:srgbClr val="000000"/>
            </a:solidFill>
            <a:miter/>
          </a:ln>
        </p:spPr>
        <p:txBody>
          <a:bodyPr lIns="82550" tIns="41275" rIns="82550" bIns="41275"/>
          <a:p>
            <a:pPr>
              <a:lnSpc>
                <a:spcPct val="80000"/>
              </a:lnSpc>
              <a:buNone/>
            </a:pPr>
            <a:r>
              <a:rPr lang="en-US" altLang="zh-CN" sz="2400"/>
              <a:t>ISR {</a:t>
            </a:r>
            <a:endParaRPr lang="en-US" altLang="zh-CN" sz="2400"/>
          </a:p>
          <a:p>
            <a:pPr>
              <a:lnSpc>
                <a:spcPct val="80000"/>
              </a:lnSpc>
              <a:buNone/>
            </a:pPr>
            <a:r>
              <a:rPr lang="en-US" altLang="zh-CN" sz="2400"/>
              <a:t>		UINT32 [1, 2] CATEGORY;</a:t>
            </a:r>
            <a:endParaRPr lang="en-US" altLang="zh-CN" sz="2400"/>
          </a:p>
          <a:p>
            <a:pPr>
              <a:lnSpc>
                <a:spcPct val="80000"/>
              </a:lnSpc>
              <a:buNone/>
            </a:pPr>
            <a:r>
              <a:rPr lang="en-US" altLang="zh-CN" sz="2400"/>
              <a:t>		RESOURCE_TYPE RESOURCE[ ];</a:t>
            </a:r>
            <a:endParaRPr lang="en-US" altLang="zh-CN" sz="2400"/>
          </a:p>
          <a:p>
            <a:pPr>
              <a:lnSpc>
                <a:spcPct val="80000"/>
              </a:lnSpc>
              <a:buNone/>
            </a:pPr>
            <a:r>
              <a:rPr lang="en-US" altLang="zh-CN" sz="2400"/>
              <a:t>		MESSAGE_TYPE MESSAGE [ ];</a:t>
            </a:r>
            <a:endParaRPr lang="en-US" altLang="zh-CN" sz="2400"/>
          </a:p>
          <a:p>
            <a:pPr>
              <a:lnSpc>
                <a:spcPct val="80000"/>
              </a:lnSpc>
              <a:buNone/>
            </a:pPr>
            <a:r>
              <a:rPr lang="en-US" altLang="zh-CN" sz="2400"/>
              <a:t>      };</a:t>
            </a:r>
            <a:endParaRPr lang="en-US" altLang="zh-CN" sz="2400"/>
          </a:p>
        </p:txBody>
      </p:sp>
      <p:sp>
        <p:nvSpPr>
          <p:cNvPr id="2803" name="矩形 2802"/>
          <p:cNvSpPr/>
          <p:nvPr/>
        </p:nvSpPr>
        <p:spPr>
          <a:xfrm>
            <a:off x="1066800" y="0"/>
            <a:ext cx="7313613" cy="762000"/>
          </a:xfrm>
          <a:prstGeom prst="rect">
            <a:avLst/>
          </a:prstGeom>
          <a:noFill/>
          <a:ln w="9525">
            <a:noFill/>
          </a:ln>
        </p:spPr>
        <p:txBody>
          <a:bodyPr anchor="b" anchorCtr="0"/>
          <a:p>
            <a:pPr algn="ctr" defTabSz="676275" fontAlgn="b">
              <a:lnSpc>
                <a:spcPct val="120000"/>
              </a:lnSpc>
              <a:spcBef>
                <a:spcPct val="0"/>
              </a:spcBef>
              <a:spcAft>
                <a:spcPct val="0"/>
              </a:spcAft>
              <a:buClrTx/>
              <a:buSzPct val="100000"/>
            </a:pPr>
            <a:r>
              <a:rPr lang="en-US" altLang="zh-CN" sz="3200">
                <a:solidFill>
                  <a:srgbClr val="FFFF00"/>
                </a:solidFill>
                <a:latin typeface="Arial" panose="020B0604020202020204" pitchFamily="34" charset="0"/>
                <a:ea typeface="宋体" panose="02010600030101010101" pitchFamily="2" charset="-122"/>
              </a:rPr>
              <a:t>ISR</a:t>
            </a:r>
            <a:r>
              <a:rPr lang="zh-CN" altLang="en-US" sz="3200" b="1">
                <a:solidFill>
                  <a:srgbClr val="FFFF00"/>
                </a:solidFill>
                <a:latin typeface="Arial" panose="020B0604020202020204" pitchFamily="34" charset="0"/>
                <a:ea typeface="宋体" panose="02010600030101010101" pitchFamily="2" charset="-122"/>
              </a:rPr>
              <a:t>对象默认属性标准</a:t>
            </a:r>
            <a:endParaRPr lang="zh-CN" altLang="en-US" sz="3200" b="1">
              <a:solidFill>
                <a:srgbClr val="FFFF00"/>
              </a:solidFill>
              <a:latin typeface="Arial" panose="020B0604020202020204" pitchFamily="34" charset="0"/>
              <a:ea typeface="宋体" panose="02010600030101010101" pitchFamily="2" charset="-122"/>
            </a:endParaRPr>
          </a:p>
        </p:txBody>
      </p:sp>
      <p:sp>
        <p:nvSpPr>
          <p:cNvPr id="2804" name="动作按钮: 上一张 2803"/>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grpSp>
        <p:nvGrpSpPr>
          <p:cNvPr id="2805" name="组合 2804"/>
          <p:cNvGrpSpPr/>
          <p:nvPr/>
        </p:nvGrpSpPr>
        <p:grpSpPr>
          <a:xfrm>
            <a:off x="1066800" y="1828800"/>
            <a:ext cx="3402013" cy="4419600"/>
            <a:chOff x="1056" y="1488"/>
            <a:chExt cx="1344" cy="1488"/>
          </a:xfrm>
        </p:grpSpPr>
        <p:sp>
          <p:nvSpPr>
            <p:cNvPr id="2806" name="矩形 2805"/>
            <p:cNvSpPr/>
            <p:nvPr/>
          </p:nvSpPr>
          <p:spPr>
            <a:xfrm>
              <a:off x="1056" y="1488"/>
              <a:ext cx="1344" cy="1488"/>
            </a:xfrm>
            <a:prstGeom prst="rect">
              <a:avLst/>
            </a:prstGeom>
            <a:solidFill>
              <a:srgbClr val="C1E0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Verdana" panose="020B0604030504040204" pitchFamily="34" charset="0"/>
                  <a:ea typeface="宋体" panose="02010600030101010101" pitchFamily="2" charset="-122"/>
                </a:rPr>
                <a:t>ISR name</a:t>
              </a:r>
              <a:endParaRPr lang="en-US" altLang="zh-CN" sz="2200" b="1">
                <a:solidFill>
                  <a:srgbClr val="000000"/>
                </a:solidFill>
                <a:latin typeface="Verdana" panose="020B0604030504040204" pitchFamily="34"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200" b="1">
                <a:latin typeface="Verdana" panose="020B0604030504040204" pitchFamily="34" charset="0"/>
                <a:ea typeface="宋体" panose="02010600030101010101" pitchFamily="2" charset="-122"/>
              </a:endParaRPr>
            </a:p>
          </p:txBody>
        </p:sp>
        <p:sp>
          <p:nvSpPr>
            <p:cNvPr id="2807" name="矩形 2806"/>
            <p:cNvSpPr/>
            <p:nvPr/>
          </p:nvSpPr>
          <p:spPr>
            <a:xfrm>
              <a:off x="1159" y="1698"/>
              <a:ext cx="1138" cy="210"/>
            </a:xfrm>
            <a:prstGeom prst="rect">
              <a:avLst/>
            </a:prstGeom>
            <a:solidFill>
              <a:srgbClr val="CC99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Times New Roman" panose="02020603050405020304" pitchFamily="18" charset="0"/>
                  <a:ea typeface="宋体" panose="02010600030101010101" pitchFamily="2" charset="-122"/>
                </a:rPr>
                <a:t>CATEGORY</a:t>
              </a:r>
              <a:endParaRPr lang="en-US" altLang="zh-CN" sz="2200"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200" b="1">
                <a:latin typeface="Verdana" panose="020B0604030504040204" pitchFamily="34" charset="0"/>
                <a:ea typeface="宋体" panose="02010600030101010101" pitchFamily="2" charset="-122"/>
              </a:endParaRPr>
            </a:p>
          </p:txBody>
        </p:sp>
        <p:sp>
          <p:nvSpPr>
            <p:cNvPr id="2808" name="矩形 2807"/>
            <p:cNvSpPr/>
            <p:nvPr/>
          </p:nvSpPr>
          <p:spPr>
            <a:xfrm>
              <a:off x="1159" y="1908"/>
              <a:ext cx="1138" cy="315"/>
            </a:xfrm>
            <a:prstGeom prst="rect">
              <a:avLst/>
            </a:prstGeom>
            <a:solidFill>
              <a:srgbClr val="CCFF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Verdana" panose="020B0604030504040204" pitchFamily="34" charset="0"/>
                  <a:ea typeface="宋体" panose="02010600030101010101" pitchFamily="2" charset="-122"/>
                </a:rPr>
                <a:t>RESOURCE</a:t>
              </a:r>
              <a:endParaRPr lang="en-US" altLang="zh-CN" sz="2200" b="1">
                <a:solidFill>
                  <a:srgbClr val="000000"/>
                </a:solidFill>
                <a:latin typeface="Verdana" panose="020B0604030504040204" pitchFamily="34" charset="0"/>
                <a:ea typeface="宋体" panose="02010600030101010101" pitchFamily="2" charset="-122"/>
              </a:endParaRPr>
            </a:p>
          </p:txBody>
        </p:sp>
        <p:sp>
          <p:nvSpPr>
            <p:cNvPr id="2809" name="矩形 2808"/>
            <p:cNvSpPr/>
            <p:nvPr/>
          </p:nvSpPr>
          <p:spPr>
            <a:xfrm>
              <a:off x="1159" y="2328"/>
              <a:ext cx="1138" cy="600"/>
            </a:xfrm>
            <a:prstGeom prst="rect">
              <a:avLst/>
            </a:prstGeom>
            <a:solidFill>
              <a:srgbClr val="8989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Verdana" panose="020B0604030504040204" pitchFamily="34" charset="0"/>
                  <a:ea typeface="宋体" panose="02010600030101010101" pitchFamily="2" charset="-122"/>
                </a:rPr>
                <a:t>ACCESSOR</a:t>
              </a:r>
              <a:endParaRPr lang="en-US" altLang="zh-CN" sz="2200" b="1">
                <a:solidFill>
                  <a:srgbClr val="000000"/>
                </a:solidFill>
                <a:latin typeface="Verdana" panose="020B0604030504040204" pitchFamily="34"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200" b="1">
                <a:latin typeface="Verdana" panose="020B0604030504040204" pitchFamily="34" charset="0"/>
                <a:ea typeface="宋体" panose="02010600030101010101" pitchFamily="2" charset="-122"/>
              </a:endParaRPr>
            </a:p>
          </p:txBody>
        </p:sp>
        <p:sp>
          <p:nvSpPr>
            <p:cNvPr id="2810" name="矩形 2809"/>
            <p:cNvSpPr/>
            <p:nvPr/>
          </p:nvSpPr>
          <p:spPr>
            <a:xfrm>
              <a:off x="1287" y="2478"/>
              <a:ext cx="920" cy="210"/>
            </a:xfrm>
            <a:prstGeom prst="rect">
              <a:avLst/>
            </a:prstGeom>
            <a:solidFill>
              <a:srgbClr val="99C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Verdana" panose="020B0604030504040204" pitchFamily="34" charset="0"/>
                  <a:ea typeface="宋体" panose="02010600030101010101" pitchFamily="2" charset="-122"/>
                </a:rPr>
                <a:t>MESSAGE</a:t>
              </a:r>
              <a:endParaRPr lang="en-US" altLang="zh-CN" sz="2200" b="1">
                <a:solidFill>
                  <a:srgbClr val="000000"/>
                </a:solidFill>
                <a:latin typeface="Verdana" panose="020B0604030504040204" pitchFamily="34" charset="0"/>
                <a:ea typeface="宋体" panose="02010600030101010101" pitchFamily="2" charset="-122"/>
              </a:endParaRPr>
            </a:p>
          </p:txBody>
        </p:sp>
        <p:sp>
          <p:nvSpPr>
            <p:cNvPr id="2811" name="矩形 2810"/>
            <p:cNvSpPr/>
            <p:nvPr/>
          </p:nvSpPr>
          <p:spPr>
            <a:xfrm>
              <a:off x="1159" y="2134"/>
              <a:ext cx="1138" cy="19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Verdana" panose="020B0604030504040204" pitchFamily="34" charset="0"/>
                  <a:ea typeface="宋体" panose="02010600030101010101" pitchFamily="2" charset="-122"/>
                </a:rPr>
                <a:t>PRIORITY</a:t>
              </a:r>
              <a:endParaRPr lang="en-US" altLang="zh-CN" sz="2200" b="1">
                <a:solidFill>
                  <a:srgbClr val="000000"/>
                </a:solidFill>
                <a:latin typeface="Verdana" panose="020B0604030504040204" pitchFamily="34" charset="0"/>
                <a:ea typeface="宋体" panose="02010600030101010101" pitchFamily="2" charset="-122"/>
              </a:endParaRPr>
            </a:p>
          </p:txBody>
        </p:sp>
        <p:sp>
          <p:nvSpPr>
            <p:cNvPr id="2812" name="矩形 2811"/>
            <p:cNvSpPr/>
            <p:nvPr/>
          </p:nvSpPr>
          <p:spPr>
            <a:xfrm>
              <a:off x="1296" y="2688"/>
              <a:ext cx="912" cy="192"/>
            </a:xfrm>
            <a:prstGeom prst="rect">
              <a:avLst/>
            </a:prstGeom>
            <a:solidFill>
              <a:srgbClr val="FFCC99"/>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200" b="1">
                  <a:solidFill>
                    <a:srgbClr val="000000"/>
                  </a:solidFill>
                  <a:latin typeface="Verdana" panose="020B0604030504040204" pitchFamily="34" charset="0"/>
                  <a:ea typeface="宋体" panose="02010600030101010101" pitchFamily="2" charset="-122"/>
                </a:rPr>
                <a:t>ACCESSNAME</a:t>
              </a:r>
              <a:endParaRPr lang="en-US" altLang="zh-CN" sz="2200" b="1">
                <a:solidFill>
                  <a:srgbClr val="000000"/>
                </a:solidFill>
                <a:latin typeface="Verdana" panose="020B0604030504040204" pitchFamily="34" charset="0"/>
                <a:ea typeface="宋体" panose="02010600030101010101" pitchFamily="2" charset="-122"/>
              </a:endParaRPr>
            </a:p>
          </p:txBody>
        </p:sp>
      </p:gr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5" name="文本占位符 2814"/>
          <p:cNvSpPr/>
          <p:nvPr>
            <p:ph type="body" idx="4294967295"/>
          </p:nvPr>
        </p:nvSpPr>
        <p:spPr>
          <a:ln/>
        </p:spPr>
        <p:txBody>
          <a:bodyPr lIns="82550" tIns="41275" rIns="82550" bIns="41275"/>
          <a:p>
            <a:r>
              <a:rPr lang="en-US" altLang="zh-CN"/>
              <a:t>OSEKBuilder</a:t>
            </a:r>
            <a:r>
              <a:rPr lang="zh-CN" altLang="en-US"/>
              <a:t>中名字为</a:t>
            </a:r>
            <a:r>
              <a:rPr lang="en-US" altLang="zh-CN"/>
              <a:t>isr1</a:t>
            </a:r>
            <a:r>
              <a:rPr lang="zh-CN" altLang="en-US"/>
              <a:t>的</a:t>
            </a:r>
            <a:r>
              <a:rPr lang="en-US" altLang="zh-CN"/>
              <a:t>ISR</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ISR</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816" name="标题 2815"/>
          <p:cNvSpPr/>
          <p:nvPr>
            <p:ph type="title" idx="4294967295"/>
          </p:nvPr>
        </p:nvSpPr>
        <p:spPr>
          <a:ln/>
        </p:spPr>
        <p:txBody>
          <a:bodyPr lIns="82550" tIns="41275" rIns="82550" bIns="41275"/>
          <a:p>
            <a:r>
              <a:rPr lang="en-US" altLang="zh-CN" b="0"/>
              <a:t>OSEKBuilder——ISR</a:t>
            </a:r>
            <a:endParaRPr lang="en-US" altLang="zh-CN" b="0"/>
          </a:p>
        </p:txBody>
      </p:sp>
      <p:pic>
        <p:nvPicPr>
          <p:cNvPr id="2817" name="图片 2816"/>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2818" name="图片 2817"/>
          <p:cNvPicPr>
            <a:picLocks noChangeAspect="1"/>
          </p:cNvPicPr>
          <p:nvPr/>
        </p:nvPicPr>
        <p:blipFill>
          <a:blip r:embed="rId2"/>
          <a:stretch>
            <a:fillRect/>
          </a:stretch>
        </p:blipFill>
        <p:spPr>
          <a:xfrm>
            <a:off x="2438400" y="2514600"/>
            <a:ext cx="1371600" cy="549275"/>
          </a:xfrm>
          <a:prstGeom prst="rect">
            <a:avLst/>
          </a:prstGeom>
          <a:noFill/>
          <a:ln w="9525">
            <a:noFill/>
          </a:ln>
        </p:spPr>
      </p:pic>
      <p:sp>
        <p:nvSpPr>
          <p:cNvPr id="2819" name="动作按钮: 上一张 2818"/>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820" name="图片 2819"/>
          <p:cNvPicPr>
            <a:picLocks noChangeAspect="1"/>
          </p:cNvPicPr>
          <p:nvPr/>
        </p:nvPicPr>
        <p:blipFill>
          <a:blip r:embed="rId3"/>
          <a:stretch>
            <a:fillRect/>
          </a:stretch>
        </p:blipFill>
        <p:spPr>
          <a:xfrm>
            <a:off x="457200" y="762000"/>
            <a:ext cx="8229600" cy="58991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820"/>
                                        </p:tgtEl>
                                        <p:attrNameLst>
                                          <p:attrName>style.visibility</p:attrName>
                                        </p:attrNameLst>
                                      </p:cBhvr>
                                      <p:to>
                                        <p:strVal val="visible"/>
                                      </p:to>
                                    </p:set>
                                    <p:animEffect transition="in" filter="blinds(horizontal)">
                                      <p:cBhvr additive="base">
                                        <p:cTn id="7" dur="500"/>
                                        <p:tgtEl>
                                          <p:spTgt spid="2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820"/>
                                        </p:tgtEl>
                                      </p:cBhvr>
                                    </p:animEffect>
                                    <p:set>
                                      <p:cBhvr additive="base">
                                        <p:cTn id="12" dur="1" fill="hold">
                                          <p:stCondLst>
                                            <p:cond delay="499"/>
                                          </p:stCondLst>
                                        </p:cTn>
                                        <p:tgtEl>
                                          <p:spTgt spid="28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3" name="标题 2822"/>
          <p:cNvSpPr/>
          <p:nvPr>
            <p:ph type="title" idx="4294967295"/>
          </p:nvPr>
        </p:nvSpPr>
        <p:spPr>
          <a:xfrm>
            <a:off x="1016000" y="69850"/>
            <a:ext cx="7340600" cy="350838"/>
          </a:xfrm>
          <a:ln/>
        </p:spPr>
        <p:txBody>
          <a:bodyPr lIns="82550" tIns="41275" rIns="82550" bIns="41275"/>
          <a:p>
            <a:r>
              <a:rPr lang="en-US" altLang="zh-CN" b="0"/>
              <a:t>Resource Definition</a:t>
            </a:r>
            <a:endParaRPr lang="en-US" altLang="zh-CN" b="0"/>
          </a:p>
        </p:txBody>
      </p:sp>
      <p:sp>
        <p:nvSpPr>
          <p:cNvPr id="2824" name="动作按钮: 上一张 2823"/>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825" name="文本占位符 2824"/>
          <p:cNvSpPr/>
          <p:nvPr>
            <p:ph type="body" idx="4294967295"/>
          </p:nvPr>
        </p:nvSpPr>
        <p:spPr>
          <a:xfrm>
            <a:off x="685800" y="1295400"/>
            <a:ext cx="7924800" cy="4953000"/>
          </a:xfrm>
          <a:ln/>
        </p:spPr>
        <p:txBody>
          <a:bodyPr lIns="91431" tIns="45716" rIns="91431" bIns="45716"/>
          <a:p>
            <a:pPr>
              <a:lnSpc>
                <a:spcPct val="95000"/>
              </a:lnSpc>
            </a:pPr>
            <a:r>
              <a:rPr lang="zh-CN" altLang="en-US"/>
              <a:t>该类对象类型用关键字</a:t>
            </a:r>
            <a:r>
              <a:rPr lang="en-US" altLang="en-US"/>
              <a:t>RESOURCE来定义。天花板协议根据相关资源的任务优先级信息配置时自动被执行。</a:t>
            </a:r>
            <a:endParaRPr lang="en-US" altLang="en-US"/>
          </a:p>
          <a:p>
            <a:pPr>
              <a:lnSpc>
                <a:spcPct val="95000"/>
              </a:lnSpc>
            </a:pPr>
            <a:r>
              <a:rPr lang="en-US" altLang="en-US"/>
              <a:t>RESOURCE对象的语法结构如下所示:</a:t>
            </a:r>
            <a:endParaRPr lang="en-US" altLang="en-US"/>
          </a:p>
          <a:p>
            <a:pPr>
              <a:lnSpc>
                <a:spcPct val="80000"/>
              </a:lnSpc>
              <a:buNone/>
            </a:pPr>
            <a:r>
              <a:rPr lang="en-US" altLang="zh-CN" sz="1800">
                <a:solidFill>
                  <a:schemeClr val="tx2"/>
                </a:solidFill>
              </a:rPr>
              <a:t>	</a:t>
            </a:r>
            <a:endParaRPr lang="en-US" altLang="zh-CN" sz="1800">
              <a:solidFill>
                <a:schemeClr val="tx2"/>
              </a:solidFill>
            </a:endParaRPr>
          </a:p>
          <a:p>
            <a:pPr>
              <a:lnSpc>
                <a:spcPct val="80000"/>
              </a:lnSpc>
              <a:buNone/>
            </a:pPr>
            <a:r>
              <a:rPr lang="en-US" altLang="zh-CN" sz="2000">
                <a:solidFill>
                  <a:schemeClr val="tx2"/>
                </a:solidFill>
              </a:rPr>
              <a:t>	RESOURCE &lt;name of resource&gt; {</a:t>
            </a:r>
            <a:endParaRPr lang="en-US" altLang="zh-CN" sz="2000">
              <a:solidFill>
                <a:schemeClr val="tx2"/>
              </a:solidFill>
            </a:endParaRPr>
          </a:p>
          <a:p>
            <a:pPr>
              <a:lnSpc>
                <a:spcPct val="80000"/>
              </a:lnSpc>
              <a:buNone/>
            </a:pPr>
            <a:r>
              <a:rPr lang="en-US" altLang="zh-CN" sz="2000">
                <a:solidFill>
                  <a:schemeClr val="tx2"/>
                </a:solidFill>
              </a:rPr>
              <a:t>		RESOURCEPROPERTY = &lt;STANDARD </a:t>
            </a:r>
            <a:endParaRPr lang="en-US" altLang="zh-CN" sz="2000">
              <a:solidFill>
                <a:schemeClr val="tx2"/>
              </a:solidFill>
            </a:endParaRPr>
          </a:p>
          <a:p>
            <a:pPr>
              <a:lnSpc>
                <a:spcPct val="80000"/>
              </a:lnSpc>
              <a:buNone/>
            </a:pPr>
            <a:r>
              <a:rPr lang="en-US" altLang="zh-CN" sz="2000">
                <a:solidFill>
                  <a:schemeClr val="tx2"/>
                </a:solidFill>
              </a:rPr>
              <a:t>					        / LINKED </a:t>
            </a:r>
            <a:endParaRPr lang="en-US" altLang="zh-CN" sz="2000">
              <a:solidFill>
                <a:schemeClr val="tx2"/>
              </a:solidFill>
            </a:endParaRPr>
          </a:p>
          <a:p>
            <a:pPr>
              <a:lnSpc>
                <a:spcPct val="80000"/>
              </a:lnSpc>
              <a:buNone/>
            </a:pPr>
            <a:r>
              <a:rPr lang="en-US" altLang="zh-CN" sz="2000">
                <a:solidFill>
                  <a:schemeClr val="tx2"/>
                </a:solidFill>
              </a:rPr>
              <a:t>					        /INTERNAL&gt; {</a:t>
            </a:r>
            <a:endParaRPr lang="en-US" altLang="zh-CN" sz="2000">
              <a:solidFill>
                <a:schemeClr val="tx2"/>
              </a:solidFill>
            </a:endParaRPr>
          </a:p>
          <a:p>
            <a:pPr>
              <a:lnSpc>
                <a:spcPct val="80000"/>
              </a:lnSpc>
              <a:buNone/>
            </a:pPr>
            <a:r>
              <a:rPr lang="en-US" altLang="zh-CN" sz="2000">
                <a:solidFill>
                  <a:schemeClr val="tx2"/>
                </a:solidFill>
              </a:rPr>
              <a:t>		LINKEDRESOURCE = &lt;name of RESOURCE&gt;</a:t>
            </a:r>
            <a:endParaRPr lang="en-US" altLang="zh-CN" sz="2000">
              <a:solidFill>
                <a:schemeClr val="tx2"/>
              </a:solidFill>
            </a:endParaRPr>
          </a:p>
          <a:p>
            <a:pPr>
              <a:lnSpc>
                <a:spcPct val="80000"/>
              </a:lnSpc>
              <a:buNone/>
            </a:pPr>
            <a:r>
              <a:rPr lang="en-US" altLang="zh-CN" sz="2000">
                <a:solidFill>
                  <a:schemeClr val="tx2"/>
                </a:solidFill>
              </a:rPr>
              <a:t>						       };</a:t>
            </a:r>
            <a:endParaRPr lang="en-US" altLang="zh-CN" sz="2000">
              <a:solidFill>
                <a:schemeClr val="tx2"/>
              </a:solidFill>
            </a:endParaRPr>
          </a:p>
          <a:p>
            <a:pPr>
              <a:lnSpc>
                <a:spcPct val="80000"/>
              </a:lnSpc>
              <a:buNone/>
            </a:pPr>
            <a:r>
              <a:rPr lang="en-US" altLang="zh-CN" sz="2000">
                <a:solidFill>
                  <a:schemeClr val="tx2"/>
                </a:solidFill>
              </a:rPr>
              <a:t>					      };</a:t>
            </a:r>
            <a:endParaRPr lang="en-US" altLang="zh-CN" sz="2000">
              <a:solidFill>
                <a:schemeClr val="tx2"/>
              </a:solidFill>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8" name="标题 2827"/>
          <p:cNvSpPr/>
          <p:nvPr>
            <p:ph type="title" idx="4294967295"/>
          </p:nvPr>
        </p:nvSpPr>
        <p:spPr>
          <a:ln/>
        </p:spPr>
        <p:txBody>
          <a:bodyPr lIns="82550" tIns="41275" rIns="82550" bIns="41275"/>
          <a:p>
            <a:r>
              <a:rPr lang="en-US" altLang="zh-CN" b="0"/>
              <a:t>Resource</a:t>
            </a:r>
            <a:r>
              <a:rPr lang="zh-CN" altLang="en-US"/>
              <a:t>对象默认属性标准</a:t>
            </a:r>
            <a:endParaRPr lang="zh-CN" altLang="en-US"/>
          </a:p>
        </p:txBody>
      </p:sp>
      <p:grpSp>
        <p:nvGrpSpPr>
          <p:cNvPr id="2829" name="组合 2828"/>
          <p:cNvGrpSpPr/>
          <p:nvPr/>
        </p:nvGrpSpPr>
        <p:grpSpPr>
          <a:xfrm>
            <a:off x="1828800" y="2362200"/>
            <a:ext cx="5562600" cy="1981200"/>
            <a:chOff x="4500" y="2532"/>
            <a:chExt cx="2700" cy="1248"/>
          </a:xfrm>
        </p:grpSpPr>
        <p:sp>
          <p:nvSpPr>
            <p:cNvPr id="2830" name="矩形 2829"/>
            <p:cNvSpPr/>
            <p:nvPr/>
          </p:nvSpPr>
          <p:spPr>
            <a:xfrm>
              <a:off x="4500" y="2532"/>
              <a:ext cx="2700" cy="1248"/>
            </a:xfrm>
            <a:prstGeom prst="rect">
              <a:avLst/>
            </a:prstGeom>
            <a:solidFill>
              <a:srgbClr val="CCFF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RESEOURCE name</a:t>
              </a:r>
              <a:endParaRPr lang="en-US" altLang="zh-CN" sz="20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b="1">
                <a:solidFill>
                  <a:schemeClr val="bg1"/>
                </a:solidFill>
                <a:latin typeface="Verdana" panose="020B0604030504040204" pitchFamily="34" charset="0"/>
                <a:ea typeface="宋体" panose="02010600030101010101" pitchFamily="2" charset="-122"/>
              </a:endParaRPr>
            </a:p>
          </p:txBody>
        </p:sp>
        <p:sp>
          <p:nvSpPr>
            <p:cNvPr id="2831" name="矩形 2830"/>
            <p:cNvSpPr/>
            <p:nvPr/>
          </p:nvSpPr>
          <p:spPr>
            <a:xfrm>
              <a:off x="4685" y="2841"/>
              <a:ext cx="2335" cy="783"/>
            </a:xfrm>
            <a:prstGeom prst="rect">
              <a:avLst/>
            </a:prstGeom>
            <a:solidFill>
              <a:srgbClr val="CCCC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RESOURCEPROPERTY</a:t>
              </a:r>
              <a:endParaRPr lang="en-US" altLang="zh-CN" sz="20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000" b="1">
                <a:solidFill>
                  <a:schemeClr val="bg1"/>
                </a:solidFill>
                <a:latin typeface="Verdana" panose="020B0604030504040204" pitchFamily="34" charset="0"/>
                <a:ea typeface="宋体" panose="02010600030101010101" pitchFamily="2" charset="-122"/>
              </a:endParaRPr>
            </a:p>
          </p:txBody>
        </p:sp>
        <p:sp>
          <p:nvSpPr>
            <p:cNvPr id="2832" name="矩形 2831"/>
            <p:cNvSpPr/>
            <p:nvPr/>
          </p:nvSpPr>
          <p:spPr>
            <a:xfrm>
              <a:off x="4860" y="3159"/>
              <a:ext cx="1980" cy="312"/>
            </a:xfrm>
            <a:prstGeom prst="rect">
              <a:avLst/>
            </a:prstGeom>
            <a:solidFill>
              <a:srgbClr val="FFCC99"/>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000" b="1">
                  <a:solidFill>
                    <a:schemeClr val="bg1"/>
                  </a:solidFill>
                  <a:latin typeface="Times New Roman" panose="02020603050405020304" pitchFamily="18" charset="0"/>
                  <a:ea typeface="宋体" panose="02010600030101010101" pitchFamily="2" charset="-122"/>
                </a:rPr>
                <a:t>LINKEDRESOURCE</a:t>
              </a:r>
              <a:endParaRPr lang="en-US" altLang="zh-CN" sz="2000" b="1">
                <a:solidFill>
                  <a:schemeClr val="bg1"/>
                </a:solidFill>
                <a:latin typeface="Times New Roman" panose="02020603050405020304" pitchFamily="18" charset="0"/>
                <a:ea typeface="宋体" panose="02010600030101010101" pitchFamily="2" charset="-122"/>
              </a:endParaRPr>
            </a:p>
          </p:txBody>
        </p:sp>
      </p:grpSp>
      <p:sp>
        <p:nvSpPr>
          <p:cNvPr id="2833" name="矩形 2832"/>
          <p:cNvSpPr/>
          <p:nvPr/>
        </p:nvSpPr>
        <p:spPr>
          <a:xfrm>
            <a:off x="533400" y="4495800"/>
            <a:ext cx="8229600" cy="1828800"/>
          </a:xfrm>
          <a:prstGeom prst="rect">
            <a:avLst/>
          </a:prstGeom>
          <a:noFill/>
          <a:ln w="28575" cap="flat" cmpd="sng">
            <a:solidFill>
              <a:srgbClr val="000000"/>
            </a:solidFill>
            <a:prstDash val="solid"/>
            <a:miter/>
            <a:headEnd type="none" w="med" len="med"/>
            <a:tailEnd type="none" w="med" len="med"/>
          </a:ln>
        </p:spPr>
        <p:txBody>
          <a:bodyPr/>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RESOURCE sci_res </a:t>
            </a:r>
            <a:endParaRPr lang="en-US" altLang="zh-CN" sz="2800" b="1">
              <a:latin typeface="Verdana" panose="020B0604030504040204" pitchFamily="34" charset="0"/>
              <a:ea typeface="宋体" panose="02010600030101010101" pitchFamily="2" charset="-122"/>
            </a:endParaRPr>
          </a:p>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a:t>
            </a:r>
            <a:endParaRPr lang="en-US" altLang="zh-CN" sz="2800" b="1">
              <a:latin typeface="Verdana" panose="020B0604030504040204" pitchFamily="34" charset="0"/>
              <a:ea typeface="宋体" panose="02010600030101010101" pitchFamily="2" charset="-122"/>
            </a:endParaRPr>
          </a:p>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RESOURCEPROPERTY = STANDARD;</a:t>
            </a:r>
            <a:endParaRPr lang="en-US" altLang="zh-CN" sz="2800" b="1">
              <a:latin typeface="Verdana" panose="020B0604030504040204" pitchFamily="34" charset="0"/>
              <a:ea typeface="宋体" panose="02010600030101010101" pitchFamily="2" charset="-122"/>
            </a:endParaRPr>
          </a:p>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a:t>
            </a:r>
            <a:endParaRPr lang="en-US" altLang="zh-CN" sz="2800" b="1">
              <a:latin typeface="Verdana" panose="020B0604030504040204" pitchFamily="34" charset="0"/>
              <a:ea typeface="宋体" panose="02010600030101010101" pitchFamily="2" charset="-122"/>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 name="文本占位符 2835"/>
          <p:cNvSpPr/>
          <p:nvPr>
            <p:ph type="body" idx="4294967295"/>
          </p:nvPr>
        </p:nvSpPr>
        <p:spPr>
          <a:ln/>
        </p:spPr>
        <p:txBody>
          <a:bodyPr lIns="82550" tIns="41275" rIns="82550" bIns="41275"/>
          <a:p>
            <a:r>
              <a:rPr lang="en-US" altLang="zh-CN"/>
              <a:t>OSEKBuilder</a:t>
            </a:r>
            <a:r>
              <a:rPr lang="zh-CN" altLang="en-US"/>
              <a:t>中名字为</a:t>
            </a:r>
            <a:r>
              <a:rPr lang="en-US" altLang="zh-CN"/>
              <a:t>res1</a:t>
            </a:r>
            <a:r>
              <a:rPr lang="zh-CN" altLang="en-US"/>
              <a:t>的</a:t>
            </a:r>
            <a:r>
              <a:rPr lang="en-US" altLang="zh-CN"/>
              <a:t>RESOURCE</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RESOURCE</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837" name="标题 2836"/>
          <p:cNvSpPr/>
          <p:nvPr>
            <p:ph type="title" idx="4294967295"/>
          </p:nvPr>
        </p:nvSpPr>
        <p:spPr>
          <a:xfrm>
            <a:off x="728663" y="25400"/>
            <a:ext cx="7772400" cy="598488"/>
          </a:xfrm>
          <a:ln/>
        </p:spPr>
        <p:txBody>
          <a:bodyPr lIns="82550" tIns="41275" rIns="82550" bIns="41275"/>
          <a:p>
            <a:r>
              <a:rPr lang="en-US" altLang="zh-CN" sz="2800"/>
              <a:t>OSEKBuilder——</a:t>
            </a:r>
            <a:r>
              <a:rPr lang="en-US" altLang="zh-CN" sz="2800" b="0"/>
              <a:t>Resource</a:t>
            </a:r>
            <a:endParaRPr lang="en-US" altLang="zh-CN" sz="2800" b="0"/>
          </a:p>
        </p:txBody>
      </p:sp>
      <p:pic>
        <p:nvPicPr>
          <p:cNvPr id="2838" name="图片 2837"/>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2839" name="图片 2838"/>
          <p:cNvPicPr>
            <a:picLocks noChangeAspect="1"/>
          </p:cNvPicPr>
          <p:nvPr/>
        </p:nvPicPr>
        <p:blipFill>
          <a:blip r:embed="rId2"/>
          <a:stretch>
            <a:fillRect/>
          </a:stretch>
        </p:blipFill>
        <p:spPr>
          <a:xfrm>
            <a:off x="5486400" y="2514600"/>
            <a:ext cx="1524000" cy="587375"/>
          </a:xfrm>
          <a:prstGeom prst="rect">
            <a:avLst/>
          </a:prstGeom>
          <a:noFill/>
          <a:ln w="9525">
            <a:noFill/>
          </a:ln>
        </p:spPr>
      </p:pic>
      <p:pic>
        <p:nvPicPr>
          <p:cNvPr id="2840" name="图片 2839"/>
          <p:cNvPicPr>
            <a:picLocks noChangeAspect="1"/>
          </p:cNvPicPr>
          <p:nvPr/>
        </p:nvPicPr>
        <p:blipFill>
          <a:blip r:embed="rId3"/>
          <a:stretch>
            <a:fillRect/>
          </a:stretch>
        </p:blipFill>
        <p:spPr>
          <a:xfrm>
            <a:off x="457200" y="738188"/>
            <a:ext cx="8229600" cy="5902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840"/>
                                        </p:tgtEl>
                                        <p:attrNameLst>
                                          <p:attrName>style.visibility</p:attrName>
                                        </p:attrNameLst>
                                      </p:cBhvr>
                                      <p:to>
                                        <p:strVal val="visible"/>
                                      </p:to>
                                    </p:set>
                                    <p:animEffect transition="in" filter="blinds(horizontal)">
                                      <p:cBhvr additive="base">
                                        <p:cTn id="7" dur="500"/>
                                        <p:tgtEl>
                                          <p:spTgt spid="28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840"/>
                                        </p:tgtEl>
                                      </p:cBhvr>
                                    </p:animEffect>
                                    <p:set>
                                      <p:cBhvr additive="base">
                                        <p:cTn id="12" dur="1" fill="hold">
                                          <p:stCondLst>
                                            <p:cond delay="499"/>
                                          </p:stCondLst>
                                        </p:cTn>
                                        <p:tgtEl>
                                          <p:spTgt spid="2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3" name="标题 2842"/>
          <p:cNvSpPr/>
          <p:nvPr>
            <p:ph type="title" idx="4294967295"/>
          </p:nvPr>
        </p:nvSpPr>
        <p:spPr>
          <a:xfrm>
            <a:off x="1016000" y="139700"/>
            <a:ext cx="7340600" cy="352425"/>
          </a:xfrm>
          <a:ln/>
        </p:spPr>
        <p:txBody>
          <a:bodyPr lIns="82550" tIns="41275" rIns="82550" bIns="41275"/>
          <a:p>
            <a:r>
              <a:rPr lang="en-US" altLang="zh-CN" b="0"/>
              <a:t>Event Definition</a:t>
            </a:r>
            <a:endParaRPr lang="en-US" altLang="zh-CN" b="0"/>
          </a:p>
        </p:txBody>
      </p:sp>
      <p:sp>
        <p:nvSpPr>
          <p:cNvPr id="2844" name="动作按钮: 上一张 2843"/>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845" name="文本占位符 2844"/>
          <p:cNvSpPr/>
          <p:nvPr>
            <p:ph type="body" idx="4294967295"/>
          </p:nvPr>
        </p:nvSpPr>
        <p:spPr>
          <a:xfrm>
            <a:off x="609600" y="1524000"/>
            <a:ext cx="7924800" cy="4038600"/>
          </a:xfrm>
          <a:ln/>
        </p:spPr>
        <p:txBody>
          <a:bodyPr lIns="91431" tIns="45716" rIns="91431" bIns="45716"/>
          <a:p>
            <a:r>
              <a:rPr lang="zh-CN" altLang="en-US" sz="3200"/>
              <a:t>该类对象类型用关键字</a:t>
            </a:r>
            <a:r>
              <a:rPr lang="en-US" altLang="en-US" sz="3200"/>
              <a:t>EVENT来定义。事件对象没有参数。</a:t>
            </a:r>
            <a:endParaRPr lang="en-US" altLang="en-US" sz="3200"/>
          </a:p>
          <a:p>
            <a:r>
              <a:rPr lang="en-US" altLang="en-US" sz="3200"/>
              <a:t>事件对象的语法结构如下所示:</a:t>
            </a:r>
            <a:endParaRPr lang="en-US" altLang="en-US" sz="3200"/>
          </a:p>
          <a:p>
            <a:pPr>
              <a:buNone/>
            </a:pPr>
            <a:endParaRPr lang="en-US" altLang="en-US" sz="3200"/>
          </a:p>
          <a:p>
            <a:pPr>
              <a:buNone/>
            </a:pPr>
            <a:r>
              <a:rPr lang="en-US" altLang="zh-CN" sz="1800" b="0">
                <a:solidFill>
                  <a:schemeClr val="tx2"/>
                </a:solidFill>
              </a:rPr>
              <a:t>		</a:t>
            </a:r>
            <a:r>
              <a:rPr lang="en-US" altLang="zh-CN" sz="2400">
                <a:solidFill>
                  <a:schemeClr val="tx2"/>
                </a:solidFill>
              </a:rPr>
              <a:t>EVENT &lt;name of EVENT&gt; {</a:t>
            </a:r>
            <a:endParaRPr lang="en-US" altLang="zh-CN" sz="2400">
              <a:solidFill>
                <a:schemeClr val="tx2"/>
              </a:solidFill>
            </a:endParaRPr>
          </a:p>
          <a:p>
            <a:pPr>
              <a:buNone/>
            </a:pPr>
            <a:r>
              <a:rPr lang="en-US" altLang="zh-CN" sz="2400">
                <a:solidFill>
                  <a:schemeClr val="tx2"/>
                </a:solidFill>
              </a:rPr>
              <a:t>			MASK = &lt;integer / AUTO&gt;;</a:t>
            </a:r>
            <a:endParaRPr lang="en-US" altLang="zh-CN" sz="2400">
              <a:solidFill>
                <a:schemeClr val="tx2"/>
              </a:solidFill>
            </a:endParaRPr>
          </a:p>
          <a:p>
            <a:pPr>
              <a:buNone/>
            </a:pPr>
            <a:r>
              <a:rPr lang="en-US" altLang="zh-CN" sz="2400">
                <a:solidFill>
                  <a:schemeClr val="tx2"/>
                </a:solidFill>
              </a:rPr>
              <a:t>					};</a:t>
            </a:r>
            <a:endParaRPr lang="en-US" altLang="zh-CN" sz="2400">
              <a:solidFill>
                <a:schemeClr val="tx2"/>
              </a:solidFill>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8" name="标题 2847"/>
          <p:cNvSpPr/>
          <p:nvPr>
            <p:ph type="title" idx="4294967295"/>
          </p:nvPr>
        </p:nvSpPr>
        <p:spPr>
          <a:ln/>
        </p:spPr>
        <p:txBody>
          <a:bodyPr lIns="82550" tIns="41275" rIns="82550" bIns="41275"/>
          <a:p>
            <a:r>
              <a:rPr lang="en-US" altLang="zh-CN" b="0"/>
              <a:t>Event</a:t>
            </a:r>
            <a:r>
              <a:rPr lang="zh-CN" altLang="en-US"/>
              <a:t>对象默认属性标准</a:t>
            </a:r>
            <a:endParaRPr lang="zh-CN" altLang="en-US"/>
          </a:p>
        </p:txBody>
      </p:sp>
      <p:grpSp>
        <p:nvGrpSpPr>
          <p:cNvPr id="2849" name="组合 2848"/>
          <p:cNvGrpSpPr/>
          <p:nvPr/>
        </p:nvGrpSpPr>
        <p:grpSpPr>
          <a:xfrm>
            <a:off x="1676400" y="1981200"/>
            <a:ext cx="5524500" cy="1965325"/>
            <a:chOff x="4500" y="12519"/>
            <a:chExt cx="2700" cy="936"/>
          </a:xfrm>
        </p:grpSpPr>
        <p:sp>
          <p:nvSpPr>
            <p:cNvPr id="2850" name="矩形 2849"/>
            <p:cNvSpPr/>
            <p:nvPr/>
          </p:nvSpPr>
          <p:spPr>
            <a:xfrm>
              <a:off x="4500" y="12519"/>
              <a:ext cx="2700" cy="936"/>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3200" b="1">
                  <a:solidFill>
                    <a:srgbClr val="000000"/>
                  </a:solidFill>
                  <a:latin typeface="Times New Roman" panose="02020603050405020304" pitchFamily="18" charset="0"/>
                  <a:ea typeface="宋体" panose="02010600030101010101" pitchFamily="2" charset="-122"/>
                </a:rPr>
                <a:t>EVENT name</a:t>
              </a:r>
              <a:endParaRPr lang="en-US" altLang="zh-CN" sz="3200"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3200">
                <a:solidFill>
                  <a:srgbClr val="000000"/>
                </a:solidFill>
                <a:latin typeface="Verdana" panose="020B0604030504040204" pitchFamily="34" charset="0"/>
                <a:ea typeface="宋体" panose="02010600030101010101" pitchFamily="2" charset="-122"/>
              </a:endParaRPr>
            </a:p>
          </p:txBody>
        </p:sp>
        <p:sp>
          <p:nvSpPr>
            <p:cNvPr id="2851" name="矩形 2850"/>
            <p:cNvSpPr/>
            <p:nvPr/>
          </p:nvSpPr>
          <p:spPr>
            <a:xfrm>
              <a:off x="4714" y="12984"/>
              <a:ext cx="2303" cy="36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3200">
                  <a:solidFill>
                    <a:srgbClr val="000000"/>
                  </a:solidFill>
                  <a:latin typeface="Times New Roman" panose="02020603050405020304" pitchFamily="18" charset="0"/>
                  <a:ea typeface="宋体" panose="02010600030101010101" pitchFamily="2" charset="-122"/>
                </a:rPr>
                <a:t>MASK</a:t>
              </a:r>
              <a:endParaRPr lang="en-US" altLang="zh-CN" sz="3200">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3200">
                <a:solidFill>
                  <a:srgbClr val="000000"/>
                </a:solidFill>
                <a:latin typeface="Verdana" panose="020B0604030504040204" pitchFamily="34" charset="0"/>
                <a:ea typeface="宋体" panose="02010600030101010101" pitchFamily="2" charset="-122"/>
              </a:endParaRPr>
            </a:p>
          </p:txBody>
        </p:sp>
      </p:grpSp>
      <p:sp>
        <p:nvSpPr>
          <p:cNvPr id="2852" name="矩形 2851"/>
          <p:cNvSpPr/>
          <p:nvPr/>
        </p:nvSpPr>
        <p:spPr>
          <a:xfrm>
            <a:off x="685800" y="4114800"/>
            <a:ext cx="7315200" cy="1828800"/>
          </a:xfrm>
          <a:prstGeom prst="rect">
            <a:avLst/>
          </a:prstGeom>
          <a:noFill/>
          <a:ln w="28575" cap="flat" cmpd="sng">
            <a:solidFill>
              <a:srgbClr val="000000"/>
            </a:solidFill>
            <a:prstDash val="solid"/>
            <a:miter/>
            <a:headEnd type="none" w="med" len="med"/>
            <a:tailEnd type="none" w="med" len="med"/>
          </a:ln>
        </p:spPr>
        <p:txBody>
          <a:bodyPr/>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EVENT delay_expire</a:t>
            </a:r>
            <a:endParaRPr lang="en-US" altLang="zh-CN" sz="2800" b="1">
              <a:latin typeface="Verdana" panose="020B0604030504040204" pitchFamily="34" charset="0"/>
              <a:ea typeface="宋体" panose="02010600030101010101" pitchFamily="2" charset="-122"/>
            </a:endParaRPr>
          </a:p>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a:t>
            </a:r>
            <a:endParaRPr lang="en-US" altLang="zh-CN" sz="2800" b="1">
              <a:latin typeface="Verdana" panose="020B0604030504040204" pitchFamily="34" charset="0"/>
              <a:ea typeface="宋体" panose="02010600030101010101" pitchFamily="2" charset="-122"/>
            </a:endParaRPr>
          </a:p>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MASK = AUTO;</a:t>
            </a:r>
            <a:endParaRPr lang="en-US" altLang="zh-CN" sz="2800" b="1">
              <a:latin typeface="Verdana" panose="020B0604030504040204" pitchFamily="34" charset="0"/>
              <a:ea typeface="宋体" panose="02010600030101010101" pitchFamily="2" charset="-122"/>
            </a:endParaRPr>
          </a:p>
          <a:p>
            <a:pPr defTabSz="914400" fontAlgn="base">
              <a:lnSpc>
                <a:spcPct val="100000"/>
              </a:lnSpc>
              <a:spcBef>
                <a:spcPct val="0"/>
              </a:spcBef>
              <a:spcAft>
                <a:spcPct val="0"/>
              </a:spcAft>
              <a:buClrTx/>
              <a:buSzPct val="100000"/>
            </a:pPr>
            <a:r>
              <a:rPr lang="en-US" altLang="zh-CN" sz="2800" b="1">
                <a:latin typeface="Verdana" panose="020B0604030504040204" pitchFamily="34" charset="0"/>
                <a:ea typeface="宋体" panose="02010600030101010101" pitchFamily="2" charset="-122"/>
              </a:rPr>
              <a:t> 	 };</a:t>
            </a:r>
            <a:endParaRPr lang="en-US" altLang="zh-CN" sz="2800" b="1">
              <a:latin typeface="Verdana" panose="020B0604030504040204" pitchFamily="34" charset="0"/>
              <a:ea typeface="宋体" panose="02010600030101010101" pitchFamily="2" charset="-122"/>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5" name="文本占位符 2854"/>
          <p:cNvSpPr/>
          <p:nvPr>
            <p:ph type="body" idx="4294967295"/>
          </p:nvPr>
        </p:nvSpPr>
        <p:spPr>
          <a:ln/>
        </p:spPr>
        <p:txBody>
          <a:bodyPr lIns="82550" tIns="41275" rIns="82550" bIns="41275"/>
          <a:p>
            <a:r>
              <a:rPr lang="en-US" altLang="zh-CN"/>
              <a:t>OSEKBuilder</a:t>
            </a:r>
            <a:r>
              <a:rPr lang="zh-CN" altLang="en-US"/>
              <a:t>中名字为</a:t>
            </a:r>
            <a:r>
              <a:rPr lang="en-US" altLang="zh-CN" sz="3200"/>
              <a:t>event1</a:t>
            </a:r>
            <a:r>
              <a:rPr lang="zh-CN" altLang="en-US"/>
              <a:t>的</a:t>
            </a:r>
            <a:r>
              <a:rPr lang="en-US" altLang="en-US" sz="3200"/>
              <a:t>EVENT</a:t>
            </a:r>
            <a:r>
              <a:rPr lang="zh-CN" altLang="en-US"/>
              <a:t>对象标志为</a:t>
            </a:r>
            <a:endParaRPr lang="zh-CN" altLang="en-US"/>
          </a:p>
          <a:p>
            <a:r>
              <a:rPr lang="zh-CN" altLang="en-US"/>
              <a:t>点击       或在</a:t>
            </a:r>
            <a:r>
              <a:rPr lang="en-US" altLang="zh-CN"/>
              <a:t>OIL Object</a:t>
            </a:r>
            <a:r>
              <a:rPr lang="zh-CN" altLang="en-US"/>
              <a:t>窗口右键添加</a:t>
            </a:r>
            <a:r>
              <a:rPr lang="en-US" altLang="en-US" sz="3200"/>
              <a:t>Event</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856" name="标题 2855"/>
          <p:cNvSpPr/>
          <p:nvPr>
            <p:ph type="title" idx="4294967295"/>
          </p:nvPr>
        </p:nvSpPr>
        <p:spPr>
          <a:xfrm>
            <a:off x="990600" y="0"/>
            <a:ext cx="7340600" cy="379413"/>
          </a:xfrm>
          <a:ln/>
        </p:spPr>
        <p:txBody>
          <a:bodyPr lIns="82550" tIns="41275" rIns="82550" bIns="41275"/>
          <a:p>
            <a:r>
              <a:rPr lang="en-US" altLang="zh-CN" sz="2800"/>
              <a:t>OSEKBuilder——</a:t>
            </a:r>
            <a:r>
              <a:rPr lang="en-US" altLang="en-US" sz="3600"/>
              <a:t>Event</a:t>
            </a:r>
            <a:endParaRPr lang="en-US" altLang="en-US" sz="3600"/>
          </a:p>
        </p:txBody>
      </p:sp>
      <p:pic>
        <p:nvPicPr>
          <p:cNvPr id="2857" name="图片 2856"/>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2858" name="图片 2857"/>
          <p:cNvPicPr>
            <a:picLocks noChangeAspect="1"/>
          </p:cNvPicPr>
          <p:nvPr/>
        </p:nvPicPr>
        <p:blipFill>
          <a:blip r:embed="rId2"/>
          <a:stretch>
            <a:fillRect/>
          </a:stretch>
        </p:blipFill>
        <p:spPr>
          <a:xfrm>
            <a:off x="4724400" y="2590800"/>
            <a:ext cx="1676400" cy="511175"/>
          </a:xfrm>
          <a:prstGeom prst="rect">
            <a:avLst/>
          </a:prstGeom>
          <a:noFill/>
          <a:ln w="9525">
            <a:noFill/>
          </a:ln>
        </p:spPr>
      </p:pic>
      <p:pic>
        <p:nvPicPr>
          <p:cNvPr id="2859" name="图片 2858"/>
          <p:cNvPicPr>
            <a:picLocks noChangeAspect="1"/>
          </p:cNvPicPr>
          <p:nvPr/>
        </p:nvPicPr>
        <p:blipFill>
          <a:blip r:embed="rId3"/>
          <a:stretch>
            <a:fillRect/>
          </a:stretch>
        </p:blipFill>
        <p:spPr>
          <a:xfrm>
            <a:off x="381000" y="685800"/>
            <a:ext cx="8229600" cy="5916613"/>
          </a:xfrm>
          <a:prstGeom prst="rect">
            <a:avLst/>
          </a:prstGeom>
          <a:noFill/>
          <a:ln w="9525">
            <a:noFill/>
          </a:ln>
        </p:spPr>
      </p:pic>
      <p:sp>
        <p:nvSpPr>
          <p:cNvPr id="2860" name="动作按钮: 上一张 2859"/>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859"/>
                                        </p:tgtEl>
                                        <p:attrNameLst>
                                          <p:attrName>style.visibility</p:attrName>
                                        </p:attrNameLst>
                                      </p:cBhvr>
                                      <p:to>
                                        <p:strVal val="visible"/>
                                      </p:to>
                                    </p:set>
                                    <p:animEffect transition="in" filter="blinds(horizontal)">
                                      <p:cBhvr additive="base">
                                        <p:cTn id="7" dur="500"/>
                                        <p:tgtEl>
                                          <p:spTgt spid="28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859"/>
                                        </p:tgtEl>
                                      </p:cBhvr>
                                    </p:animEffect>
                                    <p:set>
                                      <p:cBhvr additive="base">
                                        <p:cTn id="12" dur="1" fill="hold">
                                          <p:stCondLst>
                                            <p:cond delay="499"/>
                                          </p:stCondLst>
                                        </p:cTn>
                                        <p:tgtEl>
                                          <p:spTgt spid="28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3" name="标题 2862"/>
          <p:cNvSpPr/>
          <p:nvPr>
            <p:ph type="title" idx="4294967295"/>
          </p:nvPr>
        </p:nvSpPr>
        <p:spPr>
          <a:xfrm>
            <a:off x="1016000" y="34925"/>
            <a:ext cx="7340600" cy="350838"/>
          </a:xfrm>
          <a:ln/>
        </p:spPr>
        <p:txBody>
          <a:bodyPr lIns="82550" tIns="41275" rIns="82550" bIns="41275"/>
          <a:p>
            <a:r>
              <a:rPr lang="en-US" altLang="zh-CN" b="0"/>
              <a:t>Counter Definition</a:t>
            </a:r>
            <a:endParaRPr lang="en-US" altLang="zh-CN" b="0"/>
          </a:p>
        </p:txBody>
      </p:sp>
      <p:sp>
        <p:nvSpPr>
          <p:cNvPr id="2864" name="文本占位符 2863"/>
          <p:cNvSpPr/>
          <p:nvPr>
            <p:ph type="body" idx="4294967295"/>
          </p:nvPr>
        </p:nvSpPr>
        <p:spPr>
          <a:xfrm>
            <a:off x="685800" y="1371600"/>
            <a:ext cx="8153400" cy="4953000"/>
          </a:xfrm>
          <a:ln/>
        </p:spPr>
        <p:txBody>
          <a:bodyPr lIns="82550" tIns="41275" rIns="82550" bIns="41275"/>
          <a:p>
            <a:pPr>
              <a:lnSpc>
                <a:spcPct val="80000"/>
              </a:lnSpc>
            </a:pPr>
            <a:r>
              <a:rPr lang="en-US" altLang="zh-CN" sz="3200"/>
              <a:t>COUNTER</a:t>
            </a:r>
            <a:r>
              <a:rPr lang="zh-CN" altLang="en-US" sz="3200"/>
              <a:t>对象描述</a:t>
            </a:r>
            <a:r>
              <a:rPr lang="en-US" altLang="zh-CN" sz="3200"/>
              <a:t>OSEK</a:t>
            </a:r>
            <a:r>
              <a:rPr lang="zh-CN" altLang="en-US" sz="3200"/>
              <a:t>系统的时钟配置。没有参数的该类对象被其他的对象引用。</a:t>
            </a:r>
            <a:endParaRPr lang="zh-CN" altLang="en-US" sz="3200"/>
          </a:p>
          <a:p>
            <a:pPr>
              <a:lnSpc>
                <a:spcPct val="80000"/>
              </a:lnSpc>
            </a:pPr>
            <a:r>
              <a:rPr lang="zh-CN" altLang="en-US" sz="3200"/>
              <a:t>该类对象类型用关键字</a:t>
            </a:r>
            <a:r>
              <a:rPr lang="en-US" altLang="zh-CN" sz="3200"/>
              <a:t>COUNTER</a:t>
            </a:r>
            <a:r>
              <a:rPr lang="zh-CN" altLang="en-US" sz="3200"/>
              <a:t>来定义。时钟对象的语法结构如下所示</a:t>
            </a:r>
            <a:r>
              <a:rPr lang="en-US" altLang="zh-CN" sz="3200"/>
              <a:t>:</a:t>
            </a:r>
            <a:endParaRPr lang="en-US" altLang="zh-CN" sz="3200"/>
          </a:p>
          <a:p>
            <a:pPr>
              <a:lnSpc>
                <a:spcPct val="80000"/>
              </a:lnSpc>
              <a:buNone/>
            </a:pPr>
            <a:r>
              <a:rPr lang="en-US" altLang="zh-CN" sz="2000" b="0">
                <a:solidFill>
                  <a:schemeClr val="tx2"/>
                </a:solidFill>
              </a:rPr>
              <a:t>	</a:t>
            </a:r>
            <a:endParaRPr lang="en-US" altLang="zh-CN" sz="2000" b="0">
              <a:solidFill>
                <a:schemeClr val="tx2"/>
              </a:solidFill>
            </a:endParaRPr>
          </a:p>
          <a:p>
            <a:pPr>
              <a:lnSpc>
                <a:spcPct val="80000"/>
              </a:lnSpc>
              <a:buNone/>
            </a:pPr>
            <a:r>
              <a:rPr lang="en-US" altLang="zh-CN" sz="2400">
                <a:solidFill>
                  <a:schemeClr val="tx2"/>
                </a:solidFill>
              </a:rPr>
              <a:t>	COUNTER &lt;name of COUNTER&gt; {</a:t>
            </a:r>
            <a:endParaRPr lang="en-US" altLang="zh-CN" sz="2400">
              <a:solidFill>
                <a:schemeClr val="tx2"/>
              </a:solidFill>
            </a:endParaRPr>
          </a:p>
          <a:p>
            <a:pPr>
              <a:lnSpc>
                <a:spcPct val="80000"/>
              </a:lnSpc>
              <a:buNone/>
            </a:pPr>
            <a:r>
              <a:rPr lang="en-US" altLang="zh-CN" sz="2400">
                <a:solidFill>
                  <a:schemeClr val="tx2"/>
                </a:solidFill>
              </a:rPr>
              <a:t>			MINCYCLE = &lt;integer&gt;;</a:t>
            </a:r>
            <a:endParaRPr lang="en-US" altLang="zh-CN" sz="2400">
              <a:solidFill>
                <a:schemeClr val="tx2"/>
              </a:solidFill>
            </a:endParaRPr>
          </a:p>
          <a:p>
            <a:pPr>
              <a:lnSpc>
                <a:spcPct val="80000"/>
              </a:lnSpc>
              <a:buNone/>
            </a:pPr>
            <a:r>
              <a:rPr lang="en-US" altLang="zh-CN" sz="2400">
                <a:solidFill>
                  <a:schemeClr val="tx2"/>
                </a:solidFill>
              </a:rPr>
              <a:t>			MAXALLOWEDVALUE = &lt;integer&gt;;</a:t>
            </a:r>
            <a:endParaRPr lang="en-US" altLang="zh-CN" sz="2400">
              <a:solidFill>
                <a:schemeClr val="tx2"/>
              </a:solidFill>
            </a:endParaRPr>
          </a:p>
          <a:p>
            <a:pPr>
              <a:lnSpc>
                <a:spcPct val="80000"/>
              </a:lnSpc>
              <a:buNone/>
            </a:pPr>
            <a:r>
              <a:rPr lang="en-US" altLang="zh-CN" sz="2400">
                <a:solidFill>
                  <a:schemeClr val="tx2"/>
                </a:solidFill>
              </a:rPr>
              <a:t>			TICKSPERBASE = &lt;integer&gt;;</a:t>
            </a:r>
            <a:endParaRPr lang="en-US" altLang="zh-CN" sz="2400">
              <a:solidFill>
                <a:schemeClr val="tx2"/>
              </a:solidFill>
            </a:endParaRPr>
          </a:p>
          <a:p>
            <a:pPr>
              <a:lnSpc>
                <a:spcPct val="80000"/>
              </a:lnSpc>
              <a:buNone/>
            </a:pPr>
            <a:r>
              <a:rPr lang="en-US" altLang="zh-CN" sz="2400">
                <a:solidFill>
                  <a:schemeClr val="tx2"/>
                </a:solidFill>
              </a:rPr>
              <a:t>						}</a:t>
            </a:r>
            <a:endParaRPr lang="en-US" altLang="zh-CN" sz="2400">
              <a:solidFill>
                <a:schemeClr val="tx2"/>
              </a:solidFill>
            </a:endParaRPr>
          </a:p>
        </p:txBody>
      </p:sp>
      <p:sp>
        <p:nvSpPr>
          <p:cNvPr id="2865" name="动作按钮: 上一张 2864"/>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5" name="文本占位符 2124"/>
          <p:cNvSpPr/>
          <p:nvPr>
            <p:ph type="body" idx="4294967295"/>
          </p:nvPr>
        </p:nvSpPr>
        <p:spPr>
          <a:xfrm>
            <a:off x="533400" y="1066800"/>
            <a:ext cx="8229600" cy="4191000"/>
          </a:xfrm>
          <a:ln/>
        </p:spPr>
        <p:txBody>
          <a:bodyPr wrap="square" lIns="82550" tIns="41275" rIns="82550" bIns="41275"/>
          <a:p>
            <a:r>
              <a:rPr lang="zh-CN" altLang="en-US">
                <a:latin typeface="楷体_GB2312" pitchFamily="49" charset="-122"/>
                <a:ea typeface="楷体_GB2312" pitchFamily="49" charset="-122"/>
              </a:rPr>
              <a:t>优先级规则：</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中断优先级高于任务优先级</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中断处理级由一个或多个中断优先级组成</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中断服务例程具有指定的中断优先级</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a:t>
            </a:r>
            <a:r>
              <a:rPr lang="zh-CN" altLang="en-US">
                <a:latin typeface="楷体_GB2312" pitchFamily="49" charset="-122"/>
                <a:ea typeface="楷体_GB2312" pitchFamily="49" charset="-122"/>
              </a:rPr>
              <a:t>的优先级与具体的硬件相关</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资源天花板优先级与较高优先级任务相关。</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任务优先级被用户静态分配</a:t>
            </a:r>
            <a:endParaRPr lang="zh-CN" altLang="en-US">
              <a:latin typeface="楷体_GB2312" pitchFamily="49" charset="-122"/>
              <a:ea typeface="楷体_GB2312" pitchFamily="49" charset="-122"/>
            </a:endParaRPr>
          </a:p>
          <a:p>
            <a:endParaRPr lang="zh-CN" altLang="en-US">
              <a:latin typeface="楷体_GB2312" pitchFamily="49" charset="-122"/>
              <a:ea typeface="楷体_GB2312" pitchFamily="49" charset="-122"/>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8" name="表格 2867"/>
          <p:cNvGraphicFramePr/>
          <p:nvPr/>
        </p:nvGraphicFramePr>
        <p:xfrm>
          <a:off x="1143000" y="2362200"/>
          <a:ext cx="6781800" cy="1698625"/>
        </p:xfrm>
        <a:graphic>
          <a:graphicData uri="http://schemas.openxmlformats.org/drawingml/2006/table">
            <a:tbl>
              <a:tblPr/>
              <a:tblGrid>
                <a:gridCol w="2397125"/>
                <a:gridCol w="1214438"/>
                <a:gridCol w="3170237"/>
              </a:tblGrid>
              <a:tr h="54927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MINCYCLE</a:t>
                      </a:r>
                      <a:endParaRPr lang="zh-CN" altLang="en-US" sz="15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integer</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一个报警周期所允许的最小计数范围</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87363">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MAXALLOWEDVALUE</a:t>
                      </a:r>
                      <a:endParaRPr lang="zh-CN" altLang="en-US" sz="15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integer</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定义计数的最大数目</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661987">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TICKSPERBASE</a:t>
                      </a:r>
                      <a:endParaRPr lang="zh-CN" altLang="en-US" sz="15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integer</a:t>
                      </a:r>
                      <a:endParaRPr lang="en-US" altLang="zh-CN" sz="1500" b="1" u="none">
                        <a:solidFill>
                          <a:srgbClr val="000066"/>
                        </a:solidFill>
                        <a:latin typeface="Arial" panose="020B0604020202020204" pitchFamily="34" charset="0"/>
                        <a:ea typeface="宋体" panose="02010600030101010101" pitchFamily="2" charset="-122"/>
                      </a:endParaRPr>
                    </a:p>
                    <a:p>
                      <a:pPr marL="0" lvl="0" indent="0" defTabSz="676275" fontAlgn="base" latinLnBrk="0">
                        <a:lnSpc>
                          <a:spcPct val="100000"/>
                        </a:lnSpc>
                        <a:spcBef>
                          <a:spcPct val="50000"/>
                        </a:spcBef>
                        <a:spcAft>
                          <a:spcPct val="0"/>
                        </a:spcAft>
                        <a:buClrTx/>
                        <a:buSzPct val="75000"/>
                        <a:buFont typeface="Wingdings" panose="05000000000000000000" pitchFamily="2" charset="2"/>
                        <a:buNone/>
                      </a:pP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时钟计数需要达到的一个基准值</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86" name="标题 2885"/>
          <p:cNvSpPr/>
          <p:nvPr>
            <p:ph type="title" idx="4294967295"/>
          </p:nvPr>
        </p:nvSpPr>
        <p:spPr>
          <a:xfrm>
            <a:off x="728663" y="-12700"/>
            <a:ext cx="7772400" cy="676275"/>
          </a:xfrm>
          <a:ln/>
        </p:spPr>
        <p:txBody>
          <a:bodyPr lIns="91431" tIns="45716" rIns="91431" bIns="45716" anchor="ctr" anchorCtr="0"/>
          <a:p>
            <a:r>
              <a:rPr lang="en-US" altLang="zh-CN" b="0"/>
              <a:t>Counter</a:t>
            </a:r>
            <a:r>
              <a:rPr lang="zh-CN" altLang="en-US"/>
              <a:t>对象属性</a:t>
            </a:r>
            <a:endParaRPr lang="zh-CN" altLang="en-US"/>
          </a:p>
        </p:txBody>
      </p:sp>
      <p:sp>
        <p:nvSpPr>
          <p:cNvPr id="2887" name="动作按钮: 上一张 2886"/>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90" name="组合 2889"/>
          <p:cNvGrpSpPr/>
          <p:nvPr/>
        </p:nvGrpSpPr>
        <p:grpSpPr>
          <a:xfrm>
            <a:off x="304800" y="1600200"/>
            <a:ext cx="3124200" cy="4648200"/>
            <a:chOff x="1260" y="10488"/>
            <a:chExt cx="2520" cy="1560"/>
          </a:xfrm>
        </p:grpSpPr>
        <p:sp>
          <p:nvSpPr>
            <p:cNvPr id="2891" name="矩形 2890"/>
            <p:cNvSpPr/>
            <p:nvPr/>
          </p:nvSpPr>
          <p:spPr>
            <a:xfrm>
              <a:off x="1260" y="10488"/>
              <a:ext cx="2520" cy="1560"/>
            </a:xfrm>
            <a:prstGeom prst="rect">
              <a:avLst/>
            </a:prstGeom>
            <a:solidFill>
              <a:srgbClr val="0000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800" b="1">
                  <a:solidFill>
                    <a:srgbClr val="FFFFFF"/>
                  </a:solidFill>
                  <a:latin typeface="Times New Roman" panose="02020603050405020304" pitchFamily="18" charset="0"/>
                  <a:ea typeface="宋体" panose="02010600030101010101" pitchFamily="2" charset="-122"/>
                </a:rPr>
                <a:t>COUNTER name</a:t>
              </a:r>
              <a:endParaRPr lang="en-US" altLang="zh-CN" sz="2800" b="1">
                <a:solidFill>
                  <a:srgbClr val="FFFFFF"/>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800" b="1">
                <a:latin typeface="Verdana" panose="020B0604030504040204" pitchFamily="34" charset="0"/>
                <a:ea typeface="宋体" panose="02010600030101010101" pitchFamily="2" charset="-122"/>
              </a:endParaRPr>
            </a:p>
          </p:txBody>
        </p:sp>
        <p:sp>
          <p:nvSpPr>
            <p:cNvPr id="2892" name="矩形 2891"/>
            <p:cNvSpPr/>
            <p:nvPr/>
          </p:nvSpPr>
          <p:spPr>
            <a:xfrm>
              <a:off x="1359" y="10883"/>
              <a:ext cx="2303" cy="367"/>
            </a:xfrm>
            <a:prstGeom prst="rect">
              <a:avLst/>
            </a:prstGeom>
            <a:solidFill>
              <a:srgbClr val="FFFF5B"/>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800" b="1">
                  <a:solidFill>
                    <a:srgbClr val="000000"/>
                  </a:solidFill>
                  <a:latin typeface="Times New Roman" panose="02020603050405020304" pitchFamily="18" charset="0"/>
                  <a:ea typeface="宋体" panose="02010600030101010101" pitchFamily="2" charset="-122"/>
                </a:rPr>
                <a:t>MINCYCLE</a:t>
              </a:r>
              <a:endParaRPr lang="en-US" altLang="zh-CN" sz="2800"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800" b="1">
                <a:latin typeface="Verdana" panose="020B0604030504040204" pitchFamily="34" charset="0"/>
                <a:ea typeface="宋体" panose="02010600030101010101" pitchFamily="2" charset="-122"/>
              </a:endParaRPr>
            </a:p>
          </p:txBody>
        </p:sp>
        <p:sp>
          <p:nvSpPr>
            <p:cNvPr id="2893" name="矩形 2892"/>
            <p:cNvSpPr/>
            <p:nvPr/>
          </p:nvSpPr>
          <p:spPr>
            <a:xfrm>
              <a:off x="1359" y="11238"/>
              <a:ext cx="2303" cy="367"/>
            </a:xfrm>
            <a:prstGeom prst="rect">
              <a:avLst/>
            </a:prstGeom>
            <a:solidFill>
              <a:srgbClr val="99CC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800" b="1">
                  <a:solidFill>
                    <a:srgbClr val="000000"/>
                  </a:solidFill>
                  <a:latin typeface="Times New Roman" panose="02020603050405020304" pitchFamily="18" charset="0"/>
                  <a:ea typeface="宋体" panose="02010600030101010101" pitchFamily="2" charset="-122"/>
                </a:rPr>
                <a:t>MAXALLOWEDVALUE</a:t>
              </a:r>
              <a:endParaRPr lang="en-US" altLang="zh-CN" sz="2800"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800" b="1">
                <a:latin typeface="Verdana" panose="020B0604030504040204" pitchFamily="34" charset="0"/>
                <a:ea typeface="宋体" panose="02010600030101010101" pitchFamily="2" charset="-122"/>
              </a:endParaRPr>
            </a:p>
          </p:txBody>
        </p:sp>
        <p:sp>
          <p:nvSpPr>
            <p:cNvPr id="2894" name="矩形 2893"/>
            <p:cNvSpPr/>
            <p:nvPr/>
          </p:nvSpPr>
          <p:spPr>
            <a:xfrm>
              <a:off x="1359" y="11596"/>
              <a:ext cx="2303" cy="36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2800" b="1">
                  <a:solidFill>
                    <a:srgbClr val="000000"/>
                  </a:solidFill>
                  <a:latin typeface="Times New Roman" panose="02020603050405020304" pitchFamily="18" charset="0"/>
                  <a:ea typeface="宋体" panose="02010600030101010101" pitchFamily="2" charset="-122"/>
                </a:rPr>
                <a:t>TICKSPERBASE</a:t>
              </a:r>
              <a:endParaRPr lang="en-US" altLang="zh-CN" sz="2800"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2800" b="1">
                <a:latin typeface="Verdana" panose="020B0604030504040204" pitchFamily="34" charset="0"/>
                <a:ea typeface="宋体" panose="02010600030101010101" pitchFamily="2" charset="-122"/>
              </a:endParaRPr>
            </a:p>
          </p:txBody>
        </p:sp>
      </p:grpSp>
      <p:sp>
        <p:nvSpPr>
          <p:cNvPr id="2895" name="文本占位符 2894"/>
          <p:cNvSpPr/>
          <p:nvPr>
            <p:ph type="body" idx="4294967295"/>
          </p:nvPr>
        </p:nvSpPr>
        <p:spPr>
          <a:xfrm>
            <a:off x="3810000" y="1600200"/>
            <a:ext cx="5105400" cy="4572000"/>
          </a:xfrm>
          <a:ln w="28575">
            <a:solidFill>
              <a:srgbClr val="000000"/>
            </a:solidFill>
            <a:miter/>
          </a:ln>
        </p:spPr>
        <p:txBody>
          <a:bodyPr lIns="82550" tIns="41275" rIns="82550" bIns="41275"/>
          <a:p>
            <a:pPr>
              <a:buNone/>
            </a:pPr>
            <a:r>
              <a:rPr lang="en-US" altLang="zh-CN"/>
              <a:t>COUNTER </a:t>
            </a:r>
            <a:endParaRPr lang="en-US" altLang="zh-CN"/>
          </a:p>
          <a:p>
            <a:pPr>
              <a:buNone/>
            </a:pPr>
            <a:r>
              <a:rPr lang="en-US" altLang="zh-CN"/>
              <a:t>{</a:t>
            </a:r>
            <a:endParaRPr lang="en-US" altLang="zh-CN"/>
          </a:p>
          <a:p>
            <a:pPr>
              <a:buNone/>
            </a:pPr>
            <a:r>
              <a:rPr lang="en-US" altLang="zh-CN"/>
              <a:t>	UINT32 MINCYCLE;</a:t>
            </a:r>
            <a:endParaRPr lang="en-US" altLang="zh-CN"/>
          </a:p>
          <a:p>
            <a:pPr>
              <a:buNone/>
            </a:pPr>
            <a:r>
              <a:rPr lang="en-US" altLang="zh-CN"/>
              <a:t>	UINT32 MAXALLOWEDVALUE;</a:t>
            </a:r>
            <a:endParaRPr lang="en-US" altLang="zh-CN"/>
          </a:p>
          <a:p>
            <a:pPr>
              <a:buNone/>
            </a:pPr>
            <a:r>
              <a:rPr lang="en-US" altLang="zh-CN"/>
              <a:t>	UINT32 TICKSPERBASE;</a:t>
            </a:r>
            <a:endParaRPr lang="en-US" altLang="zh-CN"/>
          </a:p>
          <a:p>
            <a:pPr>
              <a:buNone/>
            </a:pPr>
            <a:r>
              <a:rPr lang="en-US" altLang="zh-CN"/>
              <a:t>};</a:t>
            </a:r>
            <a:endParaRPr lang="en-US" altLang="zh-CN"/>
          </a:p>
        </p:txBody>
      </p:sp>
      <p:sp>
        <p:nvSpPr>
          <p:cNvPr id="2896" name="标题 2895"/>
          <p:cNvSpPr/>
          <p:nvPr>
            <p:ph type="title" idx="4294967295"/>
          </p:nvPr>
        </p:nvSpPr>
        <p:spPr>
          <a:xfrm>
            <a:off x="728663" y="-12700"/>
            <a:ext cx="7772400" cy="676275"/>
          </a:xfrm>
          <a:ln/>
        </p:spPr>
        <p:txBody>
          <a:bodyPr lIns="91431" tIns="45716" rIns="91431" bIns="45716" anchor="ctr" anchorCtr="0"/>
          <a:p>
            <a:r>
              <a:rPr lang="en-US" altLang="zh-CN" b="0"/>
              <a:t>Counter</a:t>
            </a:r>
            <a:r>
              <a:rPr lang="zh-CN" altLang="en-US"/>
              <a:t>对象属性</a:t>
            </a:r>
            <a:endParaRPr lang="zh-CN" altLang="en-US"/>
          </a:p>
        </p:txBody>
      </p:sp>
      <p:sp>
        <p:nvSpPr>
          <p:cNvPr id="2897" name="动作按钮: 上一张 2896"/>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0" name="文本占位符 2899"/>
          <p:cNvSpPr/>
          <p:nvPr>
            <p:ph type="body" idx="4294967295"/>
          </p:nvPr>
        </p:nvSpPr>
        <p:spPr>
          <a:ln/>
        </p:spPr>
        <p:txBody>
          <a:bodyPr lIns="82550" tIns="41275" rIns="82550" bIns="41275"/>
          <a:p>
            <a:r>
              <a:rPr lang="en-US" altLang="zh-CN"/>
              <a:t>OSEKBuilder</a:t>
            </a:r>
            <a:r>
              <a:rPr lang="zh-CN" altLang="en-US"/>
              <a:t>中名字为</a:t>
            </a:r>
            <a:r>
              <a:rPr lang="en-US" altLang="zh-CN"/>
              <a:t>counter1</a:t>
            </a:r>
            <a:r>
              <a:rPr lang="zh-CN" altLang="en-US"/>
              <a:t>的</a:t>
            </a:r>
            <a:r>
              <a:rPr lang="en-US" altLang="zh-CN"/>
              <a:t>COUNTER</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COUNTER</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901" name="标题 2900"/>
          <p:cNvSpPr/>
          <p:nvPr>
            <p:ph type="title" idx="4294967295"/>
          </p:nvPr>
        </p:nvSpPr>
        <p:spPr>
          <a:ln/>
        </p:spPr>
        <p:txBody>
          <a:bodyPr lIns="82550" tIns="41275" rIns="82550" bIns="41275"/>
          <a:p>
            <a:r>
              <a:rPr lang="en-US" altLang="zh-CN" sz="2800"/>
              <a:t>OSEKBuilder——</a:t>
            </a:r>
            <a:r>
              <a:rPr lang="en-US" altLang="zh-CN" b="0"/>
              <a:t>Counter</a:t>
            </a:r>
            <a:endParaRPr lang="en-US" altLang="zh-CN" b="0"/>
          </a:p>
        </p:txBody>
      </p:sp>
      <p:pic>
        <p:nvPicPr>
          <p:cNvPr id="2902" name="图片 2901"/>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2903" name="图片 2902"/>
          <p:cNvPicPr>
            <a:picLocks noChangeAspect="1"/>
          </p:cNvPicPr>
          <p:nvPr/>
        </p:nvPicPr>
        <p:blipFill>
          <a:blip r:embed="rId2"/>
          <a:stretch>
            <a:fillRect/>
          </a:stretch>
        </p:blipFill>
        <p:spPr>
          <a:xfrm>
            <a:off x="4800600" y="2514600"/>
            <a:ext cx="1676400" cy="479425"/>
          </a:xfrm>
          <a:prstGeom prst="rect">
            <a:avLst/>
          </a:prstGeom>
          <a:noFill/>
          <a:ln w="9525">
            <a:noFill/>
          </a:ln>
        </p:spPr>
      </p:pic>
      <p:sp>
        <p:nvSpPr>
          <p:cNvPr id="2904" name="动作按钮: 上一张 2903"/>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905" name="图片 2904"/>
          <p:cNvPicPr>
            <a:picLocks noChangeAspect="1"/>
          </p:cNvPicPr>
          <p:nvPr/>
        </p:nvPicPr>
        <p:blipFill>
          <a:blip r:embed="rId3"/>
          <a:stretch>
            <a:fillRect/>
          </a:stretch>
        </p:blipFill>
        <p:spPr>
          <a:xfrm>
            <a:off x="533400" y="642938"/>
            <a:ext cx="8229600" cy="58991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905"/>
                                        </p:tgtEl>
                                        <p:attrNameLst>
                                          <p:attrName>style.visibility</p:attrName>
                                        </p:attrNameLst>
                                      </p:cBhvr>
                                      <p:to>
                                        <p:strVal val="visible"/>
                                      </p:to>
                                    </p:set>
                                    <p:animEffect transition="in" filter="blinds(horizontal)">
                                      <p:cBhvr additive="base">
                                        <p:cTn id="7" dur="500"/>
                                        <p:tgtEl>
                                          <p:spTgt spid="29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905"/>
                                        </p:tgtEl>
                                      </p:cBhvr>
                                    </p:animEffect>
                                    <p:set>
                                      <p:cBhvr additive="base">
                                        <p:cTn id="12" dur="1" fill="hold">
                                          <p:stCondLst>
                                            <p:cond delay="499"/>
                                          </p:stCondLst>
                                        </p:cTn>
                                        <p:tgtEl>
                                          <p:spTgt spid="29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 name="标题 2907"/>
          <p:cNvSpPr/>
          <p:nvPr>
            <p:ph type="title" idx="4294967295"/>
          </p:nvPr>
        </p:nvSpPr>
        <p:spPr>
          <a:xfrm>
            <a:off x="1016000" y="34925"/>
            <a:ext cx="7340600" cy="350838"/>
          </a:xfrm>
          <a:ln/>
        </p:spPr>
        <p:txBody>
          <a:bodyPr lIns="82550" tIns="41275" rIns="82550" bIns="41275"/>
          <a:p>
            <a:r>
              <a:rPr lang="en-US" altLang="zh-CN" b="0"/>
              <a:t>Alarm Definition</a:t>
            </a:r>
            <a:endParaRPr lang="en-US" altLang="zh-CN" b="0"/>
          </a:p>
        </p:txBody>
      </p:sp>
      <p:sp>
        <p:nvSpPr>
          <p:cNvPr id="2909" name="动作按钮: 上一张 2908"/>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910" name="文本占位符 2909"/>
          <p:cNvSpPr/>
          <p:nvPr>
            <p:ph type="body" idx="4294967295"/>
          </p:nvPr>
        </p:nvSpPr>
        <p:spPr>
          <a:xfrm>
            <a:off x="457200" y="1143000"/>
            <a:ext cx="8229600" cy="5029200"/>
          </a:xfrm>
          <a:ln/>
        </p:spPr>
        <p:txBody>
          <a:bodyPr lIns="91431" tIns="45716" rIns="91431" bIns="45716"/>
          <a:p>
            <a:r>
              <a:rPr lang="zh-CN" altLang="en-US" sz="2200"/>
              <a:t>该对象描述告警的配置，通过属性参数的配置实现告警对象和系统的其他对象之间的间接连接。</a:t>
            </a:r>
            <a:endParaRPr lang="zh-CN" altLang="en-US" sz="2200"/>
          </a:p>
          <a:p>
            <a:r>
              <a:rPr lang="zh-CN" altLang="en-US" sz="2200"/>
              <a:t>告警对象引用的任务和时钟必须已经定义过。</a:t>
            </a:r>
            <a:endParaRPr lang="zh-CN" altLang="en-US" sz="2200"/>
          </a:p>
          <a:p>
            <a:r>
              <a:rPr lang="zh-CN" altLang="en-US" sz="2200"/>
              <a:t>该类对象类型用关键字</a:t>
            </a:r>
            <a:r>
              <a:rPr lang="en-US" altLang="en-US" sz="2200"/>
              <a:t>ALARM 来定义</a:t>
            </a:r>
            <a:endParaRPr lang="en-US" altLang="en-US" sz="2200"/>
          </a:p>
          <a:p>
            <a:r>
              <a:rPr lang="en-US" altLang="en-US" sz="2200"/>
              <a:t>告警对象的语法结构如下所示:</a:t>
            </a:r>
            <a:endParaRPr lang="en-US" altLang="en-US" sz="2200"/>
          </a:p>
          <a:p>
            <a:pPr>
              <a:buNone/>
            </a:pPr>
            <a:endParaRPr lang="en-US" altLang="zh-CN" sz="900"/>
          </a:p>
          <a:p>
            <a:pPr>
              <a:buNone/>
            </a:pPr>
            <a:r>
              <a:rPr lang="en-US" altLang="zh-CN" sz="1400">
                <a:solidFill>
                  <a:schemeClr val="tx2"/>
                </a:solidFill>
              </a:rPr>
              <a:t>	ALARM &lt;name of ALARM&gt; {</a:t>
            </a:r>
            <a:endParaRPr lang="en-US" altLang="zh-CN" sz="1400">
              <a:solidFill>
                <a:schemeClr val="tx2"/>
              </a:solidFill>
            </a:endParaRPr>
          </a:p>
          <a:p>
            <a:pPr>
              <a:buNone/>
            </a:pPr>
            <a:r>
              <a:rPr lang="en-US" altLang="zh-CN" sz="1400">
                <a:solidFill>
                  <a:schemeClr val="tx2"/>
                </a:solidFill>
              </a:rPr>
              <a:t>		COUNTER = &lt;name of COUNTER&gt;;</a:t>
            </a:r>
            <a:endParaRPr lang="en-US" altLang="zh-CN" sz="1400">
              <a:solidFill>
                <a:schemeClr val="tx2"/>
              </a:solidFill>
            </a:endParaRPr>
          </a:p>
          <a:p>
            <a:pPr>
              <a:buNone/>
            </a:pPr>
            <a:r>
              <a:rPr lang="en-US" altLang="zh-CN" sz="1400">
                <a:solidFill>
                  <a:schemeClr val="tx2"/>
                </a:solidFill>
              </a:rPr>
              <a:t>		ACTION = &lt;SETEVENT / ACTIVATETASK / ALARMCALLBACK&gt; {</a:t>
            </a:r>
            <a:endParaRPr lang="en-US" altLang="zh-CN" sz="1400">
              <a:solidFill>
                <a:schemeClr val="tx2"/>
              </a:solidFill>
            </a:endParaRPr>
          </a:p>
          <a:p>
            <a:pPr>
              <a:buNone/>
            </a:pPr>
            <a:r>
              <a:rPr lang="en-US" altLang="zh-CN" sz="1400">
                <a:solidFill>
                  <a:schemeClr val="tx2"/>
                </a:solidFill>
              </a:rPr>
              <a:t>		TASK = &lt;name of TASK&gt;;</a:t>
            </a:r>
            <a:endParaRPr lang="en-US" altLang="zh-CN" sz="1400">
              <a:solidFill>
                <a:schemeClr val="tx2"/>
              </a:solidFill>
            </a:endParaRPr>
          </a:p>
          <a:p>
            <a:pPr>
              <a:buNone/>
            </a:pPr>
            <a:r>
              <a:rPr lang="en-US" altLang="zh-CN" sz="1400">
                <a:solidFill>
                  <a:schemeClr val="tx2"/>
                </a:solidFill>
              </a:rPr>
              <a:t>		EVENT = &lt;name of EVENT&gt;;</a:t>
            </a:r>
            <a:endParaRPr lang="en-US" altLang="zh-CN" sz="1400">
              <a:solidFill>
                <a:schemeClr val="tx2"/>
              </a:solidFill>
            </a:endParaRPr>
          </a:p>
          <a:p>
            <a:pPr>
              <a:buNone/>
            </a:pPr>
            <a:r>
              <a:rPr lang="en-US" altLang="zh-CN" sz="1400">
                <a:solidFill>
                  <a:schemeClr val="tx2"/>
                </a:solidFill>
              </a:rPr>
              <a:t>		ALARMCALLBACKNAME = &lt;string&gt;;			          };</a:t>
            </a:r>
            <a:endParaRPr lang="en-US" altLang="zh-CN" sz="1400">
              <a:solidFill>
                <a:schemeClr val="tx2"/>
              </a:solidFill>
            </a:endParaRPr>
          </a:p>
          <a:p>
            <a:pPr>
              <a:buNone/>
            </a:pPr>
            <a:r>
              <a:rPr lang="en-US" altLang="zh-CN" sz="1400">
                <a:solidFill>
                  <a:schemeClr val="tx2"/>
                </a:solidFill>
              </a:rPr>
              <a:t>		AUTOSTART = &lt;TRUE / FALSE&gt; {    ALARMTIME = &lt;integer&gt;;</a:t>
            </a:r>
            <a:endParaRPr lang="en-US" altLang="zh-CN" sz="1400">
              <a:solidFill>
                <a:schemeClr val="tx2"/>
              </a:solidFill>
            </a:endParaRPr>
          </a:p>
          <a:p>
            <a:pPr>
              <a:buNone/>
            </a:pPr>
            <a:r>
              <a:rPr lang="en-US" altLang="zh-CN" sz="1400">
                <a:solidFill>
                  <a:schemeClr val="tx2"/>
                </a:solidFill>
              </a:rPr>
              <a:t>					            CYCLETIME = &lt;integer&gt;;</a:t>
            </a:r>
            <a:endParaRPr lang="en-US" altLang="zh-CN" sz="1400">
              <a:solidFill>
                <a:schemeClr val="tx2"/>
              </a:solidFill>
            </a:endParaRPr>
          </a:p>
          <a:p>
            <a:pPr>
              <a:buNone/>
            </a:pPr>
            <a:r>
              <a:rPr lang="en-US" altLang="zh-CN" sz="1400">
                <a:solidFill>
                  <a:schemeClr val="tx2"/>
                </a:solidFill>
              </a:rPr>
              <a:t>					            APPMODE = &lt;name of APPMODE&gt;;};</a:t>
            </a:r>
            <a:endParaRPr lang="en-US" altLang="zh-CN" sz="1400">
              <a:solidFill>
                <a:schemeClr val="tx2"/>
              </a:solidFill>
            </a:endParaRPr>
          </a:p>
          <a:p>
            <a:pPr>
              <a:buNone/>
            </a:pPr>
            <a:r>
              <a:rPr lang="en-US" altLang="zh-CN" sz="1400">
                <a:solidFill>
                  <a:schemeClr val="tx2"/>
                </a:solidFill>
              </a:rPr>
              <a:t>				};</a:t>
            </a:r>
            <a:endParaRPr lang="en-US" altLang="zh-CN" sz="1400">
              <a:solidFill>
                <a:schemeClr val="tx2"/>
              </a:solidFill>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3" name="标题 2912"/>
          <p:cNvSpPr/>
          <p:nvPr>
            <p:ph type="title" idx="4294967295"/>
          </p:nvPr>
        </p:nvSpPr>
        <p:spPr>
          <a:xfrm>
            <a:off x="1016000" y="34925"/>
            <a:ext cx="7340600" cy="350838"/>
          </a:xfrm>
          <a:ln/>
        </p:spPr>
        <p:txBody>
          <a:bodyPr lIns="82550" tIns="41275" rIns="82550" bIns="41275"/>
          <a:p>
            <a:r>
              <a:rPr lang="en-US" altLang="zh-CN"/>
              <a:t>ALARM</a:t>
            </a:r>
            <a:r>
              <a:rPr lang="zh-CN" altLang="en-US"/>
              <a:t>对象属性</a:t>
            </a:r>
            <a:endParaRPr lang="zh-CN" altLang="en-US"/>
          </a:p>
        </p:txBody>
      </p:sp>
      <p:graphicFrame>
        <p:nvGraphicFramePr>
          <p:cNvPr id="2914" name="表格 2913"/>
          <p:cNvGraphicFramePr/>
          <p:nvPr/>
        </p:nvGraphicFramePr>
        <p:xfrm>
          <a:off x="381000" y="1122363"/>
          <a:ext cx="8077200" cy="5495925"/>
        </p:xfrm>
        <a:graphic>
          <a:graphicData uri="http://schemas.openxmlformats.org/drawingml/2006/table">
            <a:tbl>
              <a:tblPr/>
              <a:tblGrid>
                <a:gridCol w="3101975"/>
                <a:gridCol w="2281238"/>
                <a:gridCol w="2693987"/>
              </a:tblGrid>
              <a:tr h="46672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COUNTER</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name</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设置计数器的名字</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846138">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ACTION</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500" b="1" u="none">
                          <a:solidFill>
                            <a:srgbClr val="000066"/>
                          </a:solidFill>
                          <a:latin typeface="Arial" panose="020B0604020202020204" pitchFamily="34" charset="0"/>
                          <a:ea typeface="宋体" panose="02010600030101010101" pitchFamily="2" charset="-122"/>
                        </a:rPr>
                        <a:t>ACTIVATETASK,SETEVENT,ALARMCALLBACK</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定义报警超时时通知的方式</a:t>
                      </a:r>
                      <a:r>
                        <a:rPr lang="en-US" altLang="zh-CN" sz="1500" b="1" u="none">
                          <a:solidFill>
                            <a:srgbClr val="000066"/>
                          </a:solidFill>
                          <a:latin typeface="Arial" panose="020B0604020202020204" pitchFamily="34" charset="0"/>
                          <a:ea typeface="宋体" panose="02010600030101010101" pitchFamily="2" charset="-122"/>
                        </a:rPr>
                        <a:t>.</a:t>
                      </a:r>
                      <a:r>
                        <a:rPr lang="zh-CN" altLang="en-US" sz="1500" b="1" u="none">
                          <a:solidFill>
                            <a:srgbClr val="000066"/>
                          </a:solidFill>
                          <a:latin typeface="Arial" panose="020B0604020202020204" pitchFamily="34" charset="0"/>
                          <a:ea typeface="宋体" panose="02010600030101010101" pitchFamily="2" charset="-122"/>
                        </a:rPr>
                        <a:t>即警报动作</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TASK</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name</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当报警超时时通过激活或设置事件通知任务</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84455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EVENT</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name</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只有当</a:t>
                      </a:r>
                      <a:r>
                        <a:rPr lang="en-US" altLang="zh-CN" sz="1500" b="1" u="none">
                          <a:solidFill>
                            <a:srgbClr val="000066"/>
                          </a:solidFill>
                          <a:latin typeface="Arial" panose="020B0604020202020204" pitchFamily="34" charset="0"/>
                          <a:ea typeface="宋体" panose="02010600030101010101" pitchFamily="2" charset="-122"/>
                        </a:rPr>
                        <a:t>ACTION</a:t>
                      </a:r>
                      <a:r>
                        <a:rPr lang="zh-CN" altLang="en-US" sz="1500" b="1" u="none">
                          <a:solidFill>
                            <a:srgbClr val="000066"/>
                          </a:solidFill>
                          <a:latin typeface="Arial" panose="020B0604020202020204" pitchFamily="34" charset="0"/>
                          <a:ea typeface="宋体" panose="02010600030101010101" pitchFamily="2" charset="-122"/>
                        </a:rPr>
                        <a:t>为</a:t>
                      </a:r>
                      <a:r>
                        <a:rPr lang="en-US" altLang="zh-CN" sz="1500" b="1" u="none">
                          <a:solidFill>
                            <a:srgbClr val="000066"/>
                          </a:solidFill>
                          <a:latin typeface="Arial" panose="020B0604020202020204" pitchFamily="34" charset="0"/>
                          <a:ea typeface="宋体" panose="02010600030101010101" pitchFamily="2" charset="-122"/>
                        </a:rPr>
                        <a:t>SETEVENT</a:t>
                      </a:r>
                      <a:r>
                        <a:rPr lang="zh-CN" altLang="en-US" sz="1500" b="1" u="none">
                          <a:solidFill>
                            <a:srgbClr val="000066"/>
                          </a:solidFill>
                          <a:latin typeface="Arial" panose="020B0604020202020204" pitchFamily="34" charset="0"/>
                          <a:ea typeface="宋体" panose="02010600030101010101" pitchFamily="2" charset="-122"/>
                        </a:rPr>
                        <a:t>，报警超时时才能设置事件</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ALARMCALLBACKNAME</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string</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当报警超时时回调常规的名字。</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AUTOSTART</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TRUE/FALSE</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报警在系统启动时的是否自动开启</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9212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ALARMTIME</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integer</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定义报警</a:t>
                      </a:r>
                      <a:r>
                        <a:rPr lang="en-US" altLang="zh-CN" sz="1500" b="1" u="none">
                          <a:solidFill>
                            <a:srgbClr val="000066"/>
                          </a:solidFill>
                          <a:latin typeface="Arial" panose="020B0604020202020204" pitchFamily="34" charset="0"/>
                          <a:ea typeface="宋体" panose="02010600030101010101" pitchFamily="2" charset="-122"/>
                        </a:rPr>
                        <a:t>shall</a:t>
                      </a:r>
                      <a:r>
                        <a:rPr lang="zh-CN" altLang="en-US" sz="1500" b="1" u="none">
                          <a:solidFill>
                            <a:srgbClr val="000066"/>
                          </a:solidFill>
                          <a:latin typeface="Arial" panose="020B0604020202020204" pitchFamily="34" charset="0"/>
                          <a:ea typeface="宋体" panose="02010600030101010101" pitchFamily="2" charset="-122"/>
                        </a:rPr>
                        <a:t>的超时时间</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58787">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CYCLETIME</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integer</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定义报警周期时间</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APPMODE</a:t>
                      </a:r>
                      <a:endParaRPr lang="zh-CN" altLang="en-US" sz="16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600" b="1" u="none">
                          <a:solidFill>
                            <a:srgbClr val="000066"/>
                          </a:solidFill>
                          <a:latin typeface="Arial" panose="020B0604020202020204" pitchFamily="34" charset="0"/>
                          <a:ea typeface="宋体" panose="02010600030101010101" pitchFamily="2" charset="-122"/>
                        </a:rPr>
                        <a:t>name</a:t>
                      </a:r>
                      <a:endParaRPr lang="zh-CN" altLang="en-US" sz="16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定义报警在系统自动启动的应用模式</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956" name="动作按钮: 上一张 2955"/>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 name="文本占位符 2958"/>
          <p:cNvSpPr/>
          <p:nvPr>
            <p:ph type="body" idx="4294967295"/>
          </p:nvPr>
        </p:nvSpPr>
        <p:spPr>
          <a:xfrm>
            <a:off x="3886200" y="914400"/>
            <a:ext cx="4953000" cy="5562600"/>
          </a:xfrm>
          <a:ln w="28575">
            <a:solidFill>
              <a:srgbClr val="000000"/>
            </a:solidFill>
            <a:miter/>
          </a:ln>
        </p:spPr>
        <p:txBody>
          <a:bodyPr lIns="82550" tIns="41275" rIns="82550" bIns="41275"/>
          <a:p>
            <a:pPr>
              <a:lnSpc>
                <a:spcPct val="80000"/>
              </a:lnSpc>
              <a:buNone/>
            </a:pPr>
            <a:r>
              <a:rPr lang="en-US" altLang="zh-CN" sz="1400"/>
              <a:t>ALARM {</a:t>
            </a:r>
            <a:endParaRPr lang="en-US" altLang="zh-CN" sz="1400"/>
          </a:p>
          <a:p>
            <a:pPr>
              <a:lnSpc>
                <a:spcPct val="80000"/>
              </a:lnSpc>
              <a:buNone/>
            </a:pPr>
            <a:r>
              <a:rPr lang="en-US" altLang="zh-CN" sz="1400"/>
              <a:t>	COUNTER_TYPE COUNTER;</a:t>
            </a:r>
            <a:endParaRPr lang="en-US" altLang="zh-CN" sz="1400"/>
          </a:p>
          <a:p>
            <a:pPr>
              <a:lnSpc>
                <a:spcPct val="80000"/>
              </a:lnSpc>
              <a:buNone/>
            </a:pPr>
            <a:r>
              <a:rPr lang="en-US" altLang="zh-CN" sz="1400"/>
              <a:t>	ENUM [</a:t>
            </a:r>
            <a:endParaRPr lang="en-US" altLang="zh-CN" sz="1400"/>
          </a:p>
          <a:p>
            <a:pPr>
              <a:lnSpc>
                <a:spcPct val="80000"/>
              </a:lnSpc>
              <a:buNone/>
            </a:pPr>
            <a:r>
              <a:rPr lang="en-US" altLang="zh-CN" sz="1400"/>
              <a:t>	    ACTIVATETASK {TASK_TYPE TASK; },</a:t>
            </a:r>
            <a:endParaRPr lang="en-US" altLang="zh-CN" sz="1400"/>
          </a:p>
          <a:p>
            <a:pPr>
              <a:lnSpc>
                <a:spcPct val="80000"/>
              </a:lnSpc>
              <a:buNone/>
            </a:pPr>
            <a:r>
              <a:rPr lang="en-US" altLang="zh-CN" sz="1400"/>
              <a:t>	    SETEVENT {</a:t>
            </a:r>
            <a:endParaRPr lang="en-US" altLang="zh-CN" sz="1400"/>
          </a:p>
          <a:p>
            <a:pPr>
              <a:lnSpc>
                <a:spcPct val="80000"/>
              </a:lnSpc>
              <a:buNone/>
            </a:pPr>
            <a:r>
              <a:rPr lang="en-US" altLang="zh-CN" sz="1400"/>
              <a:t>		TASK_TYPE TASK;</a:t>
            </a:r>
            <a:endParaRPr lang="en-US" altLang="zh-CN" sz="1400"/>
          </a:p>
          <a:p>
            <a:pPr>
              <a:lnSpc>
                <a:spcPct val="80000"/>
              </a:lnSpc>
              <a:buNone/>
            </a:pPr>
            <a:r>
              <a:rPr lang="en-US" altLang="zh-CN" sz="1400"/>
              <a:t>		EVENT_TYPE EVENT;</a:t>
            </a:r>
            <a:endParaRPr lang="en-US" altLang="zh-CN" sz="1400"/>
          </a:p>
          <a:p>
            <a:pPr>
              <a:lnSpc>
                <a:spcPct val="80000"/>
              </a:lnSpc>
              <a:buNone/>
            </a:pPr>
            <a:r>
              <a:rPr lang="en-US" altLang="zh-CN" sz="1400"/>
              <a:t>		     }</a:t>
            </a:r>
            <a:endParaRPr lang="en-US" altLang="zh-CN" sz="1400"/>
          </a:p>
          <a:p>
            <a:pPr>
              <a:lnSpc>
                <a:spcPct val="80000"/>
              </a:lnSpc>
              <a:buNone/>
            </a:pPr>
            <a:r>
              <a:rPr lang="en-US" altLang="zh-CN" sz="1400"/>
              <a:t>	    ALARMCALLBACK {</a:t>
            </a:r>
            <a:endParaRPr lang="en-US" altLang="zh-CN" sz="1400"/>
          </a:p>
          <a:p>
            <a:pPr>
              <a:lnSpc>
                <a:spcPct val="80000"/>
              </a:lnSpc>
              <a:buNone/>
            </a:pPr>
            <a:r>
              <a:rPr lang="en-US" altLang="zh-CN" sz="1400"/>
              <a:t>	    STRING ALARMCALLBACKNAME;</a:t>
            </a:r>
            <a:endParaRPr lang="en-US" altLang="zh-CN" sz="1400"/>
          </a:p>
          <a:p>
            <a:pPr>
              <a:lnSpc>
                <a:spcPct val="80000"/>
              </a:lnSpc>
              <a:buNone/>
            </a:pPr>
            <a:r>
              <a:rPr lang="en-US" altLang="zh-CN" sz="1400"/>
              <a:t>			 }</a:t>
            </a:r>
            <a:endParaRPr lang="en-US" altLang="zh-CN" sz="1400"/>
          </a:p>
          <a:p>
            <a:pPr>
              <a:lnSpc>
                <a:spcPct val="80000"/>
              </a:lnSpc>
              <a:buNone/>
            </a:pPr>
            <a:r>
              <a:rPr lang="en-US" altLang="zh-CN" sz="1400"/>
              <a:t>		] ACTION; </a:t>
            </a:r>
            <a:endParaRPr lang="en-US" altLang="zh-CN" sz="1400"/>
          </a:p>
          <a:p>
            <a:pPr>
              <a:lnSpc>
                <a:spcPct val="80000"/>
              </a:lnSpc>
              <a:buNone/>
            </a:pPr>
            <a:r>
              <a:rPr lang="en-US" altLang="zh-CN" sz="1400"/>
              <a:t>	BOOLEAN [</a:t>
            </a:r>
            <a:endParaRPr lang="en-US" altLang="zh-CN" sz="1400"/>
          </a:p>
          <a:p>
            <a:pPr>
              <a:lnSpc>
                <a:spcPct val="80000"/>
              </a:lnSpc>
              <a:buNone/>
            </a:pPr>
            <a:r>
              <a:rPr lang="en-US" altLang="zh-CN" sz="1400"/>
              <a:t>	   TRUE {</a:t>
            </a:r>
            <a:endParaRPr lang="en-US" altLang="zh-CN" sz="1400"/>
          </a:p>
          <a:p>
            <a:pPr>
              <a:lnSpc>
                <a:spcPct val="80000"/>
              </a:lnSpc>
              <a:buNone/>
            </a:pPr>
            <a:r>
              <a:rPr lang="en-US" altLang="zh-CN" sz="1400"/>
              <a:t>		UINT32 ALARMTIME;</a:t>
            </a:r>
            <a:endParaRPr lang="en-US" altLang="zh-CN" sz="1400"/>
          </a:p>
          <a:p>
            <a:pPr>
              <a:lnSpc>
                <a:spcPct val="80000"/>
              </a:lnSpc>
              <a:buNone/>
            </a:pPr>
            <a:r>
              <a:rPr lang="en-US" altLang="zh-CN" sz="1400"/>
              <a:t>		UINT32 CYCLETIME;</a:t>
            </a:r>
            <a:endParaRPr lang="en-US" altLang="zh-CN" sz="1400"/>
          </a:p>
          <a:p>
            <a:pPr>
              <a:lnSpc>
                <a:spcPct val="80000"/>
              </a:lnSpc>
              <a:buNone/>
            </a:pPr>
            <a:r>
              <a:rPr lang="en-US" altLang="zh-CN" sz="1400"/>
              <a:t>		APPMODE_TYPE APPMODE[];</a:t>
            </a:r>
            <a:endParaRPr lang="en-US" altLang="zh-CN" sz="1400"/>
          </a:p>
          <a:p>
            <a:pPr>
              <a:lnSpc>
                <a:spcPct val="80000"/>
              </a:lnSpc>
              <a:buNone/>
            </a:pPr>
            <a:r>
              <a:rPr lang="en-US" altLang="zh-CN" sz="1400"/>
              <a:t>		},</a:t>
            </a:r>
            <a:endParaRPr lang="en-US" altLang="zh-CN" sz="1400"/>
          </a:p>
          <a:p>
            <a:pPr>
              <a:lnSpc>
                <a:spcPct val="80000"/>
              </a:lnSpc>
              <a:buNone/>
            </a:pPr>
            <a:r>
              <a:rPr lang="en-US" altLang="zh-CN" sz="1400"/>
              <a:t>	   FALSE</a:t>
            </a:r>
            <a:endParaRPr lang="en-US" altLang="zh-CN" sz="1400"/>
          </a:p>
          <a:p>
            <a:pPr>
              <a:lnSpc>
                <a:spcPct val="80000"/>
              </a:lnSpc>
              <a:buNone/>
            </a:pPr>
            <a:r>
              <a:rPr lang="en-US" altLang="zh-CN" sz="1400"/>
              <a:t>		    ] AUTOSTART;</a:t>
            </a:r>
            <a:endParaRPr lang="en-US" altLang="zh-CN" sz="1400"/>
          </a:p>
          <a:p>
            <a:pPr>
              <a:lnSpc>
                <a:spcPct val="80000"/>
              </a:lnSpc>
              <a:buNone/>
            </a:pPr>
            <a:r>
              <a:rPr lang="en-US" altLang="zh-CN" sz="1400"/>
              <a:t>	     };</a:t>
            </a:r>
            <a:endParaRPr lang="en-US" altLang="zh-CN" sz="1400"/>
          </a:p>
        </p:txBody>
      </p:sp>
      <p:grpSp>
        <p:nvGrpSpPr>
          <p:cNvPr id="2960" name="组合 2959"/>
          <p:cNvGrpSpPr/>
          <p:nvPr/>
        </p:nvGrpSpPr>
        <p:grpSpPr>
          <a:xfrm>
            <a:off x="304800" y="1295400"/>
            <a:ext cx="3505200" cy="5257800"/>
            <a:chOff x="1260" y="6276"/>
            <a:chExt cx="2700" cy="3900"/>
          </a:xfrm>
        </p:grpSpPr>
        <p:sp>
          <p:nvSpPr>
            <p:cNvPr id="2961" name="矩形 2960"/>
            <p:cNvSpPr/>
            <p:nvPr/>
          </p:nvSpPr>
          <p:spPr>
            <a:xfrm>
              <a:off x="1260" y="6276"/>
              <a:ext cx="2700" cy="3900"/>
            </a:xfrm>
            <a:prstGeom prst="rect">
              <a:avLst/>
            </a:prstGeom>
            <a:solidFill>
              <a:srgbClr val="CCEC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accent2"/>
                  </a:solidFill>
                  <a:latin typeface="Verdana" panose="020B0604030504040204" pitchFamily="34" charset="0"/>
                  <a:ea typeface="宋体" panose="02010600030101010101" pitchFamily="2" charset="-122"/>
                </a:rPr>
                <a:t>ALARM name</a:t>
              </a:r>
              <a:endParaRPr lang="en-US" altLang="zh-CN" sz="1600" b="1">
                <a:solidFill>
                  <a:schemeClr val="accent2"/>
                </a:solidFill>
                <a:latin typeface="Verdana" panose="020B0604030504040204" pitchFamily="34" charset="0"/>
                <a:ea typeface="宋体" panose="02010600030101010101" pitchFamily="2" charset="-122"/>
              </a:endParaRPr>
            </a:p>
          </p:txBody>
        </p:sp>
        <p:sp>
          <p:nvSpPr>
            <p:cNvPr id="2962" name="矩形 2961"/>
            <p:cNvSpPr/>
            <p:nvPr/>
          </p:nvSpPr>
          <p:spPr>
            <a:xfrm>
              <a:off x="1440" y="6588"/>
              <a:ext cx="2340" cy="312"/>
            </a:xfrm>
            <a:prstGeom prst="rect">
              <a:avLst/>
            </a:prstGeom>
            <a:solidFill>
              <a:srgbClr val="0000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latin typeface="Verdana" panose="020B0604030504040204" pitchFamily="34" charset="0"/>
                  <a:ea typeface="宋体" panose="02010600030101010101" pitchFamily="2" charset="-122"/>
                </a:rPr>
                <a:t>COUNTER</a:t>
              </a:r>
              <a:endParaRPr lang="en-US" altLang="zh-CN" sz="1600" b="1">
                <a:latin typeface="Verdana" panose="020B0604030504040204" pitchFamily="34" charset="0"/>
                <a:ea typeface="宋体" panose="02010600030101010101" pitchFamily="2" charset="-122"/>
              </a:endParaRPr>
            </a:p>
          </p:txBody>
        </p:sp>
        <p:sp>
          <p:nvSpPr>
            <p:cNvPr id="2963" name="矩形 2962"/>
            <p:cNvSpPr/>
            <p:nvPr/>
          </p:nvSpPr>
          <p:spPr>
            <a:xfrm>
              <a:off x="1440" y="6900"/>
              <a:ext cx="2340" cy="1560"/>
            </a:xfrm>
            <a:prstGeom prst="rect">
              <a:avLst/>
            </a:prstGeom>
            <a:solidFill>
              <a:srgbClr val="FFFF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Times New Roman" panose="02020603050405020304" pitchFamily="18" charset="0"/>
                  <a:ea typeface="宋体" panose="02010600030101010101" pitchFamily="2" charset="-122"/>
                </a:rPr>
                <a:t>ACTION</a:t>
              </a:r>
              <a:endParaRPr lang="en-US" altLang="zh-CN" sz="16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1600" b="1">
                <a:solidFill>
                  <a:schemeClr val="bg1"/>
                </a:solidFill>
                <a:latin typeface="Verdana" panose="020B0604030504040204" pitchFamily="34" charset="0"/>
                <a:ea typeface="宋体" panose="02010600030101010101" pitchFamily="2" charset="-122"/>
              </a:endParaRPr>
            </a:p>
          </p:txBody>
        </p:sp>
        <p:sp>
          <p:nvSpPr>
            <p:cNvPr id="2964" name="矩形 2963"/>
            <p:cNvSpPr/>
            <p:nvPr/>
          </p:nvSpPr>
          <p:spPr>
            <a:xfrm>
              <a:off x="1620" y="7992"/>
              <a:ext cx="1945" cy="312"/>
            </a:xfrm>
            <a:prstGeom prst="rect">
              <a:avLst/>
            </a:prstGeom>
            <a:solidFill>
              <a:srgbClr val="3366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latin typeface="Verdana" panose="020B0604030504040204" pitchFamily="34" charset="0"/>
                  <a:ea typeface="宋体" panose="02010600030101010101" pitchFamily="2" charset="-122"/>
                </a:rPr>
                <a:t>ALARMCALLBACKNAME</a:t>
              </a:r>
              <a:endParaRPr lang="en-US" altLang="zh-CN" sz="1600" b="1">
                <a:latin typeface="Verdana" panose="020B0604030504040204" pitchFamily="34" charset="0"/>
                <a:ea typeface="宋体" panose="02010600030101010101" pitchFamily="2" charset="-122"/>
              </a:endParaRPr>
            </a:p>
          </p:txBody>
        </p:sp>
        <p:sp>
          <p:nvSpPr>
            <p:cNvPr id="2965" name="矩形 2964"/>
            <p:cNvSpPr/>
            <p:nvPr/>
          </p:nvSpPr>
          <p:spPr>
            <a:xfrm>
              <a:off x="1620" y="7579"/>
              <a:ext cx="1945" cy="413"/>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Times New Roman" panose="02020603050405020304" pitchFamily="18" charset="0"/>
                  <a:ea typeface="宋体" panose="02010600030101010101" pitchFamily="2" charset="-122"/>
                </a:rPr>
                <a:t>EVENT</a:t>
              </a:r>
              <a:endParaRPr lang="en-US" altLang="zh-CN" sz="16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1600" b="1">
                <a:solidFill>
                  <a:schemeClr val="bg1"/>
                </a:solidFill>
                <a:latin typeface="Verdana" panose="020B0604030504040204" pitchFamily="34" charset="0"/>
                <a:ea typeface="宋体" panose="02010600030101010101" pitchFamily="2" charset="-122"/>
              </a:endParaRPr>
            </a:p>
          </p:txBody>
        </p:sp>
        <p:sp>
          <p:nvSpPr>
            <p:cNvPr id="2966" name="矩形 2965"/>
            <p:cNvSpPr/>
            <p:nvPr/>
          </p:nvSpPr>
          <p:spPr>
            <a:xfrm>
              <a:off x="1620" y="7212"/>
              <a:ext cx="1945" cy="367"/>
            </a:xfrm>
            <a:prstGeom prst="rect">
              <a:avLst/>
            </a:prstGeom>
            <a:solidFill>
              <a:srgbClr val="FF99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Verdana" panose="020B0604030504040204" pitchFamily="34" charset="0"/>
                  <a:ea typeface="宋体" panose="02010600030101010101" pitchFamily="2" charset="-122"/>
                </a:rPr>
                <a:t>TASK</a:t>
              </a:r>
              <a:endParaRPr lang="en-US" altLang="zh-CN" sz="1600" b="1">
                <a:solidFill>
                  <a:schemeClr val="bg1"/>
                </a:solidFill>
                <a:latin typeface="Verdana" panose="020B0604030504040204" pitchFamily="34" charset="0"/>
                <a:ea typeface="宋体" panose="02010600030101010101" pitchFamily="2" charset="-122"/>
              </a:endParaRPr>
            </a:p>
          </p:txBody>
        </p:sp>
        <p:sp>
          <p:nvSpPr>
            <p:cNvPr id="2967" name="矩形 2966"/>
            <p:cNvSpPr/>
            <p:nvPr/>
          </p:nvSpPr>
          <p:spPr>
            <a:xfrm>
              <a:off x="1440" y="8460"/>
              <a:ext cx="2340" cy="1560"/>
            </a:xfrm>
            <a:prstGeom prst="rect">
              <a:avLst/>
            </a:prstGeom>
            <a:solidFill>
              <a:srgbClr val="00A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Times New Roman" panose="02020603050405020304" pitchFamily="18" charset="0"/>
                  <a:ea typeface="宋体" panose="02010600030101010101" pitchFamily="2" charset="-122"/>
                </a:rPr>
                <a:t>AUTOSTART</a:t>
              </a:r>
              <a:endParaRPr lang="en-US" altLang="zh-CN" sz="16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1600" b="1">
                <a:solidFill>
                  <a:schemeClr val="bg1"/>
                </a:solidFill>
                <a:latin typeface="Verdana" panose="020B0604030504040204" pitchFamily="34" charset="0"/>
                <a:ea typeface="宋体" panose="02010600030101010101" pitchFamily="2" charset="-122"/>
              </a:endParaRPr>
            </a:p>
          </p:txBody>
        </p:sp>
        <p:sp>
          <p:nvSpPr>
            <p:cNvPr id="2968" name="矩形 2967"/>
            <p:cNvSpPr/>
            <p:nvPr/>
          </p:nvSpPr>
          <p:spPr>
            <a:xfrm>
              <a:off x="1620" y="9552"/>
              <a:ext cx="1945" cy="312"/>
            </a:xfrm>
            <a:prstGeom prst="rect">
              <a:avLst/>
            </a:prstGeom>
            <a:solidFill>
              <a:srgbClr val="FFC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Verdana" panose="020B0604030504040204" pitchFamily="34" charset="0"/>
                  <a:ea typeface="宋体" panose="02010600030101010101" pitchFamily="2" charset="-122"/>
                </a:rPr>
                <a:t>APPMODE</a:t>
              </a:r>
              <a:endParaRPr lang="en-US" altLang="zh-CN" sz="1600" b="1">
                <a:solidFill>
                  <a:schemeClr val="bg1"/>
                </a:solidFill>
                <a:latin typeface="Verdana" panose="020B0604030504040204" pitchFamily="34" charset="0"/>
                <a:ea typeface="宋体" panose="02010600030101010101" pitchFamily="2" charset="-122"/>
              </a:endParaRPr>
            </a:p>
          </p:txBody>
        </p:sp>
        <p:sp>
          <p:nvSpPr>
            <p:cNvPr id="2969" name="矩形 2968"/>
            <p:cNvSpPr/>
            <p:nvPr/>
          </p:nvSpPr>
          <p:spPr>
            <a:xfrm>
              <a:off x="1620" y="9139"/>
              <a:ext cx="1945" cy="413"/>
            </a:xfrm>
            <a:prstGeom prst="rect">
              <a:avLst/>
            </a:prstGeom>
            <a:solidFill>
              <a:srgbClr val="CC99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Times New Roman" panose="02020603050405020304" pitchFamily="18" charset="0"/>
                  <a:ea typeface="宋体" panose="02010600030101010101" pitchFamily="2" charset="-122"/>
                </a:rPr>
                <a:t>CYCLETIME</a:t>
              </a:r>
              <a:endParaRPr lang="en-US" altLang="zh-CN" sz="1600" b="1">
                <a:solidFill>
                  <a:schemeClr val="bg1"/>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sz="1600" b="1">
                <a:solidFill>
                  <a:schemeClr val="bg1"/>
                </a:solidFill>
                <a:latin typeface="Verdana" panose="020B0604030504040204" pitchFamily="34" charset="0"/>
                <a:ea typeface="宋体" panose="02010600030101010101" pitchFamily="2" charset="-122"/>
              </a:endParaRPr>
            </a:p>
          </p:txBody>
        </p:sp>
        <p:sp>
          <p:nvSpPr>
            <p:cNvPr id="2970" name="矩形 2969"/>
            <p:cNvSpPr/>
            <p:nvPr/>
          </p:nvSpPr>
          <p:spPr>
            <a:xfrm>
              <a:off x="1620" y="8775"/>
              <a:ext cx="1945" cy="36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sz="1600" b="1">
                  <a:solidFill>
                    <a:schemeClr val="bg1"/>
                  </a:solidFill>
                  <a:latin typeface="Verdana" panose="020B0604030504040204" pitchFamily="34" charset="0"/>
                  <a:ea typeface="宋体" panose="02010600030101010101" pitchFamily="2" charset="-122"/>
                </a:rPr>
                <a:t>ALARMTIME</a:t>
              </a:r>
              <a:endParaRPr lang="en-US" altLang="zh-CN" sz="1600" b="1">
                <a:solidFill>
                  <a:schemeClr val="bg1"/>
                </a:solidFill>
                <a:latin typeface="Verdana" panose="020B0604030504040204" pitchFamily="34" charset="0"/>
                <a:ea typeface="宋体" panose="02010600030101010101" pitchFamily="2" charset="-122"/>
              </a:endParaRPr>
            </a:p>
          </p:txBody>
        </p:sp>
      </p:grpSp>
      <p:sp>
        <p:nvSpPr>
          <p:cNvPr id="2971" name="标题 2970"/>
          <p:cNvSpPr/>
          <p:nvPr>
            <p:ph type="title" idx="4294967295"/>
          </p:nvPr>
        </p:nvSpPr>
        <p:spPr>
          <a:xfrm>
            <a:off x="1016000" y="-127000"/>
            <a:ext cx="7340600" cy="676275"/>
          </a:xfrm>
          <a:ln/>
        </p:spPr>
        <p:txBody>
          <a:bodyPr lIns="91431" tIns="45716" rIns="91431" bIns="45716" anchor="ctr" anchorCtr="0"/>
          <a:p>
            <a:r>
              <a:rPr lang="en-US" altLang="zh-CN"/>
              <a:t>ALARM</a:t>
            </a:r>
            <a:r>
              <a:rPr lang="zh-CN" altLang="en-US"/>
              <a:t>对象属性</a:t>
            </a:r>
            <a:endParaRPr lang="zh-CN" altLang="en-US"/>
          </a:p>
        </p:txBody>
      </p:sp>
      <p:sp>
        <p:nvSpPr>
          <p:cNvPr id="2972" name="动作按钮: 上一张 2971"/>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5" name="文本占位符 2974"/>
          <p:cNvSpPr/>
          <p:nvPr>
            <p:ph type="body" idx="4294967295"/>
          </p:nvPr>
        </p:nvSpPr>
        <p:spPr>
          <a:ln/>
        </p:spPr>
        <p:txBody>
          <a:bodyPr lIns="82550" tIns="41275" rIns="82550" bIns="41275"/>
          <a:p>
            <a:r>
              <a:rPr lang="en-US" altLang="zh-CN"/>
              <a:t>OSEKBuilder</a:t>
            </a:r>
            <a:r>
              <a:rPr lang="zh-CN" altLang="en-US"/>
              <a:t>中名字为</a:t>
            </a:r>
            <a:r>
              <a:rPr lang="en-US" altLang="zh-CN"/>
              <a:t>alarm1</a:t>
            </a:r>
            <a:r>
              <a:rPr lang="zh-CN" altLang="en-US"/>
              <a:t>的</a:t>
            </a:r>
            <a:r>
              <a:rPr lang="en-US" altLang="zh-CN"/>
              <a:t>ALARM</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ALARM</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2976" name="标题 2975"/>
          <p:cNvSpPr/>
          <p:nvPr>
            <p:ph type="title" idx="4294967295"/>
          </p:nvPr>
        </p:nvSpPr>
        <p:spPr>
          <a:ln/>
        </p:spPr>
        <p:txBody>
          <a:bodyPr lIns="82550" tIns="41275" rIns="82550" bIns="41275"/>
          <a:p>
            <a:r>
              <a:rPr lang="en-US" altLang="zh-CN" sz="2800"/>
              <a:t>OSEKBuilder——</a:t>
            </a:r>
            <a:r>
              <a:rPr lang="en-US" altLang="zh-CN" b="0"/>
              <a:t>Alarm</a:t>
            </a:r>
            <a:endParaRPr lang="en-US" altLang="zh-CN" b="0"/>
          </a:p>
        </p:txBody>
      </p:sp>
      <p:pic>
        <p:nvPicPr>
          <p:cNvPr id="2977" name="图片 2976"/>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2978" name="图片 2977"/>
          <p:cNvPicPr>
            <a:picLocks noChangeAspect="1"/>
          </p:cNvPicPr>
          <p:nvPr/>
        </p:nvPicPr>
        <p:blipFill>
          <a:blip r:embed="rId2"/>
          <a:stretch>
            <a:fillRect/>
          </a:stretch>
        </p:blipFill>
        <p:spPr>
          <a:xfrm>
            <a:off x="4724400" y="2514600"/>
            <a:ext cx="1828800" cy="561975"/>
          </a:xfrm>
          <a:prstGeom prst="rect">
            <a:avLst/>
          </a:prstGeom>
          <a:noFill/>
          <a:ln w="9525">
            <a:noFill/>
          </a:ln>
        </p:spPr>
      </p:pic>
      <p:pic>
        <p:nvPicPr>
          <p:cNvPr id="2979" name="图片 2978"/>
          <p:cNvPicPr>
            <a:picLocks noChangeAspect="1"/>
          </p:cNvPicPr>
          <p:nvPr/>
        </p:nvPicPr>
        <p:blipFill>
          <a:blip r:embed="rId3"/>
          <a:stretch>
            <a:fillRect/>
          </a:stretch>
        </p:blipFill>
        <p:spPr>
          <a:xfrm>
            <a:off x="533400" y="685800"/>
            <a:ext cx="8229600" cy="5899150"/>
          </a:xfrm>
          <a:prstGeom prst="rect">
            <a:avLst/>
          </a:prstGeom>
          <a:noFill/>
          <a:ln w="9525">
            <a:noFill/>
          </a:ln>
        </p:spPr>
      </p:pic>
      <p:sp>
        <p:nvSpPr>
          <p:cNvPr id="2980" name="动作按钮: 上一张 2979"/>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979"/>
                                        </p:tgtEl>
                                        <p:attrNameLst>
                                          <p:attrName>style.visibility</p:attrName>
                                        </p:attrNameLst>
                                      </p:cBhvr>
                                      <p:to>
                                        <p:strVal val="visible"/>
                                      </p:to>
                                    </p:set>
                                    <p:animEffect transition="in" filter="blinds(horizontal)">
                                      <p:cBhvr additive="base">
                                        <p:cTn id="7" dur="500"/>
                                        <p:tgtEl>
                                          <p:spTgt spid="2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2979"/>
                                        </p:tgtEl>
                                      </p:cBhvr>
                                    </p:animEffect>
                                    <p:set>
                                      <p:cBhvr additive="base">
                                        <p:cTn id="12" dur="1" fill="hold">
                                          <p:stCondLst>
                                            <p:cond delay="499"/>
                                          </p:stCondLst>
                                        </p:cTn>
                                        <p:tgtEl>
                                          <p:spTgt spid="29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83" name="标题 2982"/>
          <p:cNvSpPr/>
          <p:nvPr>
            <p:ph type="title" idx="4294967295"/>
          </p:nvPr>
        </p:nvSpPr>
        <p:spPr>
          <a:xfrm>
            <a:off x="1016000" y="0"/>
            <a:ext cx="7340600" cy="350838"/>
          </a:xfrm>
          <a:ln/>
        </p:spPr>
        <p:txBody>
          <a:bodyPr lIns="82550" tIns="41275" rIns="82550" bIns="41275"/>
          <a:p>
            <a:r>
              <a:rPr lang="en-US" altLang="zh-CN" b="0"/>
              <a:t>Message Definition</a:t>
            </a:r>
            <a:endParaRPr lang="en-US" altLang="zh-CN" b="0"/>
          </a:p>
        </p:txBody>
      </p:sp>
      <p:sp>
        <p:nvSpPr>
          <p:cNvPr id="2984" name="文本占位符 2983"/>
          <p:cNvSpPr/>
          <p:nvPr>
            <p:ph type="body" idx="4294967295"/>
          </p:nvPr>
        </p:nvSpPr>
        <p:spPr>
          <a:xfrm>
            <a:off x="685800" y="990600"/>
            <a:ext cx="8229600" cy="5181600"/>
          </a:xfrm>
          <a:ln/>
        </p:spPr>
        <p:txBody>
          <a:bodyPr lIns="82550" tIns="41275" rIns="82550" bIns="41275"/>
          <a:p>
            <a:r>
              <a:rPr lang="zh-CN" altLang="en-US" sz="2400"/>
              <a:t>该对象描述消息的配置，通过属性参数的配置实现告警对象和系统的其他对象之间的间接连接。</a:t>
            </a:r>
            <a:endParaRPr lang="zh-CN" altLang="en-US" sz="2400"/>
          </a:p>
          <a:p>
            <a:r>
              <a:rPr lang="zh-CN" altLang="en-US" sz="2400"/>
              <a:t>消息对象的队列和非队列属性互斥，不能同时具备队列和非队列两种属性。</a:t>
            </a:r>
            <a:endParaRPr lang="zh-CN" altLang="en-US" sz="2400"/>
          </a:p>
          <a:p>
            <a:r>
              <a:rPr lang="zh-CN" altLang="en-US" sz="2400"/>
              <a:t>该类对象类型用关键字</a:t>
            </a:r>
            <a:r>
              <a:rPr lang="en-US" altLang="en-US" sz="2400"/>
              <a:t>MESSAGE来定义</a:t>
            </a:r>
            <a:endParaRPr lang="en-US" altLang="en-US" sz="2400"/>
          </a:p>
          <a:p>
            <a:r>
              <a:rPr lang="en-US" altLang="en-US" sz="2400"/>
              <a:t>资源对象的语法结构如下所示:</a:t>
            </a:r>
            <a:endParaRPr lang="en-US" altLang="en-US" sz="2400"/>
          </a:p>
          <a:p>
            <a:pPr>
              <a:buNone/>
            </a:pPr>
            <a:r>
              <a:rPr lang="en-US" altLang="zh-CN" sz="1400">
                <a:solidFill>
                  <a:schemeClr val="tx2"/>
                </a:solidFill>
              </a:rPr>
              <a:t>	MESSAGE &lt;name of MESSAGE&gt; {    </a:t>
            </a:r>
            <a:endParaRPr lang="en-US" altLang="zh-CN" sz="1400">
              <a:solidFill>
                <a:schemeClr val="tx2"/>
              </a:solidFill>
            </a:endParaRPr>
          </a:p>
          <a:p>
            <a:pPr>
              <a:buNone/>
            </a:pPr>
            <a:r>
              <a:rPr lang="en-US" altLang="zh-CN" sz="1400">
                <a:solidFill>
                  <a:schemeClr val="tx2"/>
                </a:solidFill>
              </a:rPr>
              <a:t>		TYPE = &lt;QUEUED / UNQUEUED&gt;;</a:t>
            </a:r>
            <a:endParaRPr lang="en-US" altLang="zh-CN" sz="1400">
              <a:solidFill>
                <a:schemeClr val="tx2"/>
              </a:solidFill>
            </a:endParaRPr>
          </a:p>
          <a:p>
            <a:pPr>
              <a:buNone/>
            </a:pPr>
            <a:r>
              <a:rPr lang="en-US" altLang="zh-CN" sz="1400">
                <a:solidFill>
                  <a:schemeClr val="tx2"/>
                </a:solidFill>
              </a:rPr>
              <a:t>		QUEUEDEPTH = &lt;integer&gt;;	CDATATYPE = &lt;string&gt;;</a:t>
            </a:r>
            <a:endParaRPr lang="en-US" altLang="zh-CN" sz="1400">
              <a:solidFill>
                <a:schemeClr val="tx2"/>
              </a:solidFill>
            </a:endParaRPr>
          </a:p>
          <a:p>
            <a:pPr>
              <a:buNone/>
            </a:pPr>
            <a:r>
              <a:rPr lang="en-US" altLang="zh-CN" sz="1400">
                <a:solidFill>
                  <a:schemeClr val="tx2"/>
                </a:solidFill>
              </a:rPr>
              <a:t>		ACTION = &lt;ACTIVATETASK / SETEVENT / CALLBACK / FLAG / NONE&gt; {</a:t>
            </a:r>
            <a:endParaRPr lang="en-US" altLang="zh-CN" sz="1400">
              <a:solidFill>
                <a:schemeClr val="tx2"/>
              </a:solidFill>
            </a:endParaRPr>
          </a:p>
          <a:p>
            <a:pPr>
              <a:buNone/>
            </a:pPr>
            <a:r>
              <a:rPr lang="en-US" altLang="zh-CN" sz="1400">
                <a:solidFill>
                  <a:schemeClr val="tx2"/>
                </a:solidFill>
              </a:rPr>
              <a:t>		TASK = &lt;name of TASK&gt;;	EVENT = &lt;name of EVENT&gt;;</a:t>
            </a:r>
            <a:endParaRPr lang="en-US" altLang="zh-CN" sz="1400">
              <a:solidFill>
                <a:schemeClr val="tx2"/>
              </a:solidFill>
            </a:endParaRPr>
          </a:p>
          <a:p>
            <a:pPr>
              <a:buNone/>
            </a:pPr>
            <a:r>
              <a:rPr lang="en-US" altLang="zh-CN" sz="1400">
                <a:solidFill>
                  <a:schemeClr val="tx2"/>
                </a:solidFill>
              </a:rPr>
              <a:t>		CALLBACKNAME = &lt;string&gt;;</a:t>
            </a:r>
            <a:endParaRPr lang="en-US" altLang="zh-CN" sz="1400">
              <a:solidFill>
                <a:schemeClr val="tx2"/>
              </a:solidFill>
            </a:endParaRPr>
          </a:p>
          <a:p>
            <a:pPr>
              <a:buNone/>
            </a:pPr>
            <a:r>
              <a:rPr lang="en-US" altLang="zh-CN" sz="1400">
                <a:solidFill>
                  <a:schemeClr val="tx2"/>
                </a:solidFill>
              </a:rPr>
              <a:t>		FLAGNAME = &lt;string&gt;;					};</a:t>
            </a:r>
            <a:endParaRPr lang="en-US" altLang="zh-CN" sz="1400">
              <a:solidFill>
                <a:schemeClr val="tx2"/>
              </a:solidFill>
            </a:endParaRPr>
          </a:p>
          <a:p>
            <a:pPr>
              <a:buNone/>
            </a:pPr>
            <a:r>
              <a:rPr lang="en-US" altLang="zh-CN" sz="1400">
                <a:solidFill>
                  <a:schemeClr val="tx2"/>
                </a:solidFill>
              </a:rPr>
              <a:t>					};</a:t>
            </a:r>
            <a:endParaRPr lang="en-US" altLang="zh-CN" sz="1400">
              <a:solidFill>
                <a:schemeClr val="tx2"/>
              </a:solidFill>
            </a:endParaRPr>
          </a:p>
        </p:txBody>
      </p:sp>
      <p:sp>
        <p:nvSpPr>
          <p:cNvPr id="2985" name="动作按钮: 上一张 2984"/>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88" name="表格 2987"/>
          <p:cNvGraphicFramePr/>
          <p:nvPr/>
        </p:nvGraphicFramePr>
        <p:xfrm>
          <a:off x="381000" y="1143000"/>
          <a:ext cx="8382000" cy="5105400"/>
        </p:xfrm>
        <a:graphic>
          <a:graphicData uri="http://schemas.openxmlformats.org/drawingml/2006/table">
            <a:tbl>
              <a:tblPr/>
              <a:tblGrid>
                <a:gridCol w="2516188"/>
                <a:gridCol w="2851150"/>
                <a:gridCol w="3014662"/>
              </a:tblGrid>
              <a:tr h="474663">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TYPE</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QUEUED,UNQUEUED</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消息类型</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28575"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74662">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QUEUEDEPTH</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integer</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消息队列</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74663">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CDATATYPE</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string</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消息项的数据类型 </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931862">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ACTION</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ACTIVATETASK,SETEVENT,CALLBACK,FLAG,NONE</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消息到达时，任务通知的方式</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474663">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TASK</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name</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只能定义为激活、</a:t>
                      </a:r>
                      <a:r>
                        <a:rPr lang="en-US" altLang="zh-CN" sz="1500" b="1" u="none">
                          <a:solidFill>
                            <a:srgbClr val="000066"/>
                          </a:solidFill>
                          <a:latin typeface="Arial" panose="020B0604020202020204" pitchFamily="34" charset="0"/>
                          <a:ea typeface="宋体" panose="02010600030101010101" pitchFamily="2" charset="-122"/>
                        </a:rPr>
                        <a:t>/</a:t>
                      </a:r>
                      <a:r>
                        <a:rPr lang="zh-CN" altLang="en-US" sz="1500" b="1" u="none">
                          <a:solidFill>
                            <a:srgbClr val="000066"/>
                          </a:solidFill>
                          <a:latin typeface="Arial" panose="020B0604020202020204" pitchFamily="34" charset="0"/>
                          <a:ea typeface="宋体" panose="02010600030101010101" pitchFamily="2" charset="-122"/>
                        </a:rPr>
                        <a:t>设置事件</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835025">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EVENT</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name</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消息到达时，事件格式当</a:t>
                      </a:r>
                      <a:r>
                        <a:rPr lang="en-US" altLang="zh-CN" sz="1500" b="1" u="none">
                          <a:solidFill>
                            <a:srgbClr val="000066"/>
                          </a:solidFill>
                          <a:latin typeface="Arial" panose="020B0604020202020204" pitchFamily="34" charset="0"/>
                          <a:ea typeface="宋体" panose="02010600030101010101" pitchFamily="2" charset="-122"/>
                        </a:rPr>
                        <a:t>ACTION</a:t>
                      </a:r>
                      <a:r>
                        <a:rPr lang="zh-CN" altLang="en-US" sz="1500" b="1" u="none">
                          <a:solidFill>
                            <a:srgbClr val="000066"/>
                          </a:solidFill>
                          <a:latin typeface="Arial" panose="020B0604020202020204" pitchFamily="34" charset="0"/>
                          <a:ea typeface="宋体" panose="02010600030101010101" pitchFamily="2" charset="-122"/>
                        </a:rPr>
                        <a:t>是</a:t>
                      </a:r>
                      <a:r>
                        <a:rPr lang="en-US" altLang="zh-CN" sz="1500" b="1" u="none">
                          <a:solidFill>
                            <a:srgbClr val="000066"/>
                          </a:solidFill>
                          <a:latin typeface="Arial" panose="020B0604020202020204" pitchFamily="34" charset="0"/>
                          <a:ea typeface="宋体" panose="02010600030101010101" pitchFamily="2" charset="-122"/>
                        </a:rPr>
                        <a:t>SETEVENT</a:t>
                      </a:r>
                      <a:r>
                        <a:rPr lang="zh-CN" altLang="en-US" sz="1500" b="1" u="none">
                          <a:solidFill>
                            <a:srgbClr val="000066"/>
                          </a:solidFill>
                          <a:latin typeface="Arial" panose="020B0604020202020204" pitchFamily="34" charset="0"/>
                          <a:ea typeface="宋体" panose="02010600030101010101" pitchFamily="2" charset="-122"/>
                        </a:rPr>
                        <a:t>，这项必须定义</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850900">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CALLBACKNAME</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string</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当消息发送时，激活的函数名字，当</a:t>
                      </a:r>
                      <a:r>
                        <a:rPr lang="en-US" altLang="zh-CN" sz="1500" b="1" u="none">
                          <a:solidFill>
                            <a:srgbClr val="000066"/>
                          </a:solidFill>
                          <a:latin typeface="Arial" panose="020B0604020202020204" pitchFamily="34" charset="0"/>
                          <a:ea typeface="宋体" panose="02010600030101010101" pitchFamily="2" charset="-122"/>
                        </a:rPr>
                        <a:t>ACTION</a:t>
                      </a:r>
                      <a:r>
                        <a:rPr lang="zh-CN" altLang="en-US" sz="1500" b="1" u="none">
                          <a:solidFill>
                            <a:srgbClr val="000066"/>
                          </a:solidFill>
                          <a:latin typeface="Arial" panose="020B0604020202020204" pitchFamily="34" charset="0"/>
                          <a:ea typeface="宋体" panose="02010600030101010101" pitchFamily="2" charset="-122"/>
                        </a:rPr>
                        <a:t>是</a:t>
                      </a:r>
                      <a:r>
                        <a:rPr lang="en-US" altLang="zh-CN" sz="1500" b="1" u="none">
                          <a:solidFill>
                            <a:srgbClr val="000066"/>
                          </a:solidFill>
                          <a:latin typeface="Arial" panose="020B0604020202020204" pitchFamily="34" charset="0"/>
                          <a:ea typeface="宋体" panose="02010600030101010101" pitchFamily="2" charset="-122"/>
                        </a:rPr>
                        <a:t>CALLBACK</a:t>
                      </a:r>
                      <a:r>
                        <a:rPr lang="zh-CN" altLang="en-US" sz="1500" b="1" u="none">
                          <a:solidFill>
                            <a:srgbClr val="000066"/>
                          </a:solidFill>
                          <a:latin typeface="Arial" panose="020B0604020202020204" pitchFamily="34" charset="0"/>
                          <a:ea typeface="宋体" panose="02010600030101010101" pitchFamily="2" charset="-122"/>
                        </a:rPr>
                        <a:t>时必须定义</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lnTlToBr>
                      <a:noFill/>
                    </a:lnTlToBr>
                    <a:lnBlToTr>
                      <a:noFill/>
                    </a:lnBlToTr>
                    <a:solidFill>
                      <a:schemeClr val="bg1"/>
                    </a:solidFill>
                  </a:tcPr>
                </a:tc>
              </a:tr>
              <a:tr h="588962">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2100" b="1" u="none">
                          <a:solidFill>
                            <a:srgbClr val="000066"/>
                          </a:solidFill>
                          <a:latin typeface="Arial" panose="020B0604020202020204" pitchFamily="34" charset="0"/>
                          <a:ea typeface="宋体" panose="02010600030101010101" pitchFamily="2" charset="-122"/>
                        </a:rPr>
                        <a:t>FLAGNAME</a:t>
                      </a:r>
                      <a:endParaRPr lang="zh-CN" altLang="en-US" sz="2100" b="1" u="none">
                        <a:solidFill>
                          <a:srgbClr val="000066"/>
                        </a:solidFill>
                        <a:latin typeface="Arial" panose="020B0604020202020204" pitchFamily="34" charset="0"/>
                        <a:ea typeface="宋体" panose="02010600030101010101" pitchFamily="2" charset="-122"/>
                      </a:endParaRPr>
                    </a:p>
                  </a:txBody>
                  <a:tcPr>
                    <a:lnL w="28575"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en-US" altLang="zh-CN" sz="1800" b="1" u="none">
                          <a:solidFill>
                            <a:srgbClr val="000066"/>
                          </a:solidFill>
                          <a:latin typeface="Arial" panose="020B0604020202020204" pitchFamily="34" charset="0"/>
                          <a:ea typeface="宋体" panose="02010600030101010101" pitchFamily="2" charset="-122"/>
                        </a:rPr>
                        <a:t>string</a:t>
                      </a:r>
                      <a:endParaRPr lang="zh-CN" altLang="en-US" sz="18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12700"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0" lvl="0" indent="0" algn="l" defTabSz="457200" rtl="0" eaLnBrk="1" hangingPunct="1">
                        <a:buNone/>
                        <a:defRPr sz="1800" kern="1200">
                          <a:solidFill>
                            <a:schemeClr val="tx1"/>
                          </a:solidFill>
                          <a:latin typeface="Tw Cen MT Condensed" panose="020B0606020104020203"/>
                          <a:ea typeface="Tw Cen MT Condensed" panose="020B0606020104020203"/>
                        </a:defRPr>
                      </a:lvl1pPr>
                      <a:lvl2pPr marL="457200" lvl="1"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2pPr>
                      <a:lvl3pPr marL="914400" lvl="2"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3pPr>
                      <a:lvl4pPr marL="1371600" lvl="3"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4pPr>
                      <a:lvl5pPr marL="1828800" lvl="4" indent="0" algn="l" defTabSz="457200" rtl="0" eaLnBrk="1" latinLnBrk="0" hangingPunct="1">
                        <a:buNone/>
                        <a:defRPr sz="1800" kern="1200">
                          <a:solidFill>
                            <a:schemeClr val="tx1"/>
                          </a:solidFill>
                          <a:latin typeface="Tw Cen MT Condensed" panose="020B0606020104020203"/>
                          <a:ea typeface="Tw Cen MT Condensed" panose="020B0606020104020203"/>
                          <a:cs typeface="+mn-cs"/>
                        </a:defRPr>
                      </a:lvl5pPr>
                    </a:lstStyle>
                    <a:p>
                      <a:pPr marL="0" lvl="0" indent="0" defTabSz="676275" fontAlgn="base" latinLnBrk="0">
                        <a:lnSpc>
                          <a:spcPct val="100000"/>
                        </a:lnSpc>
                        <a:spcBef>
                          <a:spcPct val="50000"/>
                        </a:spcBef>
                        <a:spcAft>
                          <a:spcPct val="0"/>
                        </a:spcAft>
                        <a:buClrTx/>
                        <a:buSzPct val="75000"/>
                        <a:buFont typeface="Wingdings" panose="05000000000000000000" pitchFamily="2" charset="2"/>
                        <a:buNone/>
                      </a:pPr>
                      <a:r>
                        <a:rPr lang="zh-CN" altLang="en-US" sz="1500" b="1" u="none">
                          <a:solidFill>
                            <a:srgbClr val="000066"/>
                          </a:solidFill>
                          <a:latin typeface="Arial" panose="020B0604020202020204" pitchFamily="34" charset="0"/>
                          <a:ea typeface="宋体" panose="02010600030101010101" pitchFamily="2" charset="-122"/>
                        </a:rPr>
                        <a:t>当消息发送时的标志名字，当</a:t>
                      </a:r>
                      <a:r>
                        <a:rPr lang="en-US" altLang="zh-CN" sz="1500" b="1" u="none">
                          <a:solidFill>
                            <a:srgbClr val="000066"/>
                          </a:solidFill>
                          <a:latin typeface="Arial" panose="020B0604020202020204" pitchFamily="34" charset="0"/>
                          <a:ea typeface="宋体" panose="02010600030101010101" pitchFamily="2" charset="-122"/>
                        </a:rPr>
                        <a:t>ACTION</a:t>
                      </a:r>
                      <a:r>
                        <a:rPr lang="zh-CN" altLang="en-US" sz="1500" b="1" u="none">
                          <a:solidFill>
                            <a:srgbClr val="000066"/>
                          </a:solidFill>
                          <a:latin typeface="Arial" panose="020B0604020202020204" pitchFamily="34" charset="0"/>
                          <a:ea typeface="宋体" panose="02010600030101010101" pitchFamily="2" charset="-122"/>
                        </a:rPr>
                        <a:t>是</a:t>
                      </a:r>
                      <a:r>
                        <a:rPr lang="en-US" altLang="zh-CN" sz="1500" b="1" u="none">
                          <a:solidFill>
                            <a:srgbClr val="000066"/>
                          </a:solidFill>
                          <a:latin typeface="Arial" panose="020B0604020202020204" pitchFamily="34" charset="0"/>
                          <a:ea typeface="宋体" panose="02010600030101010101" pitchFamily="2" charset="-122"/>
                        </a:rPr>
                        <a:t>FLAG</a:t>
                      </a:r>
                      <a:r>
                        <a:rPr lang="zh-CN" altLang="en-US" sz="1500" b="1" u="none">
                          <a:solidFill>
                            <a:srgbClr val="000066"/>
                          </a:solidFill>
                          <a:latin typeface="Arial" panose="020B0604020202020204" pitchFamily="34" charset="0"/>
                          <a:ea typeface="宋体" panose="02010600030101010101" pitchFamily="2" charset="-122"/>
                        </a:rPr>
                        <a:t>时必须定义</a:t>
                      </a:r>
                      <a:endParaRPr lang="zh-CN" altLang="en-US" sz="1500" b="1" u="none">
                        <a:solidFill>
                          <a:srgbClr val="000066"/>
                        </a:solidFill>
                        <a:latin typeface="Arial" panose="020B0604020202020204" pitchFamily="34" charset="0"/>
                        <a:ea typeface="宋体" panose="02010600030101010101" pitchFamily="2" charset="-122"/>
                      </a:endParaRPr>
                    </a:p>
                  </a:txBody>
                  <a:tcPr>
                    <a:lnL w="12700" cap="flat" cmpd="sng">
                      <a:solidFill>
                        <a:schemeClr val="tx1"/>
                      </a:solidFill>
                      <a:prstDash val="solid"/>
                      <a:round/>
                      <a:headEnd type="none" w="med" len="med"/>
                      <a:tailEnd type="none" w="med" len="med"/>
                    </a:lnL>
                    <a:lnR w="28575" cap="flat" cmpd="sng">
                      <a:solidFill>
                        <a:schemeClr val="tx1"/>
                      </a:solidFill>
                      <a:prstDash val="solid"/>
                      <a:round/>
                      <a:headEnd type="none" w="med" len="med"/>
                      <a:tailEnd type="none" w="med" len="med"/>
                    </a:lnR>
                    <a:lnT w="12700" cap="flat" cmpd="sng">
                      <a:solidFill>
                        <a:schemeClr val="tx1"/>
                      </a:solidFill>
                      <a:prstDash val="solid"/>
                      <a:round/>
                      <a:headEnd type="none" w="med" len="med"/>
                      <a:tailEnd type="none" w="med" len="med"/>
                    </a:lnT>
                    <a:lnB w="28575" cap="flat" cmpd="sng">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026" name="标题 3025"/>
          <p:cNvSpPr/>
          <p:nvPr>
            <p:ph type="title" idx="4294967295"/>
          </p:nvPr>
        </p:nvSpPr>
        <p:spPr>
          <a:xfrm>
            <a:off x="1016000" y="-92075"/>
            <a:ext cx="7340600" cy="676275"/>
          </a:xfrm>
          <a:ln/>
        </p:spPr>
        <p:txBody>
          <a:bodyPr lIns="91431" tIns="45716" rIns="91431" bIns="45716" anchor="ctr" anchorCtr="0"/>
          <a:p>
            <a:r>
              <a:rPr lang="en-US" altLang="zh-CN" b="0"/>
              <a:t>Message</a:t>
            </a:r>
            <a:r>
              <a:rPr lang="zh-CN" altLang="en-US"/>
              <a:t>对象属性</a:t>
            </a:r>
            <a:endParaRPr lang="zh-CN" altLang="en-US"/>
          </a:p>
        </p:txBody>
      </p:sp>
      <p:sp>
        <p:nvSpPr>
          <p:cNvPr id="3027" name="动作按钮: 上一张 3026"/>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0" name="矩形 3029"/>
          <p:cNvSpPr/>
          <p:nvPr/>
        </p:nvSpPr>
        <p:spPr>
          <a:xfrm>
            <a:off x="685800" y="42863"/>
            <a:ext cx="7772400" cy="676275"/>
          </a:xfrm>
          <a:prstGeom prst="rect">
            <a:avLst/>
          </a:prstGeom>
          <a:noFill/>
          <a:ln w="9525">
            <a:noFill/>
          </a:ln>
        </p:spPr>
        <p:txBody>
          <a:bodyPr lIns="91431" tIns="45716" rIns="91431" bIns="45716" anchor="ctr" anchorCtr="0"/>
          <a:p>
            <a:pPr algn="ctr" defTabSz="676275" fontAlgn="b">
              <a:lnSpc>
                <a:spcPct val="120000"/>
              </a:lnSpc>
              <a:spcBef>
                <a:spcPct val="0"/>
              </a:spcBef>
              <a:spcAft>
                <a:spcPct val="0"/>
              </a:spcAft>
              <a:buClrTx/>
              <a:buSzPct val="100000"/>
            </a:pPr>
            <a:r>
              <a:rPr lang="en-US" altLang="zh-CN" sz="3200">
                <a:solidFill>
                  <a:srgbClr val="FFFF00"/>
                </a:solidFill>
                <a:latin typeface="Arial" panose="020B0604020202020204" pitchFamily="34" charset="0"/>
                <a:ea typeface="宋体" panose="02010600030101010101" pitchFamily="2" charset="-122"/>
              </a:rPr>
              <a:t>Message</a:t>
            </a:r>
            <a:r>
              <a:rPr lang="zh-CN" altLang="en-US" sz="3200" b="1">
                <a:solidFill>
                  <a:srgbClr val="FFFF00"/>
                </a:solidFill>
                <a:latin typeface="Arial" panose="020B0604020202020204" pitchFamily="34" charset="0"/>
                <a:ea typeface="宋体" panose="02010600030101010101" pitchFamily="2" charset="-122"/>
              </a:rPr>
              <a:t>对象属性</a:t>
            </a:r>
            <a:endParaRPr lang="zh-CN" altLang="en-US" sz="3200" b="1">
              <a:solidFill>
                <a:srgbClr val="FFFF00"/>
              </a:solidFill>
              <a:latin typeface="Arial" panose="020B0604020202020204" pitchFamily="34" charset="0"/>
              <a:ea typeface="宋体" panose="02010600030101010101" pitchFamily="2" charset="-122"/>
            </a:endParaRPr>
          </a:p>
        </p:txBody>
      </p:sp>
      <p:grpSp>
        <p:nvGrpSpPr>
          <p:cNvPr id="3031" name="组合 3030"/>
          <p:cNvGrpSpPr/>
          <p:nvPr/>
        </p:nvGrpSpPr>
        <p:grpSpPr>
          <a:xfrm>
            <a:off x="685800" y="1752600"/>
            <a:ext cx="2759075" cy="4572000"/>
            <a:chOff x="900" y="1752"/>
            <a:chExt cx="2700" cy="3900"/>
          </a:xfrm>
        </p:grpSpPr>
        <p:grpSp>
          <p:nvGrpSpPr>
            <p:cNvPr id="3032" name="组合 3031"/>
            <p:cNvGrpSpPr/>
            <p:nvPr/>
          </p:nvGrpSpPr>
          <p:grpSpPr>
            <a:xfrm>
              <a:off x="900" y="1752"/>
              <a:ext cx="2700" cy="3900"/>
              <a:chOff x="900" y="1752"/>
              <a:chExt cx="2700" cy="3900"/>
            </a:xfrm>
          </p:grpSpPr>
          <p:sp>
            <p:nvSpPr>
              <p:cNvPr id="3033" name="矩形 3032"/>
              <p:cNvSpPr/>
              <p:nvPr/>
            </p:nvSpPr>
            <p:spPr>
              <a:xfrm>
                <a:off x="900" y="1752"/>
                <a:ext cx="2700" cy="3900"/>
              </a:xfrm>
              <a:prstGeom prst="rect">
                <a:avLst/>
              </a:prstGeom>
              <a:solidFill>
                <a:srgbClr val="99C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b="1">
                    <a:solidFill>
                      <a:srgbClr val="000000"/>
                    </a:solidFill>
                    <a:latin typeface="Times New Roman" panose="02020603050405020304" pitchFamily="18" charset="0"/>
                    <a:ea typeface="宋体" panose="02010600030101010101" pitchFamily="2" charset="-122"/>
                  </a:rPr>
                  <a:t>MESSAGE name</a:t>
                </a:r>
                <a:endParaRPr lang="en-US" altLang="zh-CN"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a:latin typeface="Verdana" panose="020B0604030504040204" pitchFamily="34" charset="0"/>
                  <a:ea typeface="宋体" panose="02010600030101010101" pitchFamily="2" charset="-122"/>
                </a:endParaRPr>
              </a:p>
            </p:txBody>
          </p:sp>
          <p:sp>
            <p:nvSpPr>
              <p:cNvPr id="3034" name="矩形 3033"/>
              <p:cNvSpPr/>
              <p:nvPr/>
            </p:nvSpPr>
            <p:spPr>
              <a:xfrm>
                <a:off x="1080" y="2161"/>
                <a:ext cx="2340" cy="429"/>
              </a:xfrm>
              <a:prstGeom prst="rect">
                <a:avLst/>
              </a:prstGeom>
              <a:solidFill>
                <a:srgbClr val="CC99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000000"/>
                    </a:solidFill>
                    <a:latin typeface="Times New Roman" panose="02020603050405020304" pitchFamily="18" charset="0"/>
                    <a:ea typeface="宋体" panose="02010600030101010101" pitchFamily="2" charset="-122"/>
                  </a:rPr>
                  <a:t>TYPE</a:t>
                </a:r>
                <a:endParaRPr lang="en-US" altLang="zh-CN">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a:latin typeface="Verdana" panose="020B0604030504040204" pitchFamily="34" charset="0"/>
                  <a:ea typeface="宋体" panose="02010600030101010101" pitchFamily="2" charset="-122"/>
                </a:endParaRPr>
              </a:p>
            </p:txBody>
          </p:sp>
          <p:sp>
            <p:nvSpPr>
              <p:cNvPr id="3035" name="矩形 3034"/>
              <p:cNvSpPr/>
              <p:nvPr/>
            </p:nvSpPr>
            <p:spPr>
              <a:xfrm>
                <a:off x="1080" y="2573"/>
                <a:ext cx="2340" cy="4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000000"/>
                    </a:solidFill>
                    <a:latin typeface="Times New Roman" panose="02020603050405020304" pitchFamily="18" charset="0"/>
                    <a:ea typeface="宋体" panose="02010600030101010101" pitchFamily="2" charset="-122"/>
                  </a:rPr>
                  <a:t>QUEUEDEPTH</a:t>
                </a:r>
                <a:endParaRPr lang="en-US" altLang="zh-CN">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a:latin typeface="Verdana" panose="020B0604030504040204" pitchFamily="34" charset="0"/>
                  <a:ea typeface="宋体" panose="02010600030101010101" pitchFamily="2" charset="-122"/>
                </a:endParaRPr>
              </a:p>
            </p:txBody>
          </p:sp>
          <p:sp>
            <p:nvSpPr>
              <p:cNvPr id="3036" name="矩形 3035"/>
              <p:cNvSpPr/>
              <p:nvPr/>
            </p:nvSpPr>
            <p:spPr>
              <a:xfrm>
                <a:off x="1080" y="3000"/>
                <a:ext cx="2340" cy="468"/>
              </a:xfrm>
              <a:prstGeom prst="rect">
                <a:avLst/>
              </a:prstGeom>
              <a:solidFill>
                <a:srgbClr val="FFCC0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000000"/>
                    </a:solidFill>
                    <a:latin typeface="Verdana" panose="020B0604030504040204" pitchFamily="34" charset="0"/>
                    <a:ea typeface="宋体" panose="02010600030101010101" pitchFamily="2" charset="-122"/>
                  </a:rPr>
                  <a:t>CDATATYPE</a:t>
                </a:r>
                <a:endParaRPr lang="en-US" altLang="zh-CN">
                  <a:solidFill>
                    <a:srgbClr val="000000"/>
                  </a:solidFill>
                  <a:latin typeface="Verdana" panose="020B0604030504040204" pitchFamily="34" charset="0"/>
                  <a:ea typeface="宋体" panose="02010600030101010101" pitchFamily="2" charset="-122"/>
                </a:endParaRPr>
              </a:p>
            </p:txBody>
          </p:sp>
          <p:sp>
            <p:nvSpPr>
              <p:cNvPr id="3037" name="矩形 3036"/>
              <p:cNvSpPr/>
              <p:nvPr/>
            </p:nvSpPr>
            <p:spPr>
              <a:xfrm>
                <a:off x="1080" y="3468"/>
                <a:ext cx="2340" cy="2028"/>
              </a:xfrm>
              <a:prstGeom prst="rect">
                <a:avLst/>
              </a:prstGeom>
              <a:solidFill>
                <a:srgbClr val="FFFF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b="1">
                    <a:solidFill>
                      <a:srgbClr val="000000"/>
                    </a:solidFill>
                    <a:latin typeface="Times New Roman" panose="02020603050405020304" pitchFamily="18" charset="0"/>
                    <a:ea typeface="宋体" panose="02010600030101010101" pitchFamily="2" charset="-122"/>
                  </a:rPr>
                  <a:t>ACTION</a:t>
                </a:r>
                <a:endParaRPr lang="en-US" altLang="zh-CN" b="1">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a:latin typeface="Verdana" panose="020B0604030504040204" pitchFamily="34" charset="0"/>
                  <a:ea typeface="宋体" panose="02010600030101010101" pitchFamily="2" charset="-122"/>
                </a:endParaRPr>
              </a:p>
            </p:txBody>
          </p:sp>
        </p:grpSp>
        <p:sp>
          <p:nvSpPr>
            <p:cNvPr id="3038" name="矩形 3037"/>
            <p:cNvSpPr/>
            <p:nvPr/>
          </p:nvSpPr>
          <p:spPr>
            <a:xfrm>
              <a:off x="1260" y="4560"/>
              <a:ext cx="1945" cy="468"/>
            </a:xfrm>
            <a:prstGeom prst="rect">
              <a:avLst/>
            </a:prstGeom>
            <a:solidFill>
              <a:srgbClr val="3366FF"/>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FFFFFF"/>
                  </a:solidFill>
                  <a:latin typeface="Verdana" panose="020B0604030504040204" pitchFamily="34" charset="0"/>
                  <a:ea typeface="宋体" panose="02010600030101010101" pitchFamily="2" charset="-122"/>
                </a:rPr>
                <a:t>CALLBACKNAME</a:t>
              </a:r>
              <a:endParaRPr lang="en-US" altLang="zh-CN">
                <a:solidFill>
                  <a:srgbClr val="FFFFFF"/>
                </a:solidFill>
                <a:latin typeface="Verdana" panose="020B0604030504040204" pitchFamily="34" charset="0"/>
                <a:ea typeface="宋体" panose="02010600030101010101" pitchFamily="2" charset="-122"/>
              </a:endParaRPr>
            </a:p>
          </p:txBody>
        </p:sp>
        <p:sp>
          <p:nvSpPr>
            <p:cNvPr id="3039" name="矩形 3038"/>
            <p:cNvSpPr/>
            <p:nvPr/>
          </p:nvSpPr>
          <p:spPr>
            <a:xfrm>
              <a:off x="1260" y="4147"/>
              <a:ext cx="1945" cy="413"/>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000000"/>
                  </a:solidFill>
                  <a:latin typeface="Times New Roman" panose="02020603050405020304" pitchFamily="18" charset="0"/>
                  <a:ea typeface="宋体" panose="02010600030101010101" pitchFamily="2" charset="-122"/>
                </a:rPr>
                <a:t>EVENT</a:t>
              </a:r>
              <a:endParaRPr lang="en-US" altLang="zh-CN">
                <a:solidFill>
                  <a:srgbClr val="000000"/>
                </a:solidFill>
                <a:latin typeface="Times New Roman" panose="02020603050405020304" pitchFamily="18" charset="0"/>
                <a:ea typeface="宋体" panose="02010600030101010101" pitchFamily="2" charset="-122"/>
              </a:endParaRPr>
            </a:p>
            <a:p>
              <a:pPr algn="ctr" defTabSz="914400" fontAlgn="base">
                <a:lnSpc>
                  <a:spcPct val="100000"/>
                </a:lnSpc>
                <a:spcBef>
                  <a:spcPct val="0"/>
                </a:spcBef>
                <a:spcAft>
                  <a:spcPct val="0"/>
                </a:spcAft>
                <a:buClrTx/>
                <a:buSzPct val="100000"/>
              </a:pPr>
              <a:endParaRPr lang="en-US" altLang="zh-CN">
                <a:latin typeface="Verdana" panose="020B0604030504040204" pitchFamily="34" charset="0"/>
                <a:ea typeface="宋体" panose="02010600030101010101" pitchFamily="2" charset="-122"/>
              </a:endParaRPr>
            </a:p>
          </p:txBody>
        </p:sp>
        <p:sp>
          <p:nvSpPr>
            <p:cNvPr id="3040" name="矩形 3039"/>
            <p:cNvSpPr/>
            <p:nvPr/>
          </p:nvSpPr>
          <p:spPr>
            <a:xfrm>
              <a:off x="1260" y="3780"/>
              <a:ext cx="1945" cy="367"/>
            </a:xfrm>
            <a:prstGeom prst="rect">
              <a:avLst/>
            </a:prstGeom>
            <a:solidFill>
              <a:srgbClr val="FF99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000000"/>
                  </a:solidFill>
                  <a:latin typeface="Verdana" panose="020B0604030504040204" pitchFamily="34" charset="0"/>
                  <a:ea typeface="宋体" panose="02010600030101010101" pitchFamily="2" charset="-122"/>
                </a:rPr>
                <a:t>TASK</a:t>
              </a:r>
              <a:endParaRPr lang="en-US" altLang="zh-CN">
                <a:solidFill>
                  <a:srgbClr val="000000"/>
                </a:solidFill>
                <a:latin typeface="Verdana" panose="020B0604030504040204" pitchFamily="34" charset="0"/>
                <a:ea typeface="宋体" panose="02010600030101010101" pitchFamily="2" charset="-122"/>
              </a:endParaRPr>
            </a:p>
          </p:txBody>
        </p:sp>
        <p:sp>
          <p:nvSpPr>
            <p:cNvPr id="3041" name="矩形 3040"/>
            <p:cNvSpPr/>
            <p:nvPr/>
          </p:nvSpPr>
          <p:spPr>
            <a:xfrm>
              <a:off x="1260" y="4985"/>
              <a:ext cx="1945" cy="355"/>
            </a:xfrm>
            <a:prstGeom prst="rect">
              <a:avLst/>
            </a:prstGeom>
            <a:solidFill>
              <a:srgbClr val="33CCCC"/>
            </a:solidFill>
            <a:ln w="9525" cap="flat" cmpd="sng">
              <a:solidFill>
                <a:srgbClr val="000000"/>
              </a:solidFill>
              <a:prstDash val="solid"/>
              <a:miter/>
              <a:headEnd type="none" w="med" len="med"/>
              <a:tailEnd type="none" w="med" len="med"/>
            </a:ln>
          </p:spPr>
          <p:txBody>
            <a:bodyPr lIns="0" tIns="0" rIns="0" bIns="0"/>
            <a:p>
              <a:pPr algn="ctr" defTabSz="914400" fontAlgn="base">
                <a:lnSpc>
                  <a:spcPct val="100000"/>
                </a:lnSpc>
                <a:spcBef>
                  <a:spcPct val="0"/>
                </a:spcBef>
                <a:spcAft>
                  <a:spcPct val="0"/>
                </a:spcAft>
                <a:buClrTx/>
                <a:buSzPct val="100000"/>
              </a:pPr>
              <a:r>
                <a:rPr lang="en-US" altLang="zh-CN">
                  <a:solidFill>
                    <a:srgbClr val="000000"/>
                  </a:solidFill>
                  <a:latin typeface="Verdana" panose="020B0604030504040204" pitchFamily="34" charset="0"/>
                  <a:ea typeface="宋体" panose="02010600030101010101" pitchFamily="2" charset="-122"/>
                </a:rPr>
                <a:t>FLAGNAME</a:t>
              </a:r>
              <a:endParaRPr lang="en-US" altLang="zh-CN">
                <a:solidFill>
                  <a:srgbClr val="000000"/>
                </a:solidFill>
                <a:latin typeface="Verdana" panose="020B0604030504040204" pitchFamily="34" charset="0"/>
                <a:ea typeface="宋体" panose="02010600030101010101" pitchFamily="2" charset="-122"/>
              </a:endParaRPr>
            </a:p>
          </p:txBody>
        </p:sp>
      </p:grpSp>
      <p:sp>
        <p:nvSpPr>
          <p:cNvPr id="3042" name="矩形 3041"/>
          <p:cNvSpPr/>
          <p:nvPr/>
        </p:nvSpPr>
        <p:spPr>
          <a:xfrm>
            <a:off x="3505200" y="2362200"/>
            <a:ext cx="5638800" cy="3878263"/>
          </a:xfrm>
          <a:prstGeom prst="rect">
            <a:avLst/>
          </a:prstGeom>
          <a:noFill/>
          <a:ln w="28575" cap="flat" cmpd="sng">
            <a:solidFill>
              <a:srgbClr val="000000"/>
            </a:solidFill>
            <a:prstDash val="solid"/>
            <a:miter/>
            <a:headEnd type="none" w="med" len="med"/>
            <a:tailEnd type="none" w="med" len="med"/>
          </a:ln>
        </p:spPr>
        <p:txBody>
          <a:bodyPr/>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MESSAGE mess_w </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TYPE = UNQUEUED;</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CDATATYPE = "Wheel_w";</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ACTION = SETEVENT 	{</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TASK = Lg;</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EVENT = tras_w;</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a:t>
            </a:r>
            <a:endParaRPr lang="en-US" altLang="zh-CN" sz="2800" b="1">
              <a:latin typeface="Arial" panose="020B0604020202020204" pitchFamily="34" charset="0"/>
              <a:ea typeface="宋体" panose="02010600030101010101" pitchFamily="2" charset="-122"/>
            </a:endParaRPr>
          </a:p>
          <a:p>
            <a:pPr marL="342900" indent="-342900" defTabSz="914400" fontAlgn="base">
              <a:lnSpc>
                <a:spcPct val="80000"/>
              </a:lnSpc>
              <a:spcBef>
                <a:spcPct val="20000"/>
              </a:spcBef>
              <a:spcAft>
                <a:spcPct val="0"/>
              </a:spcAft>
              <a:buClrTx/>
              <a:buSzPct val="85000"/>
            </a:pPr>
            <a:r>
              <a:rPr lang="en-US" altLang="zh-CN" sz="2800" b="1">
                <a:latin typeface="Arial" panose="020B0604020202020204" pitchFamily="34" charset="0"/>
                <a:ea typeface="宋体" panose="02010600030101010101" pitchFamily="2" charset="-122"/>
              </a:rPr>
              <a:t> };</a:t>
            </a:r>
            <a:endParaRPr lang="en-US" altLang="zh-CN" sz="2800" b="1">
              <a:latin typeface="Arial" panose="020B0604020202020204" pitchFamily="34" charset="0"/>
              <a:ea typeface="宋体" panose="02010600030101010101" pitchFamily="2" charset="-122"/>
            </a:endParaRPr>
          </a:p>
        </p:txBody>
      </p:sp>
      <p:sp>
        <p:nvSpPr>
          <p:cNvPr id="3043" name="动作按钮: 上一张 3042"/>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8" name="文本占位符 2127"/>
          <p:cNvSpPr/>
          <p:nvPr>
            <p:ph type="body" idx="4294967295"/>
          </p:nvPr>
        </p:nvSpPr>
        <p:spPr>
          <a:xfrm>
            <a:off x="381000" y="1143000"/>
            <a:ext cx="8458200" cy="5418138"/>
          </a:xfrm>
          <a:ln/>
        </p:spPr>
        <p:txBody>
          <a:bodyPr wrap="square" lIns="82550" tIns="41275" rIns="82550" bIns="41275"/>
          <a:p>
            <a:pPr>
              <a:lnSpc>
                <a:spcPct val="105000"/>
              </a:lnSpc>
            </a:pPr>
            <a:r>
              <a:rPr lang="zh-CN" altLang="en-US">
                <a:latin typeface="楷体_GB2312" pitchFamily="49" charset="-122"/>
                <a:ea typeface="楷体_GB2312" pitchFamily="49" charset="-122"/>
              </a:rPr>
              <a:t>为了提供的不同应用需求，操作系统提供了</a:t>
            </a:r>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种一致类选择。一致类为在不改变应用任务情况下，按照预先规定对功能较少的类到功能较多的一致类提供了升级途径。</a:t>
            </a:r>
            <a:endParaRPr lang="zh-CN" altLang="en-US">
              <a:latin typeface="楷体_GB2312" pitchFamily="49" charset="-122"/>
              <a:ea typeface="楷体_GB2312" pitchFamily="49" charset="-122"/>
            </a:endParaRPr>
          </a:p>
          <a:p>
            <a:pPr>
              <a:lnSpc>
                <a:spcPct val="105000"/>
              </a:lnSpc>
            </a:pPr>
            <a:r>
              <a:rPr lang="zh-CN" altLang="en-US">
                <a:latin typeface="楷体_GB2312" pitchFamily="49" charset="-122"/>
                <a:ea typeface="楷体_GB2312" pitchFamily="49" charset="-122"/>
              </a:rPr>
              <a:t>一致类主要包括下列属性规定：</a:t>
            </a:r>
            <a:endParaRPr lang="zh-CN" altLang="en-US">
              <a:latin typeface="楷体_GB2312" pitchFamily="49" charset="-122"/>
              <a:ea typeface="楷体_GB2312" pitchFamily="49" charset="-122"/>
            </a:endParaRPr>
          </a:p>
          <a:p>
            <a:pPr lvl="1">
              <a:lnSpc>
                <a:spcPct val="105000"/>
              </a:lnSpc>
            </a:pPr>
            <a:r>
              <a:rPr lang="zh-CN" altLang="en-US">
                <a:latin typeface="楷体_GB2312" pitchFamily="49" charset="-122"/>
                <a:ea typeface="楷体_GB2312" pitchFamily="49" charset="-122"/>
              </a:rPr>
              <a:t>多请求任务激活（一个任务激活或多个任务激活）</a:t>
            </a:r>
            <a:endParaRPr lang="zh-CN" altLang="en-US">
              <a:latin typeface="楷体_GB2312" pitchFamily="49" charset="-122"/>
              <a:ea typeface="楷体_GB2312" pitchFamily="49" charset="-122"/>
            </a:endParaRPr>
          </a:p>
          <a:p>
            <a:pPr lvl="1">
              <a:lnSpc>
                <a:spcPct val="105000"/>
              </a:lnSpc>
            </a:pPr>
            <a:r>
              <a:rPr lang="zh-CN" altLang="en-US">
                <a:latin typeface="楷体_GB2312" pitchFamily="49" charset="-122"/>
                <a:ea typeface="楷体_GB2312" pitchFamily="49" charset="-122"/>
              </a:rPr>
              <a:t>任务类型（基本任务或基本任务</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扩展任务） </a:t>
            </a:r>
            <a:endParaRPr lang="zh-CN" altLang="en-US">
              <a:latin typeface="楷体_GB2312" pitchFamily="49" charset="-122"/>
              <a:ea typeface="楷体_GB2312" pitchFamily="49" charset="-122"/>
            </a:endParaRPr>
          </a:p>
          <a:p>
            <a:pPr lvl="1">
              <a:lnSpc>
                <a:spcPct val="105000"/>
              </a:lnSpc>
            </a:pPr>
            <a:r>
              <a:rPr lang="zh-CN" altLang="en-US">
                <a:latin typeface="楷体_GB2312" pitchFamily="49" charset="-122"/>
                <a:ea typeface="楷体_GB2312" pitchFamily="49" charset="-122"/>
              </a:rPr>
              <a:t>每个优先级对应的任务数（一个优先级对应一个任务或多个任务） </a:t>
            </a:r>
            <a:endParaRPr lang="zh-CN" altLang="en-US">
              <a:latin typeface="楷体_GB2312" pitchFamily="49" charset="-122"/>
              <a:ea typeface="楷体_GB2312" pitchFamily="49" charset="-122"/>
            </a:endParaRPr>
          </a:p>
        </p:txBody>
      </p:sp>
      <p:sp>
        <p:nvSpPr>
          <p:cNvPr id="2129" name="标题 2128"/>
          <p:cNvSpPr/>
          <p:nvPr>
            <p:ph type="title" idx="4294967295"/>
          </p:nvPr>
        </p:nvSpPr>
        <p:spPr>
          <a:xfrm>
            <a:off x="728663" y="0"/>
            <a:ext cx="7772400" cy="666750"/>
          </a:xfrm>
          <a:ln/>
        </p:spPr>
        <p:txBody>
          <a:bodyPr lIns="82550" tIns="41275" rIns="82550" bIns="41275"/>
          <a:p>
            <a:r>
              <a:rPr lang="zh-CN" altLang="en-US"/>
              <a:t>一致类</a:t>
            </a:r>
            <a:endParaRPr lang="zh-CN" altLang="en-US"/>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6" name="文本占位符 3045"/>
          <p:cNvSpPr/>
          <p:nvPr>
            <p:ph type="body" idx="4294967295"/>
          </p:nvPr>
        </p:nvSpPr>
        <p:spPr>
          <a:ln/>
        </p:spPr>
        <p:txBody>
          <a:bodyPr lIns="82550" tIns="41275" rIns="82550" bIns="41275"/>
          <a:p>
            <a:r>
              <a:rPr lang="en-US" altLang="zh-CN"/>
              <a:t>OSEKBuilder</a:t>
            </a:r>
            <a:r>
              <a:rPr lang="zh-CN" altLang="en-US"/>
              <a:t>中名字为</a:t>
            </a:r>
            <a:r>
              <a:rPr lang="en-US" altLang="zh-CN"/>
              <a:t>mess1</a:t>
            </a:r>
            <a:r>
              <a:rPr lang="zh-CN" altLang="en-US"/>
              <a:t>的</a:t>
            </a:r>
            <a:r>
              <a:rPr lang="en-US" altLang="zh-CN"/>
              <a:t>MESSAGE</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MESSAGE</a:t>
            </a:r>
            <a:r>
              <a:rPr lang="zh-CN" altLang="en-US"/>
              <a:t>对象</a:t>
            </a:r>
            <a:endParaRPr lang="zh-CN" altLang="en-US"/>
          </a:p>
          <a:p>
            <a:r>
              <a:rPr lang="zh-CN" altLang="en-US"/>
              <a:t>双击属性关键字，在弹出的</a:t>
            </a:r>
            <a:r>
              <a:rPr lang="en-US" altLang="zh-CN"/>
              <a:t>Edit Value</a:t>
            </a:r>
            <a:r>
              <a:rPr lang="zh-CN" altLang="en-US"/>
              <a:t>窗口中输入该属性的参数值或属性值</a:t>
            </a:r>
            <a:endParaRPr lang="zh-CN" altLang="en-US"/>
          </a:p>
        </p:txBody>
      </p:sp>
      <p:sp>
        <p:nvSpPr>
          <p:cNvPr id="3047" name="标题 3046"/>
          <p:cNvSpPr/>
          <p:nvPr>
            <p:ph type="title" idx="4294967295"/>
          </p:nvPr>
        </p:nvSpPr>
        <p:spPr>
          <a:xfrm>
            <a:off x="728663" y="25400"/>
            <a:ext cx="7772400" cy="598488"/>
          </a:xfrm>
          <a:ln/>
        </p:spPr>
        <p:txBody>
          <a:bodyPr lIns="82550" tIns="41275" rIns="82550" bIns="41275"/>
          <a:p>
            <a:r>
              <a:rPr lang="en-US" altLang="zh-CN" sz="2800"/>
              <a:t>OSEKBuilder——</a:t>
            </a:r>
            <a:r>
              <a:rPr lang="en-US" altLang="zh-CN" sz="2800" b="0"/>
              <a:t>Message</a:t>
            </a:r>
            <a:endParaRPr lang="en-US" altLang="zh-CN" sz="2800" b="0"/>
          </a:p>
        </p:txBody>
      </p:sp>
      <p:pic>
        <p:nvPicPr>
          <p:cNvPr id="3048" name="图片 3047"/>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pic>
        <p:nvPicPr>
          <p:cNvPr id="3049" name="图片 3048"/>
          <p:cNvPicPr>
            <a:picLocks noChangeAspect="1"/>
          </p:cNvPicPr>
          <p:nvPr/>
        </p:nvPicPr>
        <p:blipFill>
          <a:blip r:embed="rId2"/>
          <a:stretch>
            <a:fillRect/>
          </a:stretch>
        </p:blipFill>
        <p:spPr>
          <a:xfrm>
            <a:off x="5257800" y="2514600"/>
            <a:ext cx="1828800" cy="469900"/>
          </a:xfrm>
          <a:prstGeom prst="rect">
            <a:avLst/>
          </a:prstGeom>
          <a:noFill/>
          <a:ln w="9525">
            <a:noFill/>
          </a:ln>
        </p:spPr>
      </p:pic>
      <p:sp>
        <p:nvSpPr>
          <p:cNvPr id="3050" name="动作按钮: 上一张 3049"/>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3051" name="图片 3050"/>
          <p:cNvPicPr>
            <a:picLocks noChangeAspect="1"/>
          </p:cNvPicPr>
          <p:nvPr/>
        </p:nvPicPr>
        <p:blipFill>
          <a:blip r:embed="rId3"/>
          <a:stretch>
            <a:fillRect/>
          </a:stretch>
        </p:blipFill>
        <p:spPr>
          <a:xfrm>
            <a:off x="381000" y="622300"/>
            <a:ext cx="8382000" cy="600710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3051"/>
                                        </p:tgtEl>
                                        <p:attrNameLst>
                                          <p:attrName>style.visibility</p:attrName>
                                        </p:attrNameLst>
                                      </p:cBhvr>
                                      <p:to>
                                        <p:strVal val="visible"/>
                                      </p:to>
                                    </p:set>
                                    <p:animEffect transition="in" filter="blinds(horizontal)">
                                      <p:cBhvr additive="base">
                                        <p:cTn id="7" dur="500"/>
                                        <p:tgtEl>
                                          <p:spTgt spid="3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3051"/>
                                        </p:tgtEl>
                                      </p:cBhvr>
                                    </p:animEffect>
                                    <p:set>
                                      <p:cBhvr additive="base">
                                        <p:cTn id="12" dur="1" fill="hold">
                                          <p:stCondLst>
                                            <p:cond delay="499"/>
                                          </p:stCondLst>
                                        </p:cTn>
                                        <p:tgtEl>
                                          <p:spTgt spid="30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4" name="标题 3053"/>
          <p:cNvSpPr/>
          <p:nvPr>
            <p:ph type="title" idx="4294967295"/>
          </p:nvPr>
        </p:nvSpPr>
        <p:spPr>
          <a:xfrm>
            <a:off x="381000" y="152400"/>
            <a:ext cx="8229600" cy="1431925"/>
          </a:xfrm>
          <a:ln/>
        </p:spPr>
        <p:txBody>
          <a:bodyPr wrap="square" lIns="82550" tIns="41275" rIns="82550" bIns="41275"/>
          <a:p>
            <a:r>
              <a:rPr lang="en-US" altLang="zh-CN" b="0"/>
              <a:t>Application Modes Definition</a:t>
            </a:r>
            <a:endParaRPr lang="en-US" altLang="zh-CN" b="0"/>
          </a:p>
        </p:txBody>
      </p:sp>
      <p:sp>
        <p:nvSpPr>
          <p:cNvPr id="3055" name="动作按钮: 上一张 3054"/>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3056" name="矩形 3055"/>
          <p:cNvSpPr/>
          <p:nvPr/>
        </p:nvSpPr>
        <p:spPr>
          <a:xfrm>
            <a:off x="533400" y="1752600"/>
            <a:ext cx="8229600" cy="4876800"/>
          </a:xfrm>
          <a:prstGeom prst="rect">
            <a:avLst/>
          </a:prstGeom>
          <a:noFill/>
          <a:ln w="9525">
            <a:noFill/>
          </a:ln>
        </p:spPr>
        <p:txBody>
          <a:bodyPr lIns="91431" tIns="45716" rIns="91431" bIns="45716"/>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b="1">
                <a:solidFill>
                  <a:srgbClr val="000066"/>
                </a:solidFill>
                <a:latin typeface="Arial" panose="020B0604020202020204" pitchFamily="34" charset="0"/>
                <a:ea typeface="宋体" panose="02010600030101010101" pitchFamily="2" charset="-122"/>
              </a:rPr>
              <a:t>一个</a:t>
            </a:r>
            <a:r>
              <a:rPr lang="en-US" altLang="zh-CN" b="1">
                <a:solidFill>
                  <a:srgbClr val="000066"/>
                </a:solidFill>
                <a:latin typeface="Arial" panose="020B0604020202020204" pitchFamily="34" charset="0"/>
                <a:ea typeface="宋体" panose="02010600030101010101" pitchFamily="2" charset="-122"/>
              </a:rPr>
              <a:t>CPU</a:t>
            </a:r>
            <a:r>
              <a:rPr lang="zh-CN" altLang="en-US" b="1">
                <a:solidFill>
                  <a:srgbClr val="000066"/>
                </a:solidFill>
                <a:latin typeface="Arial" panose="020B0604020202020204" pitchFamily="34" charset="0"/>
                <a:ea typeface="宋体" panose="02010600030101010101" pitchFamily="2" charset="-122"/>
              </a:rPr>
              <a:t>可包含几种不同的应用模式并用不同的模式的名称来定义。</a:t>
            </a:r>
            <a:endParaRPr lang="zh-CN" altLang="en-US"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b="1">
                <a:solidFill>
                  <a:srgbClr val="000066"/>
                </a:solidFill>
                <a:latin typeface="Arial" panose="020B0604020202020204" pitchFamily="34" charset="0"/>
                <a:ea typeface="宋体" panose="02010600030101010101" pitchFamily="2" charset="-122"/>
              </a:rPr>
              <a:t>一个模式对象描述一种系统应用模式中自动就绪任务和告警的设置。</a:t>
            </a:r>
            <a:endParaRPr lang="zh-CN" altLang="en-US"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b="1">
                <a:solidFill>
                  <a:srgbClr val="000066"/>
                </a:solidFill>
                <a:latin typeface="Arial" panose="020B0604020202020204" pitchFamily="34" charset="0"/>
                <a:ea typeface="宋体" panose="02010600030101010101" pitchFamily="2" charset="-122"/>
              </a:rPr>
              <a:t>规范中模式对象没有定义标准属性，只要一个</a:t>
            </a:r>
            <a:r>
              <a:rPr lang="en-US" altLang="zh-CN" b="1">
                <a:solidFill>
                  <a:srgbClr val="000066"/>
                </a:solidFill>
                <a:latin typeface="Arial" panose="020B0604020202020204" pitchFamily="34" charset="0"/>
                <a:ea typeface="宋体" panose="02010600030101010101" pitchFamily="2" charset="-122"/>
              </a:rPr>
              <a:t>CPU</a:t>
            </a:r>
            <a:r>
              <a:rPr lang="zh-CN" altLang="en-US" b="1">
                <a:solidFill>
                  <a:srgbClr val="000066"/>
                </a:solidFill>
                <a:latin typeface="Arial" panose="020B0604020202020204" pitchFamily="34" charset="0"/>
                <a:ea typeface="宋体" panose="02010600030101010101" pitchFamily="2" charset="-122"/>
              </a:rPr>
              <a:t>中至少包含一个模式对象即可。</a:t>
            </a:r>
            <a:endParaRPr lang="zh-CN" altLang="en-US"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b="1">
                <a:solidFill>
                  <a:srgbClr val="000066"/>
                </a:solidFill>
                <a:latin typeface="Arial" panose="020B0604020202020204" pitchFamily="34" charset="0"/>
                <a:ea typeface="宋体" panose="02010600030101010101" pitchFamily="2" charset="-122"/>
              </a:rPr>
              <a:t>该类对象类型用关键字</a:t>
            </a:r>
            <a:r>
              <a:rPr lang="en-US" altLang="en-US" b="1">
                <a:solidFill>
                  <a:srgbClr val="000066"/>
                </a:solidFill>
                <a:latin typeface="Arial" panose="020B0604020202020204" pitchFamily="34" charset="0"/>
                <a:ea typeface="宋体" panose="02010600030101010101" pitchFamily="2" charset="-122"/>
              </a:rPr>
              <a:t>APPMODE来定义</a:t>
            </a:r>
            <a:endParaRPr lang="en-US" altLang="en-US"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en-US" altLang="en-US" b="1">
                <a:solidFill>
                  <a:srgbClr val="000066"/>
                </a:solidFill>
                <a:latin typeface="Arial" panose="020B0604020202020204" pitchFamily="34" charset="0"/>
                <a:ea typeface="宋体" panose="02010600030101010101" pitchFamily="2" charset="-122"/>
              </a:rPr>
              <a:t>时钟对象的语法结构如下所示:</a:t>
            </a:r>
            <a:endParaRPr lang="en-US" altLang="en-US" b="1">
              <a:solidFill>
                <a:srgbClr val="000066"/>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en-US" altLang="zh-CN" b="1">
                <a:solidFill>
                  <a:schemeClr val="tx2"/>
                </a:solidFill>
                <a:latin typeface="Arial" panose="020B0604020202020204" pitchFamily="34" charset="0"/>
                <a:ea typeface="宋体" panose="02010600030101010101" pitchFamily="2" charset="-122"/>
              </a:rPr>
              <a:t>			APPMODE &lt;name of mode&gt;;</a:t>
            </a:r>
            <a:endParaRPr lang="en-US" altLang="zh-CN" b="1">
              <a:solidFill>
                <a:schemeClr val="tx2"/>
              </a:solidFill>
              <a:latin typeface="Arial" panose="020B0604020202020204" pitchFamily="34" charset="0"/>
              <a:ea typeface="宋体" panose="02010600030101010101" pitchFamily="2" charset="-122"/>
            </a:endParaRPr>
          </a:p>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en-US" altLang="zh-CN" b="1">
                <a:solidFill>
                  <a:srgbClr val="000066"/>
                </a:solidFill>
                <a:latin typeface="Arial" panose="020B0604020202020204" pitchFamily="34" charset="0"/>
                <a:ea typeface="宋体" panose="02010600030101010101" pitchFamily="2" charset="-122"/>
              </a:rPr>
              <a:t>OSEKturbo OS</a:t>
            </a:r>
            <a:r>
              <a:rPr lang="zh-CN" altLang="en-US" b="1">
                <a:solidFill>
                  <a:srgbClr val="000066"/>
                </a:solidFill>
                <a:latin typeface="Arial" panose="020B0604020202020204" pitchFamily="34" charset="0"/>
                <a:ea typeface="宋体" panose="02010600030101010101" pitchFamily="2" charset="-122"/>
              </a:rPr>
              <a:t>支持</a:t>
            </a:r>
            <a:r>
              <a:rPr lang="en-US" altLang="zh-CN" b="1">
                <a:solidFill>
                  <a:srgbClr val="000066"/>
                </a:solidFill>
                <a:latin typeface="Arial" panose="020B0604020202020204" pitchFamily="34" charset="0"/>
                <a:ea typeface="宋体" panose="02010600030101010101" pitchFamily="2" charset="-122"/>
              </a:rPr>
              <a:t>8</a:t>
            </a:r>
            <a:r>
              <a:rPr lang="zh-CN" altLang="en-US" b="1">
                <a:solidFill>
                  <a:srgbClr val="000066"/>
                </a:solidFill>
                <a:latin typeface="Arial" panose="020B0604020202020204" pitchFamily="34" charset="0"/>
                <a:ea typeface="宋体" panose="02010600030101010101" pitchFamily="2" charset="-122"/>
              </a:rPr>
              <a:t>种不同的应用模式</a:t>
            </a:r>
            <a:r>
              <a:rPr lang="en-US" altLang="zh-CN" b="1">
                <a:solidFill>
                  <a:srgbClr val="000066"/>
                </a:solidFill>
                <a:latin typeface="Arial" panose="020B0604020202020204" pitchFamily="34" charset="0"/>
                <a:ea typeface="宋体" panose="02010600030101010101" pitchFamily="2" charset="-122"/>
              </a:rPr>
              <a:t>.</a:t>
            </a:r>
            <a:endParaRPr lang="en-US" altLang="zh-CN" b="1">
              <a:solidFill>
                <a:srgbClr val="000066"/>
              </a:solidFill>
              <a:latin typeface="Arial" panose="020B0604020202020204" pitchFamily="34" charset="0"/>
              <a:ea typeface="宋体" panose="02010600030101010101" pitchFamily="2" charset="-122"/>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9" name="文本占位符 3058"/>
          <p:cNvSpPr/>
          <p:nvPr>
            <p:ph type="body" idx="4294967295"/>
          </p:nvPr>
        </p:nvSpPr>
        <p:spPr>
          <a:ln/>
        </p:spPr>
        <p:txBody>
          <a:bodyPr lIns="82550" tIns="41275" rIns="82550" bIns="41275"/>
          <a:p>
            <a:r>
              <a:rPr lang="en-US" altLang="zh-CN"/>
              <a:t>OSEKBuilder</a:t>
            </a:r>
            <a:r>
              <a:rPr lang="zh-CN" altLang="en-US"/>
              <a:t>中名字为</a:t>
            </a:r>
            <a:r>
              <a:rPr lang="en-US" altLang="zh-CN"/>
              <a:t>appmode</a:t>
            </a:r>
            <a:r>
              <a:rPr lang="zh-CN" altLang="en-US"/>
              <a:t>的</a:t>
            </a:r>
            <a:r>
              <a:rPr lang="en-US" altLang="zh-CN"/>
              <a:t>APPMODE</a:t>
            </a:r>
            <a:r>
              <a:rPr lang="zh-CN" altLang="en-US"/>
              <a:t>对象标志为</a:t>
            </a:r>
            <a:endParaRPr lang="zh-CN" altLang="en-US"/>
          </a:p>
          <a:p>
            <a:r>
              <a:rPr lang="zh-CN" altLang="en-US"/>
              <a:t>点击       或在</a:t>
            </a:r>
            <a:r>
              <a:rPr lang="en-US" altLang="zh-CN"/>
              <a:t>OIL Object</a:t>
            </a:r>
            <a:r>
              <a:rPr lang="zh-CN" altLang="en-US"/>
              <a:t>窗口右键添加</a:t>
            </a:r>
            <a:r>
              <a:rPr lang="en-US" altLang="zh-CN"/>
              <a:t>APPMODE</a:t>
            </a:r>
            <a:r>
              <a:rPr lang="zh-CN" altLang="en-US"/>
              <a:t>对象</a:t>
            </a:r>
            <a:endParaRPr lang="zh-CN" altLang="en-US"/>
          </a:p>
        </p:txBody>
      </p:sp>
      <p:sp>
        <p:nvSpPr>
          <p:cNvPr id="3060" name="标题 3059"/>
          <p:cNvSpPr/>
          <p:nvPr>
            <p:ph type="title" idx="4294967295"/>
          </p:nvPr>
        </p:nvSpPr>
        <p:spPr>
          <a:xfrm>
            <a:off x="381000" y="0"/>
            <a:ext cx="8534400" cy="762000"/>
          </a:xfrm>
          <a:ln/>
        </p:spPr>
        <p:txBody>
          <a:bodyPr wrap="square" lIns="82550" tIns="41275" rIns="82550" bIns="41275"/>
          <a:p>
            <a:r>
              <a:rPr lang="en-US" altLang="zh-CN" sz="2800"/>
              <a:t>OSEKBuilder——</a:t>
            </a:r>
            <a:r>
              <a:rPr lang="en-US" altLang="zh-CN" b="0"/>
              <a:t>APPMODE</a:t>
            </a:r>
            <a:endParaRPr lang="en-US" altLang="zh-CN" b="0"/>
          </a:p>
        </p:txBody>
      </p:sp>
      <p:pic>
        <p:nvPicPr>
          <p:cNvPr id="3061" name="图片 3060"/>
          <p:cNvPicPr>
            <a:picLocks noChangeAspect="1"/>
          </p:cNvPicPr>
          <p:nvPr/>
        </p:nvPicPr>
        <p:blipFill>
          <a:blip r:embed="rId1"/>
          <a:srcRect t="14268" b="8313"/>
          <a:stretch>
            <a:fillRect/>
          </a:stretch>
        </p:blipFill>
        <p:spPr>
          <a:xfrm>
            <a:off x="1981200" y="3124200"/>
            <a:ext cx="685800" cy="496888"/>
          </a:xfrm>
          <a:prstGeom prst="rect">
            <a:avLst/>
          </a:prstGeom>
          <a:noFill/>
          <a:ln w="9525">
            <a:noFill/>
          </a:ln>
        </p:spPr>
      </p:pic>
      <p:sp>
        <p:nvSpPr>
          <p:cNvPr id="3062" name="动作按钮: 上一张 3061"/>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3063" name="图片 3062"/>
          <p:cNvPicPr>
            <a:picLocks noChangeAspect="1"/>
          </p:cNvPicPr>
          <p:nvPr/>
        </p:nvPicPr>
        <p:blipFill>
          <a:blip r:embed="rId2"/>
          <a:stretch>
            <a:fillRect/>
          </a:stretch>
        </p:blipFill>
        <p:spPr>
          <a:xfrm>
            <a:off x="5334000" y="2514600"/>
            <a:ext cx="2133600" cy="546100"/>
          </a:xfrm>
          <a:prstGeom prst="rect">
            <a:avLst/>
          </a:prstGeom>
          <a:noFill/>
          <a:ln w="9525">
            <a:noFill/>
          </a:ln>
        </p:spPr>
      </p:pic>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6" name="标题 3065"/>
          <p:cNvSpPr/>
          <p:nvPr>
            <p:ph type="title" idx="4294967295"/>
          </p:nvPr>
        </p:nvSpPr>
        <p:spPr>
          <a:xfrm>
            <a:off x="1016000" y="69850"/>
            <a:ext cx="7340600" cy="350838"/>
          </a:xfrm>
          <a:ln/>
        </p:spPr>
        <p:txBody>
          <a:bodyPr lIns="82550" tIns="41275" rIns="82550" bIns="41275"/>
          <a:p>
            <a:r>
              <a:rPr lang="en-US" altLang="zh-CN" b="0"/>
              <a:t>COM Definition</a:t>
            </a:r>
            <a:endParaRPr lang="en-US" altLang="zh-CN" b="0"/>
          </a:p>
        </p:txBody>
      </p:sp>
      <p:sp>
        <p:nvSpPr>
          <p:cNvPr id="3067" name="文本占位符 3066"/>
          <p:cNvSpPr/>
          <p:nvPr>
            <p:ph type="body" idx="4294967295"/>
          </p:nvPr>
        </p:nvSpPr>
        <p:spPr>
          <a:xfrm>
            <a:off x="685800" y="1676400"/>
            <a:ext cx="7772400" cy="4495800"/>
          </a:xfrm>
          <a:ln/>
        </p:spPr>
        <p:txBody>
          <a:bodyPr lIns="82550" tIns="41275" rIns="82550" bIns="41275"/>
          <a:p>
            <a:r>
              <a:rPr lang="en-US" altLang="zh-CN" sz="2400"/>
              <a:t>COM</a:t>
            </a:r>
            <a:r>
              <a:rPr lang="zh-CN" altLang="en-US" sz="2400"/>
              <a:t>对象描述</a:t>
            </a:r>
            <a:r>
              <a:rPr lang="en-US" altLang="zh-CN" sz="2400"/>
              <a:t>CPU</a:t>
            </a:r>
            <a:r>
              <a:rPr lang="zh-CN" altLang="en-US" sz="2400"/>
              <a:t>交互子系统的配置。当前</a:t>
            </a:r>
            <a:r>
              <a:rPr lang="en-US" altLang="zh-CN" sz="2400"/>
              <a:t>CPU</a:t>
            </a:r>
            <a:r>
              <a:rPr lang="zh-CN" altLang="en-US" sz="2400"/>
              <a:t>只能有一个</a:t>
            </a:r>
            <a:r>
              <a:rPr lang="en-US" altLang="zh-CN" sz="2400"/>
              <a:t>COM</a:t>
            </a:r>
            <a:r>
              <a:rPr lang="zh-CN" altLang="en-US" sz="2400"/>
              <a:t>对象定义。</a:t>
            </a:r>
            <a:endParaRPr lang="zh-CN" altLang="en-US" sz="2400"/>
          </a:p>
          <a:p>
            <a:r>
              <a:rPr lang="en-US" altLang="zh-CN" sz="2400"/>
              <a:t>COM</a:t>
            </a:r>
            <a:r>
              <a:rPr lang="zh-CN" altLang="en-US" sz="2400"/>
              <a:t>对象的语法结构如下所示</a:t>
            </a:r>
            <a:r>
              <a:rPr lang="en-US" altLang="zh-CN" sz="2400"/>
              <a:t>:</a:t>
            </a:r>
            <a:endParaRPr lang="en-US" altLang="zh-CN" sz="2400"/>
          </a:p>
          <a:p>
            <a:pPr>
              <a:buNone/>
            </a:pPr>
            <a:r>
              <a:rPr lang="en-US" altLang="zh-CN" sz="900">
                <a:solidFill>
                  <a:schemeClr val="tx2"/>
                </a:solidFill>
              </a:rPr>
              <a:t>		</a:t>
            </a:r>
            <a:endParaRPr lang="en-US" altLang="zh-CN" sz="900">
              <a:solidFill>
                <a:schemeClr val="tx2"/>
              </a:solidFill>
            </a:endParaRPr>
          </a:p>
          <a:p>
            <a:pPr>
              <a:buNone/>
            </a:pPr>
            <a:r>
              <a:rPr lang="en-US" altLang="zh-CN" sz="2400">
                <a:solidFill>
                  <a:schemeClr val="tx2"/>
                </a:solidFill>
              </a:rPr>
              <a:t>	COM &lt;name of COM&gt; {</a:t>
            </a:r>
            <a:endParaRPr lang="en-US" altLang="zh-CN" sz="2400">
              <a:solidFill>
                <a:schemeClr val="tx2"/>
              </a:solidFill>
            </a:endParaRPr>
          </a:p>
          <a:p>
            <a:pPr>
              <a:buNone/>
            </a:pPr>
            <a:r>
              <a:rPr lang="en-US" altLang="zh-CN" sz="2400">
                <a:solidFill>
                  <a:schemeClr val="tx2"/>
                </a:solidFill>
              </a:rPr>
              <a:t>		USEMESSAGERESOURCE = &lt;TRUE / FALSE&gt;;</a:t>
            </a:r>
            <a:endParaRPr lang="en-US" altLang="zh-CN" sz="2400">
              <a:solidFill>
                <a:schemeClr val="tx2"/>
              </a:solidFill>
            </a:endParaRPr>
          </a:p>
          <a:p>
            <a:pPr>
              <a:buNone/>
            </a:pPr>
            <a:r>
              <a:rPr lang="en-US" altLang="zh-CN" sz="2400">
                <a:solidFill>
                  <a:schemeClr val="tx2"/>
                </a:solidFill>
              </a:rPr>
              <a:t>		USEMESSAGESTATUS = &lt;TRUE / FALSE&gt;;</a:t>
            </a:r>
            <a:endParaRPr lang="en-US" altLang="zh-CN" sz="2400">
              <a:solidFill>
                <a:schemeClr val="tx2"/>
              </a:solidFill>
            </a:endParaRPr>
          </a:p>
          <a:p>
            <a:pPr>
              <a:buNone/>
            </a:pPr>
            <a:r>
              <a:rPr lang="en-US" altLang="zh-CN" sz="2400">
                <a:solidFill>
                  <a:schemeClr val="tx2"/>
                </a:solidFill>
              </a:rPr>
              <a:t>				};</a:t>
            </a:r>
            <a:endParaRPr lang="en-US" altLang="zh-CN" sz="2400">
              <a:solidFill>
                <a:schemeClr val="tx2"/>
              </a:solidFill>
            </a:endParaRPr>
          </a:p>
        </p:txBody>
      </p:sp>
      <p:sp>
        <p:nvSpPr>
          <p:cNvPr id="3068" name="动作按钮: 上一张 3067"/>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1" name="标题 3070"/>
          <p:cNvSpPr/>
          <p:nvPr>
            <p:ph type="title" idx="4294967295"/>
          </p:nvPr>
        </p:nvSpPr>
        <p:spPr>
          <a:ln/>
        </p:spPr>
        <p:txBody>
          <a:bodyPr lIns="82550" tIns="41275" rIns="82550" bIns="41275"/>
          <a:p>
            <a:r>
              <a:rPr lang="en-US" altLang="zh-CN" b="0"/>
              <a:t>NM Definition</a:t>
            </a:r>
            <a:endParaRPr lang="en-US" altLang="zh-CN" b="0"/>
          </a:p>
        </p:txBody>
      </p:sp>
      <p:sp>
        <p:nvSpPr>
          <p:cNvPr id="3072" name="文本占位符 3071"/>
          <p:cNvSpPr/>
          <p:nvPr>
            <p:ph type="body" idx="4294967295"/>
          </p:nvPr>
        </p:nvSpPr>
        <p:spPr>
          <a:ln/>
        </p:spPr>
        <p:txBody>
          <a:bodyPr lIns="82550" tIns="41275" rIns="82550" bIns="41275"/>
          <a:p>
            <a:r>
              <a:rPr lang="en-US" altLang="zh-CN"/>
              <a:t>NM</a:t>
            </a:r>
            <a:r>
              <a:rPr lang="zh-CN" altLang="en-US"/>
              <a:t>对象描述了</a:t>
            </a:r>
            <a:r>
              <a:rPr lang="en-US" altLang="zh-CN"/>
              <a:t>CPU</a:t>
            </a:r>
            <a:r>
              <a:rPr lang="zh-CN" altLang="en-US"/>
              <a:t>网络管理子系统的配置定义。但是规范中没有对网络管理对象的属性进行定义。</a:t>
            </a:r>
            <a:endParaRPr lang="zh-CN" altLang="en-US"/>
          </a:p>
        </p:txBody>
      </p:sp>
      <p:sp>
        <p:nvSpPr>
          <p:cNvPr id="3073" name="动作按钮: 上一张 3072"/>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文本占位符 3075"/>
          <p:cNvSpPr/>
          <p:nvPr>
            <p:ph type="body" idx="4294967295"/>
          </p:nvPr>
        </p:nvSpPr>
        <p:spPr>
          <a:xfrm>
            <a:off x="685800" y="1828800"/>
            <a:ext cx="7848600" cy="4495800"/>
          </a:xfrm>
          <a:ln/>
        </p:spPr>
        <p:txBody>
          <a:bodyPr lIns="91431" tIns="45716" rIns="91431" bIns="45716"/>
          <a:p>
            <a:r>
              <a:rPr lang="zh-CN" altLang="en-US" sz="1600"/>
              <a:t>根据设计在</a:t>
            </a:r>
            <a:r>
              <a:rPr lang="en-US" altLang="zh-CN" sz="1600"/>
              <a:t>OSEKBuilder</a:t>
            </a:r>
            <a:r>
              <a:rPr lang="zh-CN" altLang="en-US" sz="1600"/>
              <a:t>中进行配置。</a:t>
            </a:r>
            <a:endParaRPr lang="zh-CN" altLang="en-US" sz="1600"/>
          </a:p>
          <a:p>
            <a:r>
              <a:rPr lang="en-US" altLang="zh-CN" sz="1600"/>
              <a:t>OSEK_builder</a:t>
            </a:r>
            <a:r>
              <a:rPr lang="zh-CN" altLang="en-US" sz="1600"/>
              <a:t>的基本界面中左边的</a:t>
            </a:r>
            <a:r>
              <a:rPr lang="en-US" altLang="zh-CN" sz="1600"/>
              <a:t>OIL_Object</a:t>
            </a:r>
            <a:r>
              <a:rPr lang="zh-CN" altLang="en-US" sz="1600"/>
              <a:t>是用户根据应用程序设计配置</a:t>
            </a:r>
            <a:r>
              <a:rPr lang="en-US" altLang="zh-CN" sz="1600"/>
              <a:t>OIL</a:t>
            </a:r>
            <a:r>
              <a:rPr lang="zh-CN" altLang="en-US" sz="1600"/>
              <a:t>对象的条目，用户可以通过右键或者点击</a:t>
            </a:r>
            <a:r>
              <a:rPr lang="en-US" altLang="zh-CN" sz="1600"/>
              <a:t>New object      </a:t>
            </a:r>
            <a:r>
              <a:rPr lang="zh-CN" altLang="en-US" sz="1600"/>
              <a:t>快捷按钮添加对象。</a:t>
            </a:r>
            <a:endParaRPr lang="zh-CN" altLang="en-US" sz="1600"/>
          </a:p>
          <a:p>
            <a:r>
              <a:rPr lang="zh-CN" altLang="en-US" sz="1600"/>
              <a:t>例如添加了</a:t>
            </a:r>
            <a:r>
              <a:rPr lang="en-US" altLang="zh-CN" sz="1600"/>
              <a:t>task</a:t>
            </a:r>
            <a:r>
              <a:rPr lang="zh-CN" altLang="en-US" sz="1600"/>
              <a:t>对象后，在右边的属性栏对</a:t>
            </a:r>
            <a:r>
              <a:rPr lang="en-US" altLang="zh-CN" sz="1600"/>
              <a:t>task</a:t>
            </a:r>
            <a:r>
              <a:rPr lang="zh-CN" altLang="en-US" sz="1600"/>
              <a:t>的个数及</a:t>
            </a:r>
            <a:r>
              <a:rPr lang="en-US" altLang="zh-CN" sz="1600"/>
              <a:t>task</a:t>
            </a:r>
            <a:r>
              <a:rPr lang="zh-CN" altLang="en-US" sz="1600"/>
              <a:t>的各种相关属性（如：</a:t>
            </a:r>
            <a:r>
              <a:rPr lang="en-US" altLang="zh-CN" sz="1600"/>
              <a:t>task</a:t>
            </a:r>
            <a:r>
              <a:rPr lang="zh-CN" altLang="en-US" sz="1600"/>
              <a:t>的优先级别，调度类型，</a:t>
            </a:r>
            <a:r>
              <a:rPr lang="en-US" altLang="zh-CN" sz="1600"/>
              <a:t>APPMODE</a:t>
            </a:r>
            <a:r>
              <a:rPr lang="zh-CN" altLang="en-US" sz="1600"/>
              <a:t>及</a:t>
            </a:r>
            <a:r>
              <a:rPr lang="en-US" altLang="zh-CN" sz="1600"/>
              <a:t>task</a:t>
            </a:r>
            <a:r>
              <a:rPr lang="zh-CN" altLang="en-US" sz="1600"/>
              <a:t>的任务堆栈大小设置）。</a:t>
            </a:r>
            <a:endParaRPr lang="zh-CN" altLang="en-US" sz="1600"/>
          </a:p>
          <a:p>
            <a:r>
              <a:rPr lang="zh-CN" altLang="en-US" sz="1600"/>
              <a:t>其它的</a:t>
            </a:r>
            <a:r>
              <a:rPr lang="en-US" altLang="zh-CN" sz="1600"/>
              <a:t>object</a:t>
            </a:r>
            <a:r>
              <a:rPr lang="zh-CN" altLang="en-US" sz="1600"/>
              <a:t>还有：</a:t>
            </a:r>
            <a:r>
              <a:rPr lang="en-US" altLang="zh-CN" sz="1600"/>
              <a:t>ISR</a:t>
            </a:r>
            <a:r>
              <a:rPr lang="zh-CN" altLang="en-US" sz="1600"/>
              <a:t>，</a:t>
            </a:r>
            <a:r>
              <a:rPr lang="en-US" altLang="zh-CN" sz="1600"/>
              <a:t>EVENT</a:t>
            </a:r>
            <a:r>
              <a:rPr lang="zh-CN" altLang="en-US" sz="1600"/>
              <a:t>，</a:t>
            </a:r>
            <a:r>
              <a:rPr lang="en-US" altLang="zh-CN" sz="1600"/>
              <a:t>COUNTER</a:t>
            </a:r>
            <a:r>
              <a:rPr lang="zh-CN" altLang="en-US" sz="1600"/>
              <a:t>，</a:t>
            </a:r>
            <a:r>
              <a:rPr lang="en-US" altLang="zh-CN" sz="1600"/>
              <a:t>MESSAGE</a:t>
            </a:r>
            <a:r>
              <a:rPr lang="zh-CN" altLang="en-US" sz="1600"/>
              <a:t>等生成配置</a:t>
            </a:r>
            <a:r>
              <a:rPr lang="en-US" altLang="zh-CN" sz="1600"/>
              <a:t>c</a:t>
            </a:r>
            <a:r>
              <a:rPr lang="zh-CN" altLang="en-US" sz="1600"/>
              <a:t>文件</a:t>
            </a:r>
            <a:endParaRPr lang="zh-CN" altLang="en-US" sz="1600"/>
          </a:p>
          <a:p>
            <a:r>
              <a:rPr lang="zh-CN" altLang="en-US" sz="1600"/>
              <a:t>配置完成后，点</a:t>
            </a:r>
            <a:r>
              <a:rPr lang="en-US" altLang="zh-CN" sz="1600"/>
              <a:t>OSEK Builder     </a:t>
            </a:r>
            <a:r>
              <a:rPr lang="zh-CN" altLang="en-US" sz="1600"/>
              <a:t>检查语法。通过后用</a:t>
            </a:r>
            <a:r>
              <a:rPr lang="en-US" altLang="zh-CN" sz="1600"/>
              <a:t>Project-&gt;generate</a:t>
            </a:r>
            <a:r>
              <a:rPr lang="zh-CN" altLang="en-US" sz="1600"/>
              <a:t>或点击配置文件生成按钮      生成</a:t>
            </a:r>
            <a:r>
              <a:rPr lang="en-US" altLang="zh-CN" sz="1600"/>
              <a:t>C</a:t>
            </a:r>
            <a:r>
              <a:rPr lang="zh-CN" altLang="en-US" sz="1600"/>
              <a:t>文件。如果该按钮为灰色 ，则点击</a:t>
            </a:r>
            <a:r>
              <a:rPr lang="en-US" altLang="zh-CN" sz="1600"/>
              <a:t>Cpu</a:t>
            </a:r>
            <a:r>
              <a:rPr lang="zh-CN" altLang="en-US" sz="1600"/>
              <a:t>图标      ，在弹出的菜单中将</a:t>
            </a:r>
            <a:r>
              <a:rPr lang="en-US" altLang="zh-CN" sz="1600"/>
              <a:t>Builder</a:t>
            </a:r>
            <a:r>
              <a:rPr lang="zh-CN" altLang="en-US" sz="1600"/>
              <a:t>栏选择为</a:t>
            </a:r>
            <a:r>
              <a:rPr lang="en-US" altLang="zh-CN" sz="1600"/>
              <a:t>OSEKturbo_OS12_2_2_1_59</a:t>
            </a:r>
            <a:r>
              <a:rPr lang="zh-CN" altLang="en-US" sz="1600"/>
              <a:t>模板即可。</a:t>
            </a:r>
            <a:endParaRPr lang="zh-CN" altLang="en-US" sz="1600"/>
          </a:p>
          <a:p>
            <a:r>
              <a:rPr lang="en-US" altLang="zh-CN" sz="1600"/>
              <a:t>OIL</a:t>
            </a:r>
            <a:r>
              <a:rPr lang="zh-CN" altLang="en-US" sz="1600"/>
              <a:t>文件里任务等定义顺序是配置时的创建顺序。</a:t>
            </a:r>
            <a:r>
              <a:rPr lang="en-US" altLang="zh-CN" sz="1600"/>
              <a:t>OIL</a:t>
            </a:r>
            <a:r>
              <a:rPr lang="zh-CN" altLang="en-US" sz="1600"/>
              <a:t>文件中的顺序不影响</a:t>
            </a:r>
            <a:r>
              <a:rPr lang="en-US" altLang="zh-CN" sz="1600"/>
              <a:t>C</a:t>
            </a:r>
            <a:r>
              <a:rPr lang="zh-CN" altLang="en-US" sz="1600"/>
              <a:t>文件的生成顺序</a:t>
            </a:r>
            <a:endParaRPr lang="zh-CN" altLang="en-US" sz="1600"/>
          </a:p>
        </p:txBody>
      </p:sp>
      <p:pic>
        <p:nvPicPr>
          <p:cNvPr id="3077" name="图片 3076"/>
          <p:cNvPicPr>
            <a:picLocks noChangeAspect="1"/>
          </p:cNvPicPr>
          <p:nvPr/>
        </p:nvPicPr>
        <p:blipFill>
          <a:blip r:embed="rId1"/>
          <a:stretch>
            <a:fillRect/>
          </a:stretch>
        </p:blipFill>
        <p:spPr>
          <a:xfrm>
            <a:off x="2209800" y="3276600"/>
            <a:ext cx="4162425" cy="1276350"/>
          </a:xfrm>
          <a:prstGeom prst="rect">
            <a:avLst/>
          </a:prstGeom>
          <a:noFill/>
          <a:ln w="9525">
            <a:noFill/>
          </a:ln>
        </p:spPr>
      </p:pic>
      <p:sp>
        <p:nvSpPr>
          <p:cNvPr id="3078" name="标题 3077"/>
          <p:cNvSpPr/>
          <p:nvPr>
            <p:ph type="title" idx="4294967295"/>
          </p:nvPr>
        </p:nvSpPr>
        <p:spPr>
          <a:ln/>
        </p:spPr>
        <p:txBody>
          <a:bodyPr lIns="82550" tIns="41275" rIns="82550" bIns="41275"/>
          <a:p>
            <a:r>
              <a:rPr lang="zh-CN" altLang="en-US" sz="2000"/>
              <a:t>利用</a:t>
            </a:r>
            <a:r>
              <a:rPr lang="en-US" altLang="zh-CN" sz="2000"/>
              <a:t>OSEKBuilder</a:t>
            </a:r>
            <a:r>
              <a:rPr lang="zh-CN" altLang="en-US" sz="2000"/>
              <a:t>生成</a:t>
            </a:r>
            <a:r>
              <a:rPr lang="en-US" altLang="zh-CN" sz="2000"/>
              <a:t>oil</a:t>
            </a:r>
            <a:r>
              <a:rPr lang="zh-CN" altLang="en-US" sz="2000"/>
              <a:t>文件和</a:t>
            </a:r>
            <a:r>
              <a:rPr lang="en-US" altLang="zh-CN" sz="2000"/>
              <a:t>gen</a:t>
            </a:r>
            <a:r>
              <a:rPr lang="zh-CN" altLang="en-US" sz="2000"/>
              <a:t>文件夹中的</a:t>
            </a:r>
            <a:r>
              <a:rPr lang="en-US" altLang="zh-CN" sz="2000"/>
              <a:t>c</a:t>
            </a:r>
            <a:r>
              <a:rPr lang="zh-CN" altLang="en-US" sz="2000"/>
              <a:t>语言配置文件</a:t>
            </a:r>
            <a:endParaRPr lang="zh-CN" altLang="en-US" sz="2000"/>
          </a:p>
        </p:txBody>
      </p:sp>
      <p:pic>
        <p:nvPicPr>
          <p:cNvPr id="3079" name="图片 3078"/>
          <p:cNvPicPr>
            <a:picLocks noChangeAspect="1"/>
          </p:cNvPicPr>
          <p:nvPr/>
        </p:nvPicPr>
        <p:blipFill>
          <a:blip r:embed="rId2"/>
          <a:srcRect l="20000" t="11607" r="20000" b="2678"/>
          <a:stretch>
            <a:fillRect/>
          </a:stretch>
        </p:blipFill>
        <p:spPr>
          <a:xfrm>
            <a:off x="7620000" y="2514600"/>
            <a:ext cx="228600" cy="304800"/>
          </a:xfrm>
          <a:prstGeom prst="rect">
            <a:avLst/>
          </a:prstGeom>
          <a:noFill/>
          <a:ln w="9525">
            <a:noFill/>
          </a:ln>
        </p:spPr>
      </p:pic>
      <p:pic>
        <p:nvPicPr>
          <p:cNvPr id="3080" name="图片 3079"/>
          <p:cNvPicPr>
            <a:picLocks noChangeAspect="1"/>
          </p:cNvPicPr>
          <p:nvPr/>
        </p:nvPicPr>
        <p:blipFill>
          <a:blip r:embed="rId3"/>
          <a:stretch>
            <a:fillRect/>
          </a:stretch>
        </p:blipFill>
        <p:spPr>
          <a:xfrm>
            <a:off x="4267200" y="4572000"/>
            <a:ext cx="285750" cy="304800"/>
          </a:xfrm>
          <a:prstGeom prst="rect">
            <a:avLst/>
          </a:prstGeom>
          <a:noFill/>
          <a:ln w="9525">
            <a:noFill/>
          </a:ln>
        </p:spPr>
      </p:pic>
      <p:pic>
        <p:nvPicPr>
          <p:cNvPr id="3081" name="图片 3080"/>
          <p:cNvPicPr>
            <a:picLocks noChangeAspect="1"/>
          </p:cNvPicPr>
          <p:nvPr/>
        </p:nvPicPr>
        <p:blipFill>
          <a:blip r:embed="rId4"/>
          <a:stretch>
            <a:fillRect/>
          </a:stretch>
        </p:blipFill>
        <p:spPr>
          <a:xfrm>
            <a:off x="4800600" y="4876800"/>
            <a:ext cx="285750" cy="276225"/>
          </a:xfrm>
          <a:prstGeom prst="rect">
            <a:avLst/>
          </a:prstGeom>
          <a:noFill/>
          <a:ln w="9525">
            <a:noFill/>
          </a:ln>
        </p:spPr>
      </p:pic>
      <p:pic>
        <p:nvPicPr>
          <p:cNvPr id="3082" name="图片 3081"/>
          <p:cNvPicPr>
            <a:picLocks noChangeAspect="1"/>
          </p:cNvPicPr>
          <p:nvPr/>
        </p:nvPicPr>
        <p:blipFill>
          <a:blip r:embed="rId5"/>
          <a:stretch>
            <a:fillRect/>
          </a:stretch>
        </p:blipFill>
        <p:spPr>
          <a:xfrm>
            <a:off x="3276600" y="5181600"/>
            <a:ext cx="288925" cy="288925"/>
          </a:xfrm>
          <a:prstGeom prst="rect">
            <a:avLst/>
          </a:prstGeom>
          <a:noFill/>
          <a:ln w="9525">
            <a:noFill/>
          </a:ln>
        </p:spPr>
      </p:pic>
      <p:sp>
        <p:nvSpPr>
          <p:cNvPr id="3083" name="动作按钮: 上一张 3082"/>
          <p:cNvSpPr/>
          <p:nvPr/>
        </p:nvSpPr>
        <p:spPr>
          <a:xfrm>
            <a:off x="8382000" y="6324600"/>
            <a:ext cx="609600" cy="457200"/>
          </a:xfrm>
          <a:prstGeom prst="actionButtonReturn">
            <a:avLst/>
          </a:prstGeom>
          <a:solidFill>
            <a:srgbClr val="FFFFFF"/>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3084" name="图片 3083"/>
          <p:cNvPicPr>
            <a:picLocks noChangeAspect="1"/>
          </p:cNvPicPr>
          <p:nvPr/>
        </p:nvPicPr>
        <p:blipFill>
          <a:blip r:embed="rId6"/>
          <a:stretch>
            <a:fillRect/>
          </a:stretch>
        </p:blipFill>
        <p:spPr>
          <a:xfrm>
            <a:off x="762000" y="1143000"/>
            <a:ext cx="7696200" cy="518160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3084"/>
                                        </p:tgtEl>
                                        <p:attrNameLst>
                                          <p:attrName>style.visibility</p:attrName>
                                        </p:attrNameLst>
                                      </p:cBhvr>
                                      <p:to>
                                        <p:strVal val="visible"/>
                                      </p:to>
                                    </p:set>
                                    <p:animEffect transition="in" filter="blinds(horizontal)">
                                      <p:cBhvr additive="base">
                                        <p:cTn id="7" dur="500"/>
                                        <p:tgtEl>
                                          <p:spTgt spid="30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childTnLst>
                                    <p:animEffect transition="out" filter="blinds(horizontal)">
                                      <p:cBhvr additive="base">
                                        <p:cTn id="11" dur="500"/>
                                        <p:tgtEl>
                                          <p:spTgt spid="3084"/>
                                        </p:tgtEl>
                                      </p:cBhvr>
                                    </p:animEffect>
                                    <p:set>
                                      <p:cBhvr additive="base">
                                        <p:cTn id="12" dur="1" fill="hold">
                                          <p:stCondLst>
                                            <p:cond delay="499"/>
                                          </p:stCondLst>
                                        </p:cTn>
                                        <p:tgtEl>
                                          <p:spTgt spid="308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childTnLst>
                                    <p:set>
                                      <p:cBhvr additive="base">
                                        <p:cTn id="16" dur="1" fill="hold">
                                          <p:stCondLst>
                                            <p:cond delay="0"/>
                                          </p:stCondLst>
                                        </p:cTn>
                                        <p:tgtEl>
                                          <p:spTgt spid="3077"/>
                                        </p:tgtEl>
                                        <p:attrNameLst>
                                          <p:attrName>style.visibility</p:attrName>
                                        </p:attrNameLst>
                                      </p:cBhvr>
                                      <p:to>
                                        <p:strVal val="visible"/>
                                      </p:to>
                                    </p:set>
                                    <p:animEffect transition="in" filter="blinds(horizontal)">
                                      <p:cBhvr additive="base">
                                        <p:cTn id="17" dur="500"/>
                                        <p:tgtEl>
                                          <p:spTgt spid="30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childTnLst>
                                    <p:animEffect transition="out" filter="blinds(horizontal)">
                                      <p:cBhvr additive="base">
                                        <p:cTn id="21" dur="500"/>
                                        <p:tgtEl>
                                          <p:spTgt spid="3077"/>
                                        </p:tgtEl>
                                      </p:cBhvr>
                                    </p:animEffect>
                                    <p:set>
                                      <p:cBhvr additive="base">
                                        <p:cTn id="22" dur="1" fill="hold">
                                          <p:stCondLst>
                                            <p:cond delay="499"/>
                                          </p:stCondLst>
                                        </p:cTn>
                                        <p:tgtEl>
                                          <p:spTgt spid="30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7" name="矩形 3086"/>
          <p:cNvSpPr/>
          <p:nvPr/>
        </p:nvSpPr>
        <p:spPr>
          <a:xfrm>
            <a:off x="533400" y="0"/>
            <a:ext cx="8077200" cy="646113"/>
          </a:xfrm>
          <a:prstGeom prst="rect">
            <a:avLst/>
          </a:prstGeom>
          <a:noFill/>
          <a:ln w="9525">
            <a:noFill/>
          </a:ln>
        </p:spPr>
        <p:txBody>
          <a:bodyPr lIns="82550" tIns="41275" rIns="82550" bIns="41275"/>
          <a:p>
            <a:pPr marL="254000" indent="-254000" algn="ctr" defTabSz="676275" eaLnBrk="0" fontAlgn="base" hangingPunct="0">
              <a:lnSpc>
                <a:spcPct val="105000"/>
              </a:lnSpc>
              <a:spcBef>
                <a:spcPct val="50000"/>
              </a:spcBef>
              <a:spcAft>
                <a:spcPct val="0"/>
              </a:spcAft>
              <a:buClrTx/>
              <a:buSzPct val="75000"/>
            </a:pPr>
            <a:r>
              <a:rPr lang="zh-CN" altLang="en-US" sz="3200" b="1">
                <a:solidFill>
                  <a:srgbClr val="FFFF00"/>
                </a:solidFill>
                <a:latin typeface="Times New Roman" panose="02020603050405020304" pitchFamily="18" charset="0"/>
                <a:ea typeface="黑体" panose="02010609060101010101" pitchFamily="2" charset="-122"/>
              </a:rPr>
              <a:t>本节提要</a:t>
            </a:r>
            <a:endParaRPr lang="zh-CN" altLang="en-US" sz="3200" b="1">
              <a:solidFill>
                <a:srgbClr val="FFFF00"/>
              </a:solidFill>
              <a:latin typeface="Times New Roman" panose="02020603050405020304" pitchFamily="18" charset="0"/>
              <a:ea typeface="黑体" panose="02010609060101010101" pitchFamily="2" charset="-122"/>
            </a:endParaRPr>
          </a:p>
        </p:txBody>
      </p:sp>
      <p:sp>
        <p:nvSpPr>
          <p:cNvPr id="3088" name="矩形 3087"/>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3089" name="矩形 3088"/>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3090" name="图片 3089"/>
          <p:cNvPicPr>
            <a:picLocks noChangeAspect="1"/>
          </p:cNvPicPr>
          <p:nvPr/>
        </p:nvPicPr>
        <p:blipFill>
          <a:blip r:embed="rId1"/>
          <a:srcRect l="6396"/>
          <a:stretch>
            <a:fillRect/>
          </a:stretch>
        </p:blipFill>
        <p:spPr>
          <a:xfrm>
            <a:off x="38100" y="2066925"/>
            <a:ext cx="3238500" cy="3724275"/>
          </a:xfrm>
          <a:prstGeom prst="rect">
            <a:avLst/>
          </a:prstGeom>
          <a:noFill/>
          <a:ln w="9525">
            <a:noFill/>
          </a:ln>
        </p:spPr>
      </p:pic>
      <p:sp>
        <p:nvSpPr>
          <p:cNvPr id="3091" name="矩形 3090"/>
          <p:cNvSpPr/>
          <p:nvPr/>
        </p:nvSpPr>
        <p:spPr>
          <a:xfrm>
            <a:off x="1633538" y="1687513"/>
            <a:ext cx="2251075" cy="4478337"/>
          </a:xfrm>
          <a:noFill/>
          <a:ln w="28575" cap="flat" cmpd="sng">
            <a:solidFill>
              <a:srgbClr val="CCCCFF"/>
            </a:solidFill>
            <a:prstDash val="sysDot"/>
            <a:headEnd type="none" w="med" len="med"/>
            <a:tailEnd type="none" w="med" len="med"/>
          </a:ln>
        </p:spPr>
        <p:txBody>
          <a:bodyPr/>
          <a:p>
            <a:endParaRPr lang="zh-CN" altLang="en-US"/>
          </a:p>
        </p:txBody>
      </p:sp>
      <p:sp>
        <p:nvSpPr>
          <p:cNvPr id="3092" name="椭圆 3091"/>
          <p:cNvSpPr/>
          <p:nvPr/>
        </p:nvSpPr>
        <p:spPr>
          <a:xfrm>
            <a:off x="2644775" y="1751013"/>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3093" name="椭圆 3092"/>
          <p:cNvSpPr/>
          <p:nvPr/>
        </p:nvSpPr>
        <p:spPr>
          <a:xfrm>
            <a:off x="3629025" y="36385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3</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3094" name="椭圆 3093"/>
          <p:cNvSpPr/>
          <p:nvPr/>
        </p:nvSpPr>
        <p:spPr>
          <a:xfrm>
            <a:off x="3371850" y="2695575"/>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2</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3095" name="椭圆 3094"/>
          <p:cNvSpPr/>
          <p:nvPr/>
        </p:nvSpPr>
        <p:spPr>
          <a:xfrm>
            <a:off x="2814638" y="5373688"/>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5</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3096" name="椭圆 3095"/>
          <p:cNvSpPr/>
          <p:nvPr/>
        </p:nvSpPr>
        <p:spPr>
          <a:xfrm>
            <a:off x="3533775" y="45402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4</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3097" name="矩形 3096"/>
          <p:cNvSpPr/>
          <p:nvPr/>
        </p:nvSpPr>
        <p:spPr>
          <a:xfrm>
            <a:off x="3505200" y="1752600"/>
            <a:ext cx="5373688"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a:t>
            </a:r>
            <a:r>
              <a:rPr lang="zh-CN" altLang="en-US" sz="2400" b="1">
                <a:latin typeface="Arial" panose="020B0604020202020204" pitchFamily="34" charset="0"/>
                <a:ea typeface="华文楷体" panose="02010600040101010101" pitchFamily="2" charset="-122"/>
              </a:rPr>
              <a:t>标准介绍</a:t>
            </a:r>
            <a:endParaRPr lang="zh-CN" altLang="en-US" sz="2400" b="1">
              <a:latin typeface="Arial" panose="020B0604020202020204" pitchFamily="34" charset="0"/>
              <a:ea typeface="华文楷体" panose="02010600040101010101" pitchFamily="2" charset="-122"/>
            </a:endParaRPr>
          </a:p>
        </p:txBody>
      </p:sp>
      <p:sp>
        <p:nvSpPr>
          <p:cNvPr id="3098" name="矩形 3097"/>
          <p:cNvSpPr/>
          <p:nvPr/>
        </p:nvSpPr>
        <p:spPr>
          <a:xfrm>
            <a:off x="3943350" y="2667000"/>
            <a:ext cx="52006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OS</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
        <p:nvSpPr>
          <p:cNvPr id="3099" name="矩形 3098"/>
          <p:cNvSpPr/>
          <p:nvPr/>
        </p:nvSpPr>
        <p:spPr>
          <a:xfrm>
            <a:off x="3429000" y="5410200"/>
            <a:ext cx="42989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solidFill>
                  <a:srgbClr val="FF0000"/>
                </a:solidFill>
                <a:latin typeface="Arial" panose="020B0604020202020204" pitchFamily="34" charset="0"/>
                <a:ea typeface="华文楷体" panose="02010600040101010101" pitchFamily="2" charset="-122"/>
                <a:sym typeface="Symbol" panose="05050102010706020507" pitchFamily="18" charset="2"/>
              </a:rPr>
              <a:t>AutoOSEK </a:t>
            </a:r>
            <a:r>
              <a:rPr lang="zh-CN" altLang="en-US" sz="2400" b="1">
                <a:solidFill>
                  <a:srgbClr val="FF0000"/>
                </a:solidFill>
                <a:latin typeface="Arial" panose="020B0604020202020204" pitchFamily="34" charset="0"/>
                <a:ea typeface="华文楷体" panose="02010600040101010101" pitchFamily="2" charset="-122"/>
                <a:sym typeface="Symbol" panose="05050102010706020507" pitchFamily="18" charset="2"/>
              </a:rPr>
              <a:t>内核设计</a:t>
            </a:r>
            <a:endParaRPr lang="zh-CN" altLang="en-US" sz="2400" b="1">
              <a:solidFill>
                <a:srgbClr val="FF0000"/>
              </a:solidFill>
              <a:latin typeface="Arial" panose="020B0604020202020204" pitchFamily="34" charset="0"/>
              <a:ea typeface="华文楷体" panose="02010600040101010101" pitchFamily="2" charset="-122"/>
              <a:sym typeface="Symbol" panose="05050102010706020507" pitchFamily="18" charset="2"/>
            </a:endParaRPr>
          </a:p>
        </p:txBody>
      </p:sp>
      <p:sp>
        <p:nvSpPr>
          <p:cNvPr id="3100" name="矩形 3099"/>
          <p:cNvSpPr/>
          <p:nvPr/>
        </p:nvSpPr>
        <p:spPr>
          <a:xfrm>
            <a:off x="4343400" y="3657600"/>
            <a:ext cx="3254375"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COM</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a:p>
            <a:pPr defTabSz="914400" eaLnBrk="0" fontAlgn="base" hangingPunct="0">
              <a:lnSpc>
                <a:spcPct val="90000"/>
              </a:lnSpc>
              <a:spcBef>
                <a:spcPct val="0"/>
              </a:spcBef>
              <a:spcAft>
                <a:spcPct val="0"/>
              </a:spcAft>
              <a:buClrTx/>
              <a:buSzPct val="100000"/>
            </a:pPr>
            <a:endParaRPr lang="zh-CN" altLang="en-US" sz="2400" b="1">
              <a:latin typeface="楷体_GB2312" pitchFamily="49" charset="-122"/>
              <a:ea typeface="楷体_GB2312" pitchFamily="49" charset="-122"/>
            </a:endParaRPr>
          </a:p>
        </p:txBody>
      </p:sp>
      <p:sp>
        <p:nvSpPr>
          <p:cNvPr id="3101" name="矩形 3100"/>
          <p:cNvSpPr/>
          <p:nvPr/>
        </p:nvSpPr>
        <p:spPr>
          <a:xfrm>
            <a:off x="4267200" y="4495800"/>
            <a:ext cx="3065463"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OIL</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4" name="标题 3103"/>
          <p:cNvSpPr/>
          <p:nvPr>
            <p:ph type="title" idx="4294967295"/>
          </p:nvPr>
        </p:nvSpPr>
        <p:spPr>
          <a:ln/>
        </p:spPr>
        <p:txBody>
          <a:bodyPr lIns="82550" tIns="41275" rIns="82550" bIns="41275"/>
          <a:p>
            <a:r>
              <a:rPr lang="en-US" altLang="zh-CN" sz="2800"/>
              <a:t>1</a:t>
            </a:r>
            <a:r>
              <a:rPr lang="zh-CN" altLang="en-US" sz="2800"/>
              <a:t>．操作系统研发</a:t>
            </a:r>
            <a:endParaRPr lang="zh-CN" altLang="en-US" sz="2800"/>
          </a:p>
        </p:txBody>
      </p:sp>
      <p:sp>
        <p:nvSpPr>
          <p:cNvPr id="3105" name="文本占位符 3104"/>
          <p:cNvSpPr/>
          <p:nvPr>
            <p:ph type="body" idx="4294967295"/>
          </p:nvPr>
        </p:nvSpPr>
        <p:spPr>
          <a:ln/>
        </p:spPr>
        <p:txBody>
          <a:bodyPr lIns="82550" tIns="41275" rIns="82550" bIns="41275"/>
          <a:p>
            <a:r>
              <a:rPr lang="zh-CN" altLang="en-US"/>
              <a:t>车用操作系统有高可靠性、强实时性、网络化、平台化以及符合国际标准等要求，因此在研发过程中参考汽车软件国际标准</a:t>
            </a:r>
            <a:r>
              <a:rPr lang="en-US" altLang="zh-CN"/>
              <a:t>OSEK</a:t>
            </a:r>
            <a:r>
              <a:rPr lang="zh-CN" altLang="en-US"/>
              <a:t>来进行实时操作系统的研发</a:t>
            </a:r>
            <a:endParaRPr lang="zh-CN" altLang="en-US"/>
          </a:p>
          <a:p>
            <a:pPr>
              <a:buNone/>
            </a:pPr>
            <a:endParaRPr lang="zh-CN" altLang="en-US"/>
          </a:p>
        </p:txBody>
      </p:sp>
      <p:sp>
        <p:nvSpPr>
          <p:cNvPr id="3106" name="矩形 3105"/>
          <p:cNvSpPr/>
          <p:nvPr/>
        </p:nvSpPr>
        <p:spPr>
          <a:xfrm>
            <a:off x="0" y="2043113"/>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graphicFrame>
        <p:nvGraphicFramePr>
          <p:cNvPr id="3107" name="对象 3106"/>
          <p:cNvGraphicFramePr>
            <a:graphicFrameLocks noChangeAspect="1"/>
          </p:cNvGraphicFramePr>
          <p:nvPr/>
        </p:nvGraphicFramePr>
        <p:xfrm>
          <a:off x="1524000" y="2133600"/>
          <a:ext cx="5334000" cy="3970338"/>
        </p:xfrm>
        <a:graphic>
          <a:graphicData uri="http://schemas.openxmlformats.org/presentationml/2006/ole">
            <mc:AlternateContent xmlns:mc="http://schemas.openxmlformats.org/markup-compatibility/2006">
              <mc:Choice xmlns:v="urn:schemas-microsoft-com:vml" Requires="v">
                <p:oleObj spid="_x0000_s3085" name="" r:id="rId1" imgW="2991485" imgH="2596515" progId="Visio.Drawing.11">
                  <p:embed/>
                </p:oleObj>
              </mc:Choice>
              <mc:Fallback>
                <p:oleObj name="" r:id="rId1" imgW="2991485" imgH="2596515" progId="Visio.Drawing.11">
                  <p:embed/>
                  <p:pic>
                    <p:nvPicPr>
                      <p:cNvPr id="0" name="图片 3084"/>
                      <p:cNvPicPr/>
                      <p:nvPr/>
                    </p:nvPicPr>
                    <p:blipFill>
                      <a:blip r:embed="rId2"/>
                      <a:stretch>
                        <a:fillRect/>
                      </a:stretch>
                    </p:blipFill>
                    <p:spPr>
                      <a:xfrm>
                        <a:off x="1524000" y="2133600"/>
                        <a:ext cx="5334000" cy="3970338"/>
                      </a:xfrm>
                      <a:prstGeom prst="rect">
                        <a:avLst/>
                      </a:prstGeom>
                      <a:noFill/>
                      <a:ln w="38100">
                        <a:noFill/>
                        <a:miter/>
                      </a:ln>
                    </p:spPr>
                  </p:pic>
                </p:oleObj>
              </mc:Fallback>
            </mc:AlternateContent>
          </a:graphicData>
        </a:graphic>
      </p:graphicFrame>
      <p:sp>
        <p:nvSpPr>
          <p:cNvPr id="3108" name="矩形 3107"/>
          <p:cNvSpPr/>
          <p:nvPr/>
        </p:nvSpPr>
        <p:spPr>
          <a:xfrm>
            <a:off x="3048000" y="6096000"/>
            <a:ext cx="1847850" cy="366713"/>
          </a:xfrm>
          <a:prstGeom prst="rect">
            <a:avLst/>
          </a:prstGeom>
          <a:noFill/>
          <a:ln w="9525">
            <a:noFill/>
          </a:ln>
        </p:spPr>
        <p:txBody>
          <a:bodyPr wrap="none" anchor="ctr" anchorCtr="0"/>
          <a:p>
            <a:pPr defTabSz="914400" fontAlgn="base">
              <a:lnSpc>
                <a:spcPct val="100000"/>
              </a:lnSpc>
              <a:spcBef>
                <a:spcPct val="0"/>
              </a:spcBef>
              <a:spcAft>
                <a:spcPct val="0"/>
              </a:spcAft>
              <a:buClrTx/>
              <a:buSzPct val="100000"/>
            </a:pPr>
            <a:r>
              <a:rPr lang="zh-CN" altLang="en-US">
                <a:latin typeface="Arial" panose="020B0604020202020204" pitchFamily="34" charset="0"/>
                <a:ea typeface="宋体" panose="02010600030101010101" pitchFamily="2" charset="-122"/>
              </a:rPr>
              <a:t>操作系统结构图 </a:t>
            </a:r>
            <a:endParaRPr lang="zh-CN" altLang="en-US">
              <a:latin typeface="Arial" panose="020B0604020202020204" pitchFamily="34" charset="0"/>
              <a:ea typeface="宋体" panose="02010600030101010101" pitchFamily="2" charset="-122"/>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1" name="标题 3110"/>
          <p:cNvSpPr/>
          <p:nvPr>
            <p:ph type="title" idx="4294967295"/>
          </p:nvPr>
        </p:nvSpPr>
        <p:spPr>
          <a:ln/>
        </p:spPr>
        <p:txBody>
          <a:bodyPr lIns="82550" tIns="41275" rIns="82550" bIns="41275"/>
          <a:p>
            <a:r>
              <a:rPr lang="zh-CN" altLang="en-US" sz="2800"/>
              <a:t>操作系统内核研发</a:t>
            </a:r>
            <a:endParaRPr lang="zh-CN" altLang="en-US" sz="2800"/>
          </a:p>
        </p:txBody>
      </p:sp>
      <p:sp>
        <p:nvSpPr>
          <p:cNvPr id="3112" name="文本占位符 3111"/>
          <p:cNvSpPr/>
          <p:nvPr>
            <p:ph type="body" idx="4294967295"/>
          </p:nvPr>
        </p:nvSpPr>
        <p:spPr>
          <a:ln/>
        </p:spPr>
        <p:txBody>
          <a:bodyPr lIns="82550" tIns="41275" rIns="82550" bIns="41275"/>
          <a:p>
            <a:r>
              <a:rPr lang="zh-CN" altLang="en-US"/>
              <a:t>操作系统内核按功能分为：任务管理和调度、事件机制、资源管理、消息机制、警报和计数管理、以及中断服务程序和中断管理、错误处理、调试与跟踪等功能。 </a:t>
            </a:r>
            <a:endParaRPr lang="zh-CN" altLang="en-US"/>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5" name="标题 3114"/>
          <p:cNvSpPr/>
          <p:nvPr>
            <p:ph type="title" idx="4294967295"/>
          </p:nvPr>
        </p:nvSpPr>
        <p:spPr>
          <a:ln/>
        </p:spPr>
        <p:txBody>
          <a:bodyPr lIns="82550" tIns="41275" rIns="82550" bIns="41275"/>
          <a:p/>
        </p:txBody>
      </p:sp>
      <p:sp>
        <p:nvSpPr>
          <p:cNvPr id="3116" name="文本占位符 3115"/>
          <p:cNvSpPr/>
          <p:nvPr>
            <p:ph type="body" idx="4294967295"/>
          </p:nvPr>
        </p:nvSpPr>
        <p:spPr>
          <a:ln/>
        </p:spPr>
        <p:txBody>
          <a:bodyPr lIns="82550" tIns="41275" rIns="82550" bIns="41275"/>
          <a:p/>
        </p:txBody>
      </p:sp>
      <p:sp>
        <p:nvSpPr>
          <p:cNvPr id="3117" name="矩形 3116"/>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graphicFrame>
        <p:nvGraphicFramePr>
          <p:cNvPr id="3118" name="对象 3117"/>
          <p:cNvGraphicFramePr>
            <a:graphicFrameLocks noChangeAspect="1"/>
          </p:cNvGraphicFramePr>
          <p:nvPr/>
        </p:nvGraphicFramePr>
        <p:xfrm>
          <a:off x="990600" y="838200"/>
          <a:ext cx="6781800" cy="5562600"/>
        </p:xfrm>
        <a:graphic>
          <a:graphicData uri="http://schemas.openxmlformats.org/presentationml/2006/ole">
            <mc:AlternateContent xmlns:mc="http://schemas.openxmlformats.org/markup-compatibility/2006">
              <mc:Choice xmlns:v="urn:schemas-microsoft-com:vml" Requires="v">
                <p:oleObj spid="_x0000_s3086" name="" r:id="rId1" imgW="6998970" imgH="7383145" progId="Visio.Drawing.11">
                  <p:embed/>
                </p:oleObj>
              </mc:Choice>
              <mc:Fallback>
                <p:oleObj name="" r:id="rId1" imgW="6998970" imgH="7383145" progId="Visio.Drawing.11">
                  <p:embed/>
                  <p:pic>
                    <p:nvPicPr>
                      <p:cNvPr id="0" name="图片 3085"/>
                      <p:cNvPicPr/>
                      <p:nvPr/>
                    </p:nvPicPr>
                    <p:blipFill>
                      <a:blip r:embed="rId2"/>
                      <a:stretch>
                        <a:fillRect/>
                      </a:stretch>
                    </p:blipFill>
                    <p:spPr>
                      <a:xfrm>
                        <a:off x="990600" y="838200"/>
                        <a:ext cx="6781800" cy="5562600"/>
                      </a:xfrm>
                      <a:prstGeom prst="rect">
                        <a:avLst/>
                      </a:prstGeom>
                      <a:noFill/>
                      <a:ln w="38100">
                        <a:noFill/>
                        <a:miter/>
                      </a:ln>
                    </p:spPr>
                  </p:pic>
                </p:oleObj>
              </mc:Fallback>
            </mc:AlternateContent>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32" name="文本占位符 2131"/>
          <p:cNvSpPr/>
          <p:nvPr>
            <p:ph type="body" idx="4294967295"/>
          </p:nvPr>
        </p:nvSpPr>
        <p:spPr>
          <a:xfrm>
            <a:off x="381000" y="609600"/>
            <a:ext cx="8229600" cy="5581650"/>
          </a:xfrm>
          <a:ln/>
        </p:spPr>
        <p:txBody>
          <a:bodyPr wrap="square" lIns="82550" tIns="41275" rIns="82550" bIns="41275"/>
          <a:p>
            <a:pPr>
              <a:lnSpc>
                <a:spcPct val="115000"/>
              </a:lnSpc>
            </a:pPr>
            <a:r>
              <a:rPr lang="zh-CN" altLang="en-US">
                <a:latin typeface="楷体_GB2312" pitchFamily="49" charset="-122"/>
                <a:ea typeface="楷体_GB2312" pitchFamily="49" charset="-122"/>
              </a:rPr>
              <a:t>下面是一致类的定义： </a:t>
            </a:r>
            <a:endParaRPr lang="zh-CN" altLang="en-US">
              <a:latin typeface="楷体_GB2312" pitchFamily="49" charset="-122"/>
              <a:ea typeface="楷体_GB2312" pitchFamily="49" charset="-122"/>
            </a:endParaRPr>
          </a:p>
          <a:p>
            <a:pPr lvl="1">
              <a:lnSpc>
                <a:spcPct val="115000"/>
              </a:lnSpc>
            </a:pPr>
            <a:r>
              <a:rPr lang="en-US" altLang="zh-CN">
                <a:latin typeface="楷体_GB2312" pitchFamily="49" charset="-122"/>
                <a:ea typeface="楷体_GB2312" pitchFamily="49" charset="-122"/>
              </a:rPr>
              <a:t>BCC1 </a:t>
            </a:r>
            <a:r>
              <a:rPr lang="zh-CN" altLang="en-US">
                <a:latin typeface="楷体_GB2312" pitchFamily="49" charset="-122"/>
                <a:ea typeface="楷体_GB2312" pitchFamily="49" charset="-122"/>
              </a:rPr>
              <a:t>：每个任务只有一个激活请求，一个任务只有一个优先级，所有任务优先级必须保持不同</a:t>
            </a:r>
            <a:endParaRPr lang="zh-CN" altLang="en-US">
              <a:latin typeface="楷体_GB2312" pitchFamily="49" charset="-122"/>
              <a:ea typeface="楷体_GB2312" pitchFamily="49" charset="-122"/>
            </a:endParaRPr>
          </a:p>
          <a:p>
            <a:pPr lvl="1">
              <a:lnSpc>
                <a:spcPct val="115000"/>
              </a:lnSpc>
            </a:pPr>
            <a:r>
              <a:rPr lang="en-US" altLang="zh-CN">
                <a:latin typeface="楷体_GB2312" pitchFamily="49" charset="-122"/>
                <a:ea typeface="楷体_GB2312" pitchFamily="49" charset="-122"/>
              </a:rPr>
              <a:t>BCC2 </a:t>
            </a: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BCC1</a:t>
            </a:r>
            <a:r>
              <a:rPr lang="zh-CN" altLang="en-US">
                <a:latin typeface="楷体_GB2312" pitchFamily="49" charset="-122"/>
                <a:ea typeface="楷体_GB2312" pitchFamily="49" charset="-122"/>
              </a:rPr>
              <a:t>的基础上，每个任务可以有多个激活请求和一个优先级可以对应多个任务。</a:t>
            </a:r>
            <a:endParaRPr lang="zh-CN" altLang="en-US">
              <a:latin typeface="楷体_GB2312" pitchFamily="49" charset="-122"/>
              <a:ea typeface="楷体_GB2312" pitchFamily="49" charset="-122"/>
            </a:endParaRPr>
          </a:p>
          <a:p>
            <a:pPr lvl="1">
              <a:lnSpc>
                <a:spcPct val="115000"/>
              </a:lnSpc>
            </a:pPr>
            <a:r>
              <a:rPr lang="en-US" altLang="zh-CN">
                <a:latin typeface="楷体_GB2312" pitchFamily="49" charset="-122"/>
                <a:ea typeface="楷体_GB2312" pitchFamily="49" charset="-122"/>
              </a:rPr>
              <a:t>ECC1 </a:t>
            </a: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BCC1</a:t>
            </a:r>
            <a:r>
              <a:rPr lang="zh-CN" altLang="en-US">
                <a:latin typeface="楷体_GB2312" pitchFamily="49" charset="-122"/>
                <a:ea typeface="楷体_GB2312" pitchFamily="49" charset="-122"/>
              </a:rPr>
              <a:t>基础上，增加了扩展任务，即支持事件机制。</a:t>
            </a:r>
            <a:endParaRPr lang="zh-CN" altLang="en-US">
              <a:latin typeface="楷体_GB2312" pitchFamily="49" charset="-122"/>
              <a:ea typeface="楷体_GB2312" pitchFamily="49" charset="-122"/>
            </a:endParaRPr>
          </a:p>
          <a:p>
            <a:pPr lvl="1">
              <a:lnSpc>
                <a:spcPct val="115000"/>
              </a:lnSpc>
            </a:pPr>
            <a:r>
              <a:rPr lang="en-US" altLang="zh-CN">
                <a:latin typeface="楷体_GB2312" pitchFamily="49" charset="-122"/>
                <a:ea typeface="楷体_GB2312" pitchFamily="49" charset="-122"/>
              </a:rPr>
              <a:t>ECC2 </a:t>
            </a: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ECC1</a:t>
            </a:r>
            <a:r>
              <a:rPr lang="zh-CN" altLang="en-US">
                <a:latin typeface="楷体_GB2312" pitchFamily="49" charset="-122"/>
                <a:ea typeface="楷体_GB2312" pitchFamily="49" charset="-122"/>
              </a:rPr>
              <a:t>基础上，每个任务可以有多个激活请求和一个优先级可以对应多个任务。</a:t>
            </a:r>
            <a:endParaRPr lang="zh-CN" altLang="en-US">
              <a:latin typeface="楷体_GB2312" pitchFamily="49" charset="-122"/>
              <a:ea typeface="楷体_GB2312" pitchFamily="49" charset="-122"/>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1" name="标题 3120"/>
          <p:cNvSpPr/>
          <p:nvPr>
            <p:ph type="title" idx="4294967295"/>
          </p:nvPr>
        </p:nvSpPr>
        <p:spPr>
          <a:ln/>
        </p:spPr>
        <p:txBody>
          <a:bodyPr lIns="82550" tIns="41275" rIns="82550" bIns="41275"/>
          <a:p/>
        </p:txBody>
      </p:sp>
      <p:sp>
        <p:nvSpPr>
          <p:cNvPr id="3122" name="文本占位符 3121"/>
          <p:cNvSpPr/>
          <p:nvPr>
            <p:ph type="body" sz="half" idx="4294967295"/>
          </p:nvPr>
        </p:nvSpPr>
        <p:spPr>
          <a:xfrm>
            <a:off x="307975" y="741363"/>
            <a:ext cx="7235825" cy="5905500"/>
          </a:xfrm>
          <a:ln/>
        </p:spPr>
        <p:txBody>
          <a:bodyPr lIns="82550" tIns="41275" rIns="82550" bIns="41275"/>
          <a:lstStyle>
            <a:lvl1pPr marL="254000" lvl="0" indent="-254000" algn="l" defTabSz="676275" rtl="0" eaLnBrk="1" fontAlgn="base" hangingPunct="1">
              <a:lnSpc>
                <a:spcPct val="100000"/>
              </a:lnSpc>
              <a:spcBef>
                <a:spcPct val="50000"/>
              </a:spcBef>
              <a:spcAft>
                <a:spcPct val="0"/>
              </a:spcAft>
              <a:buClrTx/>
              <a:buSzPct val="75000"/>
              <a:buFont typeface="Wingdings" panose="05000000000000000000" pitchFamily="2" charset="2"/>
              <a:defRPr sz="2400" b="1" i="0" u="none">
                <a:solidFill>
                  <a:srgbClr val="000066"/>
                </a:solidFill>
                <a:latin typeface="Arial" panose="020B0604020202020204" pitchFamily="34" charset="0"/>
                <a:ea typeface="宋体" panose="02010600030101010101" pitchFamily="2" charset="-122"/>
              </a:defRPr>
            </a:lvl1pPr>
            <a:lvl2pPr marL="609600" lvl="1" indent="-203200" algn="l" defTabSz="676275" rtl="0" eaLnBrk="1" fontAlgn="base" hangingPunct="1">
              <a:lnSpc>
                <a:spcPct val="100000"/>
              </a:lnSpc>
              <a:spcBef>
                <a:spcPct val="50000"/>
              </a:spcBef>
              <a:spcAft>
                <a:spcPct val="0"/>
              </a:spcAft>
              <a:buClrTx/>
              <a:buSzPct val="75000"/>
              <a:buFont typeface="Wingdings" panose="05000000000000000000" pitchFamily="2" charset="2"/>
              <a:defRPr sz="2000" b="1" i="0" u="none">
                <a:solidFill>
                  <a:srgbClr val="000066"/>
                </a:solidFill>
                <a:latin typeface="Arial" panose="020B0604020202020204" pitchFamily="34" charset="0"/>
                <a:ea typeface="宋体" panose="02010600030101010101" pitchFamily="2" charset="-122"/>
              </a:defRPr>
            </a:lvl2pPr>
            <a:lvl3pPr marL="1017905" lvl="2" indent="-203200" algn="l" defTabSz="676275" rtl="0" eaLnBrk="1" fontAlgn="base" hangingPunct="1">
              <a:lnSpc>
                <a:spcPct val="100000"/>
              </a:lnSpc>
              <a:spcBef>
                <a:spcPct val="50000"/>
              </a:spcBef>
              <a:spcAft>
                <a:spcPct val="0"/>
              </a:spcAft>
              <a:buClrTx/>
              <a:buSzPct val="75000"/>
              <a:buFont typeface="Wingdings" panose="05000000000000000000" pitchFamily="2" charset="2"/>
              <a:defRPr sz="1800" b="1" i="0" u="none">
                <a:solidFill>
                  <a:srgbClr val="000066"/>
                </a:solidFill>
                <a:latin typeface="Arial" panose="020B0604020202020204" pitchFamily="34" charset="0"/>
                <a:ea typeface="宋体" panose="02010600030101010101" pitchFamily="2" charset="-122"/>
              </a:defRPr>
            </a:lvl3pPr>
            <a:lvl4pPr marL="1600200" lvl="3" indent="-228600" algn="l" defTabSz="676275" rtl="0" eaLnBrk="1" fontAlgn="base" hangingPunct="1">
              <a:lnSpc>
                <a:spcPct val="100000"/>
              </a:lnSpc>
              <a:spcBef>
                <a:spcPct val="50000"/>
              </a:spcBef>
              <a:spcAft>
                <a:spcPct val="0"/>
              </a:spcAft>
              <a:buClrTx/>
              <a:buSzPct val="75000"/>
              <a:buFont typeface="Wingdings" panose="05000000000000000000" pitchFamily="2" charset="2"/>
              <a:defRPr sz="1800" b="1" i="0" u="none">
                <a:solidFill>
                  <a:srgbClr val="000066"/>
                </a:solidFill>
                <a:latin typeface="Arial" panose="020B0604020202020204" pitchFamily="34" charset="0"/>
                <a:ea typeface="宋体" panose="02010600030101010101" pitchFamily="2" charset="-122"/>
              </a:defRPr>
            </a:lvl4pPr>
            <a:lvl5pPr marL="2057400" lvl="4" indent="-228600" algn="l" defTabSz="676275" rtl="0" eaLnBrk="1" fontAlgn="base" hangingPunct="1">
              <a:lnSpc>
                <a:spcPct val="100000"/>
              </a:lnSpc>
              <a:spcBef>
                <a:spcPct val="50000"/>
              </a:spcBef>
              <a:spcAft>
                <a:spcPct val="0"/>
              </a:spcAft>
              <a:buClrTx/>
              <a:buSzPct val="75000"/>
              <a:buFont typeface="Wingdings" panose="05000000000000000000" pitchFamily="2" charset="2"/>
              <a:defRPr sz="1800" b="1" i="0" u="none">
                <a:solidFill>
                  <a:srgbClr val="000066"/>
                </a:solidFill>
                <a:latin typeface="Arial" panose="020B0604020202020204" pitchFamily="34" charset="0"/>
                <a:ea typeface="宋体" panose="02010600030101010101" pitchFamily="2" charset="-122"/>
              </a:defRPr>
            </a:lvl5pPr>
          </a:lstStyle>
          <a:p>
            <a:pPr lvl="0">
              <a:buNone/>
            </a:pPr>
            <a:r>
              <a:rPr lang="en-US" altLang="zh-CN"/>
              <a:t>1</a:t>
            </a:r>
            <a:r>
              <a:rPr lang="zh-CN" altLang="en-US"/>
              <a:t>）任务管理与调度</a:t>
            </a:r>
            <a:endParaRPr lang="zh-CN" altLang="en-US"/>
          </a:p>
          <a:p>
            <a:pPr lvl="0"/>
            <a:r>
              <a:rPr lang="zh-CN" altLang="en-US"/>
              <a:t>研发兼容</a:t>
            </a:r>
            <a:r>
              <a:rPr lang="en-US" altLang="zh-CN"/>
              <a:t>OSEK OS</a:t>
            </a:r>
            <a:r>
              <a:rPr lang="zh-CN" altLang="en-US"/>
              <a:t>的符合类级别为</a:t>
            </a:r>
            <a:r>
              <a:rPr lang="en-US" altLang="zh-CN"/>
              <a:t>ECC2</a:t>
            </a:r>
            <a:endParaRPr lang="en-US" altLang="zh-CN"/>
          </a:p>
        </p:txBody>
      </p:sp>
      <p:grpSp>
        <p:nvGrpSpPr>
          <p:cNvPr id="3123" name="组合 3122"/>
          <p:cNvGrpSpPr/>
          <p:nvPr/>
        </p:nvGrpSpPr>
        <p:grpSpPr>
          <a:xfrm>
            <a:off x="685800" y="2819400"/>
            <a:ext cx="8077200" cy="2889250"/>
            <a:chOff x="2380" y="4299"/>
            <a:chExt cx="7049" cy="2553"/>
          </a:xfrm>
        </p:grpSpPr>
        <p:sp>
          <p:nvSpPr>
            <p:cNvPr id="3124" name="矩形 3123"/>
            <p:cNvSpPr/>
            <p:nvPr/>
          </p:nvSpPr>
          <p:spPr>
            <a:xfrm>
              <a:off x="2380" y="4299"/>
              <a:ext cx="7049" cy="2553"/>
            </a:xfr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graphicFrame>
          <p:nvGraphicFramePr>
            <p:cNvPr id="3125" name="对象 3124"/>
            <p:cNvGraphicFramePr>
              <a:graphicFrameLocks noChangeAspect="1"/>
            </p:cNvGraphicFramePr>
            <p:nvPr/>
          </p:nvGraphicFramePr>
          <p:xfrm>
            <a:off x="5995" y="4299"/>
            <a:ext cx="3344" cy="2417"/>
          </p:xfrm>
          <a:graphic>
            <a:graphicData uri="http://schemas.openxmlformats.org/presentationml/2006/ole">
              <mc:AlternateContent xmlns:mc="http://schemas.openxmlformats.org/markup-compatibility/2006">
                <mc:Choice xmlns:v="urn:schemas-microsoft-com:vml" Requires="v">
                  <p:oleObj spid="_x0000_s3087" name="" r:id="rId1" imgW="23964900" imgH="13601700" progId="Visio.Drawing.11">
                    <p:embed/>
                  </p:oleObj>
                </mc:Choice>
                <mc:Fallback>
                  <p:oleObj name="" r:id="rId1" imgW="23964900" imgH="13601700" progId="Visio.Drawing.11">
                    <p:embed/>
                    <p:pic>
                      <p:nvPicPr>
                        <p:cNvPr id="0" name="图片 3086"/>
                        <p:cNvPicPr/>
                        <p:nvPr/>
                      </p:nvPicPr>
                      <p:blipFill>
                        <a:blip r:embed="rId2"/>
                        <a:stretch>
                          <a:fillRect/>
                        </a:stretch>
                      </p:blipFill>
                      <p:spPr>
                        <a:xfrm>
                          <a:off x="5995" y="4299"/>
                          <a:ext cx="3344" cy="2417"/>
                        </a:xfrm>
                        <a:prstGeom prst="rect">
                          <a:avLst/>
                        </a:prstGeom>
                        <a:noFill/>
                        <a:ln w="38100">
                          <a:noFill/>
                          <a:miter/>
                        </a:ln>
                      </p:spPr>
                    </p:pic>
                  </p:oleObj>
                </mc:Fallback>
              </mc:AlternateContent>
            </a:graphicData>
          </a:graphic>
        </p:graphicFrame>
        <p:graphicFrame>
          <p:nvGraphicFramePr>
            <p:cNvPr id="3126" name="对象 3125"/>
            <p:cNvGraphicFramePr>
              <a:graphicFrameLocks noChangeAspect="1"/>
            </p:cNvGraphicFramePr>
            <p:nvPr/>
          </p:nvGraphicFramePr>
          <p:xfrm>
            <a:off x="2380" y="4435"/>
            <a:ext cx="2982" cy="2218"/>
          </p:xfrm>
          <a:graphic>
            <a:graphicData uri="http://schemas.openxmlformats.org/presentationml/2006/ole">
              <mc:AlternateContent xmlns:mc="http://schemas.openxmlformats.org/markup-compatibility/2006">
                <mc:Choice xmlns:v="urn:schemas-microsoft-com:vml" Requires="v">
                  <p:oleObj spid="_x0000_s3088" name="" r:id="rId3" imgW="21920200" imgH="13258800" progId="Visio.Drawing.11">
                    <p:embed/>
                  </p:oleObj>
                </mc:Choice>
                <mc:Fallback>
                  <p:oleObj name="" r:id="rId3" imgW="21920200" imgH="13258800" progId="Visio.Drawing.11">
                    <p:embed/>
                    <p:pic>
                      <p:nvPicPr>
                        <p:cNvPr id="0" name="图片 3087"/>
                        <p:cNvPicPr/>
                        <p:nvPr/>
                      </p:nvPicPr>
                      <p:blipFill>
                        <a:blip r:embed="rId4"/>
                        <a:stretch>
                          <a:fillRect/>
                        </a:stretch>
                      </p:blipFill>
                      <p:spPr>
                        <a:xfrm>
                          <a:off x="2380" y="4435"/>
                          <a:ext cx="2982" cy="2218"/>
                        </a:xfrm>
                        <a:prstGeom prst="rect">
                          <a:avLst/>
                        </a:prstGeom>
                        <a:noFill/>
                        <a:ln w="38100">
                          <a:noFill/>
                          <a:miter/>
                        </a:ln>
                      </p:spPr>
                    </p:pic>
                  </p:oleObj>
                </mc:Fallback>
              </mc:AlternateContent>
            </a:graphicData>
          </a:graphic>
        </p:graphicFrame>
      </p:grpSp>
      <p:sp>
        <p:nvSpPr>
          <p:cNvPr id="3127" name="矩形 3126"/>
          <p:cNvSpPr/>
          <p:nvPr/>
        </p:nvSpPr>
        <p:spPr>
          <a:xfrm>
            <a:off x="2286000" y="5715000"/>
            <a:ext cx="4832350" cy="366713"/>
          </a:xfrm>
          <a:prstGeom prst="rect">
            <a:avLst/>
          </a:prstGeom>
          <a:noFill/>
          <a:ln w="9525">
            <a:noFill/>
          </a:ln>
        </p:spPr>
        <p:txBody>
          <a:bodyPr wrap="none" anchor="ctr" anchorCtr="0"/>
          <a:p>
            <a:pPr algn="ctr" defTabSz="914400" fontAlgn="base">
              <a:lnSpc>
                <a:spcPct val="100000"/>
              </a:lnSpc>
              <a:spcBef>
                <a:spcPct val="0"/>
              </a:spcBef>
              <a:spcAft>
                <a:spcPct val="0"/>
              </a:spcAft>
              <a:buClrTx/>
              <a:buSzPct val="100000"/>
            </a:pP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a:t>
            </a:r>
            <a:r>
              <a:rPr lang="zh-CN" altLang="en-US">
                <a:latin typeface="Arial" panose="020B0604020202020204" pitchFamily="34" charset="0"/>
                <a:ea typeface="宋体" panose="02010600030101010101" pitchFamily="2" charset="-122"/>
              </a:rPr>
              <a:t>）基本任务                          （</a:t>
            </a:r>
            <a:r>
              <a:rPr lang="en-US" altLang="zh-CN">
                <a:latin typeface="Arial" panose="020B0604020202020204" pitchFamily="34" charset="0"/>
                <a:ea typeface="宋体" panose="02010600030101010101" pitchFamily="2" charset="-122"/>
              </a:rPr>
              <a:t>b</a:t>
            </a:r>
            <a:r>
              <a:rPr lang="zh-CN" altLang="en-US">
                <a:latin typeface="Arial" panose="020B0604020202020204" pitchFamily="34" charset="0"/>
                <a:ea typeface="宋体" panose="02010600030101010101" pitchFamily="2" charset="-122"/>
              </a:rPr>
              <a:t>）扩展任务</a:t>
            </a:r>
            <a:endParaRPr lang="zh-CN" altLang="en-US">
              <a:latin typeface="Arial" panose="020B0604020202020204" pitchFamily="34" charset="0"/>
              <a:ea typeface="宋体" panose="02010600030101010101" pitchFamily="2" charset="-122"/>
            </a:endParaRP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0" name="标题 3129"/>
          <p:cNvSpPr/>
          <p:nvPr>
            <p:ph type="title" idx="4294967295"/>
          </p:nvPr>
        </p:nvSpPr>
        <p:spPr>
          <a:ln/>
        </p:spPr>
        <p:txBody>
          <a:bodyPr lIns="82550" tIns="41275" rIns="82550" bIns="41275"/>
          <a:p/>
        </p:txBody>
      </p:sp>
      <p:sp>
        <p:nvSpPr>
          <p:cNvPr id="3131" name="文本占位符 3130"/>
          <p:cNvSpPr/>
          <p:nvPr>
            <p:ph type="body" idx="4294967295"/>
          </p:nvPr>
        </p:nvSpPr>
        <p:spPr>
          <a:ln/>
        </p:spPr>
        <p:txBody>
          <a:bodyPr lIns="82550" tIns="41275" rIns="82550" bIns="41275"/>
          <a:p>
            <a:pPr>
              <a:buNone/>
            </a:pPr>
            <a:r>
              <a:rPr lang="en-US" altLang="zh-CN"/>
              <a:t>2</a:t>
            </a:r>
            <a:r>
              <a:rPr lang="zh-CN" altLang="en-US"/>
              <a:t>）资源管理</a:t>
            </a:r>
            <a:endParaRPr lang="zh-CN" altLang="en-US"/>
          </a:p>
          <a:p>
            <a:r>
              <a:rPr lang="zh-CN" altLang="en-US" sz="2400"/>
              <a:t>在抢占任务调度方式中，为防止优先级的反转和死锁，采用了优先级天花板协议（</a:t>
            </a:r>
            <a:r>
              <a:rPr lang="en-US" altLang="zh-CN" sz="2400"/>
              <a:t>PCP</a:t>
            </a:r>
            <a:r>
              <a:rPr lang="zh-CN" altLang="en-US" sz="2400"/>
              <a:t>）。</a:t>
            </a:r>
            <a:endParaRPr lang="zh-CN" altLang="en-US" sz="2400"/>
          </a:p>
          <a:p>
            <a:r>
              <a:rPr lang="zh-CN" altLang="en-US" sz="2400"/>
              <a:t>资源的优先级下限大于或等于访问这个资源的所有任务中最大的优先级。</a:t>
            </a:r>
            <a:endParaRPr lang="zh-CN" altLang="en-US" sz="2400"/>
          </a:p>
          <a:p>
            <a:r>
              <a:rPr lang="zh-CN" altLang="en-US" sz="2400"/>
              <a:t>资源优先级下限应低于不访问该资源的所有任务的最低优先级。</a:t>
            </a:r>
            <a:endParaRPr lang="zh-CN" altLang="en-US" sz="2400"/>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4" name="标题 3133"/>
          <p:cNvSpPr/>
          <p:nvPr>
            <p:ph type="title" idx="4294967295"/>
          </p:nvPr>
        </p:nvSpPr>
        <p:spPr>
          <a:ln/>
        </p:spPr>
        <p:txBody>
          <a:bodyPr lIns="82550" tIns="41275" rIns="82550" bIns="41275"/>
          <a:p/>
        </p:txBody>
      </p:sp>
      <p:sp>
        <p:nvSpPr>
          <p:cNvPr id="3135" name="文本占位符 3134"/>
          <p:cNvSpPr/>
          <p:nvPr>
            <p:ph type="body" idx="4294967295"/>
          </p:nvPr>
        </p:nvSpPr>
        <p:spPr>
          <a:ln/>
        </p:spPr>
        <p:txBody>
          <a:bodyPr lIns="82550" tIns="41275" rIns="82550" bIns="41275"/>
          <a:p>
            <a:pPr>
              <a:buNone/>
            </a:pPr>
            <a:r>
              <a:rPr lang="en-US" altLang="zh-CN"/>
              <a:t>3</a:t>
            </a:r>
            <a:r>
              <a:rPr lang="zh-CN" altLang="en-US"/>
              <a:t>）事件机制</a:t>
            </a:r>
            <a:endParaRPr lang="zh-CN" altLang="en-US"/>
          </a:p>
          <a:p>
            <a:r>
              <a:rPr lang="zh-CN" altLang="en-US"/>
              <a:t>事件机制为</a:t>
            </a:r>
            <a:r>
              <a:rPr lang="en-US" altLang="zh-CN"/>
              <a:t>OSEK</a:t>
            </a:r>
            <a:r>
              <a:rPr lang="zh-CN" altLang="en-US"/>
              <a:t>规范中的一种重要同步机制，只应用于扩展任务。事件是实现扩展任务在等待状态和就绪状态间转换的标志。</a:t>
            </a:r>
            <a:endParaRPr lang="zh-CN" altLang="en-US"/>
          </a:p>
          <a:p>
            <a:r>
              <a:rPr lang="zh-CN" altLang="en-US"/>
              <a:t>事件管理实体采用</a:t>
            </a:r>
            <a:r>
              <a:rPr lang="en-US" altLang="zh-CN"/>
              <a:t>TCB</a:t>
            </a:r>
            <a:r>
              <a:rPr lang="zh-CN" altLang="en-US"/>
              <a:t>中的双掩码结构，掩码的每一位对应一个事件，事件的具体含义由用户定义。事件的触发可以是非挂起任务、消息、二类中断、报警，事件接收由任务来执行。</a:t>
            </a:r>
            <a:endParaRPr lang="zh-CN" altLang="en-US"/>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8" name="标题 3137"/>
          <p:cNvSpPr/>
          <p:nvPr>
            <p:ph type="title" idx="4294967295"/>
          </p:nvPr>
        </p:nvSpPr>
        <p:spPr>
          <a:ln/>
        </p:spPr>
        <p:txBody>
          <a:bodyPr lIns="82550" tIns="41275" rIns="82550" bIns="41275"/>
          <a:p/>
        </p:txBody>
      </p:sp>
      <p:sp>
        <p:nvSpPr>
          <p:cNvPr id="3139" name="文本占位符 3138"/>
          <p:cNvSpPr/>
          <p:nvPr>
            <p:ph type="body" idx="4294967295"/>
          </p:nvPr>
        </p:nvSpPr>
        <p:spPr>
          <a:ln/>
        </p:spPr>
        <p:txBody>
          <a:bodyPr lIns="82550" tIns="41275" rIns="82550" bIns="41275"/>
          <a:p>
            <a:pPr>
              <a:buNone/>
            </a:pPr>
            <a:r>
              <a:rPr lang="en-US" altLang="zh-CN"/>
              <a:t>4</a:t>
            </a:r>
            <a:r>
              <a:rPr lang="zh-CN" altLang="en-US"/>
              <a:t>）消息机制</a:t>
            </a:r>
            <a:endParaRPr lang="zh-CN" altLang="en-US"/>
          </a:p>
          <a:p>
            <a:pPr>
              <a:buNone/>
            </a:pPr>
            <a:r>
              <a:rPr lang="zh-CN" altLang="en-US"/>
              <a:t>        操作系统内核只支持内部消息，任务之间是通过内部消息实现数据通信的，一条消息只能由一个任务发送，但可以由一个或多个任务接受。</a:t>
            </a:r>
            <a:endParaRPr lang="zh-CN" altLang="en-US"/>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2" name="标题 3141"/>
          <p:cNvSpPr/>
          <p:nvPr>
            <p:ph type="title" idx="4294967295"/>
          </p:nvPr>
        </p:nvSpPr>
        <p:spPr>
          <a:ln/>
        </p:spPr>
        <p:txBody>
          <a:bodyPr lIns="82550" tIns="41275" rIns="82550" bIns="41275"/>
          <a:p/>
        </p:txBody>
      </p:sp>
      <p:sp>
        <p:nvSpPr>
          <p:cNvPr id="3143" name="文本占位符 3142"/>
          <p:cNvSpPr/>
          <p:nvPr>
            <p:ph type="body" idx="4294967295"/>
          </p:nvPr>
        </p:nvSpPr>
        <p:spPr>
          <a:ln/>
        </p:spPr>
        <p:txBody>
          <a:bodyPr lIns="82550" tIns="41275" rIns="82550" bIns="41275"/>
          <a:p>
            <a:pPr>
              <a:buNone/>
            </a:pPr>
            <a:r>
              <a:rPr lang="en-US" altLang="zh-CN"/>
              <a:t>5</a:t>
            </a:r>
            <a:r>
              <a:rPr lang="zh-CN" altLang="en-US"/>
              <a:t>）报警机制</a:t>
            </a:r>
            <a:endParaRPr lang="zh-CN" altLang="en-US"/>
          </a:p>
          <a:p>
            <a:pPr>
              <a:buNone/>
            </a:pPr>
            <a:r>
              <a:rPr lang="zh-CN" altLang="en-US" sz="2400"/>
              <a:t>通过定义计数器对象来辅助实现该功能。计数器节拍源可以是定时器、其他硬件产生的节拍或软件产生的计数。 </a:t>
            </a:r>
            <a:endParaRPr lang="zh-CN" altLang="en-US" sz="2400"/>
          </a:p>
        </p:txBody>
      </p:sp>
      <p:sp>
        <p:nvSpPr>
          <p:cNvPr id="3144" name="矩形 3143"/>
          <p:cNvSpPr/>
          <p:nvPr/>
        </p:nvSpPr>
        <p:spPr>
          <a:xfrm>
            <a:off x="0" y="2195513"/>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graphicFrame>
        <p:nvGraphicFramePr>
          <p:cNvPr id="3145" name="对象 3144"/>
          <p:cNvGraphicFramePr>
            <a:graphicFrameLocks noChangeAspect="1"/>
          </p:cNvGraphicFramePr>
          <p:nvPr/>
        </p:nvGraphicFramePr>
        <p:xfrm>
          <a:off x="990600" y="2286000"/>
          <a:ext cx="7086600" cy="4264025"/>
        </p:xfrm>
        <a:graphic>
          <a:graphicData uri="http://schemas.openxmlformats.org/presentationml/2006/ole">
            <mc:AlternateContent xmlns:mc="http://schemas.openxmlformats.org/markup-compatibility/2006">
              <mc:Choice xmlns:v="urn:schemas-microsoft-com:vml" Requires="v">
                <p:oleObj spid="_x0000_s3090" name="" r:id="rId1" imgW="3465830" imgH="2494915" progId="Visio.Drawing.11">
                  <p:embed/>
                </p:oleObj>
              </mc:Choice>
              <mc:Fallback>
                <p:oleObj name="" r:id="rId1" imgW="3465830" imgH="2494915" progId="Visio.Drawing.11">
                  <p:embed/>
                  <p:pic>
                    <p:nvPicPr>
                      <p:cNvPr id="0" name="图片 3089"/>
                      <p:cNvPicPr/>
                      <p:nvPr/>
                    </p:nvPicPr>
                    <p:blipFill>
                      <a:blip r:embed="rId2"/>
                      <a:stretch>
                        <a:fillRect/>
                      </a:stretch>
                    </p:blipFill>
                    <p:spPr>
                      <a:xfrm>
                        <a:off x="990600" y="2286000"/>
                        <a:ext cx="7086600" cy="4264025"/>
                      </a:xfrm>
                      <a:prstGeom prst="rect">
                        <a:avLst/>
                      </a:prstGeom>
                      <a:noFill/>
                      <a:ln w="38100">
                        <a:noFill/>
                        <a:miter/>
                      </a:ln>
                    </p:spPr>
                  </p:pic>
                </p:oleObj>
              </mc:Fallback>
            </mc:AlternateContent>
          </a:graphicData>
        </a:graphic>
      </p:graphicFrame>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8" name="标题 3147"/>
          <p:cNvSpPr/>
          <p:nvPr>
            <p:ph type="title" idx="4294967295"/>
          </p:nvPr>
        </p:nvSpPr>
        <p:spPr>
          <a:ln/>
        </p:spPr>
        <p:txBody>
          <a:bodyPr lIns="82550" tIns="41275" rIns="82550" bIns="41275"/>
          <a:p/>
        </p:txBody>
      </p:sp>
      <p:sp>
        <p:nvSpPr>
          <p:cNvPr id="3149" name="文本占位符 3148"/>
          <p:cNvSpPr/>
          <p:nvPr>
            <p:ph type="body" idx="4294967295"/>
          </p:nvPr>
        </p:nvSpPr>
        <p:spPr>
          <a:ln/>
        </p:spPr>
        <p:txBody>
          <a:bodyPr lIns="82550" tIns="41275" rIns="82550" bIns="41275"/>
          <a:p>
            <a:pPr marL="0" indent="450850" defTabSz="676275">
              <a:buNone/>
              <a:tabLst>
                <a:tab pos="0" algn="l"/>
                <a:tab pos="84455" algn="l"/>
              </a:tabLst>
            </a:pPr>
            <a:r>
              <a:rPr lang="en-US" altLang="zh-CN"/>
              <a:t>6</a:t>
            </a:r>
            <a:r>
              <a:rPr lang="zh-CN" altLang="en-US"/>
              <a:t>）中断处理机制</a:t>
            </a:r>
            <a:endParaRPr lang="zh-CN" altLang="en-US"/>
          </a:p>
          <a:p>
            <a:pPr marL="0" indent="450850" defTabSz="676275">
              <a:buNone/>
              <a:tabLst>
                <a:tab pos="0" algn="l"/>
                <a:tab pos="84455" algn="l"/>
              </a:tabLst>
            </a:pPr>
            <a:r>
              <a:rPr lang="zh-CN" altLang="en-US" sz="2400"/>
              <a:t>提供统一的中断服务程序接口，采用规范中定义的中断向量表来定义中断入口，操作系统支持最多</a:t>
            </a:r>
            <a:r>
              <a:rPr lang="en-US" altLang="zh-CN" sz="2400"/>
              <a:t>255</a:t>
            </a:r>
            <a:r>
              <a:rPr lang="zh-CN" altLang="en-US" sz="2400"/>
              <a:t>个中断嵌套。</a:t>
            </a:r>
            <a:endParaRPr lang="zh-CN" altLang="en-US" sz="2400"/>
          </a:p>
        </p:txBody>
      </p:sp>
      <p:sp>
        <p:nvSpPr>
          <p:cNvPr id="3150" name="矩形 3149"/>
          <p:cNvSpPr/>
          <p:nvPr/>
        </p:nvSpPr>
        <p:spPr>
          <a:xfrm>
            <a:off x="0" y="2162175"/>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graphicFrame>
        <p:nvGraphicFramePr>
          <p:cNvPr id="3151" name="对象 3150"/>
          <p:cNvGraphicFramePr>
            <a:graphicFrameLocks noChangeAspect="1"/>
          </p:cNvGraphicFramePr>
          <p:nvPr/>
        </p:nvGraphicFramePr>
        <p:xfrm>
          <a:off x="1524000" y="2438400"/>
          <a:ext cx="5638800" cy="3394075"/>
        </p:xfrm>
        <a:graphic>
          <a:graphicData uri="http://schemas.openxmlformats.org/presentationml/2006/ole">
            <mc:AlternateContent xmlns:mc="http://schemas.openxmlformats.org/markup-compatibility/2006">
              <mc:Choice xmlns:v="urn:schemas-microsoft-com:vml" Requires="v">
                <p:oleObj spid="_x0000_s3089" name="" r:id="rId1" imgW="4086860" imgH="2596515" progId="Visio.Drawing.11">
                  <p:embed/>
                </p:oleObj>
              </mc:Choice>
              <mc:Fallback>
                <p:oleObj name="" r:id="rId1" imgW="4086860" imgH="2596515" progId="Visio.Drawing.11">
                  <p:embed/>
                  <p:pic>
                    <p:nvPicPr>
                      <p:cNvPr id="0" name="图片 3088"/>
                      <p:cNvPicPr/>
                      <p:nvPr/>
                    </p:nvPicPr>
                    <p:blipFill>
                      <a:blip r:embed="rId2"/>
                      <a:stretch>
                        <a:fillRect/>
                      </a:stretch>
                    </p:blipFill>
                    <p:spPr>
                      <a:xfrm>
                        <a:off x="1524000" y="2438400"/>
                        <a:ext cx="5638800" cy="3394075"/>
                      </a:xfrm>
                      <a:prstGeom prst="rect">
                        <a:avLst/>
                      </a:prstGeom>
                      <a:noFill/>
                      <a:ln w="38100">
                        <a:noFill/>
                        <a:miter/>
                      </a:ln>
                    </p:spPr>
                  </p:pic>
                </p:oleObj>
              </mc:Fallback>
            </mc:AlternateContent>
          </a:graphicData>
        </a:graphic>
      </p:graphicFrame>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4" name="标题 3153"/>
          <p:cNvSpPr/>
          <p:nvPr>
            <p:ph type="title" idx="4294967295"/>
          </p:nvPr>
        </p:nvSpPr>
        <p:spPr>
          <a:ln/>
        </p:spPr>
        <p:txBody>
          <a:bodyPr lIns="82550" tIns="41275" rIns="82550" bIns="41275"/>
          <a:p/>
        </p:txBody>
      </p:sp>
      <p:sp>
        <p:nvSpPr>
          <p:cNvPr id="3155" name="文本占位符 3154"/>
          <p:cNvSpPr/>
          <p:nvPr>
            <p:ph type="body" idx="4294967295"/>
          </p:nvPr>
        </p:nvSpPr>
        <p:spPr>
          <a:ln/>
        </p:spPr>
        <p:txBody>
          <a:bodyPr lIns="82550" tIns="41275" rIns="82550" bIns="41275"/>
          <a:p>
            <a:pPr marL="0" indent="365125">
              <a:buNone/>
            </a:pPr>
            <a:r>
              <a:rPr lang="en-US" altLang="zh-CN"/>
              <a:t>7</a:t>
            </a:r>
            <a:r>
              <a:rPr lang="zh-CN" altLang="en-US"/>
              <a:t>）出错处理机制</a:t>
            </a:r>
            <a:endParaRPr lang="zh-CN" altLang="en-US"/>
          </a:p>
          <a:p>
            <a:pPr marL="0" indent="365125">
              <a:buNone/>
            </a:pPr>
            <a:r>
              <a:rPr lang="zh-CN" altLang="en-US" sz="2400"/>
              <a:t>操作系统提供错误类型，并提供对应错误处理建议给应用程序设计者。定义了两种错误类型：应用错误和致命错误。对于应用错误，采用一些容错技术可以使系统正常地执行其他操作。对于致命错误，系统无法容忍这种错误的产生，对于这种错误的处理采用关闭系统或重新启动系统。用户是在</a:t>
            </a:r>
            <a:r>
              <a:rPr lang="en-US" altLang="zh-CN" sz="2400"/>
              <a:t>ErrorHook</a:t>
            </a:r>
            <a:r>
              <a:rPr lang="zh-CN" altLang="en-US" sz="2400"/>
              <a:t>中对错误进行管理 </a:t>
            </a:r>
            <a:endParaRPr lang="zh-CN" altLang="en-US" sz="24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35" name="标题 2134"/>
          <p:cNvSpPr/>
          <p:nvPr>
            <p:ph type="title" idx="4294967295"/>
          </p:nvPr>
        </p:nvSpPr>
        <p:spPr>
          <a:xfrm>
            <a:off x="457200" y="0"/>
            <a:ext cx="8534400" cy="750888"/>
          </a:xfrm>
          <a:ln/>
        </p:spPr>
        <p:txBody>
          <a:bodyPr wrap="square" lIns="82550" tIns="41275" rIns="82550" bIns="41275"/>
          <a:p>
            <a:r>
              <a:rPr lang="zh-CN" altLang="en-US"/>
              <a:t>一致类</a:t>
            </a:r>
            <a:r>
              <a:rPr lang="en-US" altLang="zh-CN"/>
              <a:t>Conformance classes</a:t>
            </a:r>
            <a:endParaRPr lang="en-US" altLang="zh-CN"/>
          </a:p>
        </p:txBody>
      </p:sp>
      <p:graphicFrame>
        <p:nvGraphicFramePr>
          <p:cNvPr id="2136" name="对象 2135"/>
          <p:cNvGraphicFramePr>
            <a:graphicFrameLocks noChangeAspect="1"/>
          </p:cNvGraphicFramePr>
          <p:nvPr/>
        </p:nvGraphicFramePr>
        <p:xfrm>
          <a:off x="0" y="1905000"/>
          <a:ext cx="9144000" cy="4191000"/>
        </p:xfrm>
        <a:graphic>
          <a:graphicData uri="http://schemas.openxmlformats.org/presentationml/2006/ole">
            <mc:AlternateContent xmlns:mc="http://schemas.openxmlformats.org/markup-compatibility/2006">
              <mc:Choice xmlns:v="urn:schemas-microsoft-com:vml" Requires="v">
                <p:oleObj spid="_x0000_s3084" name="" r:id="rId1" imgW="5125085" imgH="1524000" progId="Visio.Drawing.6">
                  <p:embed/>
                </p:oleObj>
              </mc:Choice>
              <mc:Fallback>
                <p:oleObj name="" r:id="rId1" imgW="5125085" imgH="1524000" progId="Visio.Drawing.6">
                  <p:embed/>
                  <p:pic>
                    <p:nvPicPr>
                      <p:cNvPr id="0" name="图片 3083"/>
                      <p:cNvPicPr/>
                      <p:nvPr/>
                    </p:nvPicPr>
                    <p:blipFill>
                      <a:blip r:embed="rId2"/>
                      <a:stretch>
                        <a:fillRect/>
                      </a:stretch>
                    </p:blipFill>
                    <p:spPr>
                      <a:xfrm>
                        <a:off x="0" y="1905000"/>
                        <a:ext cx="9144000" cy="419100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childTnLst>
                                    <p:set>
                                      <p:cBhvr additive="base">
                                        <p:cTn id="6" dur="1" fill="hold">
                                          <p:stCondLst>
                                            <p:cond delay="0"/>
                                          </p:stCondLst>
                                        </p:cTn>
                                        <p:tgtEl>
                                          <p:spTgt spid="2136"/>
                                        </p:tgtEl>
                                        <p:attrNameLst>
                                          <p:attrName>style.visibility</p:attrName>
                                        </p:attrNameLst>
                                      </p:cBhvr>
                                      <p:to>
                                        <p:strVal val="visible"/>
                                      </p:to>
                                    </p:set>
                                    <p:anim calcmode="lin" valueType="num">
                                      <p:cBhvr additive="base">
                                        <p:cTn id="7" dur="500" fill="hold"/>
                                        <p:tgtEl>
                                          <p:spTgt spid="2136"/>
                                        </p:tgtEl>
                                        <p:attrNameLst>
                                          <p:attrName>ppt_x</p:attrName>
                                        </p:attrNameLst>
                                      </p:cBhvr>
                                      <p:tavLst>
                                        <p:tav tm="0">
                                          <p:val>
                                            <p:strVal val="#ppt_x"/>
                                          </p:val>
                                        </p:tav>
                                        <p:tav tm="100000">
                                          <p:val>
                                            <p:strVal val="#ppt_x"/>
                                          </p:val>
                                        </p:tav>
                                      </p:tavLst>
                                    </p:anim>
                                    <p:anim calcmode="lin" valueType="num">
                                      <p:cBhvr additive="base">
                                        <p:cTn id="8" dur="500" fill="hold"/>
                                        <p:tgtEl>
                                          <p:spTgt spid="21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39" name="标题 2138"/>
          <p:cNvSpPr/>
          <p:nvPr>
            <p:ph type="title" idx="4294967295"/>
          </p:nvPr>
        </p:nvSpPr>
        <p:spPr>
          <a:ln/>
        </p:spPr>
        <p:txBody>
          <a:bodyPr lIns="82550" tIns="41275" rIns="82550" bIns="41275"/>
          <a:p/>
        </p:txBody>
      </p:sp>
      <p:sp>
        <p:nvSpPr>
          <p:cNvPr id="2140" name="文本占位符 2139"/>
          <p:cNvSpPr/>
          <p:nvPr>
            <p:ph type="body" idx="4294967295"/>
          </p:nvPr>
        </p:nvSpPr>
        <p:spPr>
          <a:ln/>
        </p:spPr>
        <p:txBody>
          <a:bodyPr lIns="82550" tIns="41275" rIns="82550" bIns="41275"/>
          <a:p/>
        </p:txBody>
      </p:sp>
      <p:pic>
        <p:nvPicPr>
          <p:cNvPr id="2141" name="图片 2140"/>
          <p:cNvPicPr>
            <a:picLocks noChangeAspect="1"/>
          </p:cNvPicPr>
          <p:nvPr/>
        </p:nvPicPr>
        <p:blipFill>
          <a:blip r:embed="rId1"/>
          <a:stretch>
            <a:fillRect/>
          </a:stretch>
        </p:blipFill>
        <p:spPr>
          <a:xfrm>
            <a:off x="0" y="228600"/>
            <a:ext cx="9144000" cy="6324600"/>
          </a:xfrm>
          <a:prstGeom prst="rect">
            <a:avLst/>
          </a:prstGeom>
          <a:noFill/>
          <a:ln w="9525">
            <a:noFill/>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4" name="矩形 2143"/>
          <p:cNvSpPr/>
          <p:nvPr/>
        </p:nvSpPr>
        <p:spPr>
          <a:xfrm>
            <a:off x="519113" y="1138238"/>
            <a:ext cx="7239000" cy="5416550"/>
          </a:xfrm>
          <a:prstGeom prst="rect">
            <a:avLst/>
          </a:prstGeom>
          <a:noFill/>
          <a:ln w="9525">
            <a:noFill/>
          </a:ln>
        </p:spPr>
        <p:txBody>
          <a:bodyPr lIns="0" tIns="0" bIns="0"/>
          <a:p>
            <a:endParaRPr lang="en-US" altLang="zh-CN"/>
          </a:p>
          <a:p>
            <a:endParaRPr lang="en-US" altLang="zh-CN"/>
          </a:p>
        </p:txBody>
      </p:sp>
      <p:sp>
        <p:nvSpPr>
          <p:cNvPr id="2145" name="矩形 2144"/>
          <p:cNvSpPr/>
          <p:nvPr/>
        </p:nvSpPr>
        <p:spPr>
          <a:xfrm>
            <a:off x="381000" y="228600"/>
            <a:ext cx="6096000" cy="1905000"/>
          </a:xfrm>
          <a:prstGeom prst="rect">
            <a:avLst/>
          </a:prstGeom>
          <a:noFill/>
          <a:ln w="9525">
            <a:noFill/>
          </a:ln>
        </p:spPr>
        <p:txBody>
          <a:bodyPr lIns="0" tIns="0" bIns="0"/>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sz="2800" b="1">
                <a:solidFill>
                  <a:srgbClr val="000066"/>
                </a:solidFill>
                <a:latin typeface="Arial" panose="020B0604020202020204" pitchFamily="34" charset="0"/>
                <a:ea typeface="宋体" panose="02010600030101010101" pitchFamily="2" charset="-122"/>
              </a:rPr>
              <a:t>栈分开与分类</a:t>
            </a:r>
            <a:endParaRPr lang="zh-CN" altLang="en-US" sz="2800" b="1">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en-US" altLang="zh-CN" sz="2400" b="1" u="none">
                <a:solidFill>
                  <a:srgbClr val="000066"/>
                </a:solidFill>
                <a:latin typeface="Arial" panose="020B0604020202020204" pitchFamily="34" charset="0"/>
                <a:ea typeface="宋体" panose="02010600030101010101" pitchFamily="2" charset="-122"/>
              </a:rPr>
              <a:t>BCC1</a:t>
            </a:r>
            <a:r>
              <a:rPr lang="zh-CN" altLang="en-US" sz="2400" b="1" u="none">
                <a:solidFill>
                  <a:srgbClr val="000066"/>
                </a:solidFill>
                <a:latin typeface="Arial" panose="020B0604020202020204" pitchFamily="34" charset="0"/>
                <a:ea typeface="宋体" panose="02010600030101010101" pitchFamily="2" charset="-122"/>
              </a:rPr>
              <a:t>：在无中断情况下发生上下文切换仅有两种情况</a:t>
            </a:r>
            <a:endParaRPr lang="zh-CN" altLang="en-US" sz="24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被高优先级任务抢占</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自己结束</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endParaRPr lang="zh-CN" altLang="en-US" sz="2000" b="1" u="none">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endParaRPr lang="zh-CN" altLang="en-US" sz="2400" b="1" u="none">
              <a:solidFill>
                <a:srgbClr val="000066"/>
              </a:solidFill>
              <a:latin typeface="Arial" panose="020B0604020202020204" pitchFamily="34" charset="0"/>
              <a:ea typeface="宋体" panose="02010600030101010101" pitchFamily="2" charset="-122"/>
            </a:endParaRPr>
          </a:p>
        </p:txBody>
      </p:sp>
      <p:sp>
        <p:nvSpPr>
          <p:cNvPr id="2146" name="矩形 2145"/>
          <p:cNvSpPr/>
          <p:nvPr/>
        </p:nvSpPr>
        <p:spPr>
          <a:xfrm>
            <a:off x="3887788" y="2560638"/>
            <a:ext cx="914400" cy="91440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147" name="矩形 2146"/>
          <p:cNvSpPr/>
          <p:nvPr/>
        </p:nvSpPr>
        <p:spPr>
          <a:xfrm>
            <a:off x="3994150" y="3336925"/>
            <a:ext cx="1981200" cy="109855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148" name="矩形 2147"/>
          <p:cNvSpPr/>
          <p:nvPr/>
        </p:nvSpPr>
        <p:spPr>
          <a:xfrm>
            <a:off x="4297363" y="2727325"/>
            <a:ext cx="1049337" cy="596900"/>
          </a:xfrm>
          <a:prstGeom prst="rect">
            <a:avLst/>
          </a:prstGeom>
          <a:solidFill>
            <a:srgbClr val="00CC99"/>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149" name="矩形 2148"/>
          <p:cNvSpPr/>
          <p:nvPr/>
        </p:nvSpPr>
        <p:spPr>
          <a:xfrm>
            <a:off x="4297363" y="2727325"/>
            <a:ext cx="1050925" cy="2195513"/>
          </a:xfrm>
          <a:prstGeom prst="rect">
            <a:avLst/>
          </a:prstGeom>
          <a:noFill/>
          <a:ln w="9525" cap="flat" cmpd="sng">
            <a:solidFill>
              <a:srgbClr val="000000"/>
            </a:solidFill>
            <a:prstDash val="solid"/>
            <a:miter/>
            <a:headEnd type="none" w="med" len="med"/>
            <a:tailEnd type="none" w="med" len="med"/>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150" name="矩形 2149"/>
          <p:cNvSpPr/>
          <p:nvPr/>
        </p:nvSpPr>
        <p:spPr>
          <a:xfrm>
            <a:off x="3001963" y="2878138"/>
            <a:ext cx="1206500" cy="396875"/>
          </a:xfrm>
          <a:prstGeom prst="rect">
            <a:avLst/>
          </a:prstGeom>
          <a:noFill/>
          <a:ln w="9525">
            <a:noFill/>
          </a:ln>
        </p:spPr>
        <p:txBody>
          <a:bodyPr wrap="none" anchor="t" anchorCtr="0"/>
          <a:p>
            <a:pP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latin typeface="Siemens Sans" pitchFamily="2" charset="0"/>
                <a:ea typeface="宋体" panose="02010600030101010101" pitchFamily="2" charset="-122"/>
              </a:rPr>
              <a:t>当前任务</a:t>
            </a:r>
            <a:endParaRPr lang="zh-CN" altLang="en-US" sz="2000" b="1">
              <a:latin typeface="Siemens Sans" pitchFamily="2" charset="0"/>
              <a:ea typeface="宋体" panose="02010600030101010101" pitchFamily="2" charset="-122"/>
            </a:endParaRPr>
          </a:p>
        </p:txBody>
      </p:sp>
      <p:sp>
        <p:nvSpPr>
          <p:cNvPr id="2151" name="矩形 2150"/>
          <p:cNvSpPr/>
          <p:nvPr/>
        </p:nvSpPr>
        <p:spPr>
          <a:xfrm>
            <a:off x="4298950" y="3309938"/>
            <a:ext cx="1049338" cy="596900"/>
          </a:xfrm>
          <a:prstGeom prst="rect">
            <a:avLst/>
          </a:prstGeom>
          <a:solidFill>
            <a:srgbClr val="FF66CC"/>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152" name="矩形 2151"/>
          <p:cNvSpPr/>
          <p:nvPr/>
        </p:nvSpPr>
        <p:spPr>
          <a:xfrm>
            <a:off x="2390775" y="3473450"/>
            <a:ext cx="1858963" cy="396875"/>
          </a:xfrm>
          <a:prstGeom prst="rect">
            <a:avLst/>
          </a:prstGeom>
          <a:noFill/>
          <a:ln w="9525">
            <a:noFill/>
          </a:ln>
        </p:spPr>
        <p:txBody>
          <a:bodyPr wrap="none" anchor="t" anchorCtr="0"/>
          <a:p>
            <a:pP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latin typeface="Siemens Sans" pitchFamily="2" charset="0"/>
                <a:ea typeface="宋体" panose="02010600030101010101" pitchFamily="2" charset="-122"/>
              </a:rPr>
              <a:t>高优先级任务</a:t>
            </a:r>
            <a:r>
              <a:rPr lang="en-US" altLang="zh-CN" sz="2000" b="1">
                <a:latin typeface="Siemens Sans" pitchFamily="2" charset="0"/>
                <a:ea typeface="宋体" panose="02010600030101010101" pitchFamily="2" charset="-122"/>
              </a:rPr>
              <a:t>1</a:t>
            </a:r>
            <a:endParaRPr lang="en-US" altLang="zh-CN" sz="2000" b="1">
              <a:latin typeface="Siemens Sans" pitchFamily="2" charset="0"/>
              <a:ea typeface="宋体" panose="02010600030101010101" pitchFamily="2" charset="-122"/>
            </a:endParaRPr>
          </a:p>
        </p:txBody>
      </p:sp>
      <p:sp>
        <p:nvSpPr>
          <p:cNvPr id="2153" name="矩形 2152"/>
          <p:cNvSpPr/>
          <p:nvPr/>
        </p:nvSpPr>
        <p:spPr>
          <a:xfrm>
            <a:off x="4298950" y="3903663"/>
            <a:ext cx="1049338" cy="596900"/>
          </a:xfrm>
          <a:prstGeom prst="rect">
            <a:avLst/>
          </a:prstGeom>
          <a:solidFill>
            <a:srgbClr val="FF3399"/>
          </a:solid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154" name="矩形 2153"/>
          <p:cNvSpPr/>
          <p:nvPr/>
        </p:nvSpPr>
        <p:spPr>
          <a:xfrm>
            <a:off x="2392363" y="4019550"/>
            <a:ext cx="1858962" cy="396875"/>
          </a:xfrm>
          <a:prstGeom prst="rect">
            <a:avLst/>
          </a:prstGeom>
          <a:noFill/>
          <a:ln w="9525">
            <a:noFill/>
          </a:ln>
        </p:spPr>
        <p:txBody>
          <a:bodyPr wrap="none" anchor="t" anchorCtr="0"/>
          <a:p>
            <a:pP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latin typeface="Siemens Sans" pitchFamily="2" charset="0"/>
                <a:ea typeface="宋体" panose="02010600030101010101" pitchFamily="2" charset="-122"/>
              </a:rPr>
              <a:t>高优先级任务</a:t>
            </a:r>
            <a:r>
              <a:rPr lang="en-US" altLang="zh-CN" sz="2000" b="1">
                <a:latin typeface="Siemens Sans" pitchFamily="2" charset="0"/>
                <a:ea typeface="宋体" panose="02010600030101010101" pitchFamily="2" charset="-122"/>
              </a:rPr>
              <a:t>2</a:t>
            </a:r>
            <a:endParaRPr lang="en-US" altLang="zh-CN" sz="2000" b="1">
              <a:latin typeface="Siemens Sans" pitchFamily="2" charset="0"/>
              <a:ea typeface="宋体" panose="02010600030101010101" pitchFamily="2" charset="-122"/>
            </a:endParaRPr>
          </a:p>
        </p:txBody>
      </p:sp>
      <p:sp>
        <p:nvSpPr>
          <p:cNvPr id="2155" name="椭圆形标注 2154"/>
          <p:cNvSpPr/>
          <p:nvPr/>
        </p:nvSpPr>
        <p:spPr>
          <a:xfrm>
            <a:off x="5380038" y="2759075"/>
            <a:ext cx="2378075" cy="930275"/>
          </a:xfrm>
          <a:prstGeom prst="wedgeEllipseCallout">
            <a:avLst>
              <a:gd name="adj1" fmla="val 6875"/>
              <a:gd name="adj2" fmla="val 72356"/>
            </a:avLst>
          </a:prstGeom>
          <a:solidFill>
            <a:srgbClr val="CCFFCC"/>
          </a:solidFill>
          <a:ln w="9525">
            <a:noFill/>
          </a:ln>
        </p:spPr>
        <p:txBody>
          <a:bodyPr/>
          <a:p>
            <a:pPr algn="ct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solidFill>
                  <a:srgbClr val="FF0000"/>
                </a:solidFill>
                <a:latin typeface="Siemens Sans" pitchFamily="2" charset="0"/>
                <a:ea typeface="宋体" panose="02010600030101010101" pitchFamily="2" charset="-122"/>
              </a:rPr>
              <a:t>被高优先级任务抢占</a:t>
            </a:r>
            <a:endParaRPr lang="zh-CN" altLang="en-US" sz="2000" b="1">
              <a:solidFill>
                <a:srgbClr val="FF0000"/>
              </a:solidFill>
              <a:latin typeface="Siemens Sans" pitchFamily="2" charset="0"/>
              <a:ea typeface="宋体" panose="02010600030101010101" pitchFamily="2" charset="-122"/>
            </a:endParaRPr>
          </a:p>
        </p:txBody>
      </p:sp>
      <p:sp>
        <p:nvSpPr>
          <p:cNvPr id="2156" name="椭圆形标注 2155"/>
          <p:cNvSpPr/>
          <p:nvPr/>
        </p:nvSpPr>
        <p:spPr>
          <a:xfrm>
            <a:off x="5380038" y="2165350"/>
            <a:ext cx="2378075" cy="930275"/>
          </a:xfrm>
          <a:prstGeom prst="wedgeEllipseCallout">
            <a:avLst>
              <a:gd name="adj1" fmla="val 6875"/>
              <a:gd name="adj2" fmla="val 72356"/>
            </a:avLst>
          </a:prstGeom>
          <a:solidFill>
            <a:srgbClr val="CCFFCC"/>
          </a:solidFill>
          <a:ln w="9525">
            <a:noFill/>
          </a:ln>
        </p:spPr>
        <p:txBody>
          <a:bodyPr/>
          <a:p>
            <a:pPr algn="ct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solidFill>
                  <a:srgbClr val="FF0000"/>
                </a:solidFill>
                <a:latin typeface="Siemens Sans" pitchFamily="2" charset="0"/>
                <a:ea typeface="宋体" panose="02010600030101010101" pitchFamily="2" charset="-122"/>
              </a:rPr>
              <a:t>被高优先级任务抢占</a:t>
            </a:r>
            <a:endParaRPr lang="zh-CN" altLang="en-US" sz="2000" b="1">
              <a:solidFill>
                <a:srgbClr val="FF0000"/>
              </a:solidFill>
              <a:latin typeface="Siemens Sans" pitchFamily="2" charset="0"/>
              <a:ea typeface="宋体" panose="02010600030101010101" pitchFamily="2" charset="-122"/>
            </a:endParaRPr>
          </a:p>
        </p:txBody>
      </p:sp>
      <p:sp>
        <p:nvSpPr>
          <p:cNvPr id="2157" name="椭圆形标注 2156"/>
          <p:cNvSpPr/>
          <p:nvPr/>
        </p:nvSpPr>
        <p:spPr>
          <a:xfrm>
            <a:off x="5380038" y="3644900"/>
            <a:ext cx="1905000" cy="593725"/>
          </a:xfrm>
          <a:prstGeom prst="wedgeEllipseCallout">
            <a:avLst>
              <a:gd name="adj1" fmla="val -52667"/>
              <a:gd name="adj2" fmla="val 51606"/>
            </a:avLst>
          </a:prstGeom>
          <a:solidFill>
            <a:srgbClr val="CCFFCC"/>
          </a:solidFill>
          <a:ln w="9525">
            <a:noFill/>
          </a:ln>
        </p:spPr>
        <p:txBody>
          <a:bodyPr/>
          <a:p>
            <a:pPr algn="ct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solidFill>
                  <a:srgbClr val="FF0000"/>
                </a:solidFill>
                <a:latin typeface="Siemens Sans" pitchFamily="2" charset="0"/>
                <a:ea typeface="宋体" panose="02010600030101010101" pitchFamily="2" charset="-122"/>
              </a:rPr>
              <a:t>自己结束</a:t>
            </a:r>
            <a:endParaRPr lang="zh-CN" altLang="en-US" sz="2000" b="1">
              <a:solidFill>
                <a:srgbClr val="FF0000"/>
              </a:solidFill>
              <a:latin typeface="Siemens Sans" pitchFamily="2" charset="0"/>
              <a:ea typeface="宋体" panose="02010600030101010101" pitchFamily="2" charset="-122"/>
            </a:endParaRPr>
          </a:p>
        </p:txBody>
      </p:sp>
      <p:sp>
        <p:nvSpPr>
          <p:cNvPr id="2158" name="椭圆形标注 2157"/>
          <p:cNvSpPr/>
          <p:nvPr/>
        </p:nvSpPr>
        <p:spPr>
          <a:xfrm>
            <a:off x="5349875" y="2698750"/>
            <a:ext cx="1905000" cy="593725"/>
          </a:xfrm>
          <a:prstGeom prst="wedgeEllipseCallout">
            <a:avLst>
              <a:gd name="adj1" fmla="val 21000"/>
              <a:gd name="adj2" fmla="val 85028"/>
            </a:avLst>
          </a:prstGeom>
          <a:solidFill>
            <a:srgbClr val="CCFFCC"/>
          </a:solidFill>
          <a:ln w="9525">
            <a:noFill/>
          </a:ln>
        </p:spPr>
        <p:txBody>
          <a:bodyPr/>
          <a:p>
            <a:pPr algn="ct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solidFill>
                  <a:srgbClr val="FF0000"/>
                </a:solidFill>
                <a:latin typeface="Siemens Sans" pitchFamily="2" charset="0"/>
                <a:ea typeface="宋体" panose="02010600030101010101" pitchFamily="2" charset="-122"/>
              </a:rPr>
              <a:t>自己结束</a:t>
            </a:r>
            <a:endParaRPr lang="zh-CN" altLang="en-US" sz="2000" b="1">
              <a:solidFill>
                <a:srgbClr val="FF0000"/>
              </a:solidFill>
              <a:latin typeface="Siemens Sans" pitchFamily="2" charset="0"/>
              <a:ea typeface="宋体" panose="02010600030101010101" pitchFamily="2" charset="-122"/>
            </a:endParaRPr>
          </a:p>
        </p:txBody>
      </p:sp>
      <p:sp>
        <p:nvSpPr>
          <p:cNvPr id="2159" name="云形标注 2158"/>
          <p:cNvSpPr/>
          <p:nvPr/>
        </p:nvSpPr>
        <p:spPr>
          <a:xfrm>
            <a:off x="381000" y="2590800"/>
            <a:ext cx="3536950" cy="2652713"/>
          </a:xfrm>
          <a:prstGeom prst="cloudCallout">
            <a:avLst>
              <a:gd name="adj1" fmla="val 96097"/>
              <a:gd name="adj2" fmla="val -21514"/>
            </a:avLst>
          </a:prstGeom>
          <a:solidFill>
            <a:srgbClr val="00CC99"/>
          </a:solidFill>
          <a:ln w="9525">
            <a:noFill/>
          </a:ln>
        </p:spPr>
        <p:txBody>
          <a:bodyPr/>
          <a:p>
            <a:pPr algn="ct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solidFill>
                  <a:srgbClr val="FF0000"/>
                </a:solidFill>
                <a:latin typeface="Siemens Sans" pitchFamily="2" charset="0"/>
                <a:ea typeface="宋体" panose="02010600030101010101" pitchFamily="2" charset="-122"/>
              </a:rPr>
              <a:t>结论：</a:t>
            </a:r>
            <a:r>
              <a:rPr lang="en-US" altLang="zh-CN" sz="2000" b="1">
                <a:solidFill>
                  <a:srgbClr val="FF0000"/>
                </a:solidFill>
                <a:latin typeface="Siemens Sans" pitchFamily="2" charset="0"/>
                <a:ea typeface="宋体" panose="02010600030101010101" pitchFamily="2" charset="-122"/>
              </a:rPr>
              <a:t>BCC1</a:t>
            </a:r>
            <a:r>
              <a:rPr lang="zh-CN" altLang="en-US" sz="2000" b="1">
                <a:solidFill>
                  <a:srgbClr val="FF0000"/>
                </a:solidFill>
                <a:latin typeface="Siemens Sans" pitchFamily="2" charset="0"/>
                <a:ea typeface="宋体" panose="02010600030101010101" pitchFamily="2" charset="-122"/>
              </a:rPr>
              <a:t>下，任务、中断的栈的使用可以为同一个，不会相互干扰，即不需要每个任务使用独立的栈空间</a:t>
            </a:r>
            <a:endParaRPr lang="zh-CN" altLang="en-US" sz="2000" b="1">
              <a:solidFill>
                <a:srgbClr val="FF0000"/>
              </a:solidFill>
              <a:latin typeface="Siemens Sans" pitchFamily="2" charset="0"/>
              <a:ea typeface="宋体" panose="02010600030101010101" pitchFamily="2" charset="-122"/>
            </a:endParaRPr>
          </a:p>
        </p:txBody>
      </p:sp>
      <p:sp>
        <p:nvSpPr>
          <p:cNvPr id="2160" name="矩形 2159"/>
          <p:cNvSpPr/>
          <p:nvPr/>
        </p:nvSpPr>
        <p:spPr>
          <a:xfrm>
            <a:off x="614363" y="4678363"/>
            <a:ext cx="7310437" cy="2179637"/>
          </a:xfrm>
          <a:prstGeom prst="rect">
            <a:avLst/>
          </a:prstGeom>
          <a:noFill/>
          <a:ln w="9525">
            <a:noFill/>
          </a:ln>
        </p:spPr>
        <p:txBody>
          <a:bodyPr lIns="0" tIns="0" bIns="0"/>
          <a:p>
            <a:pPr marL="254000" indent="-254000" defTabSz="676275"/>
            <a:endParaRPr lang="en-US" altLang="zh-CN"/>
          </a:p>
          <a:p>
            <a:pPr marL="254000" indent="-254000" defTabSz="676275"/>
            <a:r>
              <a:rPr lang="en-US" altLang="zh-CN"/>
              <a:t>ECC1</a:t>
            </a:r>
            <a:r>
              <a:rPr lang="zh-CN" altLang="en-US"/>
              <a:t>：多了等待状态，每个就必须使用独立的栈空间，而且为了提高任务栈大小的可估算性和使用率，将中断统一使用系统栈。</a:t>
            </a:r>
            <a:endParaRPr lang="zh-CN" altLang="en-US"/>
          </a:p>
          <a:p>
            <a:pPr marL="254000" indent="-254000" defTabSz="676275"/>
            <a:endParaRPr lang="zh-CN" altLang="en-US"/>
          </a:p>
        </p:txBody>
      </p:sp>
      <p:sp>
        <p:nvSpPr>
          <p:cNvPr id="2161" name="矩形 2160"/>
          <p:cNvSpPr/>
          <p:nvPr/>
        </p:nvSpPr>
        <p:spPr>
          <a:xfrm>
            <a:off x="4283075" y="2284413"/>
            <a:ext cx="438150" cy="396875"/>
          </a:xfrm>
          <a:prstGeom prst="rect">
            <a:avLst/>
          </a:prstGeom>
          <a:noFill/>
          <a:ln w="9525">
            <a:noFill/>
          </a:ln>
        </p:spPr>
        <p:txBody>
          <a:bodyPr wrap="none" anchor="t" anchorCtr="0"/>
          <a:p>
            <a:pPr defTabSz="914400" fontAlgn="base">
              <a:lnSpc>
                <a:spcPct val="100000"/>
              </a:lnSpc>
              <a:spcBef>
                <a:spcPct val="0"/>
              </a:spcBef>
              <a:spcAft>
                <a:spcPct val="0"/>
              </a:spcAft>
              <a:buClr>
                <a:schemeClr val="accent1"/>
              </a:buClr>
              <a:buSzPct val="100000"/>
              <a:buFont typeface="Wingdings" panose="05000000000000000000" pitchFamily="2" charset="2"/>
            </a:pPr>
            <a:r>
              <a:rPr lang="zh-CN" altLang="en-US" sz="2000" b="1">
                <a:latin typeface="Siemens Sans" pitchFamily="2" charset="0"/>
                <a:ea typeface="宋体" panose="02010600030101010101" pitchFamily="2" charset="-122"/>
              </a:rPr>
              <a:t>栈</a:t>
            </a:r>
            <a:endParaRPr lang="zh-CN" altLang="en-US" sz="2000" b="1">
              <a:latin typeface="Siemens Sans" pitchFamily="2"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150"/>
                                        </p:tgtEl>
                                        <p:attrNameLst>
                                          <p:attrName>style.visibility</p:attrName>
                                        </p:attrNameLst>
                                      </p:cBhvr>
                                      <p:to>
                                        <p:strVal val="visible"/>
                                      </p:to>
                                    </p:set>
                                    <p:animEffect transition="in" filter="blinds(horizontal)">
                                      <p:cBhvr additive="base">
                                        <p:cTn id="7" dur="500"/>
                                        <p:tgtEl>
                                          <p:spTgt spid="2150"/>
                                        </p:tgtEl>
                                      </p:cBhvr>
                                    </p:animEffect>
                                  </p:childTnLst>
                                </p:cTn>
                              </p:par>
                              <p:par>
                                <p:cTn id="8" presetID="3" presetClass="entr" presetSubtype="10" fill="hold" nodeType="withEffect">
                                  <p:childTnLst>
                                    <p:set>
                                      <p:cBhvr additive="base">
                                        <p:cTn id="9" dur="1" fill="hold">
                                          <p:stCondLst>
                                            <p:cond delay="0"/>
                                          </p:stCondLst>
                                        </p:cTn>
                                        <p:tgtEl>
                                          <p:spTgt spid="2148"/>
                                        </p:tgtEl>
                                        <p:attrNameLst>
                                          <p:attrName>style.visibility</p:attrName>
                                        </p:attrNameLst>
                                      </p:cBhvr>
                                      <p:to>
                                        <p:strVal val="visible"/>
                                      </p:to>
                                    </p:set>
                                    <p:animEffect transition="in" filter="blinds(horizontal)">
                                      <p:cBhvr additive="base">
                                        <p:cTn id="10" dur="500"/>
                                        <p:tgtEl>
                                          <p:spTgt spid="2148"/>
                                        </p:tgtEl>
                                      </p:cBhvr>
                                    </p:animEffect>
                                  </p:childTnLst>
                                </p:cTn>
                              </p:par>
                              <p:par>
                                <p:cTn id="11" presetID="3" presetClass="entr" presetSubtype="10" fill="hold" nodeType="withEffect">
                                  <p:childTnLst>
                                    <p:set>
                                      <p:cBhvr additive="base">
                                        <p:cTn id="12" dur="1" fill="hold">
                                          <p:stCondLst>
                                            <p:cond delay="0"/>
                                          </p:stCondLst>
                                        </p:cTn>
                                        <p:tgtEl>
                                          <p:spTgt spid="2149"/>
                                        </p:tgtEl>
                                        <p:attrNameLst>
                                          <p:attrName>style.visibility</p:attrName>
                                        </p:attrNameLst>
                                      </p:cBhvr>
                                      <p:to>
                                        <p:strVal val="visible"/>
                                      </p:to>
                                    </p:set>
                                    <p:animEffect transition="in" filter="blinds(horizontal)">
                                      <p:cBhvr additive="base">
                                        <p:cTn id="13" dur="500"/>
                                        <p:tgtEl>
                                          <p:spTgt spid="21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15" nodeType="clickEffect">
                                  <p:childTnLst>
                                    <p:set>
                                      <p:cBhvr additive="base">
                                        <p:cTn id="17" dur="1" fill="hold">
                                          <p:stCondLst>
                                            <p:cond delay="0"/>
                                          </p:stCondLst>
                                        </p:cTn>
                                        <p:tgtEl>
                                          <p:spTgt spid="2161"/>
                                        </p:tgtEl>
                                        <p:attrNameLst>
                                          <p:attrName>style.visibility</p:attrName>
                                        </p:attrNameLst>
                                      </p:cBhvr>
                                      <p:to>
                                        <p:strVal val="visible"/>
                                      </p:to>
                                    </p:set>
                                    <p:animEffect transition="in" filter="blinds(horizontal)">
                                      <p:cBhvr additive="base">
                                        <p:cTn id="18" dur="500"/>
                                        <p:tgtEl>
                                          <p:spTgt spid="216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8" nodeType="clickEffect">
                                  <p:childTnLst>
                                    <p:set>
                                      <p:cBhvr additive="base">
                                        <p:cTn id="22" dur="1" fill="hold">
                                          <p:stCondLst>
                                            <p:cond delay="0"/>
                                          </p:stCondLst>
                                        </p:cTn>
                                        <p:tgtEl>
                                          <p:spTgt spid="2156"/>
                                        </p:tgtEl>
                                        <p:attrNameLst>
                                          <p:attrName>style.visibility</p:attrName>
                                        </p:attrNameLst>
                                      </p:cBhvr>
                                      <p:to>
                                        <p:strVal val="visible"/>
                                      </p:to>
                                    </p:set>
                                    <p:animEffect transition="in" filter="blinds(horizontal)">
                                      <p:cBhvr additive="base">
                                        <p:cTn id="23" dur="500"/>
                                        <p:tgtEl>
                                          <p:spTgt spid="215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childTnLst>
                                    <p:animEffect transition="out" filter="blinds(horizontal)">
                                      <p:cBhvr additive="base">
                                        <p:cTn id="27" dur="500"/>
                                        <p:tgtEl>
                                          <p:spTgt spid="2156"/>
                                        </p:tgtEl>
                                      </p:cBhvr>
                                    </p:animEffect>
                                    <p:set>
                                      <p:cBhvr additive="base">
                                        <p:cTn id="28" dur="1" fill="hold">
                                          <p:stCondLst>
                                            <p:cond delay="499"/>
                                          </p:stCondLst>
                                        </p:cTn>
                                        <p:tgtEl>
                                          <p:spTgt spid="215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2" nodeType="clickEffect">
                                  <p:childTnLst>
                                    <p:set>
                                      <p:cBhvr additive="base">
                                        <p:cTn id="32" dur="1" fill="hold">
                                          <p:stCondLst>
                                            <p:cond delay="0"/>
                                          </p:stCondLst>
                                        </p:cTn>
                                        <p:tgtEl>
                                          <p:spTgt spid="2152"/>
                                        </p:tgtEl>
                                        <p:attrNameLst>
                                          <p:attrName>style.visibility</p:attrName>
                                        </p:attrNameLst>
                                      </p:cBhvr>
                                      <p:to>
                                        <p:strVal val="visible"/>
                                      </p:to>
                                    </p:set>
                                    <p:animEffect transition="in" filter="blinds(horizontal)">
                                      <p:cBhvr additive="base">
                                        <p:cTn id="33" dur="500"/>
                                        <p:tgtEl>
                                          <p:spTgt spid="2152"/>
                                        </p:tgtEl>
                                      </p:cBhvr>
                                    </p:animEffect>
                                  </p:childTnLst>
                                </p:cTn>
                              </p:par>
                              <p:par>
                                <p:cTn id="34" presetID="3" presetClass="entr" presetSubtype="10" fill="hold" nodeType="withEffect">
                                  <p:childTnLst>
                                    <p:set>
                                      <p:cBhvr additive="base">
                                        <p:cTn id="35" dur="1" fill="hold">
                                          <p:stCondLst>
                                            <p:cond delay="0"/>
                                          </p:stCondLst>
                                        </p:cTn>
                                        <p:tgtEl>
                                          <p:spTgt spid="2151"/>
                                        </p:tgtEl>
                                        <p:attrNameLst>
                                          <p:attrName>style.visibility</p:attrName>
                                        </p:attrNameLst>
                                      </p:cBhvr>
                                      <p:to>
                                        <p:strVal val="visible"/>
                                      </p:to>
                                    </p:set>
                                    <p:animEffect transition="in" filter="blinds(horizontal)">
                                      <p:cBhvr additive="base">
                                        <p:cTn id="36" dur="500"/>
                                        <p:tgtEl>
                                          <p:spTgt spid="21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6" nodeType="clickEffect">
                                  <p:childTnLst>
                                    <p:set>
                                      <p:cBhvr additive="base">
                                        <p:cTn id="40" dur="1" fill="hold">
                                          <p:stCondLst>
                                            <p:cond delay="0"/>
                                          </p:stCondLst>
                                        </p:cTn>
                                        <p:tgtEl>
                                          <p:spTgt spid="2155"/>
                                        </p:tgtEl>
                                        <p:attrNameLst>
                                          <p:attrName>style.visibility</p:attrName>
                                        </p:attrNameLst>
                                      </p:cBhvr>
                                      <p:to>
                                        <p:strVal val="visible"/>
                                      </p:to>
                                    </p:set>
                                    <p:animEffect transition="in" filter="blinds(horizontal)">
                                      <p:cBhvr additive="base">
                                        <p:cTn id="41" dur="500"/>
                                        <p:tgtEl>
                                          <p:spTgt spid="215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childTnLst>
                                    <p:animEffect transition="out" filter="blinds(horizontal)">
                                      <p:cBhvr additive="base">
                                        <p:cTn id="45" dur="500"/>
                                        <p:tgtEl>
                                          <p:spTgt spid="2155"/>
                                        </p:tgtEl>
                                      </p:cBhvr>
                                    </p:animEffect>
                                    <p:set>
                                      <p:cBhvr additive="base">
                                        <p:cTn id="46" dur="1" fill="hold">
                                          <p:stCondLst>
                                            <p:cond delay="499"/>
                                          </p:stCondLst>
                                        </p:cTn>
                                        <p:tgtEl>
                                          <p:spTgt spid="21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4" nodeType="clickEffect">
                                  <p:childTnLst>
                                    <p:set>
                                      <p:cBhvr additive="base">
                                        <p:cTn id="50" dur="1" fill="hold">
                                          <p:stCondLst>
                                            <p:cond delay="0"/>
                                          </p:stCondLst>
                                        </p:cTn>
                                        <p:tgtEl>
                                          <p:spTgt spid="2154"/>
                                        </p:tgtEl>
                                        <p:attrNameLst>
                                          <p:attrName>style.visibility</p:attrName>
                                        </p:attrNameLst>
                                      </p:cBhvr>
                                      <p:to>
                                        <p:strVal val="visible"/>
                                      </p:to>
                                    </p:set>
                                    <p:animEffect transition="in" filter="blinds(horizontal)">
                                      <p:cBhvr additive="base">
                                        <p:cTn id="51" dur="500"/>
                                        <p:tgtEl>
                                          <p:spTgt spid="2154"/>
                                        </p:tgtEl>
                                      </p:cBhvr>
                                    </p:animEffect>
                                  </p:childTnLst>
                                </p:cTn>
                              </p:par>
                              <p:par>
                                <p:cTn id="52" presetID="3" presetClass="entr" presetSubtype="10" fill="hold" nodeType="withEffect">
                                  <p:childTnLst>
                                    <p:set>
                                      <p:cBhvr additive="base">
                                        <p:cTn id="53" dur="1" fill="hold">
                                          <p:stCondLst>
                                            <p:cond delay="0"/>
                                          </p:stCondLst>
                                        </p:cTn>
                                        <p:tgtEl>
                                          <p:spTgt spid="2153"/>
                                        </p:tgtEl>
                                        <p:attrNameLst>
                                          <p:attrName>style.visibility</p:attrName>
                                        </p:attrNameLst>
                                      </p:cBhvr>
                                      <p:to>
                                        <p:strVal val="visible"/>
                                      </p:to>
                                    </p:set>
                                    <p:animEffect transition="in" filter="blinds(horizontal)">
                                      <p:cBhvr additive="base">
                                        <p:cTn id="54" dur="500"/>
                                        <p:tgtEl>
                                          <p:spTgt spid="215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10" nodeType="clickEffect">
                                  <p:childTnLst>
                                    <p:set>
                                      <p:cBhvr additive="base">
                                        <p:cTn id="58" dur="1" fill="hold">
                                          <p:stCondLst>
                                            <p:cond delay="0"/>
                                          </p:stCondLst>
                                        </p:cTn>
                                        <p:tgtEl>
                                          <p:spTgt spid="2157"/>
                                        </p:tgtEl>
                                        <p:attrNameLst>
                                          <p:attrName>style.visibility</p:attrName>
                                        </p:attrNameLst>
                                      </p:cBhvr>
                                      <p:to>
                                        <p:strVal val="visible"/>
                                      </p:to>
                                    </p:set>
                                    <p:animEffect transition="in" filter="blinds(horizontal)">
                                      <p:cBhvr additive="base">
                                        <p:cTn id="59" dur="500"/>
                                        <p:tgtEl>
                                          <p:spTgt spid="215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1" nodeType="clickEffect">
                                  <p:childTnLst>
                                    <p:animEffect transition="out" filter="blinds(horizontal)">
                                      <p:cBhvr additive="base">
                                        <p:cTn id="63" dur="500"/>
                                        <p:tgtEl>
                                          <p:spTgt spid="2157"/>
                                        </p:tgtEl>
                                      </p:cBhvr>
                                    </p:animEffect>
                                    <p:set>
                                      <p:cBhvr additive="base">
                                        <p:cTn id="64" dur="1" fill="hold">
                                          <p:stCondLst>
                                            <p:cond delay="499"/>
                                          </p:stCondLst>
                                        </p:cTn>
                                        <p:tgtEl>
                                          <p:spTgt spid="215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nodeType="clickEffect">
                                  <p:childTnLst>
                                    <p:animEffect transition="out" filter="blinds(horizontal)">
                                      <p:cBhvr additive="base">
                                        <p:cTn id="68" dur="500"/>
                                        <p:tgtEl>
                                          <p:spTgt spid="2153"/>
                                        </p:tgtEl>
                                      </p:cBhvr>
                                    </p:animEffect>
                                    <p:set>
                                      <p:cBhvr additive="base">
                                        <p:cTn id="69" dur="1" fill="hold">
                                          <p:stCondLst>
                                            <p:cond delay="499"/>
                                          </p:stCondLst>
                                        </p:cTn>
                                        <p:tgtEl>
                                          <p:spTgt spid="2153"/>
                                        </p:tgtEl>
                                        <p:attrNameLst>
                                          <p:attrName>style.visibility</p:attrName>
                                        </p:attrNameLst>
                                      </p:cBhvr>
                                      <p:to>
                                        <p:strVal val="hidden"/>
                                      </p:to>
                                    </p:set>
                                  </p:childTnLst>
                                </p:cTn>
                              </p:par>
                              <p:par>
                                <p:cTn id="70" presetID="3" presetClass="exit" presetSubtype="10" fill="hold" grpId="1" nodeType="withEffect">
                                  <p:childTnLst>
                                    <p:animEffect transition="out" filter="blinds(horizontal)">
                                      <p:cBhvr additive="base">
                                        <p:cTn id="71" dur="500"/>
                                        <p:tgtEl>
                                          <p:spTgt spid="2154"/>
                                        </p:tgtEl>
                                      </p:cBhvr>
                                    </p:animEffect>
                                    <p:set>
                                      <p:cBhvr additive="base">
                                        <p:cTn id="72" dur="1" fill="hold">
                                          <p:stCondLst>
                                            <p:cond delay="499"/>
                                          </p:stCondLst>
                                        </p:cTn>
                                        <p:tgtEl>
                                          <p:spTgt spid="215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12" nodeType="clickEffect">
                                  <p:childTnLst>
                                    <p:set>
                                      <p:cBhvr additive="base">
                                        <p:cTn id="76" dur="1" fill="hold">
                                          <p:stCondLst>
                                            <p:cond delay="0"/>
                                          </p:stCondLst>
                                        </p:cTn>
                                        <p:tgtEl>
                                          <p:spTgt spid="2158"/>
                                        </p:tgtEl>
                                        <p:attrNameLst>
                                          <p:attrName>style.visibility</p:attrName>
                                        </p:attrNameLst>
                                      </p:cBhvr>
                                      <p:to>
                                        <p:strVal val="visible"/>
                                      </p:to>
                                    </p:set>
                                    <p:animEffect transition="in" filter="blinds(horizontal)">
                                      <p:cBhvr additive="base">
                                        <p:cTn id="77" dur="500"/>
                                        <p:tgtEl>
                                          <p:spTgt spid="215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childTnLst>
                                    <p:animEffect transition="out" filter="blinds(horizontal)">
                                      <p:cBhvr additive="base">
                                        <p:cTn id="81" dur="500"/>
                                        <p:tgtEl>
                                          <p:spTgt spid="2158"/>
                                        </p:tgtEl>
                                      </p:cBhvr>
                                    </p:animEffect>
                                    <p:set>
                                      <p:cBhvr additive="base">
                                        <p:cTn id="82" dur="1" fill="hold">
                                          <p:stCondLst>
                                            <p:cond delay="499"/>
                                          </p:stCondLst>
                                        </p:cTn>
                                        <p:tgtEl>
                                          <p:spTgt spid="215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childTnLst>
                                    <p:animEffect transition="out" filter="blinds(horizontal)">
                                      <p:cBhvr additive="base">
                                        <p:cTn id="86" dur="500"/>
                                        <p:tgtEl>
                                          <p:spTgt spid="2151"/>
                                        </p:tgtEl>
                                      </p:cBhvr>
                                    </p:animEffect>
                                    <p:set>
                                      <p:cBhvr additive="base">
                                        <p:cTn id="87" dur="1" fill="hold">
                                          <p:stCondLst>
                                            <p:cond delay="499"/>
                                          </p:stCondLst>
                                        </p:cTn>
                                        <p:tgtEl>
                                          <p:spTgt spid="2151"/>
                                        </p:tgtEl>
                                        <p:attrNameLst>
                                          <p:attrName>style.visibility</p:attrName>
                                        </p:attrNameLst>
                                      </p:cBhvr>
                                      <p:to>
                                        <p:strVal val="hidden"/>
                                      </p:to>
                                    </p:set>
                                  </p:childTnLst>
                                </p:cTn>
                              </p:par>
                              <p:par>
                                <p:cTn id="88" presetID="3" presetClass="exit" presetSubtype="10" fill="hold" grpId="1" nodeType="withEffect">
                                  <p:childTnLst>
                                    <p:animEffect transition="out" filter="blinds(horizontal)">
                                      <p:cBhvr additive="base">
                                        <p:cTn id="89" dur="500"/>
                                        <p:tgtEl>
                                          <p:spTgt spid="2152"/>
                                        </p:tgtEl>
                                      </p:cBhvr>
                                    </p:animEffect>
                                    <p:set>
                                      <p:cBhvr additive="base">
                                        <p:cTn id="90" dur="1" fill="hold">
                                          <p:stCondLst>
                                            <p:cond delay="499"/>
                                          </p:stCondLst>
                                        </p:cTn>
                                        <p:tgtEl>
                                          <p:spTgt spid="215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3" nodeType="clickEffect">
                                  <p:childTnLst>
                                    <p:set>
                                      <p:cBhvr additive="base">
                                        <p:cTn id="94" dur="1" fill="hold">
                                          <p:stCondLst>
                                            <p:cond delay="0"/>
                                          </p:stCondLst>
                                        </p:cTn>
                                        <p:tgtEl>
                                          <p:spTgt spid="2159"/>
                                        </p:tgtEl>
                                        <p:attrNameLst>
                                          <p:attrName>style.visibility</p:attrName>
                                        </p:attrNameLst>
                                      </p:cBhvr>
                                      <p:to>
                                        <p:strVal val="visible"/>
                                      </p:to>
                                    </p:set>
                                    <p:animEffect transition="in" filter="blinds(horizontal)">
                                      <p:cBhvr additive="base">
                                        <p:cTn id="95" dur="500"/>
                                        <p:tgtEl>
                                          <p:spTgt spid="2159"/>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4" nodeType="clickEffect">
                                  <p:childTnLst>
                                    <p:set>
                                      <p:cBhvr additive="base">
                                        <p:cTn id="99" dur="1" fill="hold">
                                          <p:stCondLst>
                                            <p:cond delay="0"/>
                                          </p:stCondLst>
                                        </p:cTn>
                                        <p:tgtEl>
                                          <p:spTgt spid="2160"/>
                                        </p:tgtEl>
                                        <p:attrNameLst>
                                          <p:attrName>style.visibility</p:attrName>
                                        </p:attrNameLst>
                                      </p:cBhvr>
                                      <p:to>
                                        <p:strVal val="visible"/>
                                      </p:to>
                                    </p:set>
                                    <p:animEffect transition="in" filter="blinds(horizontal)">
                                      <p:cBhvr additive="base">
                                        <p:cTn id="100" dur="500"/>
                                        <p:tgtEl>
                                          <p:spTgt spid="2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 grpId="0" animBg="1"/>
      <p:bldP spid="2152" grpId="1" animBg="1"/>
      <p:bldP spid="2152" grpId="2" animBg="1"/>
      <p:bldP spid="2154" grpId="3" animBg="1"/>
      <p:bldP spid="2154" grpId="4" animBg="1"/>
      <p:bldP spid="2155" grpId="5" animBg="1"/>
      <p:bldP spid="2155" grpId="6" animBg="1"/>
      <p:bldP spid="2156" grpId="7" animBg="1"/>
      <p:bldP spid="2156" grpId="8" animBg="1"/>
      <p:bldP spid="2157" grpId="9" animBg="1"/>
      <p:bldP spid="2157" grpId="10" animBg="1"/>
      <p:bldP spid="2158" grpId="11" animBg="1"/>
      <p:bldP spid="2158" grpId="12" animBg="1"/>
      <p:bldP spid="2159" grpId="13" animBg="1"/>
      <p:bldP spid="2160" grpId="14" animBg="1"/>
      <p:bldP spid="2161" grpId="15"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4" name="标题 2163"/>
          <p:cNvSpPr/>
          <p:nvPr>
            <p:ph type="title" idx="4294967295"/>
          </p:nvPr>
        </p:nvSpPr>
        <p:spPr>
          <a:xfrm>
            <a:off x="728663" y="0"/>
            <a:ext cx="7772400" cy="346075"/>
          </a:xfrm>
          <a:ln/>
        </p:spPr>
        <p:txBody>
          <a:bodyPr lIns="82550" tIns="41275" rIns="82550" bIns="41275"/>
          <a:p>
            <a:r>
              <a:rPr lang="en-US" altLang="zh-CN"/>
              <a:t>2</a:t>
            </a:r>
            <a:r>
              <a:rPr lang="zh-CN" altLang="en-US"/>
              <a:t>．任务管理 </a:t>
            </a:r>
            <a:endParaRPr lang="zh-CN" altLang="en-US"/>
          </a:p>
        </p:txBody>
      </p:sp>
      <p:sp>
        <p:nvSpPr>
          <p:cNvPr id="2165" name="文本占位符 2164"/>
          <p:cNvSpPr/>
          <p:nvPr>
            <p:ph type="body" idx="4294967295"/>
          </p:nvPr>
        </p:nvSpPr>
        <p:spPr>
          <a:xfrm>
            <a:off x="381000" y="1447800"/>
            <a:ext cx="8305800" cy="4160838"/>
          </a:xfrm>
          <a:ln/>
        </p:spPr>
        <p:txBody>
          <a:bodyPr wrap="square" lIns="82550" tIns="41275" rIns="82550" bIns="41275"/>
          <a:p>
            <a:pPr>
              <a:lnSpc>
                <a:spcPct val="115000"/>
              </a:lnSpc>
            </a:pP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OSEK OS</a:t>
            </a:r>
            <a:r>
              <a:rPr lang="zh-CN" altLang="en-US">
                <a:latin typeface="楷体_GB2312" pitchFamily="49" charset="-122"/>
                <a:ea typeface="楷体_GB2312" pitchFamily="49" charset="-122"/>
              </a:rPr>
              <a:t>中，任务提供了并发</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异步执行功能。调度器负责根据定义的调度算法调度任务。 </a:t>
            </a:r>
            <a:endParaRPr lang="zh-CN" altLang="en-US">
              <a:latin typeface="楷体_GB2312" pitchFamily="49" charset="-122"/>
              <a:ea typeface="楷体_GB2312" pitchFamily="49" charset="-122"/>
            </a:endParaRPr>
          </a:p>
          <a:p>
            <a:pPr>
              <a:lnSpc>
                <a:spcPct val="115000"/>
              </a:lnSpc>
            </a:pPr>
            <a:r>
              <a:rPr lang="en-US" altLang="zh-CN">
                <a:latin typeface="楷体_GB2312" pitchFamily="49" charset="-122"/>
                <a:ea typeface="楷体_GB2312" pitchFamily="49" charset="-122"/>
              </a:rPr>
              <a:t>OSEK OS </a:t>
            </a:r>
            <a:r>
              <a:rPr lang="zh-CN" altLang="en-US">
                <a:latin typeface="楷体_GB2312" pitchFamily="49" charset="-122"/>
                <a:ea typeface="楷体_GB2312" pitchFamily="49" charset="-122"/>
              </a:rPr>
              <a:t>提供两种任务：基本任务和扩展任务。它们不同之处在于，扩展任务允许调用</a:t>
            </a:r>
            <a:r>
              <a:rPr lang="en-US" altLang="zh-CN">
                <a:latin typeface="楷体_GB2312" pitchFamily="49" charset="-122"/>
                <a:ea typeface="楷体_GB2312" pitchFamily="49" charset="-122"/>
              </a:rPr>
              <a:t>WaitEvent()</a:t>
            </a:r>
            <a:r>
              <a:rPr lang="zh-CN" altLang="en-US">
                <a:latin typeface="楷体_GB2312" pitchFamily="49" charset="-122"/>
                <a:ea typeface="楷体_GB2312" pitchFamily="49" charset="-122"/>
              </a:rPr>
              <a:t>，即允许扩展任务在等待异步事件时，不终止当前例程释放</a:t>
            </a:r>
            <a:r>
              <a:rPr lang="en-US" altLang="zh-CN">
                <a:latin typeface="楷体_GB2312" pitchFamily="49" charset="-122"/>
                <a:ea typeface="楷体_GB2312" pitchFamily="49" charset="-122"/>
              </a:rPr>
              <a:t>CPU</a:t>
            </a:r>
            <a:r>
              <a:rPr lang="zh-CN" altLang="en-US">
                <a:latin typeface="楷体_GB2312" pitchFamily="49" charset="-122"/>
                <a:ea typeface="楷体_GB2312" pitchFamily="49" charset="-122"/>
              </a:rPr>
              <a:t>。 </a:t>
            </a:r>
            <a:endParaRPr lang="zh-CN" altLang="en-US">
              <a:latin typeface="楷体_GB2312" pitchFamily="49" charset="-122"/>
              <a:ea typeface="楷体_GB2312" pitchFamily="49"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7" name="矩形 2056"/>
          <p:cNvSpPr/>
          <p:nvPr/>
        </p:nvSpPr>
        <p:spPr>
          <a:xfrm>
            <a:off x="533400" y="0"/>
            <a:ext cx="8077200" cy="646113"/>
          </a:xfrm>
          <a:prstGeom prst="rect">
            <a:avLst/>
          </a:prstGeom>
          <a:noFill/>
          <a:ln w="9525">
            <a:noFill/>
          </a:ln>
        </p:spPr>
        <p:txBody>
          <a:bodyPr lIns="82550" tIns="41275" rIns="82550" bIns="41275"/>
          <a:p>
            <a:pPr marL="254000" indent="-254000" algn="ctr" defTabSz="676275" eaLnBrk="0" fontAlgn="base" hangingPunct="0">
              <a:lnSpc>
                <a:spcPct val="105000"/>
              </a:lnSpc>
              <a:spcBef>
                <a:spcPct val="50000"/>
              </a:spcBef>
              <a:spcAft>
                <a:spcPct val="0"/>
              </a:spcAft>
              <a:buClrTx/>
              <a:buSzPct val="75000"/>
            </a:pPr>
            <a:r>
              <a:rPr lang="zh-CN" altLang="en-US" sz="3200" b="1">
                <a:solidFill>
                  <a:srgbClr val="FFFF00"/>
                </a:solidFill>
                <a:latin typeface="Times New Roman" panose="02020603050405020304" pitchFamily="18" charset="0"/>
                <a:ea typeface="黑体" panose="02010609060101010101" pitchFamily="2" charset="-122"/>
              </a:rPr>
              <a:t>本节提要</a:t>
            </a:r>
            <a:endParaRPr lang="zh-CN" altLang="en-US" sz="3200" b="1">
              <a:solidFill>
                <a:srgbClr val="FFFF00"/>
              </a:solidFill>
              <a:latin typeface="Times New Roman" panose="02020603050405020304" pitchFamily="18" charset="0"/>
              <a:ea typeface="黑体" panose="02010609060101010101" pitchFamily="2" charset="-122"/>
            </a:endParaRPr>
          </a:p>
        </p:txBody>
      </p:sp>
      <p:sp>
        <p:nvSpPr>
          <p:cNvPr id="2058" name="矩形 2057"/>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059" name="矩形 2058"/>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060" name="图片 2059"/>
          <p:cNvPicPr>
            <a:picLocks noChangeAspect="1"/>
          </p:cNvPicPr>
          <p:nvPr/>
        </p:nvPicPr>
        <p:blipFill>
          <a:blip r:embed="rId1"/>
          <a:srcRect l="6396"/>
          <a:stretch>
            <a:fillRect/>
          </a:stretch>
        </p:blipFill>
        <p:spPr>
          <a:xfrm>
            <a:off x="38100" y="2066925"/>
            <a:ext cx="3238500" cy="3724275"/>
          </a:xfrm>
          <a:prstGeom prst="rect">
            <a:avLst/>
          </a:prstGeom>
          <a:noFill/>
          <a:ln w="9525">
            <a:noFill/>
          </a:ln>
        </p:spPr>
      </p:pic>
      <p:sp>
        <p:nvSpPr>
          <p:cNvPr id="2061" name="矩形 2060"/>
          <p:cNvSpPr/>
          <p:nvPr/>
        </p:nvSpPr>
        <p:spPr>
          <a:xfrm>
            <a:off x="1633538" y="1687513"/>
            <a:ext cx="2251075" cy="4478337"/>
          </a:xfrm>
          <a:noFill/>
          <a:ln w="28575" cap="flat" cmpd="sng">
            <a:solidFill>
              <a:srgbClr val="CCCCFF"/>
            </a:solidFill>
            <a:prstDash val="sysDot"/>
            <a:headEnd type="none" w="med" len="med"/>
            <a:tailEnd type="none" w="med" len="med"/>
          </a:ln>
        </p:spPr>
        <p:txBody>
          <a:bodyPr/>
          <a:p>
            <a:endParaRPr lang="zh-CN" altLang="en-US"/>
          </a:p>
        </p:txBody>
      </p:sp>
      <p:sp>
        <p:nvSpPr>
          <p:cNvPr id="2062" name="椭圆 2061"/>
          <p:cNvSpPr/>
          <p:nvPr/>
        </p:nvSpPr>
        <p:spPr>
          <a:xfrm>
            <a:off x="2644775" y="1751013"/>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63" name="椭圆 2062"/>
          <p:cNvSpPr/>
          <p:nvPr/>
        </p:nvSpPr>
        <p:spPr>
          <a:xfrm>
            <a:off x="3629025" y="36385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3</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64" name="椭圆 2063"/>
          <p:cNvSpPr/>
          <p:nvPr/>
        </p:nvSpPr>
        <p:spPr>
          <a:xfrm>
            <a:off x="3371850" y="2695575"/>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2</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65" name="椭圆 2064"/>
          <p:cNvSpPr/>
          <p:nvPr/>
        </p:nvSpPr>
        <p:spPr>
          <a:xfrm>
            <a:off x="2814638" y="5373688"/>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5</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66" name="椭圆 2065"/>
          <p:cNvSpPr/>
          <p:nvPr/>
        </p:nvSpPr>
        <p:spPr>
          <a:xfrm>
            <a:off x="3533775" y="45402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4</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67" name="矩形 2066"/>
          <p:cNvSpPr/>
          <p:nvPr/>
        </p:nvSpPr>
        <p:spPr>
          <a:xfrm>
            <a:off x="3505200" y="1752600"/>
            <a:ext cx="5373688"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solidFill>
                  <a:srgbClr val="FF0000"/>
                </a:solidFill>
                <a:latin typeface="Arial" panose="020B0604020202020204" pitchFamily="34" charset="0"/>
                <a:ea typeface="宋体" panose="02010600030101010101" pitchFamily="2" charset="-122"/>
              </a:rPr>
              <a:t>OSEK</a:t>
            </a:r>
            <a:r>
              <a:rPr lang="zh-CN" altLang="en-US" sz="2400" b="1">
                <a:solidFill>
                  <a:srgbClr val="FF0000"/>
                </a:solidFill>
                <a:latin typeface="Arial" panose="020B0604020202020204" pitchFamily="34" charset="0"/>
                <a:ea typeface="宋体" panose="02010600030101010101" pitchFamily="2" charset="-122"/>
              </a:rPr>
              <a:t>标准介绍</a:t>
            </a:r>
            <a:endParaRPr lang="zh-CN" altLang="en-US" sz="2400" b="1">
              <a:solidFill>
                <a:srgbClr val="FF0000"/>
              </a:solidFill>
              <a:latin typeface="Arial" panose="020B0604020202020204" pitchFamily="34" charset="0"/>
              <a:ea typeface="宋体" panose="02010600030101010101" pitchFamily="2" charset="-122"/>
            </a:endParaRPr>
          </a:p>
        </p:txBody>
      </p:sp>
      <p:sp>
        <p:nvSpPr>
          <p:cNvPr id="2068" name="矩形 2067"/>
          <p:cNvSpPr/>
          <p:nvPr/>
        </p:nvSpPr>
        <p:spPr>
          <a:xfrm>
            <a:off x="3943350" y="2667000"/>
            <a:ext cx="52006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OS</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
        <p:nvSpPr>
          <p:cNvPr id="2069" name="矩形 2068"/>
          <p:cNvSpPr/>
          <p:nvPr/>
        </p:nvSpPr>
        <p:spPr>
          <a:xfrm>
            <a:off x="3429000" y="5410200"/>
            <a:ext cx="42989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sym typeface="Symbol" panose="05050102010706020507" pitchFamily="18" charset="2"/>
              </a:rPr>
              <a:t>AutoOSEK </a:t>
            </a:r>
            <a:r>
              <a:rPr lang="zh-CN" altLang="en-US" sz="2400" b="1">
                <a:latin typeface="Arial" panose="020B0604020202020204" pitchFamily="34" charset="0"/>
                <a:ea typeface="华文楷体" panose="02010600040101010101" pitchFamily="2" charset="-122"/>
                <a:sym typeface="Symbol" panose="05050102010706020507" pitchFamily="18" charset="2"/>
              </a:rPr>
              <a:t>内核设计</a:t>
            </a:r>
            <a:endParaRPr lang="zh-CN" altLang="en-US" sz="2400" b="1">
              <a:latin typeface="Arial" panose="020B0604020202020204" pitchFamily="34" charset="0"/>
              <a:ea typeface="华文楷体" panose="02010600040101010101" pitchFamily="2" charset="-122"/>
              <a:sym typeface="Symbol" panose="05050102010706020507" pitchFamily="18" charset="2"/>
            </a:endParaRPr>
          </a:p>
        </p:txBody>
      </p:sp>
      <p:sp>
        <p:nvSpPr>
          <p:cNvPr id="2070" name="矩形 2069"/>
          <p:cNvSpPr/>
          <p:nvPr/>
        </p:nvSpPr>
        <p:spPr>
          <a:xfrm>
            <a:off x="4343400" y="3657600"/>
            <a:ext cx="3254375"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COM</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a:p>
            <a:pPr defTabSz="914400" eaLnBrk="0" fontAlgn="base" hangingPunct="0">
              <a:lnSpc>
                <a:spcPct val="90000"/>
              </a:lnSpc>
              <a:spcBef>
                <a:spcPct val="0"/>
              </a:spcBef>
              <a:spcAft>
                <a:spcPct val="0"/>
              </a:spcAft>
              <a:buClrTx/>
              <a:buSzPct val="100000"/>
            </a:pPr>
            <a:endParaRPr lang="zh-CN" altLang="en-US" sz="2400" b="1">
              <a:latin typeface="楷体_GB2312" pitchFamily="49" charset="-122"/>
              <a:ea typeface="楷体_GB2312" pitchFamily="49" charset="-122"/>
            </a:endParaRPr>
          </a:p>
        </p:txBody>
      </p:sp>
      <p:sp>
        <p:nvSpPr>
          <p:cNvPr id="2071" name="矩形 2070"/>
          <p:cNvSpPr/>
          <p:nvPr/>
        </p:nvSpPr>
        <p:spPr>
          <a:xfrm>
            <a:off x="4267200" y="4495800"/>
            <a:ext cx="3065463"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OIL</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8" name="文本占位符 2167"/>
          <p:cNvSpPr/>
          <p:nvPr>
            <p:ph type="body" idx="4294967295"/>
          </p:nvPr>
        </p:nvSpPr>
        <p:spPr>
          <a:xfrm>
            <a:off x="152400" y="1143000"/>
            <a:ext cx="8763000" cy="3597275"/>
          </a:xfrm>
          <a:ln/>
        </p:spPr>
        <p:txBody>
          <a:bodyPr wrap="square" lIns="82550" tIns="41275" rIns="82550" bIns="41275"/>
          <a:p>
            <a:pPr>
              <a:lnSpc>
                <a:spcPct val="120000"/>
              </a:lnSpc>
            </a:pPr>
            <a:r>
              <a:rPr lang="zh-CN" altLang="en-US">
                <a:latin typeface="楷体_GB2312" pitchFamily="49" charset="-122"/>
                <a:ea typeface="楷体_GB2312" pitchFamily="49" charset="-122"/>
              </a:rPr>
              <a:t>每个任务分配了一个固定的优先级（</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被分配给最低优先级任务），可以是抢占式或非抢占式。如果是抢占式，该任务可以在任何时候被抢占，否则必须等到任务结束时才产生调度。一个抢占式任务可以变为非抢占任务通过使用加锁资源</a:t>
            </a:r>
            <a:r>
              <a:rPr lang="en-US" altLang="zh-CN">
                <a:latin typeface="楷体_GB2312" pitchFamily="49" charset="-122"/>
                <a:ea typeface="楷体_GB2312" pitchFamily="49" charset="-122"/>
              </a:rPr>
              <a:t>RES_SCHEDULER</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1" name="文本占位符 2170"/>
          <p:cNvSpPr/>
          <p:nvPr>
            <p:ph type="body" idx="4294967295"/>
          </p:nvPr>
        </p:nvSpPr>
        <p:spPr>
          <a:xfrm>
            <a:off x="381000" y="685800"/>
            <a:ext cx="8229600" cy="4556125"/>
          </a:xfrm>
          <a:ln/>
        </p:spPr>
        <p:txBody>
          <a:bodyPr wrap="square" lIns="82550" tIns="41275" rIns="82550" bIns="41275"/>
          <a:p>
            <a:pPr>
              <a:lnSpc>
                <a:spcPct val="120000"/>
              </a:lnSpc>
            </a:pPr>
            <a:r>
              <a:rPr lang="en-US" altLang="zh-CN"/>
              <a:t>OSEK</a:t>
            </a:r>
            <a:r>
              <a:rPr lang="zh-CN" altLang="en-US"/>
              <a:t>标准定义了</a:t>
            </a:r>
            <a:r>
              <a:rPr lang="en-US" altLang="zh-CN"/>
              <a:t>4</a:t>
            </a:r>
            <a:r>
              <a:rPr lang="zh-CN" altLang="en-US"/>
              <a:t>个任务状态：</a:t>
            </a:r>
            <a:endParaRPr lang="zh-CN" altLang="en-US"/>
          </a:p>
          <a:p>
            <a:pPr lvl="1">
              <a:lnSpc>
                <a:spcPct val="120000"/>
              </a:lnSpc>
            </a:pPr>
            <a:r>
              <a:rPr lang="zh-CN" altLang="en-US"/>
              <a:t>就绪</a:t>
            </a:r>
            <a:endParaRPr lang="zh-CN" altLang="en-US"/>
          </a:p>
          <a:p>
            <a:pPr lvl="1">
              <a:lnSpc>
                <a:spcPct val="120000"/>
              </a:lnSpc>
            </a:pPr>
            <a:r>
              <a:rPr lang="zh-CN" altLang="en-US"/>
              <a:t>等待</a:t>
            </a:r>
            <a:endParaRPr lang="zh-CN" altLang="en-US"/>
          </a:p>
          <a:p>
            <a:pPr lvl="1">
              <a:lnSpc>
                <a:spcPct val="120000"/>
              </a:lnSpc>
            </a:pPr>
            <a:r>
              <a:rPr lang="zh-CN" altLang="en-US"/>
              <a:t>挂起</a:t>
            </a:r>
            <a:endParaRPr lang="zh-CN" altLang="en-US"/>
          </a:p>
          <a:p>
            <a:pPr lvl="1">
              <a:lnSpc>
                <a:spcPct val="120000"/>
              </a:lnSpc>
            </a:pPr>
            <a:r>
              <a:rPr lang="zh-CN" altLang="en-US"/>
              <a:t>运行 </a:t>
            </a:r>
            <a:endParaRPr lang="zh-CN" altLang="en-US"/>
          </a:p>
          <a:p>
            <a:pPr>
              <a:lnSpc>
                <a:spcPct val="120000"/>
              </a:lnSpc>
            </a:pPr>
            <a:r>
              <a:rPr lang="zh-CN" altLang="en-US"/>
              <a:t>基本任务没有等待状态：基本任务只有在任务的开始和结束才是同步点。 </a:t>
            </a:r>
            <a:endParaRPr lang="zh-CN"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4" name="标题 2173"/>
          <p:cNvSpPr/>
          <p:nvPr>
            <p:ph type="title" idx="4294967295"/>
          </p:nvPr>
        </p:nvSpPr>
        <p:spPr>
          <a:xfrm>
            <a:off x="381000" y="152400"/>
            <a:ext cx="8229600" cy="533400"/>
          </a:xfrm>
          <a:ln/>
        </p:spPr>
        <p:txBody>
          <a:bodyPr lIns="82550" tIns="41275" rIns="82550" bIns="41275"/>
          <a:p>
            <a:r>
              <a:rPr lang="zh-CN" altLang="en-US"/>
              <a:t>基本任务</a:t>
            </a:r>
            <a:endParaRPr lang="zh-CN" altLang="en-US"/>
          </a:p>
        </p:txBody>
      </p:sp>
      <p:pic>
        <p:nvPicPr>
          <p:cNvPr id="2175" name="图片 2174"/>
          <p:cNvPicPr>
            <a:picLocks noChangeAspect="1"/>
          </p:cNvPicPr>
          <p:nvPr/>
        </p:nvPicPr>
        <p:blipFill>
          <a:blip r:embed="rId1"/>
          <a:stretch>
            <a:fillRect/>
          </a:stretch>
        </p:blipFill>
        <p:spPr>
          <a:xfrm>
            <a:off x="3505200" y="2895600"/>
            <a:ext cx="4800600" cy="3344863"/>
          </a:xfrm>
          <a:prstGeom prst="rect">
            <a:avLst/>
          </a:prstGeom>
          <a:noFill/>
          <a:ln w="9525">
            <a:noFill/>
          </a:ln>
        </p:spPr>
      </p:pic>
      <p:sp>
        <p:nvSpPr>
          <p:cNvPr id="2176" name="文本占位符 2175"/>
          <p:cNvSpPr/>
          <p:nvPr>
            <p:ph type="body" idx="4294967295"/>
          </p:nvPr>
        </p:nvSpPr>
        <p:spPr>
          <a:xfrm>
            <a:off x="533400" y="990600"/>
            <a:ext cx="7620000" cy="1881188"/>
          </a:xfrm>
          <a:ln/>
        </p:spPr>
        <p:txBody>
          <a:bodyPr wrap="square" lIns="82550" tIns="41275" rIns="82550" bIns="41275"/>
          <a:p>
            <a:r>
              <a:rPr lang="zh-CN" altLang="en-US">
                <a:latin typeface="楷体_GB2312" pitchFamily="49" charset="-122"/>
                <a:ea typeface="楷体_GB2312" pitchFamily="49" charset="-122"/>
              </a:rPr>
              <a:t>基本任务在下列三种情况下释放</a:t>
            </a:r>
            <a:r>
              <a:rPr lang="en-US" altLang="zh-CN">
                <a:latin typeface="楷体_GB2312" pitchFamily="49" charset="-122"/>
                <a:ea typeface="楷体_GB2312" pitchFamily="49" charset="-122"/>
              </a:rPr>
              <a:t>CPU</a:t>
            </a:r>
            <a:endParaRPr lang="en-US" altLang="zh-CN">
              <a:latin typeface="楷体_GB2312" pitchFamily="49" charset="-122"/>
              <a:ea typeface="楷体_GB2312" pitchFamily="49" charset="-122"/>
            </a:endParaRPr>
          </a:p>
          <a:p>
            <a:pPr lvl="2"/>
            <a:r>
              <a:rPr lang="zh-CN" altLang="en-US">
                <a:latin typeface="楷体_GB2312" pitchFamily="49" charset="-122"/>
                <a:ea typeface="楷体_GB2312" pitchFamily="49" charset="-122"/>
              </a:rPr>
              <a:t>自己结束</a:t>
            </a:r>
            <a:endParaRPr lang="zh-CN" altLang="en-US">
              <a:latin typeface="楷体_GB2312" pitchFamily="49" charset="-122"/>
              <a:ea typeface="楷体_GB2312" pitchFamily="49" charset="-122"/>
            </a:endParaRPr>
          </a:p>
          <a:p>
            <a:pPr lvl="2"/>
            <a:r>
              <a:rPr lang="zh-CN" altLang="en-US">
                <a:latin typeface="楷体_GB2312" pitchFamily="49" charset="-122"/>
                <a:ea typeface="楷体_GB2312" pitchFamily="49" charset="-122"/>
              </a:rPr>
              <a:t>被高优先级任务抢占</a:t>
            </a:r>
            <a:endParaRPr lang="zh-CN" altLang="en-US">
              <a:latin typeface="楷体_GB2312" pitchFamily="49" charset="-122"/>
              <a:ea typeface="楷体_GB2312" pitchFamily="49" charset="-122"/>
            </a:endParaRPr>
          </a:p>
          <a:p>
            <a:pPr lvl="2"/>
            <a:r>
              <a:rPr lang="zh-CN" altLang="en-US">
                <a:latin typeface="楷体_GB2312" pitchFamily="49" charset="-122"/>
                <a:ea typeface="楷体_GB2312" pitchFamily="49" charset="-122"/>
              </a:rPr>
              <a:t>中断产生</a:t>
            </a:r>
            <a:endParaRPr lang="zh-CN" altLang="en-US">
              <a:latin typeface="楷体_GB2312" pitchFamily="49" charset="-122"/>
              <a:ea typeface="楷体_GB2312" pitchFamily="49" charset="-122"/>
            </a:endParaRPr>
          </a:p>
        </p:txBody>
      </p:sp>
      <p:sp>
        <p:nvSpPr>
          <p:cNvPr id="2177" name="矩形 2176"/>
          <p:cNvSpPr/>
          <p:nvPr/>
        </p:nvSpPr>
        <p:spPr>
          <a:xfrm>
            <a:off x="228600" y="3733800"/>
            <a:ext cx="1828800" cy="1917700"/>
          </a:xfrm>
          <a:prstGeom prst="rect">
            <a:avLst/>
          </a:prstGeom>
          <a:noFill/>
          <a:ln w="9525">
            <a:noFill/>
          </a:ln>
        </p:spPr>
        <p:txBody>
          <a:bodyPr anchor="ctr" anchorCtr="0"/>
          <a:p>
            <a:pPr defTabSz="914400" fontAlgn="base">
              <a:lnSpc>
                <a:spcPct val="100000"/>
              </a:lnSpc>
              <a:spcBef>
                <a:spcPct val="0"/>
              </a:spcBef>
              <a:spcAft>
                <a:spcPct val="0"/>
              </a:spcAft>
              <a:buClrTx/>
              <a:buSzPct val="100000"/>
            </a:pPr>
            <a:r>
              <a:rPr lang="zh-CN" altLang="en-US" sz="2400" b="1">
                <a:effectLst>
                  <a:outerShdw blurRad="38100" dist="38100" dir="2700000">
                    <a:srgbClr val="C0C0C0"/>
                  </a:outerShdw>
                </a:effectLst>
                <a:latin typeface="楷体_GB2312" pitchFamily="49" charset="-122"/>
                <a:ea typeface="楷体_GB2312" pitchFamily="49" charset="-122"/>
              </a:rPr>
              <a:t>基本任务常常用来完成那些激活后就必须完整执行的工作 </a:t>
            </a:r>
            <a:endParaRPr lang="zh-CN" altLang="en-US" sz="2400" b="1">
              <a:effectLst>
                <a:outerShdw blurRad="38100" dist="38100" dir="2700000">
                  <a:srgbClr val="C0C0C0"/>
                </a:outerShdw>
              </a:effectLst>
              <a:latin typeface="楷体_GB2312" pitchFamily="49" charset="-122"/>
              <a:ea typeface="楷体_GB2312" pitchFamily="49"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0" name="标题 2179"/>
          <p:cNvSpPr/>
          <p:nvPr>
            <p:ph type="title" idx="4294967295"/>
          </p:nvPr>
        </p:nvSpPr>
        <p:spPr>
          <a:xfrm>
            <a:off x="728663" y="69850"/>
            <a:ext cx="7772400" cy="346075"/>
          </a:xfrm>
          <a:ln/>
        </p:spPr>
        <p:txBody>
          <a:bodyPr lIns="82550" tIns="41275" rIns="82550" bIns="41275"/>
          <a:p>
            <a:r>
              <a:rPr lang="zh-CN" altLang="en-US"/>
              <a:t>基本任务状态转换</a:t>
            </a:r>
            <a:endParaRPr lang="zh-CN" altLang="en-US"/>
          </a:p>
        </p:txBody>
      </p:sp>
      <p:sp>
        <p:nvSpPr>
          <p:cNvPr id="2181" name="文本占位符 2180"/>
          <p:cNvSpPr/>
          <p:nvPr>
            <p:ph type="body" idx="4294967295"/>
          </p:nvPr>
        </p:nvSpPr>
        <p:spPr>
          <a:ln/>
        </p:spPr>
        <p:txBody>
          <a:bodyPr lIns="82550" tIns="41275" rIns="82550" bIns="41275"/>
          <a:p/>
        </p:txBody>
      </p:sp>
      <p:pic>
        <p:nvPicPr>
          <p:cNvPr id="2182" name="图片 2181"/>
          <p:cNvPicPr>
            <a:picLocks noChangeAspect="1"/>
          </p:cNvPicPr>
          <p:nvPr/>
        </p:nvPicPr>
        <p:blipFill>
          <a:blip r:embed="rId1"/>
          <a:stretch>
            <a:fillRect/>
          </a:stretch>
        </p:blipFill>
        <p:spPr>
          <a:xfrm>
            <a:off x="0" y="1905000"/>
            <a:ext cx="9144000" cy="4572000"/>
          </a:xfrm>
          <a:prstGeom prst="rect">
            <a:avLst/>
          </a:prstGeom>
          <a:noFill/>
          <a:ln w="9525">
            <a:noFill/>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5" name="标题 2184"/>
          <p:cNvSpPr/>
          <p:nvPr>
            <p:ph type="title" idx="4294967295"/>
          </p:nvPr>
        </p:nvSpPr>
        <p:spPr>
          <a:xfrm>
            <a:off x="728663" y="0"/>
            <a:ext cx="7772400" cy="346075"/>
          </a:xfrm>
          <a:ln/>
        </p:spPr>
        <p:txBody>
          <a:bodyPr lIns="82550" tIns="41275" rIns="82550" bIns="41275"/>
          <a:p>
            <a:r>
              <a:rPr lang="zh-CN" altLang="en-US"/>
              <a:t>扩展任务</a:t>
            </a:r>
            <a:endParaRPr lang="zh-CN" altLang="en-US"/>
          </a:p>
        </p:txBody>
      </p:sp>
      <p:pic>
        <p:nvPicPr>
          <p:cNvPr id="2186" name="图片 2185"/>
          <p:cNvPicPr>
            <a:picLocks noChangeAspect="1"/>
          </p:cNvPicPr>
          <p:nvPr/>
        </p:nvPicPr>
        <p:blipFill>
          <a:blip r:embed="rId1"/>
          <a:stretch>
            <a:fillRect/>
          </a:stretch>
        </p:blipFill>
        <p:spPr>
          <a:xfrm>
            <a:off x="762000" y="3059113"/>
            <a:ext cx="7467600" cy="3265487"/>
          </a:xfrm>
          <a:prstGeom prst="rect">
            <a:avLst/>
          </a:prstGeom>
          <a:noFill/>
          <a:ln w="9525">
            <a:noFill/>
          </a:ln>
        </p:spPr>
      </p:pic>
      <p:sp>
        <p:nvSpPr>
          <p:cNvPr id="2187" name="矩形 2186"/>
          <p:cNvSpPr/>
          <p:nvPr/>
        </p:nvSpPr>
        <p:spPr>
          <a:xfrm>
            <a:off x="228600" y="1066800"/>
            <a:ext cx="8629650" cy="1800225"/>
          </a:xfrm>
          <a:prstGeom prst="rect">
            <a:avLst/>
          </a:prstGeom>
          <a:noFill/>
          <a:ln w="9525">
            <a:noFill/>
          </a:ln>
        </p:spPr>
        <p:txBody>
          <a:bodyPr/>
          <a:p>
            <a:pPr defTabSz="914400" fontAlgn="base">
              <a:lnSpc>
                <a:spcPct val="100000"/>
              </a:lnSpc>
              <a:spcBef>
                <a:spcPct val="0"/>
              </a:spcBef>
              <a:spcAft>
                <a:spcPct val="0"/>
              </a:spcAft>
              <a:buClrTx/>
              <a:buSzPct val="100000"/>
            </a:pPr>
            <a:r>
              <a:rPr lang="en-US" altLang="zh-CN" sz="2800">
                <a:latin typeface="楷体_GB2312" pitchFamily="49" charset="-122"/>
                <a:ea typeface="楷体_GB2312" pitchFamily="49" charset="-122"/>
              </a:rPr>
              <a:t>  </a:t>
            </a:r>
            <a:r>
              <a:rPr lang="zh-CN" altLang="en-US" sz="2800" b="1">
                <a:latin typeface="楷体_GB2312" pitchFamily="49" charset="-122"/>
                <a:ea typeface="楷体_GB2312" pitchFamily="49" charset="-122"/>
              </a:rPr>
              <a:t>扩展任务和基本任务的主要区别在于：允许调用系统服务</a:t>
            </a:r>
            <a:r>
              <a:rPr lang="en-US" altLang="zh-CN" sz="2800" b="1">
                <a:latin typeface="楷体_GB2312" pitchFamily="49" charset="-122"/>
                <a:ea typeface="楷体_GB2312" pitchFamily="49" charset="-122"/>
              </a:rPr>
              <a:t>WaitEvent</a:t>
            </a:r>
            <a:r>
              <a:rPr lang="zh-CN" altLang="en-US" sz="2800" b="1">
                <a:latin typeface="楷体_GB2312" pitchFamily="49" charset="-122"/>
                <a:ea typeface="楷体_GB2312" pitchFamily="49" charset="-122"/>
              </a:rPr>
              <a:t>（），该系统调用使任务进入等待状态。等待状态允许任务在不结束任务的情况下释放</a:t>
            </a:r>
            <a:r>
              <a:rPr lang="en-US" altLang="zh-CN" sz="2800" b="1">
                <a:latin typeface="楷体_GB2312" pitchFamily="49" charset="-122"/>
                <a:ea typeface="楷体_GB2312" pitchFamily="49" charset="-122"/>
              </a:rPr>
              <a:t>CPU</a:t>
            </a:r>
            <a:r>
              <a:rPr lang="zh-CN" altLang="en-US" sz="2800" b="1">
                <a:latin typeface="楷体_GB2312" pitchFamily="49" charset="-122"/>
                <a:ea typeface="楷体_GB2312" pitchFamily="49" charset="-122"/>
              </a:rPr>
              <a:t>调用优先级更低的任务运行</a:t>
            </a: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0" name="标题 2189"/>
          <p:cNvSpPr/>
          <p:nvPr>
            <p:ph type="title" idx="4294967295"/>
          </p:nvPr>
        </p:nvSpPr>
        <p:spPr>
          <a:xfrm>
            <a:off x="728663" y="0"/>
            <a:ext cx="7772400" cy="346075"/>
          </a:xfrm>
          <a:ln/>
        </p:spPr>
        <p:txBody>
          <a:bodyPr lIns="82550" tIns="41275" rIns="82550" bIns="41275"/>
          <a:p>
            <a:r>
              <a:rPr lang="zh-CN" altLang="en-US"/>
              <a:t>扩展任务的状态转换</a:t>
            </a:r>
            <a:endParaRPr lang="zh-CN" altLang="en-US"/>
          </a:p>
        </p:txBody>
      </p:sp>
      <p:sp>
        <p:nvSpPr>
          <p:cNvPr id="2191" name="文本占位符 2190"/>
          <p:cNvSpPr/>
          <p:nvPr>
            <p:ph type="body" idx="4294967295"/>
          </p:nvPr>
        </p:nvSpPr>
        <p:spPr>
          <a:ln/>
        </p:spPr>
        <p:txBody>
          <a:bodyPr lIns="82550" tIns="41275" rIns="82550" bIns="41275"/>
          <a:p/>
        </p:txBody>
      </p:sp>
      <p:pic>
        <p:nvPicPr>
          <p:cNvPr id="2192" name="图片 2191"/>
          <p:cNvPicPr>
            <a:picLocks noChangeAspect="1"/>
          </p:cNvPicPr>
          <p:nvPr/>
        </p:nvPicPr>
        <p:blipFill>
          <a:blip r:embed="rId1"/>
          <a:stretch>
            <a:fillRect/>
          </a:stretch>
        </p:blipFill>
        <p:spPr>
          <a:xfrm>
            <a:off x="0" y="1143000"/>
            <a:ext cx="9144000" cy="5715000"/>
          </a:xfrm>
          <a:prstGeom prst="rect">
            <a:avLst/>
          </a:prstGeom>
          <a:noFill/>
          <a:ln w="9525">
            <a:noFill/>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5" name="标题 2194"/>
          <p:cNvSpPr/>
          <p:nvPr>
            <p:ph type="title" idx="4294967295"/>
          </p:nvPr>
        </p:nvSpPr>
        <p:spPr>
          <a:xfrm>
            <a:off x="533400" y="0"/>
            <a:ext cx="8229600" cy="750888"/>
          </a:xfrm>
          <a:ln/>
        </p:spPr>
        <p:txBody>
          <a:bodyPr lIns="82550" tIns="41275" rIns="82550" bIns="41275"/>
          <a:p>
            <a:r>
              <a:rPr lang="zh-CN" altLang="en-US"/>
              <a:t>任务比较</a:t>
            </a:r>
            <a:endParaRPr lang="zh-CN" altLang="en-US"/>
          </a:p>
        </p:txBody>
      </p:sp>
      <p:sp>
        <p:nvSpPr>
          <p:cNvPr id="2196" name="文本占位符 2195"/>
          <p:cNvSpPr/>
          <p:nvPr>
            <p:ph type="body" idx="4294967295"/>
          </p:nvPr>
        </p:nvSpPr>
        <p:spPr>
          <a:xfrm>
            <a:off x="381000" y="1447800"/>
            <a:ext cx="8229600" cy="4721225"/>
          </a:xfrm>
          <a:ln/>
        </p:spPr>
        <p:txBody>
          <a:bodyPr lIns="82550" tIns="41275" rIns="82550" bIns="41275"/>
          <a:p>
            <a:pPr>
              <a:lnSpc>
                <a:spcPct val="115000"/>
              </a:lnSpc>
            </a:pPr>
            <a:r>
              <a:rPr lang="zh-CN" altLang="en-US">
                <a:ea typeface="楷体_GB2312" pitchFamily="49" charset="-122"/>
              </a:rPr>
              <a:t>基本任务没有等待状态，因而同步点在任务开始和结束的地方，所以其需要的资源少。基本任务需求的资源必须独享直至整个任务结束。任务实时性较差。</a:t>
            </a:r>
            <a:endParaRPr lang="zh-CN" altLang="en-US">
              <a:ea typeface="楷体_GB2312" pitchFamily="49" charset="-122"/>
            </a:endParaRPr>
          </a:p>
          <a:p>
            <a:pPr>
              <a:lnSpc>
                <a:spcPct val="115000"/>
              </a:lnSpc>
            </a:pPr>
            <a:r>
              <a:rPr lang="zh-CN" altLang="en-US">
                <a:ea typeface="楷体_GB2312" pitchFamily="49" charset="-122"/>
              </a:rPr>
              <a:t>扩展任务的优点是可以在单个任务中处理连贯的工作而不管同步请求是否有效。当需求事件未产生时就进入等待状态，直到事件产生。可以在任何点进行同步。</a:t>
            </a:r>
            <a:endParaRPr lang="zh-CN" altLang="en-US">
              <a:ea typeface="楷体_GB2312" pitchFamily="49"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9" name="标题 2198"/>
          <p:cNvSpPr/>
          <p:nvPr>
            <p:ph type="title" idx="4294967295"/>
          </p:nvPr>
        </p:nvSpPr>
        <p:spPr>
          <a:xfrm>
            <a:off x="728663" y="0"/>
            <a:ext cx="7772400" cy="346075"/>
          </a:xfrm>
          <a:ln/>
        </p:spPr>
        <p:txBody>
          <a:bodyPr lIns="82550" tIns="41275" rIns="82550" bIns="41275"/>
          <a:p>
            <a:r>
              <a:rPr lang="zh-CN" altLang="en-US">
                <a:ea typeface="楷体_GB2312" pitchFamily="49" charset="-122"/>
              </a:rPr>
              <a:t>激活一个任务</a:t>
            </a:r>
            <a:endParaRPr lang="zh-CN" altLang="en-US">
              <a:ea typeface="楷体_GB2312" pitchFamily="49" charset="-122"/>
            </a:endParaRPr>
          </a:p>
        </p:txBody>
      </p:sp>
      <p:sp>
        <p:nvSpPr>
          <p:cNvPr id="2200" name="文本占位符 2199"/>
          <p:cNvSpPr/>
          <p:nvPr>
            <p:ph type="body" idx="4294967295"/>
          </p:nvPr>
        </p:nvSpPr>
        <p:spPr>
          <a:xfrm>
            <a:off x="381000" y="1219200"/>
            <a:ext cx="8229600" cy="5321300"/>
          </a:xfrm>
          <a:ln/>
        </p:spPr>
        <p:txBody>
          <a:bodyPr wrap="square" lIns="82550" tIns="41275" rIns="82550" bIns="41275"/>
          <a:p>
            <a:r>
              <a:rPr lang="zh-CN" altLang="en-US">
                <a:latin typeface="楷体_GB2312" pitchFamily="49" charset="-122"/>
                <a:ea typeface="楷体_GB2312" pitchFamily="49" charset="-122"/>
              </a:rPr>
              <a:t>操作系统通过系统调用</a:t>
            </a:r>
            <a:r>
              <a:rPr lang="en-US" altLang="zh-CN" i="1">
                <a:latin typeface="楷体_GB2312" pitchFamily="49" charset="-122"/>
                <a:ea typeface="楷体_GB2312" pitchFamily="49" charset="-122"/>
              </a:rPr>
              <a:t>ActivateTask</a:t>
            </a:r>
            <a:r>
              <a:rPr lang="zh-CN" altLang="en-US" i="1">
                <a:latin typeface="楷体_GB2312" pitchFamily="49" charset="-122"/>
                <a:ea typeface="楷体_GB2312" pitchFamily="49" charset="-122"/>
              </a:rPr>
              <a:t>或</a:t>
            </a:r>
            <a:r>
              <a:rPr lang="zh-CN" altLang="en-US">
                <a:latin typeface="楷体_GB2312" pitchFamily="49" charset="-122"/>
                <a:ea typeface="楷体_GB2312" pitchFamily="49" charset="-122"/>
              </a:rPr>
              <a:t> </a:t>
            </a:r>
            <a:r>
              <a:rPr lang="en-US" altLang="zh-CN" i="1">
                <a:latin typeface="楷体_GB2312" pitchFamily="49" charset="-122"/>
                <a:ea typeface="楷体_GB2312" pitchFamily="49" charset="-122"/>
              </a:rPr>
              <a:t>ChainTask</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激活一个任务。任务被激活后从最开始状态开始运行。</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任务的多请求激活</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根据一致类的定义，一个基本任务能被激活一次或多次。任务激活的多请求意味着操作系统必须接收和记录已经激活的任务激活次数。</a:t>
            </a:r>
            <a:endParaRPr lang="zh-CN" altLang="en-US">
              <a:latin typeface="楷体_GB2312" pitchFamily="49" charset="-122"/>
              <a:ea typeface="楷体_GB2312" pitchFamily="49" charset="-122"/>
            </a:endParaRPr>
          </a:p>
          <a:p>
            <a:pPr lvl="1"/>
            <a:r>
              <a:rPr lang="zh-CN" altLang="en-US">
                <a:latin typeface="楷体_GB2312" pitchFamily="49" charset="-122"/>
                <a:ea typeface="楷体_GB2312" pitchFamily="49" charset="-122"/>
              </a:rPr>
              <a:t>任务激活请求次数在基本任务的属性配置时进行设置。如果最大的请求次数没达到，请求被排队。每个优先级的基本任务的请求按激活顺序排队。</a:t>
            </a:r>
            <a:endParaRPr lang="zh-CN" altLang="en-US">
              <a:latin typeface="楷体_GB2312" pitchFamily="49" charset="-122"/>
              <a:ea typeface="楷体_GB2312" pitchFamily="49"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3" name="标题 2202"/>
          <p:cNvSpPr/>
          <p:nvPr>
            <p:ph type="title" idx="4294967295"/>
          </p:nvPr>
        </p:nvSpPr>
        <p:spPr>
          <a:xfrm>
            <a:off x="728663" y="0"/>
            <a:ext cx="7772400" cy="346075"/>
          </a:xfrm>
          <a:ln/>
        </p:spPr>
        <p:txBody>
          <a:bodyPr lIns="82550" tIns="41275" rIns="82550" bIns="41275"/>
          <a:p>
            <a:r>
              <a:rPr lang="zh-CN" altLang="en-US"/>
              <a:t>任务切换机制</a:t>
            </a:r>
            <a:endParaRPr lang="zh-CN" altLang="en-US"/>
          </a:p>
        </p:txBody>
      </p:sp>
      <p:sp>
        <p:nvSpPr>
          <p:cNvPr id="2204" name="文本占位符 2203"/>
          <p:cNvSpPr/>
          <p:nvPr>
            <p:ph type="body" idx="4294967295"/>
          </p:nvPr>
        </p:nvSpPr>
        <p:spPr>
          <a:xfrm>
            <a:off x="381000" y="1752600"/>
            <a:ext cx="8229600" cy="3749675"/>
          </a:xfrm>
          <a:ln/>
        </p:spPr>
        <p:txBody>
          <a:bodyPr wrap="square" lIns="82550" tIns="41275" rIns="82550" bIns="41275"/>
          <a:p>
            <a:pPr marL="0" indent="631825">
              <a:lnSpc>
                <a:spcPct val="125000"/>
              </a:lnSpc>
              <a:buNone/>
            </a:pPr>
            <a:r>
              <a:rPr lang="zh-CN" altLang="en-US">
                <a:ea typeface="楷体_GB2312" pitchFamily="49" charset="-122"/>
              </a:rPr>
              <a:t>操作系统中用于决定哪个任务应该被启动的实体称为调度器。无论任务什么时候按照调度策略进行切换时都会调用调度器。调度器可以作为一个任务资源被任务独享和释放。因此一个任务可以独占调度器直到任务完成来避免被切换。</a:t>
            </a:r>
            <a:endParaRPr lang="zh-CN" altLang="en-US">
              <a:ea typeface="楷体_GB2312" pitchFamily="49"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7" name="标题 2206"/>
          <p:cNvSpPr/>
          <p:nvPr>
            <p:ph type="title" idx="4294967295"/>
          </p:nvPr>
        </p:nvSpPr>
        <p:spPr>
          <a:xfrm>
            <a:off x="533400" y="0"/>
            <a:ext cx="8229600" cy="750888"/>
          </a:xfrm>
          <a:ln/>
        </p:spPr>
        <p:txBody>
          <a:bodyPr lIns="82550" tIns="41275" rIns="82550" bIns="41275"/>
          <a:p>
            <a:r>
              <a:rPr lang="zh-CN" altLang="en-US"/>
              <a:t>任务优先级</a:t>
            </a:r>
            <a:endParaRPr lang="zh-CN" altLang="en-US"/>
          </a:p>
        </p:txBody>
      </p:sp>
      <p:sp>
        <p:nvSpPr>
          <p:cNvPr id="2208" name="文本占位符 2207"/>
          <p:cNvSpPr/>
          <p:nvPr>
            <p:ph type="body" idx="4294967295"/>
          </p:nvPr>
        </p:nvSpPr>
        <p:spPr>
          <a:xfrm>
            <a:off x="152400" y="1066800"/>
            <a:ext cx="8763000" cy="5873750"/>
          </a:xfrm>
          <a:ln/>
        </p:spPr>
        <p:txBody>
          <a:bodyPr wrap="square" lIns="82550" tIns="41275" rIns="82550" bIns="41275"/>
          <a:p>
            <a:pPr>
              <a:lnSpc>
                <a:spcPct val="115000"/>
              </a:lnSpc>
            </a:pPr>
            <a:r>
              <a:rPr lang="zh-CN" altLang="en-US" sz="2400">
                <a:latin typeface="楷体_GB2312" pitchFamily="49" charset="-122"/>
                <a:ea typeface="楷体_GB2312" pitchFamily="49" charset="-122"/>
              </a:rPr>
              <a:t>调度器按照任务优先级来决定下一个将要运行的任务。</a:t>
            </a:r>
            <a:endParaRPr lang="zh-CN" altLang="en-US" sz="2400">
              <a:latin typeface="楷体_GB2312" pitchFamily="49" charset="-122"/>
              <a:ea typeface="楷体_GB2312" pitchFamily="49" charset="-122"/>
            </a:endParaRPr>
          </a:p>
          <a:p>
            <a:pPr>
              <a:lnSpc>
                <a:spcPct val="115000"/>
              </a:lnSpc>
            </a:pP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被设计为最低优先级，一般留给空闲任务。优先级高低和优先级的数字相对应，数字越大，优先级越高。</a:t>
            </a:r>
            <a:endParaRPr lang="zh-CN" altLang="en-US" sz="2400">
              <a:latin typeface="楷体_GB2312" pitchFamily="49" charset="-122"/>
              <a:ea typeface="楷体_GB2312" pitchFamily="49" charset="-122"/>
            </a:endParaRPr>
          </a:p>
          <a:p>
            <a:pPr>
              <a:lnSpc>
                <a:spcPct val="115000"/>
              </a:lnSpc>
            </a:pPr>
            <a:r>
              <a:rPr lang="zh-CN" altLang="en-US" sz="2400">
                <a:latin typeface="楷体_GB2312" pitchFamily="49" charset="-122"/>
                <a:ea typeface="楷体_GB2312" pitchFamily="49" charset="-122"/>
              </a:rPr>
              <a:t>动态优先级在</a:t>
            </a:r>
            <a:r>
              <a:rPr lang="en-US" altLang="zh-CN" sz="2400">
                <a:latin typeface="楷体_GB2312" pitchFamily="49" charset="-122"/>
                <a:ea typeface="楷体_GB2312" pitchFamily="49" charset="-122"/>
              </a:rPr>
              <a:t>OSEK</a:t>
            </a:r>
            <a:r>
              <a:rPr lang="zh-CN" altLang="en-US" sz="2400">
                <a:latin typeface="楷体_GB2312" pitchFamily="49" charset="-122"/>
                <a:ea typeface="楷体_GB2312" pitchFamily="49" charset="-122"/>
              </a:rPr>
              <a:t>中不支持，除了在使用资源时，根据天花板协议，任务优先级可动态变为资源优先级。</a:t>
            </a:r>
            <a:endParaRPr lang="zh-CN" altLang="en-US" sz="2400">
              <a:latin typeface="楷体_GB2312" pitchFamily="49" charset="-122"/>
              <a:ea typeface="楷体_GB2312" pitchFamily="49" charset="-122"/>
            </a:endParaRPr>
          </a:p>
          <a:p>
            <a:pPr>
              <a:lnSpc>
                <a:spcPct val="115000"/>
              </a:lnSpc>
            </a:pPr>
            <a:r>
              <a:rPr lang="zh-CN" altLang="en-US" sz="2400">
                <a:latin typeface="楷体_GB2312" pitchFamily="49" charset="-122"/>
                <a:ea typeface="楷体_GB2312" pitchFamily="49" charset="-122"/>
              </a:rPr>
              <a:t>一个被抢占的任务优先级被认为是最先进入就绪队列的任务，一个等待任务进入就绪态被认为是最后进入就绪队列的任务。</a:t>
            </a:r>
            <a:endParaRPr lang="zh-CN" altLang="en-US" sz="2400">
              <a:latin typeface="楷体_GB2312" pitchFamily="49" charset="-122"/>
              <a:ea typeface="楷体_GB2312" pitchFamily="49"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4" name="标题 2073"/>
          <p:cNvSpPr/>
          <p:nvPr>
            <p:ph type="ctrTitle" idx="4294967295"/>
          </p:nvPr>
        </p:nvSpPr>
        <p:spPr>
          <a:xfrm>
            <a:off x="762000" y="0"/>
            <a:ext cx="7772400" cy="750888"/>
          </a:xfrm>
          <a:ln/>
        </p:spPr>
        <p:txBody>
          <a:bodyPr lIns="82550" tIns="41275" rIns="82550" bIns="41275"/>
          <a:lstStyle>
            <a:lvl1pPr marL="0" lvl="0" indent="0" algn="ctr" defTabSz="676275" rtl="0" eaLnBrk="1" fontAlgn="b" hangingPunct="1">
              <a:lnSpc>
                <a:spcPct val="120000"/>
              </a:lnSpc>
              <a:spcBef>
                <a:spcPct val="0"/>
              </a:spcBef>
              <a:spcAft>
                <a:spcPct val="0"/>
              </a:spcAft>
              <a:buClrTx/>
              <a:buSzPct val="100000"/>
              <a:buFontTx/>
              <a:buNone/>
              <a:defRPr sz="3200" b="1" i="0" u="none">
                <a:solidFill>
                  <a:srgbClr val="FFFF00"/>
                </a:solidFill>
                <a:latin typeface="Arial" panose="020B0604020202020204" pitchFamily="34" charset="0"/>
                <a:ea typeface="宋体" panose="02010600030101010101" pitchFamily="2" charset="-122"/>
              </a:defRPr>
            </a:lvl1pPr>
          </a:lstStyle>
          <a:p>
            <a:pPr lvl="0"/>
            <a:r>
              <a:rPr lang="en-US" altLang="zh-CN"/>
              <a:t>1. OSEK</a:t>
            </a:r>
            <a:r>
              <a:rPr lang="zh-CN" altLang="en-US"/>
              <a:t>标准介绍</a:t>
            </a:r>
            <a:endParaRPr lang="zh-CN" altLang="en-US"/>
          </a:p>
        </p:txBody>
      </p:sp>
      <p:sp>
        <p:nvSpPr>
          <p:cNvPr id="2075" name="副标题 2074"/>
          <p:cNvSpPr/>
          <p:nvPr>
            <p:ph type="subTitle" idx="4294967295"/>
          </p:nvPr>
        </p:nvSpPr>
        <p:spPr>
          <a:xfrm>
            <a:off x="914400" y="1219200"/>
            <a:ext cx="6400800" cy="2282825"/>
          </a:xfrm>
          <a:ln/>
        </p:spPr>
        <p:txBody>
          <a:bodyPr wrap="square" lIns="82550" tIns="41275" rIns="82550" bIns="41275"/>
          <a:lstStyle>
            <a:lvl1pPr marL="0" lvl="0" indent="0" algn="ctr" defTabSz="676275" rtl="0" eaLnBrk="1" fontAlgn="base" hangingPunct="1">
              <a:lnSpc>
                <a:spcPct val="100000"/>
              </a:lnSpc>
              <a:spcBef>
                <a:spcPct val="50000"/>
              </a:spcBef>
              <a:spcAft>
                <a:spcPct val="0"/>
              </a:spcAft>
              <a:buClrTx/>
              <a:buSzPct val="75000"/>
              <a:buFont typeface="Wingdings" panose="05000000000000000000" pitchFamily="2" charset="2"/>
              <a:buNone/>
              <a:defRPr sz="2800" b="1" i="0" u="none">
                <a:solidFill>
                  <a:srgbClr val="000066"/>
                </a:solidFill>
                <a:latin typeface="Arial" panose="020B0604020202020204" pitchFamily="34" charset="0"/>
                <a:ea typeface="宋体" panose="02010600030101010101" pitchFamily="2" charset="-122"/>
              </a:defRPr>
            </a:lvl1pPr>
            <a:lvl2pPr marL="406400" lvl="1" indent="0" algn="ctr" defTabSz="676275" rtl="0" eaLnBrk="1" fontAlgn="base" hangingPunct="1">
              <a:lnSpc>
                <a:spcPct val="100000"/>
              </a:lnSpc>
              <a:spcBef>
                <a:spcPct val="50000"/>
              </a:spcBef>
              <a:spcAft>
                <a:spcPct val="0"/>
              </a:spcAft>
              <a:buClrTx/>
              <a:buSzPct val="75000"/>
              <a:buFont typeface="Wingdings" panose="05000000000000000000" pitchFamily="2" charset="2"/>
              <a:buNone/>
              <a:defRPr sz="2400" b="1" i="0" u="none">
                <a:solidFill>
                  <a:srgbClr val="000066"/>
                </a:solidFill>
                <a:latin typeface="Arial" panose="020B0604020202020204" pitchFamily="34" charset="0"/>
                <a:ea typeface="宋体" panose="02010600030101010101" pitchFamily="2" charset="-122"/>
              </a:defRPr>
            </a:lvl2pPr>
            <a:lvl3pPr marL="814705" lvl="2" indent="0" algn="ctr" defTabSz="676275" rtl="0" eaLnBrk="1" fontAlgn="base" hangingPunct="1">
              <a:lnSpc>
                <a:spcPct val="100000"/>
              </a:lnSpc>
              <a:spcBef>
                <a:spcPct val="50000"/>
              </a:spcBef>
              <a:spcAft>
                <a:spcPct val="0"/>
              </a:spcAft>
              <a:buClrTx/>
              <a:buSzPct val="75000"/>
              <a:buFont typeface="Wingdings" panose="05000000000000000000" pitchFamily="2" charset="2"/>
              <a:buNone/>
              <a:defRPr sz="2000" b="1" i="0" u="none">
                <a:solidFill>
                  <a:srgbClr val="000066"/>
                </a:solidFill>
                <a:latin typeface="Arial" panose="020B0604020202020204" pitchFamily="34" charset="0"/>
                <a:ea typeface="宋体" panose="02010600030101010101" pitchFamily="2" charset="-122"/>
              </a:defRPr>
            </a:lvl3pPr>
            <a:lvl4pPr marL="1371600" lvl="3" indent="0" algn="ctr" defTabSz="676275" rtl="0" eaLnBrk="1" fontAlgn="base" hangingPunct="1">
              <a:lnSpc>
                <a:spcPct val="100000"/>
              </a:lnSpc>
              <a:spcBef>
                <a:spcPct val="50000"/>
              </a:spcBef>
              <a:spcAft>
                <a:spcPct val="0"/>
              </a:spcAft>
              <a:buClrTx/>
              <a:buSzPct val="75000"/>
              <a:buFont typeface="Wingdings" panose="05000000000000000000" pitchFamily="2" charset="2"/>
              <a:buNone/>
              <a:defRPr sz="2000" b="1" i="0" u="none">
                <a:solidFill>
                  <a:srgbClr val="000066"/>
                </a:solidFill>
                <a:latin typeface="Arial" panose="020B0604020202020204" pitchFamily="34" charset="0"/>
                <a:ea typeface="宋体" panose="02010600030101010101" pitchFamily="2" charset="-122"/>
              </a:defRPr>
            </a:lvl4pPr>
            <a:lvl5pPr marL="1828800" lvl="4" indent="0" algn="ctr" defTabSz="676275" rtl="0" eaLnBrk="1" fontAlgn="base" hangingPunct="1">
              <a:lnSpc>
                <a:spcPct val="100000"/>
              </a:lnSpc>
              <a:spcBef>
                <a:spcPct val="50000"/>
              </a:spcBef>
              <a:spcAft>
                <a:spcPct val="0"/>
              </a:spcAft>
              <a:buClrTx/>
              <a:buSzPct val="75000"/>
              <a:buFont typeface="Wingdings" panose="05000000000000000000" pitchFamily="2" charset="2"/>
              <a:buNone/>
              <a:defRPr sz="2000" b="1" i="0" u="none">
                <a:solidFill>
                  <a:srgbClr val="000066"/>
                </a:solidFill>
                <a:latin typeface="Arial" panose="020B0604020202020204" pitchFamily="34" charset="0"/>
                <a:ea typeface="宋体" panose="02010600030101010101" pitchFamily="2" charset="-122"/>
              </a:defRPr>
            </a:lvl5pPr>
          </a:lstStyle>
          <a:p>
            <a:pPr lvl="0" algn="l">
              <a:lnSpc>
                <a:spcPct val="90000"/>
              </a:lnSpc>
              <a:buFont typeface="Wingdings" panose="05000000000000000000" pitchFamily="2" charset="2"/>
              <a:buChar char="l"/>
            </a:pPr>
            <a:r>
              <a:rPr lang="en-US" altLang="zh-CN"/>
              <a:t> OSEK OS</a:t>
            </a:r>
            <a:endParaRPr lang="en-US" altLang="zh-CN"/>
          </a:p>
          <a:p>
            <a:pPr lvl="0" algn="l">
              <a:lnSpc>
                <a:spcPct val="90000"/>
              </a:lnSpc>
              <a:buFont typeface="Wingdings" panose="05000000000000000000" pitchFamily="2" charset="2"/>
              <a:buChar char="l"/>
            </a:pPr>
            <a:r>
              <a:rPr lang="en-US" altLang="zh-CN"/>
              <a:t> OSEK COM</a:t>
            </a:r>
            <a:endParaRPr lang="en-US" altLang="zh-CN"/>
          </a:p>
          <a:p>
            <a:pPr lvl="0" algn="l">
              <a:lnSpc>
                <a:spcPct val="90000"/>
              </a:lnSpc>
              <a:buFont typeface="Wingdings" panose="05000000000000000000" pitchFamily="2" charset="2"/>
              <a:buChar char="l"/>
            </a:pPr>
            <a:r>
              <a:rPr lang="en-US" altLang="zh-CN"/>
              <a:t> OSEK NM</a:t>
            </a:r>
            <a:endParaRPr lang="en-US" altLang="zh-CN"/>
          </a:p>
          <a:p>
            <a:pPr lvl="0" algn="l">
              <a:lnSpc>
                <a:spcPct val="90000"/>
              </a:lnSpc>
              <a:buFont typeface="Wingdings" panose="05000000000000000000" pitchFamily="2" charset="2"/>
              <a:buChar char="l"/>
            </a:pPr>
            <a:r>
              <a:rPr lang="en-US" altLang="zh-CN"/>
              <a:t> OSEK OIL</a:t>
            </a:r>
            <a:endParaRPr lang="en-US" altLang="zh-CN"/>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 name="标题 2210"/>
          <p:cNvSpPr/>
          <p:nvPr>
            <p:ph type="title" idx="4294967295"/>
          </p:nvPr>
        </p:nvSpPr>
        <p:spPr>
          <a:xfrm>
            <a:off x="728663" y="0"/>
            <a:ext cx="7772400" cy="346075"/>
          </a:xfrm>
          <a:ln/>
        </p:spPr>
        <p:txBody>
          <a:bodyPr lIns="82550" tIns="41275" rIns="82550" bIns="41275"/>
          <a:p>
            <a:r>
              <a:rPr lang="zh-CN" altLang="en-US"/>
              <a:t>调度器</a:t>
            </a:r>
            <a:r>
              <a:rPr lang="en-US" altLang="zh-CN"/>
              <a:t>: </a:t>
            </a:r>
            <a:r>
              <a:rPr lang="zh-CN" altLang="en-US"/>
              <a:t>就绪任务的执行顺序</a:t>
            </a:r>
            <a:endParaRPr lang="zh-CN" altLang="en-US"/>
          </a:p>
        </p:txBody>
      </p:sp>
      <p:pic>
        <p:nvPicPr>
          <p:cNvPr id="2212" name="图片 2211"/>
          <p:cNvPicPr>
            <a:picLocks noChangeAspect="1"/>
          </p:cNvPicPr>
          <p:nvPr/>
        </p:nvPicPr>
        <p:blipFill>
          <a:blip r:embed="rId1"/>
          <a:stretch>
            <a:fillRect/>
          </a:stretch>
        </p:blipFill>
        <p:spPr>
          <a:xfrm>
            <a:off x="762000" y="1143000"/>
            <a:ext cx="7391400" cy="5518150"/>
          </a:xfrm>
          <a:prstGeom prst="rect">
            <a:avLst/>
          </a:prstGeom>
          <a:noFill/>
          <a:ln w="9525">
            <a:noFill/>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5" name="文本占位符 2214"/>
          <p:cNvSpPr/>
          <p:nvPr>
            <p:ph type="body" idx="4294967295"/>
          </p:nvPr>
        </p:nvSpPr>
        <p:spPr>
          <a:xfrm>
            <a:off x="381000" y="914400"/>
            <a:ext cx="8382000" cy="3892550"/>
          </a:xfrm>
          <a:ln/>
        </p:spPr>
        <p:txBody>
          <a:bodyPr wrap="square" lIns="82550" tIns="41275" rIns="82550" bIns="41275"/>
          <a:p>
            <a:pPr marL="450850" indent="-450850">
              <a:lnSpc>
                <a:spcPct val="115000"/>
              </a:lnSpc>
              <a:buNone/>
            </a:pPr>
            <a:r>
              <a:rPr lang="zh-CN" altLang="en-US">
                <a:ea typeface="楷体_GB2312" pitchFamily="49" charset="-122"/>
              </a:rPr>
              <a:t>依据以下的准则决定下一个被执行的任务：</a:t>
            </a:r>
            <a:endParaRPr lang="zh-CN" altLang="en-US">
              <a:ea typeface="楷体_GB2312" pitchFamily="49" charset="-122"/>
            </a:endParaRPr>
          </a:p>
          <a:p>
            <a:pPr marL="450850" indent="-450850">
              <a:lnSpc>
                <a:spcPct val="115000"/>
              </a:lnSpc>
              <a:buNone/>
            </a:pPr>
            <a:r>
              <a:rPr lang="zh-CN" altLang="en-US">
                <a:ea typeface="楷体_GB2312" pitchFamily="49" charset="-122"/>
              </a:rPr>
              <a:t>●调度器在“就绪态”队列中搜索所有的任务。</a:t>
            </a:r>
            <a:endParaRPr lang="zh-CN" altLang="en-US">
              <a:ea typeface="楷体_GB2312" pitchFamily="49" charset="-122"/>
            </a:endParaRPr>
          </a:p>
          <a:p>
            <a:pPr marL="450850" indent="-450850">
              <a:lnSpc>
                <a:spcPct val="115000"/>
              </a:lnSpc>
              <a:buNone/>
            </a:pPr>
            <a:r>
              <a:rPr lang="zh-CN" altLang="en-US">
                <a:ea typeface="楷体_GB2312" pitchFamily="49" charset="-122"/>
              </a:rPr>
              <a:t>●调度器在处于“就绪态” 的任务集中，选出优先级最高的任务集。</a:t>
            </a:r>
            <a:endParaRPr lang="zh-CN" altLang="en-US">
              <a:ea typeface="楷体_GB2312" pitchFamily="49" charset="-122"/>
            </a:endParaRPr>
          </a:p>
          <a:p>
            <a:pPr marL="450850" indent="-450850">
              <a:lnSpc>
                <a:spcPct val="115000"/>
              </a:lnSpc>
              <a:buNone/>
            </a:pPr>
            <a:r>
              <a:rPr lang="zh-CN" altLang="en-US">
                <a:ea typeface="楷体_GB2312" pitchFamily="49" charset="-122"/>
              </a:rPr>
              <a:t>●调度器在上一个步骤中选出同一个优先级的任务中找出最先进入就绪态的任务。</a:t>
            </a:r>
            <a:endParaRPr lang="zh-CN" altLang="en-US">
              <a:ea typeface="楷体_GB2312" pitchFamily="49" charset="-122"/>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8" name="文本占位符 2217"/>
          <p:cNvSpPr/>
          <p:nvPr>
            <p:ph type="body" idx="4294967295"/>
          </p:nvPr>
        </p:nvSpPr>
        <p:spPr>
          <a:xfrm>
            <a:off x="533400" y="1219200"/>
            <a:ext cx="8229600" cy="5541963"/>
          </a:xfrm>
          <a:ln/>
        </p:spPr>
        <p:txBody>
          <a:bodyPr wrap="square" lIns="82550" tIns="41275" rIns="82550" bIns="41275"/>
          <a:p>
            <a:pPr>
              <a:lnSpc>
                <a:spcPct val="110000"/>
              </a:lnSpc>
            </a:pPr>
            <a:r>
              <a:rPr lang="zh-CN" altLang="en-US">
                <a:latin typeface="楷体_GB2312" pitchFamily="49" charset="-122"/>
                <a:ea typeface="楷体_GB2312" pitchFamily="49" charset="-122"/>
              </a:rPr>
              <a:t>调度器按照任务优先级决定下一个就绪任务进入运行状态。具有相同优先级的任务按照它们的激活顺序启动。 </a:t>
            </a:r>
            <a:endParaRPr lang="zh-CN" altLang="en-US">
              <a:latin typeface="楷体_GB2312" pitchFamily="49" charset="-122"/>
              <a:ea typeface="楷体_GB2312" pitchFamily="49" charset="-122"/>
            </a:endParaRPr>
          </a:p>
          <a:p>
            <a:pPr>
              <a:lnSpc>
                <a:spcPct val="110000"/>
              </a:lnSpc>
            </a:pP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标准提供</a:t>
            </a:r>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种静态优先级调度，如下所述： </a:t>
            </a:r>
            <a:endParaRPr lang="zh-CN" altLang="en-US">
              <a:latin typeface="楷体_GB2312" pitchFamily="49" charset="-122"/>
              <a:ea typeface="楷体_GB2312" pitchFamily="49" charset="-122"/>
            </a:endParaRPr>
          </a:p>
          <a:p>
            <a:pPr lvl="1">
              <a:lnSpc>
                <a:spcPct val="110000"/>
              </a:lnSpc>
            </a:pPr>
            <a:r>
              <a:rPr lang="zh-CN" altLang="en-US">
                <a:latin typeface="楷体_GB2312" pitchFamily="49" charset="-122"/>
                <a:ea typeface="楷体_GB2312" pitchFamily="49" charset="-122"/>
              </a:rPr>
              <a:t>全抢占调度： </a:t>
            </a:r>
            <a:endParaRPr lang="zh-CN" altLang="en-US">
              <a:latin typeface="楷体_GB2312" pitchFamily="49" charset="-122"/>
              <a:ea typeface="楷体_GB2312" pitchFamily="49" charset="-122"/>
            </a:endParaRPr>
          </a:p>
          <a:p>
            <a:pPr lvl="2">
              <a:lnSpc>
                <a:spcPct val="110000"/>
              </a:lnSpc>
            </a:pPr>
            <a:r>
              <a:rPr lang="zh-CN" altLang="en-US">
                <a:latin typeface="楷体_GB2312" pitchFamily="49" charset="-122"/>
                <a:ea typeface="楷体_GB2312" pitchFamily="49" charset="-122"/>
              </a:rPr>
              <a:t>运行任务可以被高优先级任务抢占。 </a:t>
            </a:r>
            <a:endParaRPr lang="zh-CN" altLang="en-US">
              <a:latin typeface="楷体_GB2312" pitchFamily="49" charset="-122"/>
              <a:ea typeface="楷体_GB2312" pitchFamily="49" charset="-122"/>
            </a:endParaRPr>
          </a:p>
          <a:p>
            <a:pPr lvl="1">
              <a:lnSpc>
                <a:spcPct val="110000"/>
              </a:lnSpc>
            </a:pPr>
            <a:r>
              <a:rPr lang="zh-CN" altLang="en-US">
                <a:latin typeface="楷体_GB2312" pitchFamily="49" charset="-122"/>
                <a:ea typeface="楷体_GB2312" pitchFamily="49" charset="-122"/>
              </a:rPr>
              <a:t>非抢占调度： </a:t>
            </a:r>
            <a:endParaRPr lang="zh-CN" altLang="en-US">
              <a:latin typeface="楷体_GB2312" pitchFamily="49" charset="-122"/>
              <a:ea typeface="楷体_GB2312" pitchFamily="49" charset="-122"/>
            </a:endParaRPr>
          </a:p>
          <a:p>
            <a:pPr lvl="2">
              <a:lnSpc>
                <a:spcPct val="110000"/>
              </a:lnSpc>
            </a:pPr>
            <a:r>
              <a:rPr lang="zh-CN" altLang="en-US">
                <a:latin typeface="楷体_GB2312" pitchFamily="49" charset="-122"/>
                <a:ea typeface="楷体_GB2312" pitchFamily="49" charset="-122"/>
              </a:rPr>
              <a:t>任务的切换只有通过明确的系统调度来实现。如任务结束</a:t>
            </a:r>
            <a:r>
              <a:rPr lang="en-US" altLang="zh-CN">
                <a:latin typeface="楷体_GB2312" pitchFamily="49" charset="-122"/>
                <a:ea typeface="楷体_GB2312" pitchFamily="49" charset="-122"/>
              </a:rPr>
              <a:t>Termination </a:t>
            </a:r>
            <a:r>
              <a:rPr lang="zh-CN" altLang="en-US">
                <a:latin typeface="楷体_GB2312" pitchFamily="49" charset="-122"/>
                <a:ea typeface="楷体_GB2312" pitchFamily="49" charset="-122"/>
              </a:rPr>
              <a:t>，事件触发</a:t>
            </a:r>
            <a:r>
              <a:rPr lang="en-US" altLang="zh-CN">
                <a:latin typeface="楷体_GB2312" pitchFamily="49" charset="-122"/>
                <a:ea typeface="楷体_GB2312" pitchFamily="49" charset="-122"/>
              </a:rPr>
              <a:t>POSTEvent</a:t>
            </a:r>
            <a:r>
              <a:rPr lang="zh-CN" altLang="en-US">
                <a:latin typeface="楷体_GB2312" pitchFamily="49" charset="-122"/>
                <a:ea typeface="楷体_GB2312" pitchFamily="49" charset="-122"/>
              </a:rPr>
              <a:t>等。 </a:t>
            </a:r>
            <a:endParaRPr lang="zh-CN" altLang="en-US">
              <a:latin typeface="楷体_GB2312" pitchFamily="49" charset="-122"/>
              <a:ea typeface="楷体_GB2312" pitchFamily="49" charset="-122"/>
            </a:endParaRPr>
          </a:p>
        </p:txBody>
      </p:sp>
      <p:sp>
        <p:nvSpPr>
          <p:cNvPr id="2219" name="标题 2218"/>
          <p:cNvSpPr/>
          <p:nvPr>
            <p:ph type="title" idx="4294967295"/>
          </p:nvPr>
        </p:nvSpPr>
        <p:spPr>
          <a:xfrm>
            <a:off x="457200" y="0"/>
            <a:ext cx="8229600" cy="666750"/>
          </a:xfrm>
          <a:ln/>
        </p:spPr>
        <p:txBody>
          <a:bodyPr lIns="82550" tIns="41275" rIns="82550" bIns="41275"/>
          <a:p>
            <a:r>
              <a:rPr lang="zh-CN" altLang="en-US"/>
              <a:t>调度策略</a:t>
            </a:r>
            <a:endParaRPr lang="zh-CN" alt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 name="标题 2221"/>
          <p:cNvSpPr/>
          <p:nvPr>
            <p:ph type="title" idx="4294967295"/>
          </p:nvPr>
        </p:nvSpPr>
        <p:spPr>
          <a:xfrm>
            <a:off x="304800" y="0"/>
            <a:ext cx="8229600" cy="641350"/>
          </a:xfrm>
          <a:ln/>
        </p:spPr>
        <p:txBody>
          <a:bodyPr lIns="82550" tIns="41275" rIns="82550" bIns="41275"/>
          <a:p>
            <a:r>
              <a:rPr lang="zh-CN" altLang="en-US" sz="2400"/>
              <a:t>调度方式</a:t>
            </a:r>
            <a:endParaRPr lang="zh-CN" altLang="en-US" sz="2400"/>
          </a:p>
        </p:txBody>
      </p:sp>
      <p:graphicFrame>
        <p:nvGraphicFramePr>
          <p:cNvPr id="2223" name="对象 2222"/>
          <p:cNvGraphicFramePr>
            <a:graphicFrameLocks noChangeAspect="1"/>
          </p:cNvGraphicFramePr>
          <p:nvPr/>
        </p:nvGraphicFramePr>
        <p:xfrm>
          <a:off x="3276600" y="457200"/>
          <a:ext cx="5334000" cy="2268538"/>
        </p:xfrm>
        <a:graphic>
          <a:graphicData uri="http://schemas.openxmlformats.org/presentationml/2006/ole">
            <mc:AlternateContent xmlns:mc="http://schemas.openxmlformats.org/markup-compatibility/2006">
              <mc:Choice xmlns:v="urn:schemas-microsoft-com:vml" Requires="v">
                <p:oleObj spid="_x0000_s3081" name="" r:id="rId1" imgW="4165600" imgH="1772285" progId="Visio.Drawing.6">
                  <p:embed/>
                </p:oleObj>
              </mc:Choice>
              <mc:Fallback>
                <p:oleObj name="" r:id="rId1" imgW="4165600" imgH="1772285" progId="Visio.Drawing.6">
                  <p:embed/>
                  <p:pic>
                    <p:nvPicPr>
                      <p:cNvPr id="0" name="图片 3080"/>
                      <p:cNvPicPr/>
                      <p:nvPr/>
                    </p:nvPicPr>
                    <p:blipFill>
                      <a:blip r:embed="rId2"/>
                      <a:stretch>
                        <a:fillRect/>
                      </a:stretch>
                    </p:blipFill>
                    <p:spPr>
                      <a:xfrm>
                        <a:off x="3276600" y="457200"/>
                        <a:ext cx="5334000" cy="2268538"/>
                      </a:xfrm>
                      <a:prstGeom prst="rect">
                        <a:avLst/>
                      </a:prstGeom>
                      <a:noFill/>
                      <a:ln w="38100">
                        <a:noFill/>
                        <a:miter/>
                      </a:ln>
                    </p:spPr>
                  </p:pic>
                </p:oleObj>
              </mc:Fallback>
            </mc:AlternateContent>
          </a:graphicData>
        </a:graphic>
      </p:graphicFrame>
      <p:graphicFrame>
        <p:nvGraphicFramePr>
          <p:cNvPr id="2224" name="对象 2223"/>
          <p:cNvGraphicFramePr>
            <a:graphicFrameLocks noChangeAspect="1"/>
          </p:cNvGraphicFramePr>
          <p:nvPr/>
        </p:nvGraphicFramePr>
        <p:xfrm>
          <a:off x="685800" y="2514600"/>
          <a:ext cx="8001000" cy="2185988"/>
        </p:xfrm>
        <a:graphic>
          <a:graphicData uri="http://schemas.openxmlformats.org/presentationml/2006/ole">
            <mc:AlternateContent xmlns:mc="http://schemas.openxmlformats.org/markup-compatibility/2006">
              <mc:Choice xmlns:v="urn:schemas-microsoft-com:vml" Requires="v">
                <p:oleObj spid="_x0000_s3082" name="" r:id="rId3" imgW="4820285" imgH="1614170" progId="Visio.Drawing.6">
                  <p:embed/>
                </p:oleObj>
              </mc:Choice>
              <mc:Fallback>
                <p:oleObj name="" r:id="rId3" imgW="4820285" imgH="1614170" progId="Visio.Drawing.6">
                  <p:embed/>
                  <p:pic>
                    <p:nvPicPr>
                      <p:cNvPr id="0" name="图片 3081"/>
                      <p:cNvPicPr/>
                      <p:nvPr/>
                    </p:nvPicPr>
                    <p:blipFill>
                      <a:blip r:embed="rId4"/>
                      <a:stretch>
                        <a:fillRect/>
                      </a:stretch>
                    </p:blipFill>
                    <p:spPr>
                      <a:xfrm>
                        <a:off x="685800" y="2514600"/>
                        <a:ext cx="8001000" cy="2185988"/>
                      </a:xfrm>
                      <a:prstGeom prst="rect">
                        <a:avLst/>
                      </a:prstGeom>
                      <a:noFill/>
                      <a:ln w="38100">
                        <a:noFill/>
                        <a:miter/>
                      </a:ln>
                    </p:spPr>
                  </p:pic>
                </p:oleObj>
              </mc:Fallback>
            </mc:AlternateContent>
          </a:graphicData>
        </a:graphic>
      </p:graphicFrame>
      <p:graphicFrame>
        <p:nvGraphicFramePr>
          <p:cNvPr id="2225" name="对象 2224"/>
          <p:cNvGraphicFramePr>
            <a:graphicFrameLocks noChangeAspect="1"/>
          </p:cNvGraphicFramePr>
          <p:nvPr/>
        </p:nvGraphicFramePr>
        <p:xfrm>
          <a:off x="685800" y="4705350"/>
          <a:ext cx="8004175" cy="2152650"/>
        </p:xfrm>
        <a:graphic>
          <a:graphicData uri="http://schemas.openxmlformats.org/presentationml/2006/ole">
            <mc:AlternateContent xmlns:mc="http://schemas.openxmlformats.org/markup-compatibility/2006">
              <mc:Choice xmlns:v="urn:schemas-microsoft-com:vml" Requires="v">
                <p:oleObj spid="_x0000_s3083" name="" r:id="rId5" imgW="4853940" imgH="1637030" progId="Visio.Drawing.6">
                  <p:embed/>
                </p:oleObj>
              </mc:Choice>
              <mc:Fallback>
                <p:oleObj name="" r:id="rId5" imgW="4853940" imgH="1637030" progId="Visio.Drawing.6">
                  <p:embed/>
                  <p:pic>
                    <p:nvPicPr>
                      <p:cNvPr id="0" name="图片 3082"/>
                      <p:cNvPicPr/>
                      <p:nvPr/>
                    </p:nvPicPr>
                    <p:blipFill>
                      <a:blip r:embed="rId6"/>
                      <a:stretch>
                        <a:fillRect/>
                      </a:stretch>
                    </p:blipFill>
                    <p:spPr>
                      <a:xfrm>
                        <a:off x="685800" y="4705350"/>
                        <a:ext cx="8004175" cy="215265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childTnLst>
                                    <p:set>
                                      <p:cBhvr additive="base">
                                        <p:cTn id="6" dur="1" fill="hold">
                                          <p:stCondLst>
                                            <p:cond delay="0"/>
                                          </p:stCondLst>
                                        </p:cTn>
                                        <p:tgtEl>
                                          <p:spTgt spid="2224"/>
                                        </p:tgtEl>
                                        <p:attrNameLst>
                                          <p:attrName>style.visibility</p:attrName>
                                        </p:attrNameLst>
                                      </p:cBhvr>
                                      <p:to>
                                        <p:strVal val="visible"/>
                                      </p:to>
                                    </p:set>
                                    <p:anim calcmode="lin" valueType="num">
                                      <p:cBhvr additive="base">
                                        <p:cTn id="7" dur="500" fill="hold"/>
                                        <p:tgtEl>
                                          <p:spTgt spid="2224"/>
                                        </p:tgtEl>
                                        <p:attrNameLst>
                                          <p:attrName>ppt_x</p:attrName>
                                        </p:attrNameLst>
                                      </p:cBhvr>
                                      <p:tavLst>
                                        <p:tav tm="0">
                                          <p:val>
                                            <p:strVal val="#ppt_x"/>
                                          </p:val>
                                        </p:tav>
                                        <p:tav tm="100000">
                                          <p:val>
                                            <p:strVal val="#ppt_x"/>
                                          </p:val>
                                        </p:tav>
                                      </p:tavLst>
                                    </p:anim>
                                    <p:anim calcmode="lin" valueType="num">
                                      <p:cBhvr additive="base">
                                        <p:cTn id="8" dur="500" fill="hold"/>
                                        <p:tgtEl>
                                          <p:spTgt spid="22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childTnLst>
                                    <p:set>
                                      <p:cBhvr additive="base">
                                        <p:cTn id="12" dur="1" fill="hold">
                                          <p:stCondLst>
                                            <p:cond delay="0"/>
                                          </p:stCondLst>
                                        </p:cTn>
                                        <p:tgtEl>
                                          <p:spTgt spid="2225"/>
                                        </p:tgtEl>
                                        <p:attrNameLst>
                                          <p:attrName>style.visibility</p:attrName>
                                        </p:attrNameLst>
                                      </p:cBhvr>
                                      <p:to>
                                        <p:strVal val="visible"/>
                                      </p:to>
                                    </p:set>
                                    <p:anim calcmode="lin" valueType="num">
                                      <p:cBhvr additive="base">
                                        <p:cTn id="13" dur="500" fill="hold"/>
                                        <p:tgtEl>
                                          <p:spTgt spid="2225"/>
                                        </p:tgtEl>
                                        <p:attrNameLst>
                                          <p:attrName>ppt_x</p:attrName>
                                        </p:attrNameLst>
                                      </p:cBhvr>
                                      <p:tavLst>
                                        <p:tav tm="0">
                                          <p:val>
                                            <p:strVal val="0-#ppt_w/2"/>
                                          </p:val>
                                        </p:tav>
                                        <p:tav tm="100000">
                                          <p:val>
                                            <p:strVal val="#ppt_x"/>
                                          </p:val>
                                        </p:tav>
                                      </p:tavLst>
                                    </p:anim>
                                    <p:anim calcmode="lin" valueType="num">
                                      <p:cBhvr additive="base">
                                        <p:cTn id="14" dur="500" fill="hold"/>
                                        <p:tgtEl>
                                          <p:spTgt spid="2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8" name="标题 2227"/>
          <p:cNvSpPr/>
          <p:nvPr>
            <p:ph type="title" idx="4294967295"/>
          </p:nvPr>
        </p:nvSpPr>
        <p:spPr>
          <a:xfrm>
            <a:off x="457200" y="0"/>
            <a:ext cx="8229600" cy="750888"/>
          </a:xfrm>
          <a:ln/>
        </p:spPr>
        <p:txBody>
          <a:bodyPr lIns="82550" tIns="41275" rIns="82550" bIns="41275"/>
          <a:p>
            <a:r>
              <a:rPr lang="zh-CN" altLang="en-US"/>
              <a:t>全抢占式调度</a:t>
            </a:r>
            <a:endParaRPr lang="zh-CN" altLang="en-US"/>
          </a:p>
        </p:txBody>
      </p:sp>
      <p:pic>
        <p:nvPicPr>
          <p:cNvPr id="2229" name="图片 2228"/>
          <p:cNvPicPr>
            <a:picLocks noChangeAspect="1"/>
          </p:cNvPicPr>
          <p:nvPr/>
        </p:nvPicPr>
        <p:blipFill>
          <a:blip r:embed="rId1"/>
          <a:stretch>
            <a:fillRect/>
          </a:stretch>
        </p:blipFill>
        <p:spPr>
          <a:xfrm>
            <a:off x="304800" y="2209800"/>
            <a:ext cx="8534400" cy="3779838"/>
          </a:xfrm>
          <a:prstGeom prst="rect">
            <a:avLst/>
          </a:prstGeom>
          <a:noFill/>
          <a:ln w="9525">
            <a:noFill/>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 name="文本占位符 2231"/>
          <p:cNvSpPr/>
          <p:nvPr>
            <p:ph type="body" idx="4294967295"/>
          </p:nvPr>
        </p:nvSpPr>
        <p:spPr>
          <a:xfrm>
            <a:off x="381000" y="762000"/>
            <a:ext cx="8610600" cy="6142038"/>
          </a:xfrm>
          <a:ln/>
        </p:spPr>
        <p:txBody>
          <a:bodyPr wrap="square" lIns="82550" tIns="41275" rIns="82550" bIns="41275"/>
          <a:p>
            <a:pPr marL="0" indent="0">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在全抢占式调度下，用户应该总是期望“运行态”任务的抢占。但是，如果希望一个任务片段不会被抢占，那么可以通过系统服务</a:t>
            </a:r>
            <a:r>
              <a:rPr lang="en-US" altLang="zh-CN" sz="2400">
                <a:latin typeface="楷体_GB2312" pitchFamily="49" charset="-122"/>
                <a:ea typeface="楷体_GB2312" pitchFamily="49" charset="-122"/>
              </a:rPr>
              <a:t>GetResource</a:t>
            </a:r>
            <a:r>
              <a:rPr lang="zh-CN" altLang="en-US" sz="2400">
                <a:latin typeface="楷体_GB2312" pitchFamily="49" charset="-122"/>
                <a:ea typeface="楷体_GB2312" pitchFamily="49" charset="-122"/>
              </a:rPr>
              <a:t>临时阻塞调度器。</a:t>
            </a:r>
            <a:endParaRPr lang="zh-CN" altLang="en-US" sz="2400">
              <a:latin typeface="楷体_GB2312" pitchFamily="49" charset="-122"/>
              <a:ea typeface="楷体_GB2312" pitchFamily="49" charset="-122"/>
            </a:endParaRPr>
          </a:p>
          <a:p>
            <a:pPr marL="0" indent="0">
              <a:buNone/>
            </a:pPr>
            <a:r>
              <a:rPr lang="zh-CN" altLang="en-US" sz="2400">
                <a:latin typeface="楷体_GB2312" pitchFamily="49" charset="-122"/>
                <a:ea typeface="楷体_GB2312" pitchFamily="49" charset="-122"/>
              </a:rPr>
              <a:t>   在以下情况会出现重新调度：</a:t>
            </a:r>
            <a:endParaRPr lang="zh-CN" altLang="en-US" sz="24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任务的成功终结</a:t>
            </a:r>
            <a:r>
              <a:rPr lang="en-US" altLang="zh-CN" sz="2000">
                <a:latin typeface="楷体_GB2312" pitchFamily="49" charset="-122"/>
                <a:ea typeface="楷体_GB2312" pitchFamily="49" charset="-122"/>
              </a:rPr>
              <a:t>TerminateTask </a:t>
            </a:r>
            <a:r>
              <a:rPr lang="zh-CN" altLang="en-US" sz="2000">
                <a:latin typeface="楷体_GB2312" pitchFamily="49" charset="-122"/>
                <a:ea typeface="楷体_GB2312" pitchFamily="49" charset="-122"/>
              </a:rPr>
              <a:t>。</a:t>
            </a:r>
            <a:endParaRPr lang="zh-CN" altLang="en-US" sz="20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任务的成功终结，并且成功地激活接下来要执行的任务（</a:t>
            </a:r>
            <a:r>
              <a:rPr lang="en-US" altLang="zh-CN" sz="2000">
                <a:latin typeface="楷体_GB2312" pitchFamily="49" charset="-122"/>
                <a:ea typeface="楷体_GB2312" pitchFamily="49" charset="-122"/>
              </a:rPr>
              <a:t>ChainTask</a:t>
            </a:r>
            <a:r>
              <a:rPr lang="zh-CN" altLang="en-US" sz="2000">
                <a:latin typeface="楷体_GB2312" pitchFamily="49" charset="-122"/>
                <a:ea typeface="楷体_GB2312" pitchFamily="49" charset="-122"/>
              </a:rPr>
              <a:t>）。</a:t>
            </a:r>
            <a:endParaRPr lang="zh-CN" altLang="en-US" sz="20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在任务层次激活一个任务（例如：系统服务</a:t>
            </a:r>
            <a:r>
              <a:rPr lang="en-US" altLang="zh-CN" sz="2000">
                <a:latin typeface="楷体_GB2312" pitchFamily="49" charset="-122"/>
                <a:ea typeface="楷体_GB2312" pitchFamily="49" charset="-122"/>
              </a:rPr>
              <a:t>ActivateTask</a:t>
            </a:r>
            <a:r>
              <a:rPr lang="zh-CN" altLang="en-US" sz="2000">
                <a:latin typeface="楷体_GB2312" pitchFamily="49" charset="-122"/>
                <a:ea typeface="楷体_GB2312" pitchFamily="49" charset="-122"/>
              </a:rPr>
              <a:t>）。</a:t>
            </a:r>
            <a:endParaRPr lang="zh-CN" altLang="en-US" sz="20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如果出现了任务转换为“等待态”的情况， </a:t>
            </a:r>
            <a:r>
              <a:rPr lang="en-US" altLang="zh-CN" sz="2000">
                <a:latin typeface="楷体_GB2312" pitchFamily="49" charset="-122"/>
                <a:ea typeface="楷体_GB2312" pitchFamily="49" charset="-122"/>
              </a:rPr>
              <a:t>WaitEvent</a:t>
            </a:r>
            <a:r>
              <a:rPr lang="zh-CN" altLang="en-US" sz="2000">
                <a:latin typeface="楷体_GB2312" pitchFamily="49" charset="-122"/>
                <a:ea typeface="楷体_GB2312" pitchFamily="49" charset="-122"/>
              </a:rPr>
              <a:t>会被调用。</a:t>
            </a:r>
            <a:endParaRPr lang="zh-CN" altLang="en-US" sz="20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在任务层次为一个“等待态”的任务设置一个事件（例如：系统服务</a:t>
            </a:r>
            <a:r>
              <a:rPr lang="en-US" altLang="zh-CN" sz="2000">
                <a:latin typeface="楷体_GB2312" pitchFamily="49" charset="-122"/>
                <a:ea typeface="楷体_GB2312" pitchFamily="49" charset="-122"/>
              </a:rPr>
              <a:t>SetEvent</a:t>
            </a:r>
            <a:r>
              <a:rPr lang="zh-CN" altLang="en-US" sz="2000">
                <a:latin typeface="楷体_GB2312" pitchFamily="49" charset="-122"/>
                <a:ea typeface="楷体_GB2312" pitchFamily="49" charset="-122"/>
              </a:rPr>
              <a:t>）。</a:t>
            </a:r>
            <a:endParaRPr lang="zh-CN" altLang="en-US" sz="20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在任务层次释放资源（系统服务</a:t>
            </a:r>
            <a:r>
              <a:rPr lang="en-US" altLang="zh-CN" sz="2000">
                <a:latin typeface="楷体_GB2312" pitchFamily="49" charset="-122"/>
                <a:ea typeface="楷体_GB2312" pitchFamily="49" charset="-122"/>
              </a:rPr>
              <a:t>ReleaseResource</a:t>
            </a:r>
            <a:r>
              <a:rPr lang="zh-CN" altLang="en-US" sz="2000">
                <a:latin typeface="楷体_GB2312" pitchFamily="49" charset="-122"/>
                <a:ea typeface="楷体_GB2312" pitchFamily="49" charset="-122"/>
              </a:rPr>
              <a:t>）</a:t>
            </a:r>
            <a:endParaRPr lang="zh-CN" altLang="en-US" sz="2000">
              <a:latin typeface="楷体_GB2312" pitchFamily="49" charset="-122"/>
              <a:ea typeface="楷体_GB2312" pitchFamily="49" charset="-122"/>
            </a:endParaRPr>
          </a:p>
          <a:p>
            <a:pPr marL="1170305" lvl="1" indent="-454025"/>
            <a:r>
              <a:rPr lang="zh-CN" altLang="en-US" sz="2000">
                <a:latin typeface="楷体_GB2312" pitchFamily="49" charset="-122"/>
                <a:ea typeface="楷体_GB2312" pitchFamily="49" charset="-122"/>
              </a:rPr>
              <a:t>从中断返回到任务层次。</a:t>
            </a:r>
            <a:endParaRPr lang="zh-CN" altLang="en-US" sz="2000">
              <a:latin typeface="楷体_GB2312" pitchFamily="49" charset="-122"/>
              <a:ea typeface="楷体_GB2312" pitchFamily="49"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5" name="标题 2234"/>
          <p:cNvSpPr/>
          <p:nvPr>
            <p:ph type="title" idx="4294967295"/>
          </p:nvPr>
        </p:nvSpPr>
        <p:spPr>
          <a:xfrm>
            <a:off x="728663" y="0"/>
            <a:ext cx="7772400" cy="346075"/>
          </a:xfrm>
          <a:ln/>
        </p:spPr>
        <p:txBody>
          <a:bodyPr lIns="82550" tIns="41275" rIns="82550" bIns="41275"/>
          <a:p>
            <a:r>
              <a:rPr lang="zh-CN" altLang="en-US"/>
              <a:t>非抢占式调度</a:t>
            </a:r>
            <a:endParaRPr lang="zh-CN" altLang="en-US"/>
          </a:p>
        </p:txBody>
      </p:sp>
      <p:sp>
        <p:nvSpPr>
          <p:cNvPr id="2236" name="文本占位符 2235"/>
          <p:cNvSpPr/>
          <p:nvPr>
            <p:ph type="body" idx="4294967295"/>
          </p:nvPr>
        </p:nvSpPr>
        <p:spPr>
          <a:xfrm>
            <a:off x="152400" y="962025"/>
            <a:ext cx="8763000" cy="5213350"/>
          </a:xfrm>
          <a:ln/>
        </p:spPr>
        <p:txBody>
          <a:bodyPr wrap="square" lIns="82550" tIns="41275" rIns="82550" bIns="41275"/>
          <a:p>
            <a:pPr>
              <a:lnSpc>
                <a:spcPct val="110000"/>
              </a:lnSpc>
            </a:pPr>
            <a:r>
              <a:rPr lang="zh-CN" altLang="en-US">
                <a:ea typeface="楷体_GB2312" pitchFamily="49" charset="-122"/>
              </a:rPr>
              <a:t>非抢占式策略，就是就有通过精确定义的系统服务的选择才会导致任务切换。</a:t>
            </a:r>
            <a:endParaRPr lang="zh-CN" altLang="en-US">
              <a:ea typeface="楷体_GB2312" pitchFamily="49" charset="-122"/>
            </a:endParaRPr>
          </a:p>
          <a:p>
            <a:pPr>
              <a:lnSpc>
                <a:spcPct val="110000"/>
              </a:lnSpc>
            </a:pPr>
            <a:r>
              <a:rPr lang="zh-CN" altLang="en-US">
                <a:ea typeface="楷体_GB2312" pitchFamily="49" charset="-122"/>
              </a:rPr>
              <a:t>非抢占式调度对任务可能的时序请求有着特别要求。特别地，正在运行的低优先级任务的不</a:t>
            </a:r>
            <a:endParaRPr lang="zh-CN" altLang="en-US">
              <a:ea typeface="楷体_GB2312" pitchFamily="49" charset="-122"/>
            </a:endParaRPr>
          </a:p>
          <a:p>
            <a:pPr>
              <a:lnSpc>
                <a:spcPct val="110000"/>
              </a:lnSpc>
            </a:pPr>
            <a:r>
              <a:rPr lang="zh-CN" altLang="en-US">
                <a:ea typeface="楷体_GB2312" pitchFamily="49" charset="-122"/>
              </a:rPr>
              <a:t>非抢占（比如，任务有一些不可分割的代码段，或者有些不可分割的操作）会延迟一个高优先级任务的调度，只能等到下一个调度时刻。</a:t>
            </a:r>
            <a:endParaRPr lang="zh-CN" altLang="en-US">
              <a:ea typeface="楷体_GB2312" pitchFamily="49"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9" name="标题 2238"/>
          <p:cNvSpPr/>
          <p:nvPr>
            <p:ph type="title" idx="4294967295"/>
          </p:nvPr>
        </p:nvSpPr>
        <p:spPr>
          <a:xfrm>
            <a:off x="728663" y="0"/>
            <a:ext cx="7772400" cy="346075"/>
          </a:xfrm>
          <a:ln/>
        </p:spPr>
        <p:txBody>
          <a:bodyPr lIns="82550" tIns="41275" rIns="82550" bIns="41275"/>
          <a:p>
            <a:r>
              <a:rPr lang="zh-CN" altLang="en-US"/>
              <a:t>非抢占调度</a:t>
            </a:r>
            <a:endParaRPr lang="zh-CN" altLang="en-US"/>
          </a:p>
        </p:txBody>
      </p:sp>
      <p:pic>
        <p:nvPicPr>
          <p:cNvPr id="2240" name="图片 2239"/>
          <p:cNvPicPr>
            <a:picLocks noChangeAspect="1"/>
          </p:cNvPicPr>
          <p:nvPr/>
        </p:nvPicPr>
        <p:blipFill>
          <a:blip r:embed="rId1"/>
          <a:stretch>
            <a:fillRect/>
          </a:stretch>
        </p:blipFill>
        <p:spPr>
          <a:xfrm>
            <a:off x="304800" y="2514600"/>
            <a:ext cx="8610600" cy="3282950"/>
          </a:xfrm>
          <a:prstGeom prst="rect">
            <a:avLst/>
          </a:prstGeom>
          <a:noFill/>
          <a:ln w="9525">
            <a:noFill/>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3" name="文本占位符 2242"/>
          <p:cNvSpPr/>
          <p:nvPr>
            <p:ph type="body" idx="4294967295"/>
          </p:nvPr>
        </p:nvSpPr>
        <p:spPr>
          <a:xfrm>
            <a:off x="533400" y="914400"/>
            <a:ext cx="8229600" cy="4670425"/>
          </a:xfrm>
          <a:ln/>
        </p:spPr>
        <p:txBody>
          <a:bodyPr lIns="82550" tIns="41275" rIns="82550" bIns="41275"/>
          <a:p>
            <a:pPr marL="0" indent="0">
              <a:lnSpc>
                <a:spcPct val="115000"/>
              </a:lnSpc>
              <a:buNone/>
            </a:pPr>
            <a:r>
              <a:rPr lang="zh-CN" altLang="en-US">
                <a:latin typeface="楷体_GB2312" pitchFamily="49" charset="-122"/>
                <a:ea typeface="楷体_GB2312" pitchFamily="49" charset="-122"/>
              </a:rPr>
              <a:t>在非抢占式任务的情况下，在以下的情况定会导致重新调度的出现：</a:t>
            </a:r>
            <a:endParaRPr lang="zh-CN" altLang="en-US">
              <a:latin typeface="楷体_GB2312" pitchFamily="49" charset="-122"/>
              <a:ea typeface="楷体_GB2312" pitchFamily="49" charset="-122"/>
            </a:endParaRPr>
          </a:p>
          <a:p>
            <a:pPr marL="1170305" lvl="1" indent="-454025">
              <a:lnSpc>
                <a:spcPct val="115000"/>
              </a:lnSpc>
            </a:pPr>
            <a:r>
              <a:rPr lang="zh-CN" altLang="en-US">
                <a:latin typeface="楷体_GB2312" pitchFamily="49" charset="-122"/>
                <a:ea typeface="楷体_GB2312" pitchFamily="49" charset="-122"/>
              </a:rPr>
              <a:t>任务顺利的终止（系统服务</a:t>
            </a:r>
            <a:r>
              <a:rPr lang="en-US" altLang="zh-CN">
                <a:latin typeface="楷体_GB2312" pitchFamily="49" charset="-122"/>
                <a:ea typeface="楷体_GB2312" pitchFamily="49" charset="-122"/>
              </a:rPr>
              <a:t>TerminateTask</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marL="1170305" lvl="1" indent="-454025">
              <a:lnSpc>
                <a:spcPct val="115000"/>
              </a:lnSpc>
            </a:pPr>
            <a:r>
              <a:rPr lang="zh-CN" altLang="en-US">
                <a:latin typeface="楷体_GB2312" pitchFamily="49" charset="-122"/>
                <a:ea typeface="楷体_GB2312" pitchFamily="49" charset="-122"/>
              </a:rPr>
              <a:t>任务的成功终止，并且准确激活接下来要执行的任务（</a:t>
            </a:r>
            <a:r>
              <a:rPr lang="en-US" altLang="zh-CN">
                <a:latin typeface="楷体_GB2312" pitchFamily="49" charset="-122"/>
                <a:ea typeface="楷体_GB2312" pitchFamily="49" charset="-122"/>
              </a:rPr>
              <a:t>ChainTask</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marL="1170305" lvl="1" indent="-454025">
              <a:lnSpc>
                <a:spcPct val="115000"/>
              </a:lnSpc>
            </a:pPr>
            <a:r>
              <a:rPr lang="zh-CN" altLang="en-US">
                <a:latin typeface="楷体_GB2312" pitchFamily="49" charset="-122"/>
                <a:ea typeface="楷体_GB2312" pitchFamily="49" charset="-122"/>
              </a:rPr>
              <a:t>调度器的外部调用（系统服务</a:t>
            </a:r>
            <a:r>
              <a:rPr lang="en-US" altLang="zh-CN">
                <a:latin typeface="楷体_GB2312" pitchFamily="49" charset="-122"/>
                <a:ea typeface="楷体_GB2312" pitchFamily="49" charset="-122"/>
              </a:rPr>
              <a:t>Schedule</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marL="1170305" lvl="1" indent="-454025">
              <a:lnSpc>
                <a:spcPct val="115000"/>
              </a:lnSpc>
            </a:pPr>
            <a:r>
              <a:rPr lang="zh-CN" altLang="en-US">
                <a:latin typeface="楷体_GB2312" pitchFamily="49" charset="-122"/>
                <a:ea typeface="楷体_GB2312" pitchFamily="49" charset="-122"/>
              </a:rPr>
              <a:t>到“等待态”转变的发生（系统服务</a:t>
            </a:r>
            <a:r>
              <a:rPr lang="en-US" altLang="zh-CN">
                <a:latin typeface="楷体_GB2312" pitchFamily="49" charset="-122"/>
                <a:ea typeface="楷体_GB2312" pitchFamily="49" charset="-122"/>
              </a:rPr>
              <a:t>WaitEvent</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6" name="文本占位符 2245"/>
          <p:cNvSpPr/>
          <p:nvPr>
            <p:ph type="body" idx="4294967295"/>
          </p:nvPr>
        </p:nvSpPr>
        <p:spPr>
          <a:xfrm>
            <a:off x="457200" y="1066800"/>
            <a:ext cx="8229600" cy="4559300"/>
          </a:xfrm>
          <a:ln/>
        </p:spPr>
        <p:txBody>
          <a:bodyPr wrap="square" lIns="82550" tIns="41275" rIns="82550" bIns="41275"/>
          <a:p>
            <a:pPr>
              <a:lnSpc>
                <a:spcPct val="115000"/>
              </a:lnSpc>
            </a:pPr>
            <a:r>
              <a:rPr lang="zh-CN" altLang="en-US">
                <a:latin typeface="楷体_GB2312" pitchFamily="49" charset="-122"/>
                <a:ea typeface="楷体_GB2312" pitchFamily="49" charset="-122"/>
              </a:rPr>
              <a:t>混合调度：</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由于抢占权是任务的属性，抢占式任务和非抢占式任务在系统中混合使用时，运行任务的调度受到实际使用的调度策略影响。 </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任务使用内部资源： </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这种调度策略非常类似于抢占阈值技术</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采用天花板和内部资源的在任务启动加锁与和结束解锁来实现阈值。 </a:t>
            </a:r>
            <a:endParaRPr lang="zh-CN" altLang="en-US">
              <a:latin typeface="楷体_GB2312" pitchFamily="49" charset="-122"/>
              <a:ea typeface="楷体_GB2312" pitchFamily="49"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 name="文本占位符 2077"/>
          <p:cNvSpPr/>
          <p:nvPr>
            <p:ph type="body" idx="4294967295"/>
          </p:nvPr>
        </p:nvSpPr>
        <p:spPr>
          <a:xfrm>
            <a:off x="228600" y="1143000"/>
            <a:ext cx="8458200" cy="5567363"/>
          </a:xfrm>
          <a:ln/>
        </p:spPr>
        <p:txBody>
          <a:bodyPr wrap="square" lIns="82550" tIns="41275" rIns="82550" bIns="41275"/>
          <a:p>
            <a:pPr>
              <a:lnSpc>
                <a:spcPct val="115000"/>
              </a:lnSpc>
            </a:pPr>
            <a:r>
              <a:rPr lang="en-US" altLang="zh-CN" sz="2400">
                <a:latin typeface="楷体_GB2312" pitchFamily="49" charset="-122"/>
                <a:ea typeface="楷体_GB2312" pitchFamily="49" charset="-122"/>
              </a:rPr>
              <a:t>OSEK/VDX</a:t>
            </a:r>
            <a:r>
              <a:rPr lang="zh-CN" altLang="en-US" sz="2400">
                <a:latin typeface="楷体_GB2312" pitchFamily="49" charset="-122"/>
                <a:ea typeface="楷体_GB2312" pitchFamily="49" charset="-122"/>
              </a:rPr>
              <a:t>是应用在模块和静态实时操作系统上的标准，由主要的汽车制造商和供应商，研究机构以及软件开发商发起。</a:t>
            </a:r>
            <a:endParaRPr lang="zh-CN" altLang="en-US" sz="2400">
              <a:latin typeface="楷体_GB2312" pitchFamily="49" charset="-122"/>
              <a:ea typeface="楷体_GB2312" pitchFamily="49" charset="-122"/>
            </a:endParaRPr>
          </a:p>
          <a:p>
            <a:pPr>
              <a:lnSpc>
                <a:spcPct val="115000"/>
              </a:lnSpc>
            </a:pPr>
            <a:r>
              <a:rPr lang="en-US" altLang="zh-CN" sz="2400">
                <a:latin typeface="楷体_GB2312" pitchFamily="49" charset="-122"/>
                <a:ea typeface="楷体_GB2312" pitchFamily="49" charset="-122"/>
              </a:rPr>
              <a:t>OSEK</a:t>
            </a:r>
            <a:r>
              <a:rPr lang="zh-CN" altLang="en-US" sz="2400">
                <a:latin typeface="楷体_GB2312" pitchFamily="49" charset="-122"/>
                <a:ea typeface="楷体_GB2312" pitchFamily="49" charset="-122"/>
              </a:rPr>
              <a:t>，是指德国的汽车电子类开放系统和对应接口标准（</a:t>
            </a:r>
            <a:r>
              <a:rPr lang="en-US" altLang="zh-CN" sz="2400">
                <a:latin typeface="楷体_GB2312" pitchFamily="49" charset="-122"/>
                <a:ea typeface="楷体_GB2312" pitchFamily="49" charset="-122"/>
              </a:rPr>
              <a:t>open systems and the corresponding interfaces for automotive electronics</a:t>
            </a:r>
            <a:r>
              <a:rPr lang="zh-CN" altLang="en-US" sz="2400">
                <a:latin typeface="楷体_GB2312" pitchFamily="49" charset="-122"/>
                <a:ea typeface="楷体_GB2312" pitchFamily="49" charset="-122"/>
              </a:rPr>
              <a:t>），而</a:t>
            </a:r>
            <a:r>
              <a:rPr lang="en-US" altLang="zh-CN" sz="2400">
                <a:latin typeface="楷体_GB2312" pitchFamily="49" charset="-122"/>
                <a:ea typeface="楷体_GB2312" pitchFamily="49" charset="-122"/>
              </a:rPr>
              <a:t>VDX</a:t>
            </a:r>
            <a:r>
              <a:rPr lang="zh-CN" altLang="en-US" sz="2400">
                <a:latin typeface="楷体_GB2312" pitchFamily="49" charset="-122"/>
                <a:ea typeface="楷体_GB2312" pitchFamily="49" charset="-122"/>
              </a:rPr>
              <a:t>则是汽车分布式执行标准（</a:t>
            </a:r>
            <a:r>
              <a:rPr lang="en-US" altLang="zh-CN" sz="2400">
                <a:latin typeface="楷体_GB2312" pitchFamily="49" charset="-122"/>
                <a:ea typeface="楷体_GB2312" pitchFamily="49" charset="-122"/>
              </a:rPr>
              <a:t>vehicle distributed executive</a:t>
            </a:r>
            <a:r>
              <a:rPr lang="zh-CN" altLang="en-US" sz="2400">
                <a:latin typeface="楷体_GB2312" pitchFamily="49" charset="-122"/>
                <a:ea typeface="楷体_GB2312" pitchFamily="49" charset="-122"/>
              </a:rPr>
              <a:t>），后者最初是由法国独自发起的，后来加入了</a:t>
            </a:r>
            <a:r>
              <a:rPr lang="en-US" altLang="zh-CN" sz="2400">
                <a:latin typeface="楷体_GB2312" pitchFamily="49" charset="-122"/>
                <a:ea typeface="楷体_GB2312" pitchFamily="49" charset="-122"/>
              </a:rPr>
              <a:t>OSEK</a:t>
            </a:r>
            <a:r>
              <a:rPr lang="zh-CN" altLang="en-US" sz="2400">
                <a:latin typeface="楷体_GB2312" pitchFamily="49" charset="-122"/>
                <a:ea typeface="楷体_GB2312" pitchFamily="49" charset="-122"/>
              </a:rPr>
              <a:t>团体。两者的名字都反映出</a:t>
            </a:r>
            <a:r>
              <a:rPr lang="en-US" altLang="zh-CN" sz="2400">
                <a:latin typeface="楷体_GB2312" pitchFamily="49" charset="-122"/>
                <a:ea typeface="楷体_GB2312" pitchFamily="49" charset="-122"/>
              </a:rPr>
              <a:t>OSEK/VDX</a:t>
            </a:r>
            <a:r>
              <a:rPr lang="zh-CN" altLang="en-US" sz="2400">
                <a:latin typeface="楷体_GB2312" pitchFamily="49" charset="-122"/>
                <a:ea typeface="楷体_GB2312" pitchFamily="49" charset="-122"/>
              </a:rPr>
              <a:t>的目的是为汽车电子制定标准化接口。该标准完全独立，对目标系统只限制了少量的条件。</a:t>
            </a:r>
            <a:r>
              <a:rPr lang="zh-CN" altLang="en-US"/>
              <a:t> </a:t>
            </a:r>
            <a:endParaRPr lang="zh-CN"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9" name="文本占位符 2248"/>
          <p:cNvSpPr/>
          <p:nvPr>
            <p:ph type="body" idx="4294967295"/>
          </p:nvPr>
        </p:nvSpPr>
        <p:spPr>
          <a:xfrm>
            <a:off x="381000" y="914400"/>
            <a:ext cx="8229600" cy="4530725"/>
          </a:xfrm>
          <a:ln/>
        </p:spPr>
        <p:txBody>
          <a:bodyPr wrap="square" lIns="82550" tIns="41275" rIns="82550" bIns="41275"/>
          <a:p>
            <a:pPr>
              <a:lnSpc>
                <a:spcPct val="110000"/>
              </a:lnSpc>
            </a:pPr>
            <a:r>
              <a:rPr lang="zh-CN" altLang="en-US">
                <a:ea typeface="楷体_GB2312" pitchFamily="49" charset="-122"/>
              </a:rPr>
              <a:t>如果在同一个系统上混合使用抢占式和非抢占式任务，那么这个策略就叫做“混合抢占式”</a:t>
            </a:r>
            <a:endParaRPr lang="zh-CN" altLang="en-US">
              <a:ea typeface="楷体_GB2312" pitchFamily="49" charset="-122"/>
            </a:endParaRPr>
          </a:p>
          <a:p>
            <a:pPr>
              <a:lnSpc>
                <a:spcPct val="110000"/>
              </a:lnSpc>
            </a:pPr>
            <a:r>
              <a:rPr lang="zh-CN" altLang="en-US">
                <a:ea typeface="楷体_GB2312" pitchFamily="49" charset="-122"/>
              </a:rPr>
              <a:t>调度。在这种情况下，调度策略取决于运行的任务的“抢占式属性”。如果，正在运行的任务是非抢占式的，那么就采取非抢占式调度；如果正在运行的任务是抢占式的，那么就采取抢占式调度。</a:t>
            </a:r>
            <a:endParaRPr lang="zh-CN" altLang="en-US">
              <a:ea typeface="楷体_GB2312" pitchFamily="49"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 name="标题 2251"/>
          <p:cNvSpPr/>
          <p:nvPr>
            <p:ph type="title" idx="4294967295"/>
          </p:nvPr>
        </p:nvSpPr>
        <p:spPr>
          <a:xfrm>
            <a:off x="728663" y="0"/>
            <a:ext cx="7772400" cy="295275"/>
          </a:xfrm>
          <a:ln/>
        </p:spPr>
        <p:txBody>
          <a:bodyPr lIns="82550" tIns="41275" rIns="82550" bIns="41275"/>
          <a:p>
            <a:r>
              <a:rPr lang="zh-CN" altLang="en-US"/>
              <a:t>选择调度策略</a:t>
            </a:r>
            <a:endParaRPr lang="zh-CN" altLang="en-US"/>
          </a:p>
        </p:txBody>
      </p:sp>
      <p:sp>
        <p:nvSpPr>
          <p:cNvPr id="2253" name="文本占位符 2252"/>
          <p:cNvSpPr/>
          <p:nvPr>
            <p:ph type="body" idx="4294967295"/>
          </p:nvPr>
        </p:nvSpPr>
        <p:spPr>
          <a:xfrm>
            <a:off x="381000" y="1219200"/>
            <a:ext cx="8229600" cy="5254625"/>
          </a:xfrm>
          <a:ln/>
        </p:spPr>
        <p:txBody>
          <a:bodyPr wrap="square" lIns="82550" tIns="41275" rIns="82550" bIns="41275"/>
          <a:p>
            <a:pPr>
              <a:lnSpc>
                <a:spcPct val="115000"/>
              </a:lnSpc>
            </a:pPr>
            <a:r>
              <a:rPr lang="zh-CN" altLang="en-US" sz="2400">
                <a:ea typeface="楷体_GB2312" pitchFamily="49" charset="-122"/>
              </a:rPr>
              <a:t>软件开发者或者系统集成人员通过设置任务的优先级和安排任务的抢占属性，决定任务的执行序列。</a:t>
            </a:r>
            <a:endParaRPr lang="zh-CN" altLang="en-US" sz="2400">
              <a:ea typeface="楷体_GB2312" pitchFamily="49" charset="-122"/>
            </a:endParaRPr>
          </a:p>
          <a:p>
            <a:pPr>
              <a:lnSpc>
                <a:spcPct val="115000"/>
              </a:lnSpc>
            </a:pPr>
            <a:r>
              <a:rPr lang="zh-CN" altLang="en-US" sz="2400">
                <a:ea typeface="楷体_GB2312" pitchFamily="49" charset="-122"/>
              </a:rPr>
              <a:t>一个任务的类型（基础类型或者扩展类型）和任务的调度类型（抢占式或者是非抢占式）是独立的。</a:t>
            </a:r>
            <a:endParaRPr lang="zh-CN" altLang="en-US" sz="2400">
              <a:ea typeface="楷体_GB2312" pitchFamily="49" charset="-122"/>
            </a:endParaRPr>
          </a:p>
          <a:p>
            <a:pPr>
              <a:lnSpc>
                <a:spcPct val="115000"/>
              </a:lnSpc>
            </a:pPr>
            <a:r>
              <a:rPr lang="zh-CN" altLang="en-US" sz="2400">
                <a:ea typeface="楷体_GB2312" pitchFamily="49" charset="-122"/>
              </a:rPr>
              <a:t>一个纯抢占式系统可能包含有基本任务，而一个非抢占式系统可以包含扩展任务。如果一个操作系统服务正在运行，任务的抢占和任务切换都有可能延迟。</a:t>
            </a:r>
            <a:endParaRPr lang="zh-CN" altLang="en-US" sz="2400">
              <a:ea typeface="楷体_GB2312" pitchFamily="49"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6" name="文本占位符 2255"/>
          <p:cNvSpPr/>
          <p:nvPr>
            <p:ph type="body" idx="4294967295"/>
          </p:nvPr>
        </p:nvSpPr>
        <p:spPr>
          <a:xfrm>
            <a:off x="381000" y="990600"/>
            <a:ext cx="8229600" cy="4765675"/>
          </a:xfrm>
          <a:ln/>
        </p:spPr>
        <p:txBody>
          <a:bodyPr wrap="square" lIns="82550" tIns="41275" rIns="82550" bIns="41275"/>
          <a:p>
            <a:pPr>
              <a:lnSpc>
                <a:spcPct val="120000"/>
              </a:lnSpc>
            </a:pPr>
            <a:r>
              <a:rPr lang="zh-CN" altLang="en-US">
                <a:ea typeface="楷体_GB2312" pitchFamily="49" charset="-122"/>
              </a:rPr>
              <a:t>很多应用程序是由极少的执行时间较长的任务和许多定义了执行时间的短任务组成</a:t>
            </a:r>
            <a:r>
              <a:rPr lang="en-US" altLang="zh-CN">
                <a:ea typeface="楷体_GB2312" pitchFamily="49" charset="-122"/>
              </a:rPr>
              <a:t>——</a:t>
            </a:r>
            <a:r>
              <a:rPr lang="zh-CN" altLang="en-US">
                <a:ea typeface="楷体_GB2312" pitchFamily="49" charset="-122"/>
              </a:rPr>
              <a:t>对于长时间的任务而言，纯抢占式操作系统较为合适；对时间较短的任务而言，采用非抢占式调度则更有效率。因此，混合式抢占式调度策略可以看作是一个折衷。</a:t>
            </a:r>
            <a:endParaRPr lang="zh-CN" altLang="en-US">
              <a:ea typeface="楷体_GB2312" pitchFamily="49" charset="-122"/>
            </a:endParaRPr>
          </a:p>
          <a:p>
            <a:endParaRPr lang="zh-CN" altLang="en-US">
              <a:ea typeface="楷体_GB2312" pitchFamily="49"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9" name="文本占位符 2258"/>
          <p:cNvSpPr/>
          <p:nvPr>
            <p:ph type="body" idx="4294967295"/>
          </p:nvPr>
        </p:nvSpPr>
        <p:spPr>
          <a:xfrm>
            <a:off x="381000" y="762000"/>
            <a:ext cx="8229600" cy="4210050"/>
          </a:xfrm>
          <a:ln/>
        </p:spPr>
        <p:txBody>
          <a:bodyPr wrap="square" lIns="82550" tIns="41275" rIns="82550" bIns="41275"/>
          <a:p>
            <a:pPr marL="0" indent="0" defTabSz="676275">
              <a:lnSpc>
                <a:spcPct val="120000"/>
              </a:lnSpc>
              <a:buNone/>
              <a:tabLst>
                <a:tab pos="631825" algn="l"/>
              </a:tabLst>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在以下情况，在一个抢占式操作系统中定义非抢占式任务是有意义的：</a:t>
            </a:r>
            <a:endParaRPr lang="zh-CN" altLang="en-US">
              <a:latin typeface="楷体_GB2312" pitchFamily="49" charset="-122"/>
              <a:ea typeface="楷体_GB2312" pitchFamily="49" charset="-122"/>
            </a:endParaRPr>
          </a:p>
          <a:p>
            <a:pPr marL="717550" lvl="1" indent="-266700" defTabSz="676275">
              <a:lnSpc>
                <a:spcPct val="120000"/>
              </a:lnSpc>
              <a:tabLst>
                <a:tab pos="631825" algn="l"/>
              </a:tabLst>
            </a:pPr>
            <a:r>
              <a:rPr lang="zh-CN" altLang="en-US">
                <a:latin typeface="楷体_GB2312" pitchFamily="49" charset="-122"/>
                <a:ea typeface="楷体_GB2312" pitchFamily="49" charset="-122"/>
              </a:rPr>
              <a:t>如果一个任务的执行时间和该任务的切换时间是在同一个数量级上的时候；</a:t>
            </a:r>
            <a:endParaRPr lang="zh-CN" altLang="en-US">
              <a:latin typeface="楷体_GB2312" pitchFamily="49" charset="-122"/>
              <a:ea typeface="楷体_GB2312" pitchFamily="49" charset="-122"/>
            </a:endParaRPr>
          </a:p>
          <a:p>
            <a:pPr marL="717550" lvl="1" indent="-266700" defTabSz="676275">
              <a:lnSpc>
                <a:spcPct val="120000"/>
              </a:lnSpc>
              <a:tabLst>
                <a:tab pos="631825" algn="l"/>
              </a:tabLst>
            </a:pPr>
            <a:r>
              <a:rPr lang="zh-CN" altLang="en-US">
                <a:latin typeface="楷体_GB2312" pitchFamily="49" charset="-122"/>
                <a:ea typeface="楷体_GB2312" pitchFamily="49" charset="-122"/>
              </a:rPr>
              <a:t>或者，</a:t>
            </a:r>
            <a:r>
              <a:rPr lang="en-US" altLang="zh-CN">
                <a:latin typeface="楷体_GB2312" pitchFamily="49" charset="-122"/>
                <a:ea typeface="楷体_GB2312" pitchFamily="49" charset="-122"/>
              </a:rPr>
              <a:t>RAM</a:t>
            </a:r>
            <a:r>
              <a:rPr lang="zh-CN" altLang="en-US">
                <a:latin typeface="楷体_GB2312" pitchFamily="49" charset="-122"/>
                <a:ea typeface="楷体_GB2312" pitchFamily="49" charset="-122"/>
              </a:rPr>
              <a:t>的使用十分经济，为了保存任务的上下文环境；</a:t>
            </a:r>
            <a:endParaRPr lang="zh-CN" altLang="en-US">
              <a:latin typeface="楷体_GB2312" pitchFamily="49" charset="-122"/>
              <a:ea typeface="楷体_GB2312" pitchFamily="49" charset="-122"/>
            </a:endParaRPr>
          </a:p>
          <a:p>
            <a:pPr marL="717550" lvl="1" indent="-266700" defTabSz="676275">
              <a:lnSpc>
                <a:spcPct val="120000"/>
              </a:lnSpc>
              <a:tabLst>
                <a:tab pos="631825" algn="l"/>
              </a:tabLst>
            </a:pPr>
            <a:r>
              <a:rPr lang="zh-CN" altLang="en-US">
                <a:latin typeface="楷体_GB2312" pitchFamily="49" charset="-122"/>
                <a:ea typeface="楷体_GB2312" pitchFamily="49" charset="-122"/>
              </a:rPr>
              <a:t>或者，该任务不应该被抢占。</a:t>
            </a:r>
            <a:endParaRPr lang="zh-CN" altLang="en-US">
              <a:latin typeface="楷体_GB2312" pitchFamily="49" charset="-122"/>
              <a:ea typeface="楷体_GB2312" pitchFamily="49" charset="-122"/>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2" name="标题 2261"/>
          <p:cNvSpPr/>
          <p:nvPr>
            <p:ph type="title" idx="4294967295"/>
          </p:nvPr>
        </p:nvSpPr>
        <p:spPr>
          <a:xfrm>
            <a:off x="728663" y="0"/>
            <a:ext cx="7772400" cy="346075"/>
          </a:xfrm>
          <a:ln/>
        </p:spPr>
        <p:txBody>
          <a:bodyPr lIns="82550" tIns="41275" rIns="82550" bIns="41275"/>
          <a:p>
            <a:r>
              <a:rPr lang="zh-CN" altLang="en-US"/>
              <a:t>结束任务</a:t>
            </a:r>
            <a:endParaRPr lang="zh-CN" altLang="en-US"/>
          </a:p>
        </p:txBody>
      </p:sp>
      <p:sp>
        <p:nvSpPr>
          <p:cNvPr id="2263" name="文本占位符 2262"/>
          <p:cNvSpPr/>
          <p:nvPr>
            <p:ph type="body" idx="4294967295"/>
          </p:nvPr>
        </p:nvSpPr>
        <p:spPr>
          <a:xfrm>
            <a:off x="381000" y="1905000"/>
            <a:ext cx="8229600" cy="4035425"/>
          </a:xfrm>
          <a:ln/>
        </p:spPr>
        <p:txBody>
          <a:bodyPr lIns="82550" tIns="41275" rIns="82550" bIns="41275"/>
          <a:p>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中，任务只能自己结束自己。</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操作系统提供</a:t>
            </a:r>
            <a:r>
              <a:rPr lang="en-US" altLang="zh-CN">
                <a:solidFill>
                  <a:srgbClr val="FF0000"/>
                </a:solidFill>
                <a:latin typeface="楷体_GB2312" pitchFamily="49" charset="-122"/>
                <a:ea typeface="楷体_GB2312" pitchFamily="49" charset="-122"/>
              </a:rPr>
              <a:t>ChainTask</a:t>
            </a:r>
            <a:r>
              <a:rPr lang="zh-CN" altLang="en-US">
                <a:latin typeface="楷体_GB2312" pitchFamily="49" charset="-122"/>
                <a:ea typeface="楷体_GB2312" pitchFamily="49" charset="-122"/>
              </a:rPr>
              <a:t>函数来实现指定的任务在结束自己后激活运行。 </a:t>
            </a:r>
            <a:r>
              <a:rPr lang="en-US" altLang="zh-CN">
                <a:solidFill>
                  <a:srgbClr val="FF0000"/>
                </a:solidFill>
                <a:latin typeface="楷体_GB2312" pitchFamily="49" charset="-122"/>
                <a:ea typeface="楷体_GB2312" pitchFamily="49" charset="-122"/>
              </a:rPr>
              <a:t>ChainTask</a:t>
            </a:r>
            <a:r>
              <a:rPr lang="zh-CN" altLang="en-US">
                <a:latin typeface="楷体_GB2312" pitchFamily="49" charset="-122"/>
                <a:ea typeface="楷体_GB2312" pitchFamily="49" charset="-122"/>
              </a:rPr>
              <a:t>使得最新被激活的任务加入优先级队列的最后。</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每个任务必须在代码结尾通过调用</a:t>
            </a:r>
            <a:r>
              <a:rPr lang="en-US" altLang="zh-CN">
                <a:solidFill>
                  <a:srgbClr val="FF0000"/>
                </a:solidFill>
                <a:latin typeface="楷体_GB2312" pitchFamily="49" charset="-122"/>
                <a:ea typeface="楷体_GB2312" pitchFamily="49" charset="-122"/>
              </a:rPr>
              <a:t>TerminateTask </a:t>
            </a:r>
            <a:r>
              <a:rPr lang="zh-CN" altLang="en-US">
                <a:latin typeface="楷体_GB2312" pitchFamily="49" charset="-122"/>
                <a:ea typeface="楷体_GB2312" pitchFamily="49" charset="-122"/>
              </a:rPr>
              <a:t>或 </a:t>
            </a:r>
            <a:r>
              <a:rPr lang="en-US" altLang="zh-CN">
                <a:solidFill>
                  <a:srgbClr val="FF0000"/>
                </a:solidFill>
                <a:latin typeface="楷体_GB2312" pitchFamily="49" charset="-122"/>
                <a:ea typeface="楷体_GB2312" pitchFamily="49" charset="-122"/>
              </a:rPr>
              <a:t>ChainTask</a:t>
            </a:r>
            <a:r>
              <a:rPr lang="zh-CN" altLang="en-US">
                <a:latin typeface="楷体_GB2312" pitchFamily="49" charset="-122"/>
                <a:ea typeface="楷体_GB2312" pitchFamily="49" charset="-122"/>
              </a:rPr>
              <a:t>结束自己。</a:t>
            </a:r>
            <a:endParaRPr lang="zh-CN" altLang="en-US">
              <a:latin typeface="楷体_GB2312" pitchFamily="49" charset="-122"/>
              <a:ea typeface="楷体_GB2312" pitchFamily="49" charset="-122"/>
            </a:endParaRPr>
          </a:p>
          <a:p>
            <a:endParaRPr lang="zh-CN" altLang="en-US">
              <a:latin typeface="楷体_GB2312" pitchFamily="49" charset="-122"/>
              <a:ea typeface="楷体_GB2312" pitchFamily="49" charset="-122"/>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6" name="标题 2265"/>
          <p:cNvSpPr/>
          <p:nvPr>
            <p:ph type="title" idx="4294967295"/>
          </p:nvPr>
        </p:nvSpPr>
        <p:spPr>
          <a:xfrm>
            <a:off x="728663" y="0"/>
            <a:ext cx="7772400" cy="346075"/>
          </a:xfrm>
          <a:ln/>
        </p:spPr>
        <p:txBody>
          <a:bodyPr lIns="82550" tIns="41275" rIns="82550" bIns="41275"/>
          <a:p>
            <a:r>
              <a:rPr lang="en-US" altLang="zh-CN"/>
              <a:t>3</a:t>
            </a:r>
            <a:r>
              <a:rPr lang="zh-CN" altLang="en-US"/>
              <a:t>．操作系统应用模式</a:t>
            </a:r>
            <a:endParaRPr lang="zh-CN" altLang="en-US"/>
          </a:p>
        </p:txBody>
      </p:sp>
      <p:sp>
        <p:nvSpPr>
          <p:cNvPr id="2267" name="文本占位符 2266"/>
          <p:cNvSpPr/>
          <p:nvPr>
            <p:ph type="body" idx="4294967295"/>
          </p:nvPr>
        </p:nvSpPr>
        <p:spPr>
          <a:xfrm>
            <a:off x="381000" y="1447800"/>
            <a:ext cx="8229600" cy="4921250"/>
          </a:xfrm>
          <a:ln/>
        </p:spPr>
        <p:txBody>
          <a:bodyPr wrap="square" lIns="82550" tIns="41275" rIns="82550" bIns="41275"/>
          <a:p>
            <a:pPr>
              <a:lnSpc>
                <a:spcPct val="110000"/>
              </a:lnSpc>
            </a:pP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操作系统提供应用模式的支持。在实际的应用中，一个操作系统可能执行几种互斥的应用（比如，正常模式，厂家测试模式等）。这些应用模式为不同运行条件而构建不同的软件运行构架提供了的一种手段。一旦操作系统启动就不允许改变系统的应用模式。每种应用模式使用自己定义的任务、中断、报警和定时条件和一些不同模式共享的</a:t>
            </a:r>
            <a:r>
              <a:rPr lang="zh-CN" altLang="en-US">
                <a:ea typeface="楷体_GB2312" pitchFamily="49" charset="-122"/>
              </a:rPr>
              <a:t>部分</a:t>
            </a:r>
            <a:r>
              <a:rPr lang="zh-CN" altLang="en-US"/>
              <a:t>。 </a:t>
            </a:r>
            <a:endParaRPr lang="zh-CN" altLang="en-US"/>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0" name="标题 2269"/>
          <p:cNvSpPr/>
          <p:nvPr>
            <p:ph type="title" idx="4294967295"/>
          </p:nvPr>
        </p:nvSpPr>
        <p:spPr>
          <a:xfrm>
            <a:off x="728663" y="0"/>
            <a:ext cx="7772400" cy="346075"/>
          </a:xfrm>
          <a:ln/>
        </p:spPr>
        <p:txBody>
          <a:bodyPr lIns="82550" tIns="41275" rIns="82550" bIns="41275"/>
          <a:p>
            <a:r>
              <a:rPr lang="zh-CN" altLang="en-US"/>
              <a:t>系统启动</a:t>
            </a:r>
            <a:endParaRPr lang="zh-CN" altLang="en-US"/>
          </a:p>
        </p:txBody>
      </p:sp>
      <p:sp>
        <p:nvSpPr>
          <p:cNvPr id="2271" name="文本占位符 2270"/>
          <p:cNvSpPr/>
          <p:nvPr>
            <p:ph type="body" idx="4294967295"/>
          </p:nvPr>
        </p:nvSpPr>
        <p:spPr>
          <a:xfrm>
            <a:off x="381000" y="1295400"/>
            <a:ext cx="8229600" cy="4014788"/>
          </a:xfrm>
          <a:ln/>
        </p:spPr>
        <p:txBody>
          <a:bodyPr wrap="square" lIns="82550" tIns="41275" rIns="82550" bIns="41275"/>
          <a:p>
            <a:pPr>
              <a:lnSpc>
                <a:spcPct val="115000"/>
              </a:lnSpc>
            </a:pPr>
            <a:r>
              <a:rPr lang="zh-CN" altLang="en-US">
                <a:latin typeface="楷体_GB2312" pitchFamily="49" charset="-122"/>
                <a:ea typeface="楷体_GB2312" pitchFamily="49" charset="-122"/>
              </a:rPr>
              <a:t>正常操作时有可能产生复位的情况，因此启动性能是在嵌入式系统在汽车应用中是另一个安全指标。例如，一个传动系应用应该能在几微秒内重启整个系统，因为系统必须安全控制发动机气缸中电火花。在正常情况下，应避免长时间复杂的启动过程。 </a:t>
            </a:r>
            <a:endParaRPr lang="zh-CN" altLang="en-US">
              <a:latin typeface="楷体_GB2312" pitchFamily="49" charset="-122"/>
              <a:ea typeface="楷体_GB2312" pitchFamily="49"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4" name="标题 2273"/>
          <p:cNvSpPr/>
          <p:nvPr>
            <p:ph type="title" idx="4294967295"/>
          </p:nvPr>
        </p:nvSpPr>
        <p:spPr>
          <a:xfrm>
            <a:off x="728663" y="0"/>
            <a:ext cx="7772400" cy="346075"/>
          </a:xfrm>
          <a:ln/>
        </p:spPr>
        <p:txBody>
          <a:bodyPr lIns="82550" tIns="41275" rIns="82550" bIns="41275"/>
          <a:p>
            <a:r>
              <a:rPr lang="en-US" altLang="zh-CN"/>
              <a:t>4</a:t>
            </a:r>
            <a:r>
              <a:rPr lang="zh-CN" altLang="en-US"/>
              <a:t>．中断处理</a:t>
            </a:r>
            <a:endParaRPr lang="zh-CN" altLang="en-US"/>
          </a:p>
        </p:txBody>
      </p:sp>
      <p:sp>
        <p:nvSpPr>
          <p:cNvPr id="2275" name="文本占位符 2274"/>
          <p:cNvSpPr/>
          <p:nvPr>
            <p:ph type="body" idx="4294967295"/>
          </p:nvPr>
        </p:nvSpPr>
        <p:spPr>
          <a:xfrm>
            <a:off x="381000" y="1143000"/>
            <a:ext cx="8229600" cy="1435100"/>
          </a:xfrm>
          <a:ln/>
        </p:spPr>
        <p:txBody>
          <a:bodyPr lIns="82550" tIns="41275" rIns="82550" bIns="41275"/>
          <a:p>
            <a:pPr>
              <a:lnSpc>
                <a:spcPct val="105000"/>
              </a:lnSpc>
            </a:pPr>
            <a:r>
              <a:rPr lang="zh-CN" altLang="en-US" sz="2400">
                <a:latin typeface="楷体_GB2312" pitchFamily="49" charset="-122"/>
                <a:ea typeface="楷体_GB2312" pitchFamily="49" charset="-122"/>
              </a:rPr>
              <a:t>标准规定操作系统应该适用于不同的处理器，因此，操作系统的中断处理提供一种通用处理方法，而与硬件无关。 </a:t>
            </a:r>
            <a:endParaRPr lang="zh-CN" altLang="en-US" sz="2400">
              <a:latin typeface="楷体_GB2312" pitchFamily="49" charset="-122"/>
              <a:ea typeface="楷体_GB2312" pitchFamily="49" charset="-122"/>
            </a:endParaRPr>
          </a:p>
        </p:txBody>
      </p:sp>
      <p:sp>
        <p:nvSpPr>
          <p:cNvPr id="2276" name="矩形 2275"/>
          <p:cNvSpPr/>
          <p:nvPr/>
        </p:nvSpPr>
        <p:spPr>
          <a:xfrm>
            <a:off x="381000" y="2209800"/>
            <a:ext cx="8229600" cy="4267200"/>
          </a:xfrm>
          <a:prstGeom prst="rect">
            <a:avLst/>
          </a:prstGeom>
          <a:noFill/>
          <a:ln w="9525">
            <a:noFill/>
          </a:ln>
        </p:spPr>
        <p:txBody>
          <a:bodyPr/>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sz="2400" b="1">
                <a:solidFill>
                  <a:srgbClr val="000066"/>
                </a:solidFill>
                <a:latin typeface="楷体_GB2312" pitchFamily="49" charset="-122"/>
                <a:ea typeface="楷体_GB2312" pitchFamily="49" charset="-122"/>
              </a:rPr>
              <a:t>因此，在</a:t>
            </a:r>
            <a:r>
              <a:rPr lang="en-US" altLang="zh-CN" sz="2400" b="1">
                <a:solidFill>
                  <a:srgbClr val="000066"/>
                </a:solidFill>
                <a:latin typeface="楷体_GB2312" pitchFamily="49" charset="-122"/>
                <a:ea typeface="楷体_GB2312" pitchFamily="49" charset="-122"/>
              </a:rPr>
              <a:t>OSEK</a:t>
            </a:r>
            <a:r>
              <a:rPr lang="zh-CN" altLang="en-US" sz="2400" b="1">
                <a:solidFill>
                  <a:srgbClr val="000066"/>
                </a:solidFill>
                <a:latin typeface="楷体_GB2312" pitchFamily="49" charset="-122"/>
                <a:ea typeface="楷体_GB2312" pitchFamily="49" charset="-122"/>
              </a:rPr>
              <a:t>中，标准提供了两种中断处理： </a:t>
            </a:r>
            <a:endParaRPr lang="zh-CN" altLang="en-US" sz="2400" b="1">
              <a:solidFill>
                <a:srgbClr val="000066"/>
              </a:solidFill>
              <a:latin typeface="楷体_GB2312" pitchFamily="49" charset="-122"/>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en-US" altLang="zh-CN" sz="2000" b="1" u="none">
                <a:solidFill>
                  <a:srgbClr val="000066"/>
                </a:solidFill>
                <a:latin typeface="楷体_GB2312" pitchFamily="49" charset="-122"/>
                <a:ea typeface="楷体_GB2312" pitchFamily="49" charset="-122"/>
              </a:rPr>
              <a:t>1</a:t>
            </a:r>
            <a:r>
              <a:rPr lang="zh-CN" altLang="en-US" sz="2000" b="1" u="none">
                <a:solidFill>
                  <a:srgbClr val="000066"/>
                </a:solidFill>
                <a:latin typeface="楷体_GB2312" pitchFamily="49" charset="-122"/>
                <a:ea typeface="楷体_GB2312" pitchFamily="49" charset="-122"/>
              </a:rPr>
              <a:t>类中断处理 </a:t>
            </a:r>
            <a:endParaRPr lang="zh-CN" altLang="en-US" sz="2000" b="1" u="none">
              <a:solidFill>
                <a:srgbClr val="000066"/>
              </a:solidFill>
              <a:latin typeface="楷体_GB2312" pitchFamily="49" charset="-122"/>
              <a:ea typeface="楷体_GB2312" pitchFamily="49"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楷体_GB2312" pitchFamily="49" charset="-122"/>
                <a:ea typeface="楷体_GB2312" pitchFamily="49" charset="-122"/>
              </a:rPr>
              <a:t>此类</a:t>
            </a:r>
            <a:r>
              <a:rPr lang="en-US" altLang="zh-CN" sz="2000" b="1" u="none">
                <a:solidFill>
                  <a:srgbClr val="000066"/>
                </a:solidFill>
                <a:latin typeface="楷体_GB2312" pitchFamily="49" charset="-122"/>
                <a:ea typeface="楷体_GB2312" pitchFamily="49" charset="-122"/>
              </a:rPr>
              <a:t>ISR</a:t>
            </a:r>
            <a:r>
              <a:rPr lang="zh-CN" altLang="en-US" sz="2000" b="1" u="none">
                <a:solidFill>
                  <a:srgbClr val="000066"/>
                </a:solidFill>
                <a:latin typeface="楷体_GB2312" pitchFamily="49" charset="-122"/>
                <a:ea typeface="楷体_GB2312" pitchFamily="49" charset="-122"/>
              </a:rPr>
              <a:t>不调用操作系统的系统服务。在中断服务例程完成后，将继续处理中断发生的地方的指令，例如：中断不会影响任务的管理。此类的</a:t>
            </a:r>
            <a:r>
              <a:rPr lang="en-US" altLang="zh-CN" sz="2000" b="1" u="none">
                <a:solidFill>
                  <a:srgbClr val="000066"/>
                </a:solidFill>
                <a:latin typeface="楷体_GB2312" pitchFamily="49" charset="-122"/>
                <a:ea typeface="楷体_GB2312" pitchFamily="49" charset="-122"/>
              </a:rPr>
              <a:t>ISR</a:t>
            </a:r>
            <a:r>
              <a:rPr lang="zh-CN" altLang="en-US" sz="2000" b="1" u="none">
                <a:solidFill>
                  <a:srgbClr val="000066"/>
                </a:solidFill>
                <a:latin typeface="楷体_GB2312" pitchFamily="49" charset="-122"/>
                <a:ea typeface="楷体_GB2312" pitchFamily="49" charset="-122"/>
              </a:rPr>
              <a:t>所需要的花费最少。</a:t>
            </a:r>
            <a:endParaRPr lang="zh-CN" altLang="en-US" sz="2000" b="1" u="none">
              <a:solidFill>
                <a:srgbClr val="000066"/>
              </a:solidFill>
              <a:latin typeface="楷体_GB2312" pitchFamily="49" charset="-122"/>
              <a:ea typeface="楷体_GB2312" pitchFamily="49"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楷体_GB2312" pitchFamily="49" charset="-122"/>
                <a:ea typeface="楷体_GB2312" pitchFamily="49" charset="-122"/>
              </a:rPr>
              <a:t>中断服务程序不用操作系统服务。 实际上，操作系统不处理这类中断，设计者可以自由编写这类中断处理代码，只是不能调用系统服务代码。通常这类中断是最高优先级中断。</a:t>
            </a:r>
            <a:endParaRPr lang="zh-CN" altLang="en-US" sz="2000" b="1" u="none">
              <a:solidFill>
                <a:srgbClr val="000066"/>
              </a:solidFill>
              <a:latin typeface="楷体_GB2312" pitchFamily="49" charset="-122"/>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en-US" altLang="zh-CN" sz="2000" b="1" u="none">
                <a:solidFill>
                  <a:srgbClr val="000066"/>
                </a:solidFill>
                <a:latin typeface="楷体_GB2312" pitchFamily="49" charset="-122"/>
                <a:ea typeface="楷体_GB2312" pitchFamily="49" charset="-122"/>
              </a:rPr>
              <a:t>2</a:t>
            </a:r>
            <a:r>
              <a:rPr lang="zh-CN" altLang="en-US" sz="2000" b="1" u="none">
                <a:solidFill>
                  <a:srgbClr val="000066"/>
                </a:solidFill>
                <a:latin typeface="楷体_GB2312" pitchFamily="49" charset="-122"/>
                <a:ea typeface="楷体_GB2312" pitchFamily="49" charset="-122"/>
              </a:rPr>
              <a:t>类中断处理 </a:t>
            </a:r>
            <a:endParaRPr lang="zh-CN" altLang="en-US" sz="2000" b="1" u="none">
              <a:solidFill>
                <a:srgbClr val="000066"/>
              </a:solidFill>
              <a:latin typeface="楷体_GB2312" pitchFamily="49" charset="-122"/>
              <a:ea typeface="楷体_GB2312" pitchFamily="49"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楷体_GB2312" pitchFamily="49" charset="-122"/>
                <a:ea typeface="楷体_GB2312" pitchFamily="49" charset="-122"/>
              </a:rPr>
              <a:t>中断被操作系统处理，因此操作系统服务能被中断处理程序调用。 </a:t>
            </a:r>
            <a:endParaRPr lang="zh-CN" altLang="en-US" sz="2000" b="1" u="none">
              <a:solidFill>
                <a:srgbClr val="000066"/>
              </a:solidFill>
              <a:latin typeface="楷体_GB2312" pitchFamily="49" charset="-122"/>
              <a:ea typeface="楷体_GB2312" pitchFamily="49" charset="-122"/>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9" name="矩形 2278"/>
          <p:cNvSpPr/>
          <p:nvPr/>
        </p:nvSpPr>
        <p:spPr>
          <a:xfrm>
            <a:off x="685800" y="762000"/>
            <a:ext cx="6203950" cy="1757363"/>
          </a:xfrm>
          <a:prstGeom prst="rect">
            <a:avLst/>
          </a:prstGeom>
          <a:noFill/>
          <a:ln w="9525">
            <a:noFill/>
          </a:ln>
        </p:spPr>
        <p:txBody>
          <a:bodyPr lIns="0" tIns="0" bIns="0"/>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sz="2400" b="1">
                <a:solidFill>
                  <a:srgbClr val="000066"/>
                </a:solidFill>
                <a:latin typeface="Arial" panose="020B0604020202020204" pitchFamily="34" charset="0"/>
                <a:ea typeface="楷体_GB2312" pitchFamily="49" charset="-122"/>
              </a:rPr>
              <a:t>中断管理</a:t>
            </a:r>
            <a:endParaRPr lang="zh-CN" altLang="en-US" sz="2400" b="1">
              <a:solidFill>
                <a:srgbClr val="000066"/>
              </a:solidFill>
              <a:latin typeface="Arial" panose="020B0604020202020204" pitchFamily="34" charset="0"/>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楷体_GB2312" pitchFamily="49" charset="-122"/>
              </a:rPr>
              <a:t>一类中断服务程序</a:t>
            </a:r>
            <a:endParaRPr lang="zh-CN" altLang="en-US" sz="2000" b="1" u="none">
              <a:solidFill>
                <a:srgbClr val="000066"/>
              </a:solidFill>
              <a:latin typeface="Arial" panose="020B0604020202020204" pitchFamily="34" charset="0"/>
              <a:ea typeface="楷体_GB2312" pitchFamily="49"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楷体_GB2312" pitchFamily="49" charset="-122"/>
              </a:rPr>
              <a:t>二类中断服务程序</a:t>
            </a:r>
            <a:endParaRPr lang="zh-CN" altLang="en-US" sz="2000" b="1" u="none">
              <a:solidFill>
                <a:srgbClr val="000066"/>
              </a:solidFill>
              <a:latin typeface="Arial" panose="020B0604020202020204" pitchFamily="34" charset="0"/>
              <a:ea typeface="楷体_GB2312" pitchFamily="49" charset="-122"/>
            </a:endParaRPr>
          </a:p>
        </p:txBody>
      </p:sp>
      <p:graphicFrame>
        <p:nvGraphicFramePr>
          <p:cNvPr id="2280" name="对象 2279"/>
          <p:cNvGraphicFramePr>
            <a:graphicFrameLocks noChangeAspect="1"/>
          </p:cNvGraphicFramePr>
          <p:nvPr/>
        </p:nvGraphicFramePr>
        <p:xfrm>
          <a:off x="609600" y="2362200"/>
          <a:ext cx="8070850" cy="3962400"/>
        </p:xfrm>
        <a:graphic>
          <a:graphicData uri="http://schemas.openxmlformats.org/presentationml/2006/ole">
            <mc:AlternateContent xmlns:mc="http://schemas.openxmlformats.org/markup-compatibility/2006">
              <mc:Choice xmlns:v="urn:schemas-microsoft-com:vml" Requires="v">
                <p:oleObj spid="_x0000_s3076" name="" r:id="rId1" imgW="4853940" imgH="2393315" progId="Visio.Drawing.6">
                  <p:embed/>
                </p:oleObj>
              </mc:Choice>
              <mc:Fallback>
                <p:oleObj name="" r:id="rId1" imgW="4853940" imgH="2393315" progId="Visio.Drawing.6">
                  <p:embed/>
                  <p:pic>
                    <p:nvPicPr>
                      <p:cNvPr id="0" name="图片 3075"/>
                      <p:cNvPicPr/>
                      <p:nvPr/>
                    </p:nvPicPr>
                    <p:blipFill>
                      <a:blip r:embed="rId2"/>
                      <a:stretch>
                        <a:fillRect/>
                      </a:stretch>
                    </p:blipFill>
                    <p:spPr>
                      <a:xfrm>
                        <a:off x="609600" y="2362200"/>
                        <a:ext cx="8070850" cy="396240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childTnLst>
                                    <p:set>
                                      <p:cBhvr additive="base">
                                        <p:cTn id="6" dur="1" fill="hold">
                                          <p:stCondLst>
                                            <p:cond delay="0"/>
                                          </p:stCondLst>
                                        </p:cTn>
                                        <p:tgtEl>
                                          <p:spTgt spid="2280"/>
                                        </p:tgtEl>
                                        <p:attrNameLst>
                                          <p:attrName>style.visibility</p:attrName>
                                        </p:attrNameLst>
                                      </p:cBhvr>
                                      <p:to>
                                        <p:strVal val="visible"/>
                                      </p:to>
                                    </p:set>
                                    <p:anim calcmode="lin" valueType="num">
                                      <p:cBhvr additive="base">
                                        <p:cTn id="7" dur="500" fill="hold"/>
                                        <p:tgtEl>
                                          <p:spTgt spid="2280"/>
                                        </p:tgtEl>
                                        <p:attrNameLst>
                                          <p:attrName>ppt_w</p:attrName>
                                        </p:attrNameLst>
                                      </p:cBhvr>
                                      <p:tavLst>
                                        <p:tav tm="0">
                                          <p:val>
                                            <p:strVal val="#ppt_w*0.70"/>
                                          </p:val>
                                        </p:tav>
                                        <p:tav tm="100000">
                                          <p:val>
                                            <p:strVal val="#ppt_w"/>
                                          </p:val>
                                        </p:tav>
                                      </p:tavLst>
                                    </p:anim>
                                    <p:anim calcmode="lin" valueType="num">
                                      <p:cBhvr additive="base">
                                        <p:cTn id="8" dur="500" fill="hold"/>
                                        <p:tgtEl>
                                          <p:spTgt spid="2280"/>
                                        </p:tgtEl>
                                        <p:attrNameLst>
                                          <p:attrName>ppt_h</p:attrName>
                                        </p:attrNameLst>
                                      </p:cBhvr>
                                      <p:tavLst>
                                        <p:tav tm="0">
                                          <p:val>
                                            <p:strVal val="#ppt_h"/>
                                          </p:val>
                                        </p:tav>
                                        <p:tav tm="100000">
                                          <p:val>
                                            <p:strVal val="#ppt_h"/>
                                          </p:val>
                                        </p:tav>
                                      </p:tavLst>
                                    </p:anim>
                                    <p:animEffect transition="in" filter="fade">
                                      <p:cBhvr additive="base">
                                        <p:cTn id="9" dur="500"/>
                                        <p:tgtEl>
                                          <p:spTgt spid="2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 name="文本占位符 2282"/>
          <p:cNvSpPr/>
          <p:nvPr>
            <p:ph type="body" idx="4294967295"/>
          </p:nvPr>
        </p:nvSpPr>
        <p:spPr>
          <a:xfrm>
            <a:off x="381000" y="685800"/>
            <a:ext cx="8534400" cy="5126038"/>
          </a:xfrm>
          <a:ln/>
        </p:spPr>
        <p:txBody>
          <a:bodyPr wrap="square" lIns="82550" tIns="41275" rIns="82550" bIns="41275"/>
          <a:p>
            <a:pPr>
              <a:lnSpc>
                <a:spcPct val="115000"/>
              </a:lnSpc>
            </a:pPr>
            <a:r>
              <a:rPr lang="zh-CN" altLang="en-US" sz="2400">
                <a:latin typeface="楷体_GB2312" pitchFamily="49" charset="-122"/>
                <a:ea typeface="楷体_GB2312" pitchFamily="49" charset="-122"/>
              </a:rPr>
              <a:t>快速开启</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禁止</a:t>
            </a:r>
            <a:r>
              <a:rPr lang="en-US" altLang="zh-CN" sz="2400">
                <a:latin typeface="楷体_GB2312" pitchFamily="49" charset="-122"/>
                <a:ea typeface="楷体_GB2312" pitchFamily="49" charset="-122"/>
              </a:rPr>
              <a:t>API</a:t>
            </a:r>
            <a:r>
              <a:rPr lang="zh-CN" altLang="en-US" sz="2400">
                <a:latin typeface="楷体_GB2312" pitchFamily="49" charset="-122"/>
                <a:ea typeface="楷体_GB2312" pitchFamily="49" charset="-122"/>
              </a:rPr>
              <a:t>（应用程序接口）功能</a:t>
            </a:r>
            <a:endParaRPr lang="zh-CN" altLang="en-US" sz="2400">
              <a:latin typeface="楷体_GB2312" pitchFamily="49" charset="-122"/>
              <a:ea typeface="楷体_GB2312" pitchFamily="49" charset="-122"/>
            </a:endParaRPr>
          </a:p>
          <a:p>
            <a:pPr>
              <a:lnSpc>
                <a:spcPct val="115000"/>
              </a:lnSpc>
            </a:pPr>
            <a:r>
              <a:rPr lang="en-US" altLang="zh-CN" sz="2400">
                <a:latin typeface="楷体_GB2312" pitchFamily="49" charset="-122"/>
                <a:ea typeface="楷体_GB2312" pitchFamily="49" charset="-122"/>
              </a:rPr>
              <a:t>OSEK</a:t>
            </a:r>
            <a:r>
              <a:rPr lang="zh-CN" altLang="en-US" sz="2400">
                <a:latin typeface="楷体_GB2312" pitchFamily="49" charset="-122"/>
                <a:ea typeface="楷体_GB2312" pitchFamily="49" charset="-122"/>
              </a:rPr>
              <a:t>提供了快速禁止所有中断（</a:t>
            </a:r>
            <a:r>
              <a:rPr lang="en-US" altLang="zh-CN" sz="2400">
                <a:latin typeface="楷体_GB2312" pitchFamily="49" charset="-122"/>
                <a:ea typeface="楷体_GB2312" pitchFamily="49" charset="-122"/>
              </a:rPr>
              <a:t>EnableAllInterrupts</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DisableAllInterrupts</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ResumeAllInterrupts</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SuspendAllInterrupts</a:t>
            </a:r>
            <a:r>
              <a:rPr lang="zh-CN" altLang="en-US" sz="2400">
                <a:latin typeface="楷体_GB2312" pitchFamily="49" charset="-122"/>
                <a:ea typeface="楷体_GB2312" pitchFamily="49" charset="-122"/>
              </a:rPr>
              <a:t>）和禁止所有第二类中断（</a:t>
            </a:r>
            <a:r>
              <a:rPr lang="en-US" altLang="zh-CN" sz="2400">
                <a:latin typeface="楷体_GB2312" pitchFamily="49" charset="-122"/>
                <a:ea typeface="楷体_GB2312" pitchFamily="49" charset="-122"/>
              </a:rPr>
              <a:t>ResumeOSInterrupts</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SuspendOSInterrupts</a:t>
            </a:r>
            <a:r>
              <a:rPr lang="zh-CN" altLang="en-US" sz="2400">
                <a:latin typeface="楷体_GB2312" pitchFamily="49" charset="-122"/>
                <a:ea typeface="楷体_GB2312" pitchFamily="49" charset="-122"/>
              </a:rPr>
              <a:t>）的功能。典型的用法是保护短暂的临界区域。在受保护的临界区域内不允许中断返回，例如：“</a:t>
            </a:r>
            <a:r>
              <a:rPr lang="en-US" altLang="zh-CN" sz="2400">
                <a:latin typeface="楷体_GB2312" pitchFamily="49" charset="-122"/>
                <a:ea typeface="楷体_GB2312" pitchFamily="49" charset="-122"/>
              </a:rPr>
              <a:t>suspend/disable”</a:t>
            </a:r>
            <a:r>
              <a:rPr lang="zh-CN" altLang="en-US" sz="2400">
                <a:latin typeface="楷体_GB2312" pitchFamily="49" charset="-122"/>
                <a:ea typeface="楷体_GB2312" pitchFamily="49" charset="-122"/>
              </a:rPr>
              <a:t>与“</a:t>
            </a:r>
            <a:r>
              <a:rPr lang="en-US" altLang="zh-CN" sz="2400">
                <a:latin typeface="楷体_GB2312" pitchFamily="49" charset="-122"/>
                <a:ea typeface="楷体_GB2312" pitchFamily="49" charset="-122"/>
              </a:rPr>
              <a:t>resume/enable”</a:t>
            </a:r>
            <a:r>
              <a:rPr lang="zh-CN" altLang="en-US" sz="2400">
                <a:latin typeface="楷体_GB2312" pitchFamily="49" charset="-122"/>
                <a:ea typeface="楷体_GB2312" pitchFamily="49" charset="-122"/>
              </a:rPr>
              <a:t>必须配对使用。</a:t>
            </a:r>
            <a:endParaRPr lang="zh-CN" altLang="en-US" sz="2400">
              <a:latin typeface="楷体_GB2312" pitchFamily="49" charset="-122"/>
              <a:ea typeface="楷体_GB2312" pitchFamily="49"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1" name="文本占位符 2080"/>
          <p:cNvSpPr/>
          <p:nvPr>
            <p:ph type="body" idx="4294967295"/>
          </p:nvPr>
        </p:nvSpPr>
        <p:spPr>
          <a:xfrm>
            <a:off x="381000" y="914400"/>
            <a:ext cx="8229600" cy="5726113"/>
          </a:xfrm>
          <a:ln/>
        </p:spPr>
        <p:txBody>
          <a:bodyPr wrap="square" lIns="82550" tIns="41275" rIns="82550" bIns="41275"/>
          <a:p>
            <a:pPr marL="0" indent="0">
              <a:lnSpc>
                <a:spcPct val="80000"/>
              </a:lnSpc>
              <a:buNone/>
            </a:pPr>
            <a:r>
              <a:rPr lang="zh-CN" altLang="en-US" sz="2400">
                <a:latin typeface="楷体_GB2312" pitchFamily="49" charset="-122"/>
                <a:ea typeface="楷体_GB2312" pitchFamily="49" charset="-122"/>
              </a:rPr>
              <a:t>其中</a:t>
            </a:r>
            <a:r>
              <a:rPr lang="en-US" altLang="zh-CN" sz="2400">
                <a:latin typeface="楷体_GB2312" pitchFamily="49" charset="-122"/>
                <a:ea typeface="楷体_GB2312" pitchFamily="49" charset="-122"/>
              </a:rPr>
              <a:t>OSEK OS</a:t>
            </a:r>
            <a:r>
              <a:rPr lang="zh-CN" altLang="en-US" sz="2400">
                <a:latin typeface="楷体_GB2312" pitchFamily="49" charset="-122"/>
                <a:ea typeface="楷体_GB2312" pitchFamily="49" charset="-122"/>
              </a:rPr>
              <a:t>是针对汽车应用特点而专门制定的一个小型</a:t>
            </a:r>
            <a:r>
              <a:rPr lang="en-US" altLang="zh-CN" sz="2400">
                <a:latin typeface="楷体_GB2312" pitchFamily="49" charset="-122"/>
                <a:ea typeface="楷体_GB2312" pitchFamily="49" charset="-122"/>
              </a:rPr>
              <a:t>RTOS</a:t>
            </a:r>
            <a:r>
              <a:rPr lang="zh-CN" altLang="en-US" sz="2400">
                <a:latin typeface="楷体_GB2312" pitchFamily="49" charset="-122"/>
                <a:ea typeface="楷体_GB2312" pitchFamily="49" charset="-122"/>
              </a:rPr>
              <a:t>规范，着重以下几个方面：</a:t>
            </a:r>
            <a:endParaRPr lang="zh-CN" altLang="en-US" sz="2400">
              <a:latin typeface="楷体_GB2312" pitchFamily="49" charset="-122"/>
              <a:ea typeface="楷体_GB2312" pitchFamily="49" charset="-122"/>
            </a:endParaRPr>
          </a:p>
          <a:p>
            <a:pPr marL="0" indent="0">
              <a:lnSpc>
                <a:spcPct val="80000"/>
              </a:lnSpc>
              <a:buNone/>
            </a:pPr>
            <a:r>
              <a:rPr lang="en-US" altLang="zh-CN" sz="2400">
                <a:latin typeface="楷体_GB2312" pitchFamily="49" charset="-122"/>
                <a:ea typeface="楷体_GB2312" pitchFamily="49" charset="-122"/>
              </a:rPr>
              <a:t>①</a:t>
            </a:r>
            <a:r>
              <a:rPr lang="zh-CN" altLang="en-US" sz="2400">
                <a:solidFill>
                  <a:srgbClr val="FF0000"/>
                </a:solidFill>
                <a:latin typeface="楷体_GB2312" pitchFamily="49" charset="-122"/>
                <a:ea typeface="楷体_GB2312" pitchFamily="49" charset="-122"/>
              </a:rPr>
              <a:t>可移植性</a:t>
            </a:r>
            <a:r>
              <a:rPr lang="zh-CN" altLang="en-US" sz="2400">
                <a:latin typeface="楷体_GB2312" pitchFamily="49" charset="-122"/>
                <a:ea typeface="楷体_GB2312" pitchFamily="49" charset="-122"/>
              </a:rPr>
              <a:t>，所有</a:t>
            </a:r>
            <a:r>
              <a:rPr lang="en-US" altLang="zh-CN" sz="2400">
                <a:latin typeface="楷体_GB2312" pitchFamily="49" charset="-122"/>
                <a:ea typeface="楷体_GB2312" pitchFamily="49" charset="-122"/>
              </a:rPr>
              <a:t>API</a:t>
            </a:r>
            <a:r>
              <a:rPr lang="zh-CN" altLang="en-US" sz="2400">
                <a:latin typeface="楷体_GB2312" pitchFamily="49" charset="-122"/>
                <a:ea typeface="楷体_GB2312" pitchFamily="49" charset="-122"/>
              </a:rPr>
              <a:t>都是标准化的并且在功能上都有明确的定义；</a:t>
            </a:r>
            <a:endParaRPr lang="zh-CN" altLang="en-US" sz="2400">
              <a:latin typeface="楷体_GB2312" pitchFamily="49" charset="-122"/>
              <a:ea typeface="楷体_GB2312" pitchFamily="49" charset="-122"/>
            </a:endParaRPr>
          </a:p>
          <a:p>
            <a:pPr marL="0" indent="0">
              <a:lnSpc>
                <a:spcPct val="80000"/>
              </a:lnSpc>
              <a:buNone/>
            </a:pPr>
            <a:r>
              <a:rPr lang="en-US" altLang="zh-CN" sz="2400">
                <a:latin typeface="楷体_GB2312" pitchFamily="49" charset="-122"/>
                <a:ea typeface="楷体_GB2312" pitchFamily="49" charset="-122"/>
              </a:rPr>
              <a:t>②</a:t>
            </a:r>
            <a:r>
              <a:rPr lang="zh-CN" altLang="en-US" sz="2400">
                <a:solidFill>
                  <a:srgbClr val="FF0000"/>
                </a:solidFill>
                <a:latin typeface="楷体_GB2312" pitchFamily="49" charset="-122"/>
                <a:ea typeface="楷体_GB2312" pitchFamily="49" charset="-122"/>
              </a:rPr>
              <a:t>可扩展性</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OSEKOS</a:t>
            </a:r>
            <a:r>
              <a:rPr lang="zh-CN" altLang="en-US" sz="2400">
                <a:latin typeface="楷体_GB2312" pitchFamily="49" charset="-122"/>
                <a:ea typeface="楷体_GB2312" pitchFamily="49" charset="-122"/>
              </a:rPr>
              <a:t>旨在通用于任何类型的 </a:t>
            </a:r>
            <a:r>
              <a:rPr lang="en-US" altLang="zh-CN" sz="2400">
                <a:latin typeface="楷体_GB2312" pitchFamily="49" charset="-122"/>
                <a:ea typeface="楷体_GB2312" pitchFamily="49" charset="-122"/>
              </a:rPr>
              <a:t>ECU</a:t>
            </a:r>
            <a:r>
              <a:rPr lang="zh-CN" altLang="en-US" sz="2400">
                <a:latin typeface="楷体_GB2312" pitchFamily="49" charset="-122"/>
                <a:ea typeface="楷体_GB2312" pitchFamily="49" charset="-122"/>
              </a:rPr>
              <a:t>，因此一方面系统要高度的模块化，另一方面又要能进行灵活的配置；</a:t>
            </a:r>
            <a:endParaRPr lang="zh-CN" altLang="en-US" sz="2400">
              <a:latin typeface="楷体_GB2312" pitchFamily="49" charset="-122"/>
              <a:ea typeface="楷体_GB2312" pitchFamily="49" charset="-122"/>
            </a:endParaRPr>
          </a:p>
          <a:p>
            <a:pPr marL="0" indent="0">
              <a:lnSpc>
                <a:spcPct val="80000"/>
              </a:lnSpc>
              <a:buNone/>
            </a:pPr>
            <a:r>
              <a:rPr lang="en-US" altLang="zh-CN" sz="2400">
                <a:latin typeface="楷体_GB2312" pitchFamily="49" charset="-122"/>
                <a:ea typeface="楷体_GB2312" pitchFamily="49" charset="-122"/>
              </a:rPr>
              <a:t>③</a:t>
            </a:r>
            <a:r>
              <a:rPr lang="zh-CN" altLang="en-US" sz="2400">
                <a:solidFill>
                  <a:srgbClr val="FF0000"/>
                </a:solidFill>
                <a:latin typeface="楷体_GB2312" pitchFamily="49" charset="-122"/>
                <a:ea typeface="楷体_GB2312" pitchFamily="49" charset="-122"/>
              </a:rPr>
              <a:t>汽车应用的特定需求</a:t>
            </a:r>
            <a:r>
              <a:rPr lang="zh-CN" altLang="en-US" sz="2400">
                <a:latin typeface="楷体_GB2312" pitchFamily="49" charset="-122"/>
                <a:ea typeface="楷体_GB2312" pitchFamily="49" charset="-122"/>
              </a:rPr>
              <a:t>，诸如可靠性、实用性和代价敏感性等。</a:t>
            </a:r>
            <a:endParaRPr lang="zh-CN" altLang="en-US" sz="2400">
              <a:latin typeface="楷体_GB2312" pitchFamily="49" charset="-122"/>
              <a:ea typeface="楷体_GB2312" pitchFamily="49" charset="-122"/>
            </a:endParaRPr>
          </a:p>
          <a:p>
            <a:pPr marL="0" indent="0">
              <a:lnSpc>
                <a:spcPct val="80000"/>
              </a:lnSpc>
              <a:buNone/>
            </a:pPr>
            <a:r>
              <a:rPr lang="zh-CN" altLang="en-US" sz="2400">
                <a:latin typeface="楷体_GB2312" pitchFamily="49" charset="-122"/>
                <a:ea typeface="楷体_GB2312" pitchFamily="49" charset="-122"/>
              </a:rPr>
              <a:t>   相应的，</a:t>
            </a:r>
            <a:r>
              <a:rPr lang="en-US" altLang="zh-CN" sz="2400">
                <a:latin typeface="楷体_GB2312" pitchFamily="49" charset="-122"/>
                <a:ea typeface="楷体_GB2312" pitchFamily="49" charset="-122"/>
              </a:rPr>
              <a:t>OSEK OS</a:t>
            </a:r>
            <a:r>
              <a:rPr lang="zh-CN" altLang="en-US" sz="2400">
                <a:latin typeface="楷体_GB2312" pitchFamily="49" charset="-122"/>
                <a:ea typeface="楷体_GB2312" pitchFamily="49" charset="-122"/>
              </a:rPr>
              <a:t>静态配置可以通过</a:t>
            </a:r>
            <a:r>
              <a:rPr lang="en-US" altLang="zh-CN" sz="2400">
                <a:latin typeface="楷体_GB2312" pitchFamily="49" charset="-122"/>
                <a:ea typeface="楷体_GB2312" pitchFamily="49" charset="-122"/>
              </a:rPr>
              <a:t>OSEK OIL</a:t>
            </a:r>
            <a:r>
              <a:rPr lang="zh-CN" altLang="en-US" sz="2400">
                <a:latin typeface="楷体_GB2312" pitchFamily="49" charset="-122"/>
                <a:ea typeface="楷体_GB2312" pitchFamily="49" charset="-122"/>
              </a:rPr>
              <a:t>语言实现，用户在系统生成时静态制定任务的个数、需要的资源和系统服务。</a:t>
            </a:r>
            <a:r>
              <a:rPr lang="en-US" altLang="zh-CN" sz="2400">
                <a:latin typeface="楷体_GB2312" pitchFamily="49" charset="-122"/>
                <a:ea typeface="楷体_GB2312" pitchFamily="49" charset="-122"/>
              </a:rPr>
              <a:t>OSEK COM</a:t>
            </a:r>
            <a:r>
              <a:rPr lang="zh-CN" altLang="en-US" sz="2400">
                <a:latin typeface="楷体_GB2312" pitchFamily="49" charset="-122"/>
                <a:ea typeface="楷体_GB2312" pitchFamily="49" charset="-122"/>
              </a:rPr>
              <a:t>为通信网络中的数据交换提供了标准的接口和协议。</a:t>
            </a:r>
            <a:r>
              <a:rPr lang="en-US" altLang="zh-CN" sz="2400">
                <a:latin typeface="楷体_GB2312" pitchFamily="49" charset="-122"/>
                <a:ea typeface="楷体_GB2312" pitchFamily="49" charset="-122"/>
              </a:rPr>
              <a:t>OSEK NM</a:t>
            </a:r>
            <a:r>
              <a:rPr lang="zh-CN" altLang="en-US" sz="2400">
                <a:latin typeface="楷体_GB2312" pitchFamily="49" charset="-122"/>
                <a:ea typeface="楷体_GB2312" pitchFamily="49" charset="-122"/>
              </a:rPr>
              <a:t>为监视网络的流量提供了一组标准的功能函数，以保证网络的安全性和可靠性。 </a:t>
            </a:r>
            <a:endParaRPr lang="zh-CN" altLang="en-US" sz="2400">
              <a:latin typeface="楷体_GB2312" pitchFamily="49" charset="-122"/>
              <a:ea typeface="楷体_GB2312" pitchFamily="49" charset="-122"/>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6" name="标题 2285"/>
          <p:cNvSpPr/>
          <p:nvPr>
            <p:ph type="title" idx="4294967295"/>
          </p:nvPr>
        </p:nvSpPr>
        <p:spPr>
          <a:xfrm>
            <a:off x="0" y="838200"/>
            <a:ext cx="8305800" cy="968375"/>
          </a:xfrm>
          <a:ln/>
        </p:spPr>
        <p:txBody>
          <a:bodyPr wrap="square" lIns="82550" tIns="41275" rIns="82550" bIns="41275"/>
          <a:p>
            <a:r>
              <a:rPr lang="zh-CN" altLang="en-US" sz="2400">
                <a:solidFill>
                  <a:schemeClr val="accent2"/>
                </a:solidFill>
              </a:rPr>
              <a:t>中断服务程序</a:t>
            </a:r>
            <a:r>
              <a:rPr lang="en-US" altLang="zh-CN" sz="2400">
                <a:solidFill>
                  <a:schemeClr val="accent2"/>
                </a:solidFill>
              </a:rPr>
              <a:t>(ISR)</a:t>
            </a:r>
            <a:r>
              <a:rPr lang="zh-CN" altLang="en-US" sz="2400">
                <a:solidFill>
                  <a:schemeClr val="accent2"/>
                </a:solidFill>
              </a:rPr>
              <a:t>可以通过以下方式和任务进行通信：</a:t>
            </a:r>
            <a:endParaRPr lang="zh-CN" altLang="en-US" sz="2400">
              <a:solidFill>
                <a:schemeClr val="accent2"/>
              </a:solidFill>
            </a:endParaRPr>
          </a:p>
        </p:txBody>
      </p:sp>
      <p:sp>
        <p:nvSpPr>
          <p:cNvPr id="2287" name="文本占位符 2286"/>
          <p:cNvSpPr/>
          <p:nvPr>
            <p:ph type="body" idx="4294967295"/>
          </p:nvPr>
        </p:nvSpPr>
        <p:spPr>
          <a:xfrm>
            <a:off x="381000" y="1905000"/>
            <a:ext cx="8229600" cy="4065588"/>
          </a:xfrm>
          <a:ln/>
        </p:spPr>
        <p:txBody>
          <a:bodyPr lIns="82550" tIns="41275" rIns="82550" bIns="41275"/>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激活一个任务；</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发送</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接收一个非队列消息；</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触发一个计数器；</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获取 </a:t>
            </a:r>
            <a:r>
              <a:rPr lang="en-US" altLang="zh-CN">
                <a:latin typeface="楷体_GB2312" pitchFamily="49" charset="-122"/>
                <a:ea typeface="楷体_GB2312" pitchFamily="49" charset="-122"/>
              </a:rPr>
              <a:t>Task ID</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获取任务状态；</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设置一个事件；</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获取任务事件的屏蔽码；</a:t>
            </a:r>
            <a:endParaRPr lang="zh-CN" altLang="en-US">
              <a:latin typeface="楷体_GB2312" pitchFamily="49" charset="-122"/>
              <a:ea typeface="楷体_GB2312" pitchFamily="49" charset="-122"/>
            </a:endParaRPr>
          </a:p>
          <a:p>
            <a:pPr lvl="1"/>
            <a:r>
              <a:rPr lang="en-US" altLang="zh-CN">
                <a:latin typeface="楷体_GB2312" pitchFamily="49" charset="-122"/>
                <a:ea typeface="楷体_GB2312" pitchFamily="49" charset="-122"/>
              </a:rPr>
              <a:t>ISR </a:t>
            </a:r>
            <a:r>
              <a:rPr lang="zh-CN" altLang="en-US">
                <a:latin typeface="楷体_GB2312" pitchFamily="49" charset="-122"/>
                <a:ea typeface="楷体_GB2312" pitchFamily="49" charset="-122"/>
              </a:rPr>
              <a:t>使用报警。</a:t>
            </a:r>
            <a:endParaRPr lang="zh-CN" altLang="en-US">
              <a:latin typeface="楷体_GB2312" pitchFamily="49" charset="-122"/>
              <a:ea typeface="楷体_GB2312" pitchFamily="49" charset="-122"/>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0" name="标题 2289"/>
          <p:cNvSpPr/>
          <p:nvPr>
            <p:ph type="title" idx="4294967295"/>
          </p:nvPr>
        </p:nvSpPr>
        <p:spPr>
          <a:xfrm>
            <a:off x="457200" y="838200"/>
            <a:ext cx="8229600" cy="641350"/>
          </a:xfrm>
          <a:ln/>
        </p:spPr>
        <p:txBody>
          <a:bodyPr lIns="82550" tIns="41275" rIns="82550" bIns="41275"/>
          <a:p>
            <a:r>
              <a:rPr lang="zh-CN" altLang="en-US" sz="2400">
                <a:solidFill>
                  <a:schemeClr val="accent2"/>
                </a:solidFill>
              </a:rPr>
              <a:t>在</a:t>
            </a:r>
            <a:r>
              <a:rPr lang="en-US" altLang="zh-CN" sz="2400">
                <a:solidFill>
                  <a:schemeClr val="accent2"/>
                </a:solidFill>
              </a:rPr>
              <a:t>2</a:t>
            </a:r>
            <a:r>
              <a:rPr lang="zh-CN" altLang="en-US" sz="2400">
                <a:solidFill>
                  <a:schemeClr val="accent2"/>
                </a:solidFill>
              </a:rPr>
              <a:t>类中断中可以使用的系统函数</a:t>
            </a:r>
            <a:endParaRPr lang="zh-CN" altLang="en-US" sz="2400">
              <a:solidFill>
                <a:schemeClr val="accent2"/>
              </a:solidFill>
            </a:endParaRPr>
          </a:p>
        </p:txBody>
      </p:sp>
      <p:pic>
        <p:nvPicPr>
          <p:cNvPr id="2291" name="图片 2290"/>
          <p:cNvPicPr>
            <a:picLocks noChangeAspect="1"/>
          </p:cNvPicPr>
          <p:nvPr/>
        </p:nvPicPr>
        <p:blipFill>
          <a:blip r:embed="rId1"/>
          <a:stretch>
            <a:fillRect/>
          </a:stretch>
        </p:blipFill>
        <p:spPr>
          <a:xfrm>
            <a:off x="381000" y="1752600"/>
            <a:ext cx="8763000" cy="4648200"/>
          </a:xfrm>
          <a:prstGeom prst="rect">
            <a:avLst/>
          </a:prstGeom>
          <a:noFill/>
          <a:ln w="9525">
            <a:noFill/>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4" name="标题 2293"/>
          <p:cNvSpPr/>
          <p:nvPr>
            <p:ph type="title" idx="4294967295"/>
          </p:nvPr>
        </p:nvSpPr>
        <p:spPr>
          <a:ln/>
        </p:spPr>
        <p:txBody>
          <a:bodyPr lIns="82550" tIns="41275" rIns="82550" bIns="41275"/>
          <a:p/>
        </p:txBody>
      </p:sp>
      <p:sp>
        <p:nvSpPr>
          <p:cNvPr id="2295" name="文本占位符 2294"/>
          <p:cNvSpPr/>
          <p:nvPr>
            <p:ph type="body" idx="4294967295"/>
          </p:nvPr>
        </p:nvSpPr>
        <p:spPr>
          <a:ln/>
        </p:spPr>
        <p:txBody>
          <a:bodyPr lIns="82550" tIns="41275" rIns="82550" bIns="41275"/>
          <a:p/>
        </p:txBody>
      </p:sp>
      <p:pic>
        <p:nvPicPr>
          <p:cNvPr id="2296" name="图片 2295"/>
          <p:cNvPicPr>
            <a:picLocks noChangeAspect="1"/>
          </p:cNvPicPr>
          <p:nvPr/>
        </p:nvPicPr>
        <p:blipFill>
          <a:blip r:embed="rId1"/>
          <a:stretch>
            <a:fillRect/>
          </a:stretch>
        </p:blipFill>
        <p:spPr>
          <a:xfrm>
            <a:off x="0" y="609600"/>
            <a:ext cx="9144000" cy="5156200"/>
          </a:xfrm>
          <a:prstGeom prst="rect">
            <a:avLst/>
          </a:prstGeom>
          <a:noFill/>
          <a:ln w="9525">
            <a:noFill/>
          </a:ln>
        </p:spPr>
      </p:pic>
      <p:sp>
        <p:nvSpPr>
          <p:cNvPr id="2297" name="矩形 2296"/>
          <p:cNvSpPr/>
          <p:nvPr/>
        </p:nvSpPr>
        <p:spPr>
          <a:xfrm>
            <a:off x="304800" y="5867400"/>
            <a:ext cx="8610600" cy="822325"/>
          </a:xfrm>
          <a:prstGeom prst="rect">
            <a:avLst/>
          </a:prstGeom>
          <a:noFill/>
          <a:ln w="9525">
            <a:noFill/>
          </a:ln>
        </p:spPr>
        <p:txBody>
          <a:bodyPr/>
          <a:p>
            <a:pPr defTabSz="914400" fontAlgn="base">
              <a:lnSpc>
                <a:spcPct val="100000"/>
              </a:lnSpc>
              <a:spcBef>
                <a:spcPct val="0"/>
              </a:spcBef>
              <a:spcAft>
                <a:spcPct val="0"/>
              </a:spcAft>
              <a:buClrTx/>
              <a:buSzPct val="100000"/>
            </a:pPr>
            <a:r>
              <a:rPr lang="zh-CN" altLang="en-US" sz="2400" b="1">
                <a:solidFill>
                  <a:srgbClr val="FF0000"/>
                </a:solidFill>
                <a:latin typeface="楷体_GB2312" pitchFamily="49" charset="-122"/>
                <a:ea typeface="楷体_GB2312" pitchFamily="49" charset="-122"/>
              </a:rPr>
              <a:t>注意：非屏蔽中断（</a:t>
            </a:r>
            <a:r>
              <a:rPr lang="en-US" altLang="zh-CN" sz="2400" b="1">
                <a:solidFill>
                  <a:srgbClr val="FF0000"/>
                </a:solidFill>
                <a:latin typeface="楷体_GB2312" pitchFamily="49" charset="-122"/>
                <a:ea typeface="楷体_GB2312" pitchFamily="49" charset="-122"/>
              </a:rPr>
              <a:t>NMI)</a:t>
            </a:r>
            <a:r>
              <a:rPr lang="zh-CN" altLang="en-US" sz="2400" b="1">
                <a:solidFill>
                  <a:srgbClr val="FF0000"/>
                </a:solidFill>
                <a:latin typeface="楷体_GB2312" pitchFamily="49" charset="-122"/>
                <a:ea typeface="楷体_GB2312" pitchFamily="49" charset="-122"/>
              </a:rPr>
              <a:t>不能被分配到</a:t>
            </a:r>
            <a:r>
              <a:rPr lang="en-US" altLang="zh-CN" sz="2400" b="1">
                <a:solidFill>
                  <a:srgbClr val="FF0000"/>
                </a:solidFill>
                <a:latin typeface="楷体_GB2312" pitchFamily="49" charset="-122"/>
                <a:ea typeface="楷体_GB2312" pitchFamily="49" charset="-122"/>
              </a:rPr>
              <a:t>2</a:t>
            </a:r>
            <a:r>
              <a:rPr lang="zh-CN" altLang="en-US" sz="2400" b="1">
                <a:solidFill>
                  <a:srgbClr val="FF0000"/>
                </a:solidFill>
                <a:latin typeface="楷体_GB2312" pitchFamily="49" charset="-122"/>
                <a:ea typeface="楷体_GB2312" pitchFamily="49" charset="-122"/>
              </a:rPr>
              <a:t>类中断。这类中断操作系统不能保护其临界区。</a:t>
            </a:r>
            <a:endParaRPr lang="zh-CN" altLang="en-US" sz="2400" b="1">
              <a:solidFill>
                <a:srgbClr val="FF0000"/>
              </a:solidFill>
              <a:latin typeface="楷体_GB2312" pitchFamily="49" charset="-122"/>
              <a:ea typeface="楷体_GB2312" pitchFamily="49" charset="-122"/>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0" name="标题 2299"/>
          <p:cNvSpPr/>
          <p:nvPr>
            <p:ph type="title" idx="4294967295"/>
          </p:nvPr>
        </p:nvSpPr>
        <p:spPr>
          <a:xfrm>
            <a:off x="728663" y="0"/>
            <a:ext cx="7772400" cy="346075"/>
          </a:xfrm>
          <a:ln/>
        </p:spPr>
        <p:txBody>
          <a:bodyPr lIns="82550" tIns="41275" rIns="82550" bIns="41275"/>
          <a:p>
            <a:r>
              <a:rPr lang="en-US" altLang="zh-CN"/>
              <a:t>ISR Stack</a:t>
            </a:r>
            <a:endParaRPr lang="en-US" altLang="zh-CN" b="0"/>
          </a:p>
        </p:txBody>
      </p:sp>
      <p:sp>
        <p:nvSpPr>
          <p:cNvPr id="2301" name="文本占位符 2300"/>
          <p:cNvSpPr/>
          <p:nvPr>
            <p:ph type="body" idx="4294967295"/>
          </p:nvPr>
        </p:nvSpPr>
        <p:spPr>
          <a:xfrm>
            <a:off x="304800" y="1371600"/>
            <a:ext cx="8229600" cy="4765675"/>
          </a:xfrm>
          <a:ln/>
        </p:spPr>
        <p:txBody>
          <a:bodyPr lIns="82550" tIns="41275" rIns="82550" bIns="41275"/>
          <a:p>
            <a:pPr>
              <a:lnSpc>
                <a:spcPct val="120000"/>
              </a:lnSpc>
            </a:pPr>
            <a:r>
              <a:rPr lang="en-US" altLang="zh-CN">
                <a:latin typeface="楷体_GB2312" pitchFamily="49" charset="-122"/>
                <a:ea typeface="楷体_GB2312" pitchFamily="49" charset="-122"/>
              </a:rPr>
              <a:t>ISR</a:t>
            </a:r>
            <a:r>
              <a:rPr lang="zh-CN" altLang="en-US">
                <a:latin typeface="楷体_GB2312" pitchFamily="49" charset="-122"/>
                <a:ea typeface="楷体_GB2312" pitchFamily="49" charset="-122"/>
              </a:rPr>
              <a:t>堆栈的目的是为了节省空间。当中断产生时，每个任务必须设置一个足够大的堆栈来保护任务和中断的变量。为了避免堆栈空间的重复， </a:t>
            </a:r>
            <a:r>
              <a:rPr lang="en-US" altLang="zh-CN">
                <a:latin typeface="楷体_GB2312" pitchFamily="49" charset="-122"/>
                <a:ea typeface="楷体_GB2312" pitchFamily="49" charset="-122"/>
              </a:rPr>
              <a:t>OSEKTurbo</a:t>
            </a:r>
            <a:r>
              <a:rPr lang="zh-CN" altLang="en-US">
                <a:latin typeface="楷体_GB2312" pitchFamily="49" charset="-122"/>
                <a:ea typeface="楷体_GB2312" pitchFamily="49" charset="-122"/>
              </a:rPr>
              <a:t>将</a:t>
            </a:r>
            <a:r>
              <a:rPr lang="en-US" altLang="zh-CN">
                <a:latin typeface="楷体_GB2312" pitchFamily="49" charset="-122"/>
                <a:ea typeface="楷体_GB2312" pitchFamily="49" charset="-122"/>
              </a:rPr>
              <a:t>ISR</a:t>
            </a:r>
            <a:r>
              <a:rPr lang="zh-CN" altLang="en-US">
                <a:latin typeface="楷体_GB2312" pitchFamily="49" charset="-122"/>
                <a:ea typeface="楷体_GB2312" pitchFamily="49" charset="-122"/>
              </a:rPr>
              <a:t>中的堆栈独立出来。这类堆栈在</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类中断中使用。在</a:t>
            </a:r>
            <a:r>
              <a:rPr lang="en-US" altLang="zh-CN">
                <a:latin typeface="楷体_GB2312" pitchFamily="49" charset="-122"/>
                <a:ea typeface="楷体_GB2312" pitchFamily="49" charset="-122"/>
              </a:rPr>
              <a:t>BCC1</a:t>
            </a:r>
            <a:r>
              <a:rPr lang="zh-CN" altLang="en-US">
                <a:latin typeface="楷体_GB2312" pitchFamily="49" charset="-122"/>
                <a:ea typeface="楷体_GB2312" pitchFamily="49" charset="-122"/>
              </a:rPr>
              <a:t>中，</a:t>
            </a:r>
            <a:r>
              <a:rPr lang="en-US" altLang="zh-CN">
                <a:latin typeface="楷体_GB2312" pitchFamily="49" charset="-122"/>
                <a:ea typeface="楷体_GB2312" pitchFamily="49" charset="-122"/>
              </a:rPr>
              <a:t>ISR</a:t>
            </a:r>
            <a:r>
              <a:rPr lang="zh-CN" altLang="en-US">
                <a:latin typeface="楷体_GB2312" pitchFamily="49" charset="-122"/>
                <a:ea typeface="楷体_GB2312" pitchFamily="49" charset="-122"/>
              </a:rPr>
              <a:t>使用共用一个堆栈。在一些编译器中通过关键字来产生堆栈构架，如“</a:t>
            </a:r>
            <a:r>
              <a:rPr lang="en-US" altLang="zh-CN">
                <a:latin typeface="楷体_GB2312" pitchFamily="49" charset="-122"/>
                <a:ea typeface="楷体_GB2312" pitchFamily="49" charset="-122"/>
              </a:rPr>
              <a:t>interrupt”</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 name="标题 2303"/>
          <p:cNvSpPr/>
          <p:nvPr>
            <p:ph type="title" idx="4294967295"/>
          </p:nvPr>
        </p:nvSpPr>
        <p:spPr>
          <a:xfrm>
            <a:off x="728663" y="0"/>
            <a:ext cx="7772400" cy="346075"/>
          </a:xfrm>
          <a:ln/>
        </p:spPr>
        <p:txBody>
          <a:bodyPr lIns="82550" tIns="41275" rIns="82550" bIns="41275"/>
          <a:p>
            <a:r>
              <a:rPr lang="en-US" altLang="zh-CN"/>
              <a:t>5</a:t>
            </a:r>
            <a:r>
              <a:rPr lang="zh-CN" altLang="en-US"/>
              <a:t>．事件机制</a:t>
            </a:r>
            <a:endParaRPr lang="zh-CN" altLang="en-US"/>
          </a:p>
        </p:txBody>
      </p:sp>
      <p:sp>
        <p:nvSpPr>
          <p:cNvPr id="2305" name="文本占位符 2304"/>
          <p:cNvSpPr/>
          <p:nvPr>
            <p:ph type="body" idx="4294967295"/>
          </p:nvPr>
        </p:nvSpPr>
        <p:spPr>
          <a:xfrm>
            <a:off x="381000" y="1905000"/>
            <a:ext cx="8229600" cy="2965450"/>
          </a:xfrm>
          <a:ln/>
        </p:spPr>
        <p:txBody>
          <a:bodyPr lIns="82550" tIns="41275" rIns="82550" bIns="41275"/>
          <a:p>
            <a:r>
              <a:rPr lang="zh-CN" altLang="en-US">
                <a:ea typeface="楷体_GB2312" pitchFamily="49" charset="-122"/>
              </a:rPr>
              <a:t>事件机制</a:t>
            </a:r>
            <a:endParaRPr lang="zh-CN" altLang="en-US">
              <a:ea typeface="楷体_GB2312" pitchFamily="49" charset="-122"/>
            </a:endParaRPr>
          </a:p>
          <a:p>
            <a:pPr lvl="1"/>
            <a:r>
              <a:rPr lang="zh-CN" altLang="en-US">
                <a:ea typeface="楷体_GB2312" pitchFamily="49" charset="-122"/>
              </a:rPr>
              <a:t>实现同步的方法</a:t>
            </a:r>
            <a:endParaRPr lang="zh-CN" altLang="en-US">
              <a:ea typeface="楷体_GB2312" pitchFamily="49" charset="-122"/>
            </a:endParaRPr>
          </a:p>
          <a:p>
            <a:pPr lvl="1"/>
            <a:r>
              <a:rPr lang="zh-CN" altLang="en-US">
                <a:ea typeface="楷体_GB2312" pitchFamily="49" charset="-122"/>
              </a:rPr>
              <a:t>只支持扩展任务</a:t>
            </a:r>
            <a:endParaRPr lang="zh-CN" altLang="en-US">
              <a:ea typeface="楷体_GB2312" pitchFamily="49" charset="-122"/>
            </a:endParaRPr>
          </a:p>
          <a:p>
            <a:pPr lvl="1"/>
            <a:r>
              <a:rPr lang="zh-CN" altLang="en-US">
                <a:ea typeface="楷体_GB2312" pitchFamily="49" charset="-122"/>
              </a:rPr>
              <a:t>可以初始化任务的转换状态，以便转换至等待态，或者以便从等待态转换</a:t>
            </a:r>
            <a:endParaRPr lang="zh-CN" altLang="en-US">
              <a:ea typeface="楷体_GB2312" pitchFamily="49" charset="-122"/>
            </a:endParaRPr>
          </a:p>
          <a:p>
            <a:pPr lvl="1"/>
            <a:endParaRPr lang="zh-CN" altLang="en-US">
              <a:ea typeface="楷体_GB2312" pitchFamily="49" charset="-122"/>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8" name="文本占位符 2307"/>
          <p:cNvSpPr/>
          <p:nvPr>
            <p:ph type="body" idx="4294967295"/>
          </p:nvPr>
        </p:nvSpPr>
        <p:spPr>
          <a:xfrm>
            <a:off x="381000" y="838200"/>
            <a:ext cx="8229600" cy="4867275"/>
          </a:xfrm>
          <a:ln/>
        </p:spPr>
        <p:txBody>
          <a:bodyPr wrap="square" lIns="82550" tIns="41275" rIns="82550" bIns="41275"/>
          <a:p>
            <a:pPr>
              <a:lnSpc>
                <a:spcPct val="115000"/>
              </a:lnSpc>
            </a:pPr>
            <a:r>
              <a:rPr lang="zh-CN" altLang="en-US">
                <a:latin typeface="楷体_GB2312" pitchFamily="49" charset="-122"/>
                <a:ea typeface="楷体_GB2312" pitchFamily="49" charset="-122"/>
              </a:rPr>
              <a:t>事件机制仅在扩展一致类中才支持。用来实现任务的同步和通信，可以通过</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类中断或任务来触发。</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扩展任务的典型行为是等待异步事件调用</a:t>
            </a:r>
            <a:r>
              <a:rPr lang="en-US" altLang="zh-CN">
                <a:latin typeface="楷体_GB2312" pitchFamily="49" charset="-122"/>
                <a:ea typeface="楷体_GB2312" pitchFamily="49" charset="-122"/>
              </a:rPr>
              <a:t>WaitEvent</a:t>
            </a:r>
            <a:r>
              <a:rPr lang="zh-CN" altLang="en-US">
                <a:latin typeface="楷体_GB2312" pitchFamily="49" charset="-122"/>
                <a:ea typeface="楷体_GB2312" pitchFamily="49" charset="-122"/>
              </a:rPr>
              <a:t>。在事件产生后，认为可以重新调用</a:t>
            </a:r>
            <a:r>
              <a:rPr lang="en-US" altLang="zh-CN">
                <a:latin typeface="楷体_GB2312" pitchFamily="49" charset="-122"/>
                <a:ea typeface="楷体_GB2312" pitchFamily="49" charset="-122"/>
              </a:rPr>
              <a:t>WaitEvent</a:t>
            </a:r>
            <a:r>
              <a:rPr lang="zh-CN" altLang="en-US">
                <a:latin typeface="楷体_GB2312" pitchFamily="49" charset="-122"/>
                <a:ea typeface="楷体_GB2312" pitchFamily="49" charset="-122"/>
              </a:rPr>
              <a:t>来等待其它事件。</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事件只有当任务处于非挂起状态时设置。即扩展任务不能处于挂起状态。</a:t>
            </a:r>
            <a:endParaRPr lang="zh-CN" altLang="en-US">
              <a:latin typeface="楷体_GB2312" pitchFamily="49" charset="-122"/>
              <a:ea typeface="楷体_GB2312" pitchFamily="49" charset="-122"/>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1" name="文本占位符 2310"/>
          <p:cNvSpPr/>
          <p:nvPr>
            <p:ph type="body" idx="4294967295"/>
          </p:nvPr>
        </p:nvSpPr>
        <p:spPr>
          <a:xfrm>
            <a:off x="381000" y="762000"/>
            <a:ext cx="8458200" cy="5962650"/>
          </a:xfrm>
          <a:ln/>
        </p:spPr>
        <p:txBody>
          <a:bodyPr wrap="square" lIns="82550" tIns="41275" rIns="82550" bIns="41275"/>
          <a:p>
            <a:pPr>
              <a:lnSpc>
                <a:spcPct val="105000"/>
              </a:lnSpc>
            </a:pPr>
            <a:r>
              <a:rPr lang="zh-CN" altLang="en-US" sz="2400">
                <a:ea typeface="楷体_GB2312" pitchFamily="49" charset="-122"/>
              </a:rPr>
              <a:t>有多个可选项用于操控事件，这取决于该任务是否是该事件的拥有者，或者另外的任务是否是一个扩展任务。所有的任务都可以为非挂起的任务设置事件。只有事件的拥有者才可以清除它自己的事件，并且等待自己的事件的设置。</a:t>
            </a:r>
            <a:endParaRPr lang="zh-CN" altLang="en-US" sz="2400">
              <a:ea typeface="楷体_GB2312" pitchFamily="49" charset="-122"/>
            </a:endParaRPr>
          </a:p>
          <a:p>
            <a:pPr>
              <a:lnSpc>
                <a:spcPct val="105000"/>
              </a:lnSpc>
            </a:pPr>
            <a:r>
              <a:rPr lang="zh-CN" altLang="en-US" sz="2400">
                <a:ea typeface="楷体_GB2312" pitchFamily="49" charset="-122"/>
              </a:rPr>
              <a:t>在任何情况之下，事件的接受者都是扩展任务。因此，中断服务例程和基本任务是不可能等待一个事件的。</a:t>
            </a:r>
            <a:endParaRPr lang="zh-CN" altLang="en-US" sz="2400">
              <a:ea typeface="楷体_GB2312" pitchFamily="49" charset="-122"/>
            </a:endParaRPr>
          </a:p>
          <a:p>
            <a:pPr>
              <a:lnSpc>
                <a:spcPct val="105000"/>
              </a:lnSpc>
            </a:pPr>
            <a:r>
              <a:rPr lang="zh-CN" altLang="en-US" sz="2400">
                <a:ea typeface="楷体_GB2312" pitchFamily="49" charset="-122"/>
              </a:rPr>
              <a:t>如果扩展任务等待的事件发生了，那么该扩展任务将会从等待态切换为就绪态。如果一个运行态的任务在等待某事件的发生，并且该事件已经发生了，那么该任务仍会在运行态。</a:t>
            </a:r>
            <a:endParaRPr lang="zh-CN" altLang="en-US" sz="2400">
              <a:ea typeface="楷体_GB2312" pitchFamily="49" charset="-122"/>
            </a:endParaRPr>
          </a:p>
          <a:p>
            <a:pPr>
              <a:lnSpc>
                <a:spcPct val="80000"/>
              </a:lnSpc>
            </a:pPr>
            <a:endParaRPr lang="zh-CN" altLang="en-US" sz="2400">
              <a:ea typeface="楷体_GB2312" pitchFamily="49" charset="-122"/>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 name="标题 2313"/>
          <p:cNvSpPr/>
          <p:nvPr>
            <p:ph type="title" idx="4294967295"/>
          </p:nvPr>
        </p:nvSpPr>
        <p:spPr>
          <a:xfrm>
            <a:off x="728663" y="104775"/>
            <a:ext cx="7772400" cy="295275"/>
          </a:xfrm>
          <a:ln/>
        </p:spPr>
        <p:txBody>
          <a:bodyPr lIns="82550" tIns="41275" rIns="82550" bIns="41275"/>
          <a:p>
            <a:r>
              <a:rPr lang="zh-CN" altLang="en-US"/>
              <a:t>抢占式扩展任务的同步</a:t>
            </a:r>
            <a:endParaRPr lang="zh-CN" altLang="en-US"/>
          </a:p>
        </p:txBody>
      </p:sp>
      <p:sp>
        <p:nvSpPr>
          <p:cNvPr id="2315" name="文本占位符 2314"/>
          <p:cNvSpPr/>
          <p:nvPr>
            <p:ph type="body" idx="4294967295"/>
          </p:nvPr>
        </p:nvSpPr>
        <p:spPr>
          <a:ln/>
        </p:spPr>
        <p:txBody>
          <a:bodyPr lIns="82550" tIns="41275" rIns="82550" bIns="41275"/>
          <a:p/>
        </p:txBody>
      </p:sp>
      <p:pic>
        <p:nvPicPr>
          <p:cNvPr id="2316" name="图片 2315"/>
          <p:cNvPicPr>
            <a:picLocks noChangeAspect="1"/>
          </p:cNvPicPr>
          <p:nvPr/>
        </p:nvPicPr>
        <p:blipFill>
          <a:blip r:embed="rId1"/>
          <a:stretch>
            <a:fillRect/>
          </a:stretch>
        </p:blipFill>
        <p:spPr>
          <a:xfrm>
            <a:off x="0" y="1600200"/>
            <a:ext cx="9144000" cy="4953000"/>
          </a:xfrm>
          <a:prstGeom prst="rect">
            <a:avLst/>
          </a:prstGeom>
          <a:noFill/>
          <a:ln w="9525">
            <a:noFill/>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9" name="标题 2318"/>
          <p:cNvSpPr/>
          <p:nvPr>
            <p:ph type="title" idx="4294967295"/>
          </p:nvPr>
        </p:nvSpPr>
        <p:spPr>
          <a:xfrm>
            <a:off x="304800" y="0"/>
            <a:ext cx="8229600" cy="641350"/>
          </a:xfrm>
          <a:ln/>
        </p:spPr>
        <p:txBody>
          <a:bodyPr lIns="82550" tIns="41275" rIns="82550" bIns="41275"/>
          <a:p>
            <a:r>
              <a:rPr lang="zh-CN" altLang="en-US"/>
              <a:t>非抢占式扩展任务的同步</a:t>
            </a:r>
            <a:endParaRPr lang="zh-CN" altLang="en-US" b="0"/>
          </a:p>
        </p:txBody>
      </p:sp>
      <p:pic>
        <p:nvPicPr>
          <p:cNvPr id="2320" name="图片 2319"/>
          <p:cNvPicPr>
            <a:picLocks noChangeAspect="1"/>
          </p:cNvPicPr>
          <p:nvPr/>
        </p:nvPicPr>
        <p:blipFill>
          <a:blip r:embed="rId1"/>
          <a:stretch>
            <a:fillRect/>
          </a:stretch>
        </p:blipFill>
        <p:spPr>
          <a:xfrm>
            <a:off x="0" y="1600200"/>
            <a:ext cx="9144000" cy="5257800"/>
          </a:xfrm>
          <a:prstGeom prst="rect">
            <a:avLst/>
          </a:prstGeom>
          <a:noFill/>
          <a:ln w="9525">
            <a:noFill/>
          </a:ln>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3" name="标题 2322"/>
          <p:cNvSpPr/>
          <p:nvPr>
            <p:ph type="title" idx="4294967295"/>
          </p:nvPr>
        </p:nvSpPr>
        <p:spPr>
          <a:xfrm>
            <a:off x="728663" y="0"/>
            <a:ext cx="7772400" cy="346075"/>
          </a:xfrm>
          <a:ln/>
        </p:spPr>
        <p:txBody>
          <a:bodyPr lIns="82550" tIns="41275" rIns="82550" bIns="41275"/>
          <a:p>
            <a:r>
              <a:rPr lang="zh-CN" altLang="en-US"/>
              <a:t>事件相关的函数</a:t>
            </a:r>
            <a:endParaRPr lang="zh-CN" altLang="en-US"/>
          </a:p>
        </p:txBody>
      </p:sp>
      <p:pic>
        <p:nvPicPr>
          <p:cNvPr id="2324" name="图片 2323"/>
          <p:cNvPicPr>
            <a:picLocks noChangeAspect="1"/>
          </p:cNvPicPr>
          <p:nvPr/>
        </p:nvPicPr>
        <p:blipFill>
          <a:blip r:embed="rId1"/>
          <a:stretch>
            <a:fillRect/>
          </a:stretch>
        </p:blipFill>
        <p:spPr>
          <a:xfrm>
            <a:off x="228600" y="2057400"/>
            <a:ext cx="8686800" cy="3657600"/>
          </a:xfrm>
          <a:prstGeom prst="rect">
            <a:avLst/>
          </a:prstGeom>
          <a:noFill/>
          <a:ln w="9525">
            <a:noFill/>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84" name="内容占位符 2083"/>
          <p:cNvGraphicFramePr>
            <a:graphicFrameLocks noChangeAspect="1"/>
          </p:cNvGraphicFramePr>
          <p:nvPr>
            <p:ph idx="4294967295"/>
          </p:nvPr>
        </p:nvGraphicFramePr>
        <p:xfrm>
          <a:off x="304800" y="914400"/>
          <a:ext cx="8534400" cy="4876800"/>
        </p:xfrm>
        <a:graphic>
          <a:graphicData uri="http://schemas.openxmlformats.org/presentationml/2006/ole">
            <mc:AlternateContent xmlns:mc="http://schemas.openxmlformats.org/markup-compatibility/2006">
              <mc:Choice xmlns:v="urn:schemas-microsoft-com:vml" Requires="v">
                <p:oleObj spid="_x0000_s3076" name="" r:id="rId1" imgW="8173085" imgH="3477260" progId="Visio.Drawing.11">
                  <p:embed/>
                </p:oleObj>
              </mc:Choice>
              <mc:Fallback>
                <p:oleObj name="" r:id="rId1" imgW="8173085" imgH="3477260" progId="Visio.Drawing.11">
                  <p:embed/>
                  <p:pic>
                    <p:nvPicPr>
                      <p:cNvPr id="0" name="图片 3075"/>
                      <p:cNvPicPr/>
                      <p:nvPr/>
                    </p:nvPicPr>
                    <p:blipFill>
                      <a:blip r:embed="rId2"/>
                      <a:stretch>
                        <a:fillRect/>
                      </a:stretch>
                    </p:blipFill>
                    <p:spPr>
                      <a:xfrm>
                        <a:off x="304800" y="914400"/>
                        <a:ext cx="8534400" cy="4876800"/>
                      </a:xfrm>
                      <a:prstGeom prst="rect">
                        <a:avLst/>
                      </a:prstGeom>
                      <a:noFill/>
                      <a:ln w="38100">
                        <a:miter/>
                      </a:ln>
                    </p:spPr>
                  </p:pic>
                </p:oleObj>
              </mc:Fallback>
            </mc:AlternateContent>
          </a:graphicData>
        </a:graphic>
      </p:graphicFrame>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7" name="标题 2326"/>
          <p:cNvSpPr/>
          <p:nvPr>
            <p:ph type="title" idx="4294967295"/>
          </p:nvPr>
        </p:nvSpPr>
        <p:spPr>
          <a:xfrm>
            <a:off x="728663" y="0"/>
            <a:ext cx="7772400" cy="346075"/>
          </a:xfrm>
          <a:ln/>
        </p:spPr>
        <p:txBody>
          <a:bodyPr lIns="82550" tIns="41275" rIns="82550" bIns="41275"/>
          <a:p>
            <a:r>
              <a:rPr lang="en-US" altLang="zh-CN"/>
              <a:t>6.</a:t>
            </a:r>
            <a:r>
              <a:rPr lang="zh-CN" altLang="en-US"/>
              <a:t>资源管理</a:t>
            </a:r>
            <a:endParaRPr lang="zh-CN" altLang="en-US"/>
          </a:p>
        </p:txBody>
      </p:sp>
      <p:sp>
        <p:nvSpPr>
          <p:cNvPr id="2328" name="文本占位符 2327"/>
          <p:cNvSpPr/>
          <p:nvPr>
            <p:ph type="body" idx="4294967295"/>
          </p:nvPr>
        </p:nvSpPr>
        <p:spPr>
          <a:xfrm>
            <a:off x="457200" y="1295400"/>
            <a:ext cx="8229600" cy="5143500"/>
          </a:xfrm>
          <a:ln/>
        </p:spPr>
        <p:txBody>
          <a:bodyPr lIns="82550" tIns="41275" rIns="82550" bIns="41275"/>
          <a:p>
            <a:pPr marL="0" indent="0">
              <a:buNone/>
            </a:pPr>
            <a:r>
              <a:rPr lang="en-US" altLang="zh-CN" b="0"/>
              <a:t>    </a:t>
            </a:r>
            <a:r>
              <a:rPr lang="zh-CN" altLang="en-US" sz="2400">
                <a:latin typeface="楷体_GB2312" pitchFamily="49" charset="-122"/>
                <a:ea typeface="楷体_GB2312" pitchFamily="49" charset="-122"/>
              </a:rPr>
              <a:t>资源管理用于调整不同优先级的任务对共享的资源的访问，例如：管理实体（调度器）、程序片段、内存或者硬件区域。</a:t>
            </a:r>
            <a:endParaRPr lang="zh-CN" altLang="en-US" sz="2400">
              <a:latin typeface="楷体_GB2312" pitchFamily="49" charset="-122"/>
              <a:ea typeface="楷体_GB2312" pitchFamily="49" charset="-122"/>
            </a:endParaRPr>
          </a:p>
          <a:p>
            <a:pPr marL="0" indent="0">
              <a:buNone/>
            </a:pPr>
            <a:r>
              <a:rPr lang="zh-CN" altLang="en-US" sz="2400">
                <a:latin typeface="楷体_GB2312" pitchFamily="49" charset="-122"/>
                <a:ea typeface="楷体_GB2312" pitchFamily="49" charset="-122"/>
              </a:rPr>
              <a:t>    对于所有的一致性类而言，资源管理是强制要求的。资源管理可以选择性地扩展，用于协调任务和中断服务例程的并发访问。</a:t>
            </a:r>
            <a:endParaRPr lang="zh-CN" altLang="en-US" sz="2400">
              <a:latin typeface="楷体_GB2312" pitchFamily="49" charset="-122"/>
              <a:ea typeface="楷体_GB2312" pitchFamily="49" charset="-122"/>
            </a:endParaRPr>
          </a:p>
          <a:p>
            <a:pPr marL="0" indent="0">
              <a:buNone/>
            </a:pPr>
            <a:r>
              <a:rPr lang="zh-CN" altLang="en-US" sz="2400">
                <a:latin typeface="楷体_GB2312" pitchFamily="49" charset="-122"/>
                <a:ea typeface="楷体_GB2312" pitchFamily="49" charset="-122"/>
              </a:rPr>
              <a:t>资源管理需要确保：</a:t>
            </a:r>
            <a:endParaRPr lang="zh-CN" altLang="en-US" sz="2400">
              <a:latin typeface="楷体_GB2312" pitchFamily="49" charset="-122"/>
              <a:ea typeface="楷体_GB2312" pitchFamily="49" charset="-122"/>
            </a:endParaRPr>
          </a:p>
          <a:p>
            <a:pPr marL="1170305" lvl="1" indent="-454025"/>
            <a:r>
              <a:rPr lang="zh-CN" altLang="en-US">
                <a:latin typeface="楷体_GB2312" pitchFamily="49" charset="-122"/>
                <a:ea typeface="楷体_GB2312" pitchFamily="49" charset="-122"/>
              </a:rPr>
              <a:t>两个任务不能同时占用同一资源</a:t>
            </a:r>
            <a:endParaRPr lang="zh-CN" altLang="en-US">
              <a:latin typeface="楷体_GB2312" pitchFamily="49" charset="-122"/>
              <a:ea typeface="楷体_GB2312" pitchFamily="49" charset="-122"/>
            </a:endParaRPr>
          </a:p>
          <a:p>
            <a:pPr marL="1170305" lvl="1" indent="-454025"/>
            <a:r>
              <a:rPr lang="zh-CN" altLang="en-US">
                <a:latin typeface="楷体_GB2312" pitchFamily="49" charset="-122"/>
                <a:ea typeface="楷体_GB2312" pitchFamily="49" charset="-122"/>
              </a:rPr>
              <a:t>不能够发生优先权倒置</a:t>
            </a:r>
            <a:endParaRPr lang="zh-CN" altLang="en-US">
              <a:latin typeface="楷体_GB2312" pitchFamily="49" charset="-122"/>
              <a:ea typeface="楷体_GB2312" pitchFamily="49" charset="-122"/>
            </a:endParaRPr>
          </a:p>
          <a:p>
            <a:pPr marL="1170305" lvl="1" indent="-454025"/>
            <a:r>
              <a:rPr lang="zh-CN" altLang="en-US">
                <a:latin typeface="楷体_GB2312" pitchFamily="49" charset="-122"/>
                <a:ea typeface="楷体_GB2312" pitchFamily="49" charset="-122"/>
              </a:rPr>
              <a:t>在使用这些资源时，不允许死锁的发生</a:t>
            </a:r>
            <a:endParaRPr lang="zh-CN" altLang="en-US">
              <a:latin typeface="楷体_GB2312" pitchFamily="49" charset="-122"/>
              <a:ea typeface="楷体_GB2312" pitchFamily="49" charset="-122"/>
            </a:endParaRPr>
          </a:p>
          <a:p>
            <a:pPr marL="1170305" lvl="1" indent="-454025"/>
            <a:r>
              <a:rPr lang="zh-CN" altLang="en-US">
                <a:latin typeface="楷体_GB2312" pitchFamily="49" charset="-122"/>
                <a:ea typeface="楷体_GB2312" pitchFamily="49" charset="-122"/>
              </a:rPr>
              <a:t>访问资源不允许导致等待态</a:t>
            </a:r>
            <a:endParaRPr lang="zh-CN" altLang="en-US">
              <a:latin typeface="楷体_GB2312" pitchFamily="49" charset="-122"/>
              <a:ea typeface="楷体_GB2312" pitchFamily="49" charset="-122"/>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1" name="文本占位符 2330"/>
          <p:cNvSpPr/>
          <p:nvPr>
            <p:ph type="body" idx="4294967295"/>
          </p:nvPr>
        </p:nvSpPr>
        <p:spPr>
          <a:xfrm>
            <a:off x="381000" y="1219200"/>
            <a:ext cx="8229600" cy="4192588"/>
          </a:xfrm>
          <a:ln/>
        </p:spPr>
        <p:txBody>
          <a:bodyPr wrap="square" lIns="82550" tIns="41275" rIns="82550" bIns="41275"/>
          <a:p>
            <a:pPr marL="0" indent="631825">
              <a:buNone/>
            </a:pPr>
            <a:r>
              <a:rPr lang="zh-CN" altLang="en-US" sz="2400">
                <a:latin typeface="楷体_GB2312" pitchFamily="49" charset="-122"/>
                <a:ea typeface="楷体_GB2312" pitchFamily="49" charset="-122"/>
              </a:rPr>
              <a:t>如果在中断的层次扩展资源管理，还必须确保两个任务或者中断例程不能同时占用同一资源</a:t>
            </a:r>
            <a:endParaRPr lang="zh-CN" altLang="en-US" sz="2400">
              <a:latin typeface="楷体_GB2312" pitchFamily="49" charset="-122"/>
              <a:ea typeface="楷体_GB2312" pitchFamily="49" charset="-122"/>
            </a:endParaRPr>
          </a:p>
          <a:p>
            <a:pPr marL="0" indent="631825">
              <a:buNone/>
            </a:pPr>
            <a:r>
              <a:rPr lang="zh-CN" altLang="en-US" sz="2400">
                <a:latin typeface="楷体_GB2312" pitchFamily="49" charset="-122"/>
                <a:ea typeface="楷体_GB2312" pitchFamily="49" charset="-122"/>
              </a:rPr>
              <a:t>在以下的情况中，资源管理的功能是非常有用的：</a:t>
            </a:r>
            <a:endParaRPr lang="zh-CN" altLang="en-US" sz="2400">
              <a:latin typeface="楷体_GB2312" pitchFamily="49" charset="-122"/>
              <a:ea typeface="楷体_GB2312" pitchFamily="49" charset="-122"/>
            </a:endParaRPr>
          </a:p>
          <a:p>
            <a:pPr marL="1089025" lvl="1" indent="-276225"/>
            <a:r>
              <a:rPr lang="zh-CN" altLang="en-US">
                <a:latin typeface="楷体_GB2312" pitchFamily="49" charset="-122"/>
                <a:ea typeface="楷体_GB2312" pitchFamily="49" charset="-122"/>
              </a:rPr>
              <a:t>抢占式任务</a:t>
            </a:r>
            <a:endParaRPr lang="zh-CN" altLang="en-US">
              <a:latin typeface="楷体_GB2312" pitchFamily="49" charset="-122"/>
              <a:ea typeface="楷体_GB2312" pitchFamily="49" charset="-122"/>
            </a:endParaRPr>
          </a:p>
          <a:p>
            <a:pPr marL="1089025" lvl="1" indent="-276225"/>
            <a:r>
              <a:rPr lang="zh-CN" altLang="en-US">
                <a:latin typeface="楷体_GB2312" pitchFamily="49" charset="-122"/>
                <a:ea typeface="楷体_GB2312" pitchFamily="49" charset="-122"/>
              </a:rPr>
              <a:t>在非抢占式任务的环境中，如果用户计划在其它的调度策略下，执行应用程序代码</a:t>
            </a:r>
            <a:endParaRPr lang="zh-CN" altLang="en-US">
              <a:latin typeface="楷体_GB2312" pitchFamily="49" charset="-122"/>
              <a:ea typeface="楷体_GB2312" pitchFamily="49" charset="-122"/>
            </a:endParaRPr>
          </a:p>
          <a:p>
            <a:pPr marL="1089025" lvl="1" indent="-276225"/>
            <a:r>
              <a:rPr lang="zh-CN" altLang="en-US">
                <a:latin typeface="楷体_GB2312" pitchFamily="49" charset="-122"/>
                <a:ea typeface="楷体_GB2312" pitchFamily="49" charset="-122"/>
              </a:rPr>
              <a:t>在任务或者中断服务例程之间实现资源共享</a:t>
            </a:r>
            <a:endParaRPr lang="zh-CN" altLang="en-US">
              <a:latin typeface="楷体_GB2312" pitchFamily="49" charset="-122"/>
              <a:ea typeface="楷体_GB2312" pitchFamily="49" charset="-122"/>
            </a:endParaRPr>
          </a:p>
          <a:p>
            <a:pPr marL="1089025" lvl="1" indent="-276225"/>
            <a:r>
              <a:rPr lang="zh-CN" altLang="en-US">
                <a:latin typeface="楷体_GB2312" pitchFamily="49" charset="-122"/>
                <a:ea typeface="楷体_GB2312" pitchFamily="49" charset="-122"/>
              </a:rPr>
              <a:t>在中断服务例程中实现资源共享</a:t>
            </a:r>
            <a:endParaRPr lang="zh-CN" altLang="en-US">
              <a:latin typeface="楷体_GB2312" pitchFamily="49" charset="-122"/>
              <a:ea typeface="楷体_GB2312" pitchFamily="49" charset="-122"/>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 name="文本占位符 2333"/>
          <p:cNvSpPr/>
          <p:nvPr>
            <p:ph type="body" idx="4294967295"/>
          </p:nvPr>
        </p:nvSpPr>
        <p:spPr>
          <a:xfrm>
            <a:off x="381000" y="798513"/>
            <a:ext cx="8229600" cy="6059487"/>
          </a:xfrm>
          <a:ln/>
        </p:spPr>
        <p:txBody>
          <a:bodyPr wrap="square" lIns="82550" tIns="41275" rIns="82550" bIns="41275"/>
          <a:p>
            <a:pPr>
              <a:lnSpc>
                <a:spcPct val="110000"/>
              </a:lnSpc>
            </a:pPr>
            <a:r>
              <a:rPr lang="zh-CN" altLang="en-US">
                <a:latin typeface="楷体_GB2312" pitchFamily="49" charset="-122"/>
                <a:ea typeface="楷体_GB2312" pitchFamily="49" charset="-122"/>
              </a:rPr>
              <a:t>该标准提供能用于临界区的二进制资源。优先级反转和死锁通过称之为</a:t>
            </a: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优先级天花板协议来避免。 </a:t>
            </a:r>
            <a:endParaRPr lang="zh-CN" altLang="en-US">
              <a:latin typeface="楷体_GB2312" pitchFamily="49" charset="-122"/>
              <a:ea typeface="楷体_GB2312" pitchFamily="49" charset="-122"/>
            </a:endParaRPr>
          </a:p>
          <a:p>
            <a:pPr>
              <a:lnSpc>
                <a:spcPct val="110000"/>
              </a:lnSpc>
            </a:pPr>
            <a:r>
              <a:rPr lang="zh-CN" altLang="en-US">
                <a:latin typeface="楷体_GB2312" pitchFamily="49" charset="-122"/>
                <a:ea typeface="楷体_GB2312" pitchFamily="49" charset="-122"/>
              </a:rPr>
              <a:t>该协议在实际上采用的静态优先级： </a:t>
            </a:r>
            <a:endParaRPr lang="zh-CN" altLang="en-US">
              <a:latin typeface="楷体_GB2312" pitchFamily="49" charset="-122"/>
              <a:ea typeface="楷体_GB2312" pitchFamily="49" charset="-122"/>
            </a:endParaRPr>
          </a:p>
          <a:p>
            <a:pPr lvl="1">
              <a:lnSpc>
                <a:spcPct val="110000"/>
              </a:lnSpc>
            </a:pPr>
            <a:r>
              <a:rPr lang="zh-CN" altLang="en-US">
                <a:latin typeface="楷体_GB2312" pitchFamily="49" charset="-122"/>
                <a:ea typeface="楷体_GB2312" pitchFamily="49" charset="-122"/>
              </a:rPr>
              <a:t>每个资源被分配一个天花板，它是使用该资源的所有任务（包括</a:t>
            </a:r>
            <a:r>
              <a:rPr lang="en-US" altLang="zh-CN">
                <a:latin typeface="楷体_GB2312" pitchFamily="49" charset="-122"/>
                <a:ea typeface="楷体_GB2312" pitchFamily="49" charset="-122"/>
              </a:rPr>
              <a:t>ISR</a:t>
            </a:r>
            <a:r>
              <a:rPr lang="zh-CN" altLang="en-US">
                <a:latin typeface="楷体_GB2312" pitchFamily="49" charset="-122"/>
                <a:ea typeface="楷体_GB2312" pitchFamily="49" charset="-122"/>
              </a:rPr>
              <a:t>）中最高优先级任务的优先级。 </a:t>
            </a:r>
            <a:endParaRPr lang="zh-CN" altLang="en-US">
              <a:latin typeface="楷体_GB2312" pitchFamily="49" charset="-122"/>
              <a:ea typeface="楷体_GB2312" pitchFamily="49" charset="-122"/>
            </a:endParaRPr>
          </a:p>
          <a:p>
            <a:pPr lvl="1">
              <a:lnSpc>
                <a:spcPct val="110000"/>
              </a:lnSpc>
            </a:pPr>
            <a:r>
              <a:rPr lang="zh-CN" altLang="en-US">
                <a:latin typeface="楷体_GB2312" pitchFamily="49" charset="-122"/>
                <a:ea typeface="楷体_GB2312" pitchFamily="49" charset="-122"/>
              </a:rPr>
              <a:t>当一个任务请求一个资源时，他的当前优先级升为资源的天花板。</a:t>
            </a:r>
            <a:endParaRPr lang="zh-CN" altLang="en-US">
              <a:latin typeface="楷体_GB2312" pitchFamily="49" charset="-122"/>
              <a:ea typeface="楷体_GB2312" pitchFamily="49" charset="-122"/>
            </a:endParaRPr>
          </a:p>
          <a:p>
            <a:pPr lvl="1">
              <a:lnSpc>
                <a:spcPct val="110000"/>
              </a:lnSpc>
            </a:pPr>
            <a:r>
              <a:rPr lang="zh-CN" altLang="en-US">
                <a:latin typeface="楷体_GB2312" pitchFamily="49" charset="-122"/>
                <a:ea typeface="楷体_GB2312" pitchFamily="49" charset="-122"/>
              </a:rPr>
              <a:t>当任务释放一个资源，该任务的优先级被重新设置为资源请求以前的优先级。 </a:t>
            </a:r>
            <a:endParaRPr lang="zh-CN" altLang="en-US">
              <a:latin typeface="楷体_GB2312" pitchFamily="49" charset="-122"/>
              <a:ea typeface="楷体_GB2312" pitchFamily="49" charset="-122"/>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7" name="文本占位符 2336"/>
          <p:cNvSpPr/>
          <p:nvPr>
            <p:ph type="body" idx="4294967295"/>
          </p:nvPr>
        </p:nvSpPr>
        <p:spPr>
          <a:xfrm>
            <a:off x="381000" y="762000"/>
            <a:ext cx="8229600" cy="5842000"/>
          </a:xfrm>
          <a:ln/>
        </p:spPr>
        <p:txBody>
          <a:bodyPr wrap="square" lIns="82550" tIns="41275" rIns="82550" bIns="41275"/>
          <a:p>
            <a:pPr>
              <a:lnSpc>
                <a:spcPct val="115000"/>
              </a:lnSpc>
            </a:pPr>
            <a:r>
              <a:rPr lang="zh-CN" altLang="en-US">
                <a:latin typeface="楷体_GB2312" pitchFamily="49" charset="-122"/>
                <a:ea typeface="楷体_GB2312" pitchFamily="49" charset="-122"/>
              </a:rPr>
              <a:t>采用该协议，优先级反转、链路阻塞、死锁被避免。而且，由于一个任务只有所有的资源被释放时才能被调度，因此不需要等待队列。 </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资源仅被任务使用。在</a:t>
            </a: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标准中，资源可以被任务或</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类中断服务例程使用。当一个中断使用资源时被视为是最高优先级任务：它的执行能被延迟当更低优先级中断服务例程或任务采用天花板的高于或等于该中断例程优先级访问该资源时。 </a:t>
            </a:r>
            <a:endParaRPr lang="zh-CN" altLang="en-US">
              <a:latin typeface="楷体_GB2312" pitchFamily="49" charset="-122"/>
              <a:ea typeface="楷体_GB2312" pitchFamily="49" charset="-122"/>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0" name="标题 2339"/>
          <p:cNvSpPr/>
          <p:nvPr>
            <p:ph type="title" idx="4294967295"/>
          </p:nvPr>
        </p:nvSpPr>
        <p:spPr>
          <a:xfrm>
            <a:off x="728663" y="0"/>
            <a:ext cx="7772400" cy="346075"/>
          </a:xfrm>
          <a:ln/>
        </p:spPr>
        <p:txBody>
          <a:bodyPr lIns="82550" tIns="41275" rIns="82550" bIns="41275"/>
          <a:p>
            <a:r>
              <a:rPr lang="zh-CN" altLang="en-US"/>
              <a:t>资源使用时的限制</a:t>
            </a:r>
            <a:endParaRPr lang="zh-CN" altLang="en-US"/>
          </a:p>
        </p:txBody>
      </p:sp>
      <p:sp>
        <p:nvSpPr>
          <p:cNvPr id="2341" name="文本占位符 2340"/>
          <p:cNvSpPr/>
          <p:nvPr>
            <p:ph type="body" idx="4294967295"/>
          </p:nvPr>
        </p:nvSpPr>
        <p:spPr>
          <a:xfrm>
            <a:off x="381000" y="1295400"/>
            <a:ext cx="8229600" cy="2867025"/>
          </a:xfrm>
          <a:ln/>
        </p:spPr>
        <p:txBody>
          <a:bodyPr wrap="square" lIns="82550" tIns="41275" rIns="82550" bIns="41275"/>
          <a:p>
            <a:r>
              <a:rPr lang="zh-CN" altLang="en-US">
                <a:latin typeface="楷体_GB2312" pitchFamily="49" charset="-122"/>
                <a:ea typeface="楷体_GB2312" pitchFamily="49" charset="-122"/>
              </a:rPr>
              <a:t>当资源被占用时，</a:t>
            </a:r>
            <a:r>
              <a:rPr lang="zh-CN" altLang="en-US" i="1">
                <a:latin typeface="楷体_GB2312" pitchFamily="49" charset="-122"/>
                <a:ea typeface="楷体_GB2312" pitchFamily="49" charset="-122"/>
              </a:rPr>
              <a:t> </a:t>
            </a:r>
            <a:r>
              <a:rPr lang="en-US" altLang="zh-CN" i="1">
                <a:latin typeface="楷体_GB2312" pitchFamily="49" charset="-122"/>
                <a:ea typeface="楷体_GB2312" pitchFamily="49" charset="-122"/>
              </a:rPr>
              <a:t>TerminateTask, ChainTask, Schedule</a:t>
            </a:r>
            <a:r>
              <a:rPr lang="en-US" altLang="zh-CN">
                <a:latin typeface="楷体_GB2312" pitchFamily="49" charset="-122"/>
                <a:ea typeface="楷体_GB2312" pitchFamily="49" charset="-122"/>
              </a:rPr>
              <a:t>, </a:t>
            </a:r>
            <a:r>
              <a:rPr lang="en-US" altLang="zh-CN" i="1">
                <a:latin typeface="楷体_GB2312" pitchFamily="49" charset="-122"/>
                <a:ea typeface="楷体_GB2312" pitchFamily="49" charset="-122"/>
              </a:rPr>
              <a:t>WaitEvent </a:t>
            </a:r>
            <a:r>
              <a:rPr lang="zh-CN" altLang="en-US">
                <a:latin typeface="楷体_GB2312" pitchFamily="49" charset="-122"/>
                <a:ea typeface="楷体_GB2312" pitchFamily="49" charset="-122"/>
              </a:rPr>
              <a:t>不能调用。使用被占用的资源的中断服务程序将不能完成。</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当一个任务占用多个资源时，应按后进先出（</a:t>
            </a:r>
            <a:r>
              <a:rPr lang="en-US" altLang="zh-CN">
                <a:latin typeface="楷体_GB2312" pitchFamily="49" charset="-122"/>
                <a:ea typeface="楷体_GB2312" pitchFamily="49" charset="-122"/>
              </a:rPr>
              <a:t>LIFO</a:t>
            </a:r>
            <a:r>
              <a:rPr lang="zh-CN" altLang="en-US">
                <a:latin typeface="楷体_GB2312" pitchFamily="49" charset="-122"/>
                <a:ea typeface="楷体_GB2312" pitchFamily="49" charset="-122"/>
              </a:rPr>
              <a:t>）的原则释放资源。</a:t>
            </a:r>
            <a:endParaRPr lang="zh-CN" altLang="en-US">
              <a:latin typeface="楷体_GB2312" pitchFamily="49" charset="-122"/>
              <a:ea typeface="楷体_GB2312" pitchFamily="49" charset="-122"/>
            </a:endParaRPr>
          </a:p>
        </p:txBody>
      </p:sp>
      <p:pic>
        <p:nvPicPr>
          <p:cNvPr id="2342" name="图片 2341"/>
          <p:cNvPicPr>
            <a:picLocks noChangeAspect="1"/>
          </p:cNvPicPr>
          <p:nvPr/>
        </p:nvPicPr>
        <p:blipFill>
          <a:blip r:embed="rId1"/>
          <a:stretch>
            <a:fillRect/>
          </a:stretch>
        </p:blipFill>
        <p:spPr>
          <a:xfrm>
            <a:off x="228600" y="4267200"/>
            <a:ext cx="8686800" cy="2590800"/>
          </a:xfrm>
          <a:prstGeom prst="rect">
            <a:avLst/>
          </a:prstGeom>
          <a:noFill/>
          <a:ln w="9525">
            <a:noFill/>
          </a:ln>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5" name="标题 2344"/>
          <p:cNvSpPr/>
          <p:nvPr>
            <p:ph type="title" idx="4294967295"/>
          </p:nvPr>
        </p:nvSpPr>
        <p:spPr>
          <a:xfrm>
            <a:off x="728663" y="0"/>
            <a:ext cx="7772400" cy="346075"/>
          </a:xfrm>
          <a:ln/>
        </p:spPr>
        <p:txBody>
          <a:bodyPr lIns="82550" tIns="41275" rIns="82550" bIns="41275"/>
          <a:p>
            <a:r>
              <a:rPr lang="zh-CN" altLang="en-US"/>
              <a:t>调度器作为资源</a:t>
            </a:r>
            <a:endParaRPr lang="zh-CN" altLang="en-US"/>
          </a:p>
        </p:txBody>
      </p:sp>
      <p:sp>
        <p:nvSpPr>
          <p:cNvPr id="2346" name="文本占位符 2345"/>
          <p:cNvSpPr/>
          <p:nvPr>
            <p:ph type="body" idx="4294967295"/>
          </p:nvPr>
        </p:nvSpPr>
        <p:spPr>
          <a:xfrm>
            <a:off x="381000" y="1295400"/>
            <a:ext cx="8229600" cy="5281613"/>
          </a:xfrm>
          <a:ln/>
        </p:spPr>
        <p:txBody>
          <a:bodyPr wrap="square" lIns="82550" tIns="41275" rIns="82550" bIns="41275"/>
          <a:p>
            <a:pPr>
              <a:lnSpc>
                <a:spcPct val="115000"/>
              </a:lnSpc>
            </a:pPr>
            <a:r>
              <a:rPr lang="zh-CN" altLang="en-US">
                <a:latin typeface="楷体_GB2312" pitchFamily="49" charset="-122"/>
                <a:ea typeface="楷体_GB2312" pitchFamily="49" charset="-122"/>
              </a:rPr>
              <a:t>标准还提供特殊的资源，调度器成为</a:t>
            </a:r>
            <a:r>
              <a:rPr lang="en-US" altLang="zh-CN">
                <a:latin typeface="楷体_GB2312" pitchFamily="49" charset="-122"/>
                <a:ea typeface="楷体_GB2312" pitchFamily="49" charset="-122"/>
              </a:rPr>
              <a:t>RES_SCHEDULER </a:t>
            </a:r>
            <a:r>
              <a:rPr lang="zh-CN" altLang="en-US">
                <a:latin typeface="楷体_GB2312" pitchFamily="49" charset="-122"/>
                <a:ea typeface="楷体_GB2312" pitchFamily="49" charset="-122"/>
              </a:rPr>
              <a:t>，它能使抢占不能产生。当抢占式任务在处理某段程序时要求连续运行，可以通过获取资源</a:t>
            </a:r>
            <a:r>
              <a:rPr lang="en-US" altLang="zh-CN">
                <a:latin typeface="楷体_GB2312" pitchFamily="49" charset="-122"/>
                <a:ea typeface="楷体_GB2312" pitchFamily="49" charset="-122"/>
              </a:rPr>
              <a:t>RES_SCHEDULER</a:t>
            </a:r>
            <a:r>
              <a:rPr lang="zh-CN" altLang="en-US">
                <a:latin typeface="楷体_GB2312" pitchFamily="49" charset="-122"/>
                <a:ea typeface="楷体_GB2312" pitchFamily="49" charset="-122"/>
              </a:rPr>
              <a:t>锁住调度器。实际上，该资源的天花板等于系统最高优先级。一个非抢占任务可以认为是使用了</a:t>
            </a:r>
            <a:r>
              <a:rPr lang="en-US" altLang="zh-CN">
                <a:latin typeface="楷体_GB2312" pitchFamily="49" charset="-122"/>
                <a:ea typeface="楷体_GB2312" pitchFamily="49" charset="-122"/>
              </a:rPr>
              <a:t>RES_SCHEDULER </a:t>
            </a:r>
            <a:r>
              <a:rPr lang="zh-CN" altLang="en-US">
                <a:latin typeface="楷体_GB2312" pitchFamily="49" charset="-122"/>
                <a:ea typeface="楷体_GB2312" pitchFamily="49" charset="-122"/>
              </a:rPr>
              <a:t>资源的任务。 </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此时，中断同样会被响应和处理，但不会产生调度。</a:t>
            </a:r>
            <a:endParaRPr lang="zh-CN" altLang="en-US">
              <a:latin typeface="楷体_GB2312" pitchFamily="49" charset="-122"/>
              <a:ea typeface="楷体_GB2312" pitchFamily="49" charset="-122"/>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9" name="标题 2348"/>
          <p:cNvSpPr/>
          <p:nvPr>
            <p:ph type="title" idx="4294967295"/>
          </p:nvPr>
        </p:nvSpPr>
        <p:spPr>
          <a:xfrm>
            <a:off x="728663" y="0"/>
            <a:ext cx="7772400" cy="346075"/>
          </a:xfrm>
          <a:ln/>
        </p:spPr>
        <p:txBody>
          <a:bodyPr lIns="82550" tIns="41275" rIns="82550" bIns="41275"/>
          <a:p>
            <a:r>
              <a:rPr lang="zh-CN" altLang="en-US"/>
              <a:t>同步机制产生的问题</a:t>
            </a:r>
            <a:endParaRPr lang="zh-CN" altLang="en-US"/>
          </a:p>
        </p:txBody>
      </p:sp>
      <p:sp>
        <p:nvSpPr>
          <p:cNvPr id="2350" name="文本占位符 2349"/>
          <p:cNvSpPr/>
          <p:nvPr>
            <p:ph type="body" idx="4294967295"/>
          </p:nvPr>
        </p:nvSpPr>
        <p:spPr>
          <a:xfrm>
            <a:off x="381000" y="1371600"/>
            <a:ext cx="8229600" cy="530225"/>
          </a:xfrm>
          <a:ln/>
        </p:spPr>
        <p:txBody>
          <a:bodyPr lIns="82550" tIns="41275" rIns="82550" bIns="41275"/>
          <a:p>
            <a:r>
              <a:rPr lang="zh-CN" altLang="en-US"/>
              <a:t>优先级反转</a:t>
            </a:r>
            <a:endParaRPr lang="zh-CN" altLang="en-US"/>
          </a:p>
        </p:txBody>
      </p:sp>
      <p:pic>
        <p:nvPicPr>
          <p:cNvPr id="2351" name="图片 2350"/>
          <p:cNvPicPr>
            <a:picLocks noChangeAspect="1"/>
          </p:cNvPicPr>
          <p:nvPr/>
        </p:nvPicPr>
        <p:blipFill>
          <a:blip r:embed="rId1"/>
          <a:stretch>
            <a:fillRect/>
          </a:stretch>
        </p:blipFill>
        <p:spPr>
          <a:xfrm>
            <a:off x="228600" y="2209800"/>
            <a:ext cx="8915400" cy="4191000"/>
          </a:xfrm>
          <a:prstGeom prst="rect">
            <a:avLst/>
          </a:prstGeom>
          <a:noFill/>
          <a:ln w="9525">
            <a:noFill/>
          </a:ln>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4" name="文本占位符 2353"/>
          <p:cNvSpPr/>
          <p:nvPr>
            <p:ph type="body" idx="4294967295"/>
          </p:nvPr>
        </p:nvSpPr>
        <p:spPr>
          <a:xfrm>
            <a:off x="304800" y="1219200"/>
            <a:ext cx="8229600" cy="530225"/>
          </a:xfrm>
          <a:ln/>
        </p:spPr>
        <p:txBody>
          <a:bodyPr lIns="82550" tIns="41275" rIns="82550" bIns="41275"/>
          <a:p>
            <a:r>
              <a:rPr lang="zh-CN" altLang="en-US"/>
              <a:t>死锁</a:t>
            </a:r>
            <a:endParaRPr lang="zh-CN" altLang="en-US"/>
          </a:p>
        </p:txBody>
      </p:sp>
      <p:pic>
        <p:nvPicPr>
          <p:cNvPr id="2355" name="图片 2354"/>
          <p:cNvPicPr>
            <a:picLocks noChangeAspect="1"/>
          </p:cNvPicPr>
          <p:nvPr/>
        </p:nvPicPr>
        <p:blipFill>
          <a:blip r:embed="rId1"/>
          <a:stretch>
            <a:fillRect/>
          </a:stretch>
        </p:blipFill>
        <p:spPr>
          <a:xfrm>
            <a:off x="0" y="2133600"/>
            <a:ext cx="9144000" cy="3160713"/>
          </a:xfrm>
          <a:prstGeom prst="rect">
            <a:avLst/>
          </a:prstGeom>
          <a:noFill/>
          <a:ln w="9525">
            <a:noFill/>
          </a:ln>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8" name="文本占位符 2357"/>
          <p:cNvSpPr/>
          <p:nvPr>
            <p:ph type="body" idx="4294967295"/>
          </p:nvPr>
        </p:nvSpPr>
        <p:spPr>
          <a:xfrm>
            <a:off x="457200" y="685800"/>
            <a:ext cx="8229600" cy="476250"/>
          </a:xfrm>
          <a:ln/>
        </p:spPr>
        <p:txBody>
          <a:bodyPr lIns="82550" tIns="41275" rIns="82550" bIns="41275"/>
          <a:p>
            <a:pPr lvl="1"/>
            <a:r>
              <a:rPr lang="zh-CN" altLang="en-US"/>
              <a:t>外部资源：需要通过显示调用</a:t>
            </a:r>
            <a:r>
              <a:rPr lang="en-US" altLang="zh-CN"/>
              <a:t>API</a:t>
            </a:r>
            <a:r>
              <a:rPr lang="zh-CN" altLang="en-US"/>
              <a:t>进行占有</a:t>
            </a:r>
            <a:endParaRPr lang="zh-CN" altLang="en-US"/>
          </a:p>
        </p:txBody>
      </p:sp>
      <p:graphicFrame>
        <p:nvGraphicFramePr>
          <p:cNvPr id="2359" name="对象 2358"/>
          <p:cNvGraphicFramePr>
            <a:graphicFrameLocks noChangeAspect="1"/>
          </p:cNvGraphicFramePr>
          <p:nvPr/>
        </p:nvGraphicFramePr>
        <p:xfrm>
          <a:off x="228600" y="1676400"/>
          <a:ext cx="8686800" cy="5053013"/>
        </p:xfrm>
        <a:graphic>
          <a:graphicData uri="http://schemas.openxmlformats.org/presentationml/2006/ole">
            <mc:AlternateContent xmlns:mc="http://schemas.openxmlformats.org/markup-compatibility/2006">
              <mc:Choice xmlns:v="urn:schemas-microsoft-com:vml" Requires="v">
                <p:oleObj spid="_x0000_s3078" name="" r:id="rId1" imgW="7450455" imgH="3556000" progId="Visio.Drawing.6">
                  <p:embed/>
                </p:oleObj>
              </mc:Choice>
              <mc:Fallback>
                <p:oleObj name="" r:id="rId1" imgW="7450455" imgH="3556000" progId="Visio.Drawing.6">
                  <p:embed/>
                  <p:pic>
                    <p:nvPicPr>
                      <p:cNvPr id="0" name="图片 3077"/>
                      <p:cNvPicPr/>
                      <p:nvPr/>
                    </p:nvPicPr>
                    <p:blipFill>
                      <a:blip r:embed="rId2"/>
                      <a:stretch>
                        <a:fillRect/>
                      </a:stretch>
                    </p:blipFill>
                    <p:spPr>
                      <a:xfrm>
                        <a:off x="228600" y="1676400"/>
                        <a:ext cx="8686800" cy="5053013"/>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childTnLst>
                                    <p:set>
                                      <p:cBhvr additive="base">
                                        <p:cTn id="6" dur="1" fill="hold">
                                          <p:stCondLst>
                                            <p:cond delay="0"/>
                                          </p:stCondLst>
                                        </p:cTn>
                                        <p:tgtEl>
                                          <p:spTgt spid="2359"/>
                                        </p:tgtEl>
                                        <p:attrNameLst>
                                          <p:attrName>style.visibility</p:attrName>
                                        </p:attrNameLst>
                                      </p:cBhvr>
                                      <p:to>
                                        <p:strVal val="visible"/>
                                      </p:to>
                                    </p:set>
                                    <p:anim calcmode="lin" valueType="num">
                                      <p:cBhvr additive="base">
                                        <p:cTn id="7" dur="500" fill="hold"/>
                                        <p:tgtEl>
                                          <p:spTgt spid="2359"/>
                                        </p:tgtEl>
                                        <p:attrNameLst>
                                          <p:attrName>ppt_w</p:attrName>
                                        </p:attrNameLst>
                                      </p:cBhvr>
                                      <p:tavLst>
                                        <p:tav tm="0">
                                          <p:val>
                                            <p:fltVal val="0.000000"/>
                                          </p:val>
                                        </p:tav>
                                        <p:tav tm="100000">
                                          <p:val>
                                            <p:strVal val="#ppt_w"/>
                                          </p:val>
                                        </p:tav>
                                      </p:tavLst>
                                    </p:anim>
                                    <p:anim calcmode="lin" valueType="num">
                                      <p:cBhvr additive="base">
                                        <p:cTn id="8" dur="500" fill="hold"/>
                                        <p:tgtEl>
                                          <p:spTgt spid="2359"/>
                                        </p:tgtEl>
                                        <p:attrNameLst>
                                          <p:attrName>ppt_h</p:attrName>
                                        </p:attrNameLst>
                                      </p:cBhvr>
                                      <p:tavLst>
                                        <p:tav tm="0">
                                          <p:val>
                                            <p:fltVal val="0.000000"/>
                                          </p:val>
                                        </p:tav>
                                        <p:tav tm="100000">
                                          <p:val>
                                            <p:strVal val="#ppt_h"/>
                                          </p:val>
                                        </p:tav>
                                      </p:tavLst>
                                    </p:anim>
                                    <p:animEffect transition="in" filter="fade">
                                      <p:cBhvr additive="base">
                                        <p:cTn id="9" dur="500"/>
                                        <p:tgtEl>
                                          <p:spTgt spid="2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2" name="标题 2361"/>
          <p:cNvSpPr/>
          <p:nvPr>
            <p:ph type="title" idx="4294967295"/>
          </p:nvPr>
        </p:nvSpPr>
        <p:spPr>
          <a:xfrm>
            <a:off x="728663" y="0"/>
            <a:ext cx="7772400" cy="346075"/>
          </a:xfrm>
          <a:ln/>
        </p:spPr>
        <p:txBody>
          <a:bodyPr lIns="82550" tIns="41275" rIns="82550" bIns="41275"/>
          <a:p>
            <a:r>
              <a:rPr lang="zh-CN" altLang="en-US"/>
              <a:t>优先级置顶</a:t>
            </a:r>
            <a:endParaRPr lang="zh-CN" altLang="en-US"/>
          </a:p>
        </p:txBody>
      </p:sp>
      <p:graphicFrame>
        <p:nvGraphicFramePr>
          <p:cNvPr id="2363" name="内容占位符 2362"/>
          <p:cNvGraphicFramePr>
            <a:graphicFrameLocks noChangeAspect="1"/>
          </p:cNvGraphicFramePr>
          <p:nvPr>
            <p:ph idx="4294967295"/>
          </p:nvPr>
        </p:nvGraphicFramePr>
        <p:xfrm>
          <a:off x="0" y="1449388"/>
          <a:ext cx="9144000" cy="5408612"/>
        </p:xfrm>
        <a:graphic>
          <a:graphicData uri="http://schemas.openxmlformats.org/presentationml/2006/ole">
            <mc:AlternateContent xmlns:mc="http://schemas.openxmlformats.org/markup-compatibility/2006">
              <mc:Choice xmlns:v="urn:schemas-microsoft-com:vml" Requires="v">
                <p:oleObj spid="_x0000_s3077" name="" r:id="rId1" imgW="6953885" imgH="2426970" progId="Visio.Drawing.6">
                  <p:embed/>
                </p:oleObj>
              </mc:Choice>
              <mc:Fallback>
                <p:oleObj name="" r:id="rId1" imgW="6953885" imgH="2426970" progId="Visio.Drawing.6">
                  <p:embed/>
                  <p:pic>
                    <p:nvPicPr>
                      <p:cNvPr id="0" name="图片 3076"/>
                      <p:cNvPicPr/>
                      <p:nvPr/>
                    </p:nvPicPr>
                    <p:blipFill>
                      <a:blip r:embed="rId2"/>
                      <a:stretch>
                        <a:fillRect/>
                      </a:stretch>
                    </p:blipFill>
                    <p:spPr>
                      <a:xfrm>
                        <a:off x="0" y="1449388"/>
                        <a:ext cx="9144000" cy="5408612"/>
                      </a:xfrm>
                      <a:prstGeom prst="rect">
                        <a:avLst/>
                      </a:prstGeom>
                      <a:noFill/>
                      <a:ln w="38100">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childTnLst>
                                    <p:set>
                                      <p:cBhvr additive="base">
                                        <p:cTn id="6" dur="1" fill="hold">
                                          <p:stCondLst>
                                            <p:cond delay="0"/>
                                          </p:stCondLst>
                                        </p:cTn>
                                        <p:tgtEl>
                                          <p:spTgt spid="2363"/>
                                        </p:tgtEl>
                                        <p:attrNameLst>
                                          <p:attrName>style.visibility</p:attrName>
                                        </p:attrNameLst>
                                      </p:cBhvr>
                                      <p:to>
                                        <p:strVal val="visible"/>
                                      </p:to>
                                    </p:set>
                                    <p:anim calcmode="lin" valueType="num">
                                      <p:cBhvr additive="base">
                                        <p:cTn id="7" dur="500" fill="hold"/>
                                        <p:tgtEl>
                                          <p:spTgt spid="2363"/>
                                        </p:tgtEl>
                                        <p:attrNameLst>
                                          <p:attrName>ppt_x</p:attrName>
                                        </p:attrNameLst>
                                      </p:cBhvr>
                                      <p:tavLst>
                                        <p:tav tm="0">
                                          <p:val>
                                            <p:strVal val="1+#ppt_w/2"/>
                                          </p:val>
                                        </p:tav>
                                        <p:tav tm="100000">
                                          <p:val>
                                            <p:strVal val="#ppt_x"/>
                                          </p:val>
                                        </p:tav>
                                      </p:tavLst>
                                    </p:anim>
                                    <p:anim calcmode="lin" valueType="num">
                                      <p:cBhvr additive="base">
                                        <p:cTn id="8" dur="500" fill="hold"/>
                                        <p:tgtEl>
                                          <p:spTgt spid="2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7" name="矩形 2086"/>
          <p:cNvSpPr/>
          <p:nvPr/>
        </p:nvSpPr>
        <p:spPr>
          <a:xfrm>
            <a:off x="533400" y="0"/>
            <a:ext cx="8077200" cy="646113"/>
          </a:xfrm>
          <a:prstGeom prst="rect">
            <a:avLst/>
          </a:prstGeom>
          <a:noFill/>
          <a:ln w="9525">
            <a:noFill/>
          </a:ln>
        </p:spPr>
        <p:txBody>
          <a:bodyPr lIns="82550" tIns="41275" rIns="82550" bIns="41275"/>
          <a:p>
            <a:pPr marL="254000" indent="-254000" algn="ctr" defTabSz="676275" eaLnBrk="0" fontAlgn="base" hangingPunct="0">
              <a:lnSpc>
                <a:spcPct val="105000"/>
              </a:lnSpc>
              <a:spcBef>
                <a:spcPct val="50000"/>
              </a:spcBef>
              <a:spcAft>
                <a:spcPct val="0"/>
              </a:spcAft>
              <a:buClrTx/>
              <a:buSzPct val="75000"/>
            </a:pPr>
            <a:r>
              <a:rPr lang="zh-CN" altLang="en-US" sz="3200" b="1">
                <a:solidFill>
                  <a:srgbClr val="FFFF00"/>
                </a:solidFill>
                <a:latin typeface="Times New Roman" panose="02020603050405020304" pitchFamily="18" charset="0"/>
                <a:ea typeface="黑体" panose="02010609060101010101" pitchFamily="2" charset="-122"/>
              </a:rPr>
              <a:t>本节提要</a:t>
            </a:r>
            <a:endParaRPr lang="zh-CN" altLang="en-US" sz="3200" b="1">
              <a:solidFill>
                <a:srgbClr val="FFFF00"/>
              </a:solidFill>
              <a:latin typeface="Times New Roman" panose="02020603050405020304" pitchFamily="18" charset="0"/>
              <a:ea typeface="黑体" panose="02010609060101010101" pitchFamily="2" charset="-122"/>
            </a:endParaRPr>
          </a:p>
        </p:txBody>
      </p:sp>
      <p:sp>
        <p:nvSpPr>
          <p:cNvPr id="2088" name="矩形 2087"/>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089" name="矩形 2088"/>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090" name="图片 2089"/>
          <p:cNvPicPr>
            <a:picLocks noChangeAspect="1"/>
          </p:cNvPicPr>
          <p:nvPr/>
        </p:nvPicPr>
        <p:blipFill>
          <a:blip r:embed="rId1"/>
          <a:srcRect l="6396"/>
          <a:stretch>
            <a:fillRect/>
          </a:stretch>
        </p:blipFill>
        <p:spPr>
          <a:xfrm>
            <a:off x="38100" y="2066925"/>
            <a:ext cx="3238500" cy="3724275"/>
          </a:xfrm>
          <a:prstGeom prst="rect">
            <a:avLst/>
          </a:prstGeom>
          <a:noFill/>
          <a:ln w="9525">
            <a:noFill/>
          </a:ln>
        </p:spPr>
      </p:pic>
      <p:sp>
        <p:nvSpPr>
          <p:cNvPr id="2091" name="矩形 2090"/>
          <p:cNvSpPr/>
          <p:nvPr/>
        </p:nvSpPr>
        <p:spPr>
          <a:xfrm>
            <a:off x="1633538" y="1687513"/>
            <a:ext cx="2251075" cy="4478337"/>
          </a:xfrm>
          <a:noFill/>
          <a:ln w="28575" cap="flat" cmpd="sng">
            <a:solidFill>
              <a:srgbClr val="CCCCFF"/>
            </a:solidFill>
            <a:prstDash val="sysDot"/>
            <a:headEnd type="none" w="med" len="med"/>
            <a:tailEnd type="none" w="med" len="med"/>
          </a:ln>
        </p:spPr>
        <p:txBody>
          <a:bodyPr/>
          <a:p>
            <a:endParaRPr lang="zh-CN" altLang="en-US"/>
          </a:p>
        </p:txBody>
      </p:sp>
      <p:sp>
        <p:nvSpPr>
          <p:cNvPr id="2092" name="椭圆 2091"/>
          <p:cNvSpPr/>
          <p:nvPr/>
        </p:nvSpPr>
        <p:spPr>
          <a:xfrm>
            <a:off x="2644775" y="1751013"/>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93" name="椭圆 2092"/>
          <p:cNvSpPr/>
          <p:nvPr/>
        </p:nvSpPr>
        <p:spPr>
          <a:xfrm>
            <a:off x="3629025" y="36385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3</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94" name="椭圆 2093"/>
          <p:cNvSpPr/>
          <p:nvPr/>
        </p:nvSpPr>
        <p:spPr>
          <a:xfrm>
            <a:off x="3371850" y="2695575"/>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2</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95" name="椭圆 2094"/>
          <p:cNvSpPr/>
          <p:nvPr/>
        </p:nvSpPr>
        <p:spPr>
          <a:xfrm>
            <a:off x="2814638" y="5373688"/>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5</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96" name="椭圆 2095"/>
          <p:cNvSpPr/>
          <p:nvPr/>
        </p:nvSpPr>
        <p:spPr>
          <a:xfrm>
            <a:off x="3533775" y="45402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4</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097" name="矩形 2096"/>
          <p:cNvSpPr/>
          <p:nvPr/>
        </p:nvSpPr>
        <p:spPr>
          <a:xfrm>
            <a:off x="3505200" y="1752600"/>
            <a:ext cx="5373688"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a:t>
            </a:r>
            <a:r>
              <a:rPr lang="zh-CN" altLang="en-US" sz="2400" b="1">
                <a:latin typeface="Arial" panose="020B0604020202020204" pitchFamily="34" charset="0"/>
                <a:ea typeface="华文楷体" panose="02010600040101010101" pitchFamily="2" charset="-122"/>
              </a:rPr>
              <a:t>标准介绍</a:t>
            </a:r>
            <a:endParaRPr lang="zh-CN" altLang="en-US" sz="2400" b="1">
              <a:latin typeface="Arial" panose="020B0604020202020204" pitchFamily="34" charset="0"/>
              <a:ea typeface="华文楷体" panose="02010600040101010101" pitchFamily="2" charset="-122"/>
            </a:endParaRPr>
          </a:p>
        </p:txBody>
      </p:sp>
      <p:sp>
        <p:nvSpPr>
          <p:cNvPr id="2098" name="矩形 2097"/>
          <p:cNvSpPr/>
          <p:nvPr/>
        </p:nvSpPr>
        <p:spPr>
          <a:xfrm>
            <a:off x="3943350" y="2667000"/>
            <a:ext cx="52006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solidFill>
                  <a:srgbClr val="FF0000"/>
                </a:solidFill>
                <a:latin typeface="Arial" panose="020B0604020202020204" pitchFamily="34" charset="0"/>
                <a:ea typeface="华文楷体" panose="02010600040101010101" pitchFamily="2" charset="-122"/>
              </a:rPr>
              <a:t>OSEK OS</a:t>
            </a:r>
            <a:r>
              <a:rPr lang="zh-CN" altLang="en-US" sz="2400" b="1">
                <a:solidFill>
                  <a:srgbClr val="FF0000"/>
                </a:solidFill>
                <a:latin typeface="Arial" panose="020B0604020202020204" pitchFamily="34" charset="0"/>
                <a:ea typeface="华文楷体" panose="02010600040101010101" pitchFamily="2" charset="-122"/>
              </a:rPr>
              <a:t>标准</a:t>
            </a:r>
            <a:endParaRPr lang="zh-CN" altLang="en-US" sz="2400" b="1">
              <a:solidFill>
                <a:srgbClr val="FF0000"/>
              </a:solidFill>
              <a:latin typeface="Arial" panose="020B0604020202020204" pitchFamily="34" charset="0"/>
              <a:ea typeface="华文楷体" panose="02010600040101010101" pitchFamily="2" charset="-122"/>
            </a:endParaRPr>
          </a:p>
        </p:txBody>
      </p:sp>
      <p:sp>
        <p:nvSpPr>
          <p:cNvPr id="2099" name="矩形 2098"/>
          <p:cNvSpPr/>
          <p:nvPr/>
        </p:nvSpPr>
        <p:spPr>
          <a:xfrm>
            <a:off x="3429000" y="5410200"/>
            <a:ext cx="42989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sym typeface="Symbol" panose="05050102010706020507" pitchFamily="18" charset="2"/>
              </a:rPr>
              <a:t>AutoOSEK </a:t>
            </a:r>
            <a:r>
              <a:rPr lang="zh-CN" altLang="en-US" sz="2400" b="1">
                <a:latin typeface="Arial" panose="020B0604020202020204" pitchFamily="34" charset="0"/>
                <a:ea typeface="华文楷体" panose="02010600040101010101" pitchFamily="2" charset="-122"/>
                <a:sym typeface="Symbol" panose="05050102010706020507" pitchFamily="18" charset="2"/>
              </a:rPr>
              <a:t>内核设计</a:t>
            </a:r>
            <a:endParaRPr lang="zh-CN" altLang="en-US" sz="2400" b="1">
              <a:latin typeface="Arial" panose="020B0604020202020204" pitchFamily="34" charset="0"/>
              <a:ea typeface="华文楷体" panose="02010600040101010101" pitchFamily="2" charset="-122"/>
              <a:sym typeface="Symbol" panose="05050102010706020507" pitchFamily="18" charset="2"/>
            </a:endParaRPr>
          </a:p>
        </p:txBody>
      </p:sp>
      <p:sp>
        <p:nvSpPr>
          <p:cNvPr id="2100" name="矩形 2099"/>
          <p:cNvSpPr/>
          <p:nvPr/>
        </p:nvSpPr>
        <p:spPr>
          <a:xfrm>
            <a:off x="4343400" y="3657600"/>
            <a:ext cx="3254375"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COM</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a:p>
            <a:pPr defTabSz="914400" eaLnBrk="0" fontAlgn="base" hangingPunct="0">
              <a:lnSpc>
                <a:spcPct val="90000"/>
              </a:lnSpc>
              <a:spcBef>
                <a:spcPct val="0"/>
              </a:spcBef>
              <a:spcAft>
                <a:spcPct val="0"/>
              </a:spcAft>
              <a:buClrTx/>
              <a:buSzPct val="100000"/>
            </a:pPr>
            <a:endParaRPr lang="zh-CN" altLang="en-US" sz="2400" b="1">
              <a:latin typeface="楷体_GB2312" pitchFamily="49" charset="-122"/>
              <a:ea typeface="楷体_GB2312" pitchFamily="49" charset="-122"/>
            </a:endParaRPr>
          </a:p>
        </p:txBody>
      </p:sp>
      <p:sp>
        <p:nvSpPr>
          <p:cNvPr id="2101" name="矩形 2100"/>
          <p:cNvSpPr/>
          <p:nvPr/>
        </p:nvSpPr>
        <p:spPr>
          <a:xfrm>
            <a:off x="4267200" y="4495800"/>
            <a:ext cx="3065463"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OIL</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6" name="标题 2365"/>
          <p:cNvSpPr/>
          <p:nvPr>
            <p:ph type="title" idx="4294967295"/>
          </p:nvPr>
        </p:nvSpPr>
        <p:spPr>
          <a:xfrm>
            <a:off x="152400" y="0"/>
            <a:ext cx="8991600" cy="1079500"/>
          </a:xfrm>
          <a:ln/>
        </p:spPr>
        <p:txBody>
          <a:bodyPr wrap="square" lIns="82550" tIns="41275" rIns="82550" bIns="41275"/>
          <a:p>
            <a:r>
              <a:rPr lang="zh-CN" altLang="en-US" sz="2400">
                <a:ea typeface="楷体_GB2312" pitchFamily="49" charset="-122"/>
              </a:rPr>
              <a:t>抢占式任务和中断服务程序之间的资源分配</a:t>
            </a:r>
            <a:br>
              <a:rPr lang="zh-CN" altLang="en-US" sz="2400">
                <a:ea typeface="楷体_GB2312" pitchFamily="49" charset="-122"/>
              </a:rPr>
            </a:br>
            <a:endParaRPr lang="zh-CN" altLang="en-US" sz="2400">
              <a:ea typeface="楷体_GB2312" pitchFamily="49" charset="-122"/>
            </a:endParaRPr>
          </a:p>
        </p:txBody>
      </p:sp>
      <p:pic>
        <p:nvPicPr>
          <p:cNvPr id="2367" name="图片 2366"/>
          <p:cNvPicPr>
            <a:picLocks noChangeAspect="1"/>
          </p:cNvPicPr>
          <p:nvPr/>
        </p:nvPicPr>
        <p:blipFill>
          <a:blip r:embed="rId1"/>
          <a:stretch>
            <a:fillRect/>
          </a:stretch>
        </p:blipFill>
        <p:spPr>
          <a:xfrm>
            <a:off x="533400" y="1066800"/>
            <a:ext cx="8153400" cy="5619750"/>
          </a:xfrm>
          <a:prstGeom prst="rect">
            <a:avLst/>
          </a:prstGeom>
          <a:noFill/>
          <a:ln w="9525">
            <a:noFill/>
          </a:ln>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0" name="标题 2369"/>
          <p:cNvSpPr/>
          <p:nvPr>
            <p:ph type="title" idx="4294967295"/>
          </p:nvPr>
        </p:nvSpPr>
        <p:spPr>
          <a:xfrm>
            <a:off x="728663" y="0"/>
            <a:ext cx="7772400" cy="320675"/>
          </a:xfrm>
          <a:ln/>
        </p:spPr>
        <p:txBody>
          <a:bodyPr lIns="82550" tIns="41275" rIns="82550" bIns="41275"/>
          <a:p>
            <a:r>
              <a:rPr lang="zh-CN" altLang="en-US" sz="2800">
                <a:ea typeface="楷体_GB2312" pitchFamily="49" charset="-122"/>
              </a:rPr>
              <a:t>在中断服务程序之间的资源分配</a:t>
            </a:r>
            <a:endParaRPr lang="zh-CN" altLang="en-US" sz="2800">
              <a:ea typeface="楷体_GB2312" pitchFamily="49" charset="-122"/>
            </a:endParaRPr>
          </a:p>
        </p:txBody>
      </p:sp>
      <p:pic>
        <p:nvPicPr>
          <p:cNvPr id="2371" name="图片 2370"/>
          <p:cNvPicPr>
            <a:picLocks noChangeAspect="1"/>
          </p:cNvPicPr>
          <p:nvPr/>
        </p:nvPicPr>
        <p:blipFill>
          <a:blip r:embed="rId1"/>
          <a:stretch>
            <a:fillRect/>
          </a:stretch>
        </p:blipFill>
        <p:spPr>
          <a:xfrm>
            <a:off x="762000" y="838200"/>
            <a:ext cx="7924800" cy="5611813"/>
          </a:xfrm>
          <a:prstGeom prst="rect">
            <a:avLst/>
          </a:prstGeom>
          <a:noFill/>
          <a:ln w="9525">
            <a:noFill/>
          </a:ln>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4" name="标题 2373"/>
          <p:cNvSpPr/>
          <p:nvPr>
            <p:ph type="title" idx="4294967295"/>
          </p:nvPr>
        </p:nvSpPr>
        <p:spPr>
          <a:xfrm>
            <a:off x="728663" y="0"/>
            <a:ext cx="7772400" cy="346075"/>
          </a:xfrm>
          <a:ln/>
        </p:spPr>
        <p:txBody>
          <a:bodyPr lIns="82550" tIns="41275" rIns="82550" bIns="41275"/>
          <a:p>
            <a:r>
              <a:rPr lang="zh-CN" altLang="en-US"/>
              <a:t>内部资源</a:t>
            </a:r>
            <a:endParaRPr lang="zh-CN" altLang="en-US"/>
          </a:p>
        </p:txBody>
      </p:sp>
      <p:sp>
        <p:nvSpPr>
          <p:cNvPr id="2375" name="文本占位符 2374"/>
          <p:cNvSpPr/>
          <p:nvPr>
            <p:ph type="body" idx="4294967295"/>
          </p:nvPr>
        </p:nvSpPr>
        <p:spPr>
          <a:xfrm>
            <a:off x="307975" y="741363"/>
            <a:ext cx="8658225" cy="4919662"/>
          </a:xfrm>
          <a:ln/>
        </p:spPr>
        <p:txBody>
          <a:bodyPr lIns="82550" tIns="41275" rIns="82550" bIns="41275"/>
          <a:p>
            <a:r>
              <a:rPr lang="zh-CN" altLang="en-US"/>
              <a:t>一个内部资源是一个简单的资源，当一个任务启动时，它被加锁，当这个任务结束时才被解锁。内部资源的天花板可被视为任务的优先权。</a:t>
            </a:r>
            <a:endParaRPr lang="zh-CN" altLang="en-US"/>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8" name="矩形 2377"/>
          <p:cNvSpPr/>
          <p:nvPr/>
        </p:nvSpPr>
        <p:spPr>
          <a:xfrm>
            <a:off x="533400" y="685800"/>
            <a:ext cx="5562600" cy="387350"/>
          </a:xfrm>
          <a:prstGeom prst="rect">
            <a:avLst/>
          </a:prstGeom>
          <a:noFill/>
          <a:ln w="9525">
            <a:noFill/>
          </a:ln>
        </p:spPr>
        <p:txBody>
          <a:bodyPr lIns="0" tIns="0" bIns="0"/>
          <a:p>
            <a:pPr marL="254000" indent="-254000" defTabSz="676275" fontAlgn="base">
              <a:lnSpc>
                <a:spcPct val="100000"/>
              </a:lnSpc>
              <a:spcBef>
                <a:spcPct val="50000"/>
              </a:spcBef>
              <a:spcAft>
                <a:spcPct val="0"/>
              </a:spcAft>
              <a:buClr>
                <a:schemeClr val="accent1"/>
              </a:buClr>
              <a:buSzPct val="80000"/>
              <a:buFont typeface="Wingdings" panose="05000000000000000000" pitchFamily="2" charset="2"/>
              <a:buChar char="l"/>
            </a:pPr>
            <a:r>
              <a:rPr lang="zh-CN" altLang="en-US" sz="2400" b="1">
                <a:solidFill>
                  <a:srgbClr val="000066"/>
                </a:solidFill>
                <a:latin typeface="Arial" panose="020B0604020202020204" pitchFamily="34" charset="0"/>
                <a:ea typeface="宋体" panose="02010600030101010101" pitchFamily="2" charset="-122"/>
              </a:rPr>
              <a:t>内部资源：任务一运行就占有</a:t>
            </a:r>
            <a:endParaRPr lang="zh-CN" altLang="en-US" sz="2400" b="1">
              <a:solidFill>
                <a:srgbClr val="000066"/>
              </a:solidFill>
              <a:latin typeface="Arial" panose="020B0604020202020204" pitchFamily="34" charset="0"/>
              <a:ea typeface="宋体" panose="02010600030101010101" pitchFamily="2" charset="-122"/>
            </a:endParaRPr>
          </a:p>
        </p:txBody>
      </p:sp>
      <p:graphicFrame>
        <p:nvGraphicFramePr>
          <p:cNvPr id="2379" name="对象 2378"/>
          <p:cNvGraphicFramePr>
            <a:graphicFrameLocks noChangeAspect="1"/>
          </p:cNvGraphicFramePr>
          <p:nvPr/>
        </p:nvGraphicFramePr>
        <p:xfrm>
          <a:off x="304800" y="1219200"/>
          <a:ext cx="8382000" cy="5367338"/>
        </p:xfrm>
        <a:graphic>
          <a:graphicData uri="http://schemas.openxmlformats.org/presentationml/2006/ole">
            <mc:AlternateContent xmlns:mc="http://schemas.openxmlformats.org/markup-compatibility/2006">
              <mc:Choice xmlns:v="urn:schemas-microsoft-com:vml" Requires="v">
                <p:oleObj spid="_x0000_s3079" name="" r:id="rId1" imgW="7653655" imgH="4120515" progId="Visio.Drawing.6">
                  <p:embed/>
                </p:oleObj>
              </mc:Choice>
              <mc:Fallback>
                <p:oleObj name="" r:id="rId1" imgW="7653655" imgH="4120515" progId="Visio.Drawing.6">
                  <p:embed/>
                  <p:pic>
                    <p:nvPicPr>
                      <p:cNvPr id="0" name="图片 3078"/>
                      <p:cNvPicPr/>
                      <p:nvPr/>
                    </p:nvPicPr>
                    <p:blipFill>
                      <a:blip r:embed="rId2"/>
                      <a:stretch>
                        <a:fillRect/>
                      </a:stretch>
                    </p:blipFill>
                    <p:spPr>
                      <a:xfrm>
                        <a:off x="304800" y="1219200"/>
                        <a:ext cx="8382000" cy="5367338"/>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childTnLst>
                                    <p:set>
                                      <p:cBhvr additive="base">
                                        <p:cTn id="6" dur="1" fill="hold">
                                          <p:stCondLst>
                                            <p:cond delay="0"/>
                                          </p:stCondLst>
                                        </p:cTn>
                                        <p:tgtEl>
                                          <p:spTgt spid="2379"/>
                                        </p:tgtEl>
                                        <p:attrNameLst>
                                          <p:attrName>style.visibility</p:attrName>
                                        </p:attrNameLst>
                                      </p:cBhvr>
                                      <p:to>
                                        <p:strVal val="visible"/>
                                      </p:to>
                                    </p:set>
                                    <p:animEffect transition="in" filter="box(in)">
                                      <p:cBhvr additive="base">
                                        <p:cTn id="7" dur="500"/>
                                        <p:tgtEl>
                                          <p:spTgt spid="2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2" name="矩形 2381"/>
          <p:cNvSpPr/>
          <p:nvPr/>
        </p:nvSpPr>
        <p:spPr>
          <a:xfrm>
            <a:off x="457200" y="914400"/>
            <a:ext cx="6843713" cy="842963"/>
          </a:xfrm>
          <a:prstGeom prst="rect">
            <a:avLst/>
          </a:prstGeom>
          <a:noFill/>
          <a:ln w="9525">
            <a:noFill/>
          </a:ln>
        </p:spPr>
        <p:txBody>
          <a:bodyPr lIns="0" tIns="0" bIns="0"/>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sz="2400" b="1">
                <a:solidFill>
                  <a:srgbClr val="000066"/>
                </a:solidFill>
                <a:latin typeface="Arial" panose="020B0604020202020204" pitchFamily="34" charset="0"/>
                <a:ea typeface="宋体" panose="02010600030101010101" pitchFamily="2" charset="-122"/>
              </a:rPr>
              <a:t>报警（</a:t>
            </a:r>
            <a:r>
              <a:rPr lang="en-US" altLang="zh-CN" sz="2400" b="1">
                <a:solidFill>
                  <a:srgbClr val="000066"/>
                </a:solidFill>
                <a:latin typeface="Arial" panose="020B0604020202020204" pitchFamily="34" charset="0"/>
                <a:ea typeface="宋体" panose="02010600030101010101" pitchFamily="2" charset="-122"/>
              </a:rPr>
              <a:t>Alarm</a:t>
            </a:r>
            <a:r>
              <a:rPr lang="zh-CN" altLang="en-US" sz="2400" b="1">
                <a:solidFill>
                  <a:srgbClr val="000066"/>
                </a:solidFill>
                <a:latin typeface="Arial" panose="020B0604020202020204" pitchFamily="34" charset="0"/>
                <a:ea typeface="宋体" panose="02010600030101010101" pitchFamily="2" charset="-122"/>
              </a:rPr>
              <a:t>）</a:t>
            </a:r>
            <a:endParaRPr lang="zh-CN" altLang="en-US" sz="2400" b="1">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两级报警</a:t>
            </a:r>
            <a:endParaRPr lang="zh-CN" altLang="en-US" sz="2000" b="1" u="none">
              <a:solidFill>
                <a:srgbClr val="000066"/>
              </a:solidFill>
              <a:latin typeface="Arial" panose="020B0604020202020204" pitchFamily="34" charset="0"/>
              <a:ea typeface="宋体" panose="02010600030101010101" pitchFamily="2" charset="-122"/>
            </a:endParaRPr>
          </a:p>
        </p:txBody>
      </p:sp>
      <p:sp>
        <p:nvSpPr>
          <p:cNvPr id="2383" name="矩形 2382"/>
          <p:cNvSpPr/>
          <p:nvPr/>
        </p:nvSpPr>
        <p:spPr>
          <a:xfrm>
            <a:off x="5486400" y="2133600"/>
            <a:ext cx="3505200" cy="4724400"/>
          </a:xfrm>
          <a:prstGeom prst="rect">
            <a:avLst/>
          </a:prstGeom>
          <a:noFill/>
          <a:ln w="9525">
            <a:noFill/>
          </a:ln>
        </p:spPr>
        <p:txBody>
          <a:bodyPr lIns="0" tIns="0" bIns="0"/>
          <a:p>
            <a:pPr defTabSz="676275" fontAlgn="base">
              <a:lnSpc>
                <a:spcPct val="100000"/>
              </a:lnSpc>
              <a:spcBef>
                <a:spcPct val="50000"/>
              </a:spcBef>
              <a:spcAft>
                <a:spcPct val="0"/>
              </a:spcAft>
              <a:buClrTx/>
              <a:buSzPct val="75000"/>
              <a:buFont typeface="Wingdings" panose="05000000000000000000" pitchFamily="2" charset="2"/>
              <a:buChar char="l"/>
            </a:pPr>
            <a:r>
              <a:rPr lang="zh-CN" altLang="en-US" sz="2400" b="1">
                <a:solidFill>
                  <a:srgbClr val="000066"/>
                </a:solidFill>
                <a:latin typeface="Arial" panose="020B0604020202020204" pitchFamily="34" charset="0"/>
                <a:ea typeface="宋体" panose="02010600030101010101" pitchFamily="2" charset="-122"/>
              </a:rPr>
              <a:t>报警动作</a:t>
            </a:r>
            <a:endParaRPr lang="zh-CN" altLang="en-US" sz="2400" b="1">
              <a:solidFill>
                <a:srgbClr val="000066"/>
              </a:solidFill>
              <a:latin typeface="Arial" panose="020B0604020202020204" pitchFamily="34" charset="0"/>
              <a:ea typeface="宋体" panose="02010600030101010101" pitchFamily="2" charset="-122"/>
            </a:endParaRPr>
          </a:p>
          <a:p>
            <a:pPr marL="1170305" lvl="1" indent="-454025"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激活任务</a:t>
            </a:r>
            <a:endParaRPr lang="zh-CN" altLang="en-US" sz="2000" b="1" u="none">
              <a:solidFill>
                <a:srgbClr val="000066"/>
              </a:solidFill>
              <a:latin typeface="Arial" panose="020B0604020202020204" pitchFamily="34" charset="0"/>
              <a:ea typeface="宋体" panose="02010600030101010101" pitchFamily="2" charset="-122"/>
            </a:endParaRPr>
          </a:p>
          <a:p>
            <a:pPr marL="1170305" lvl="1" indent="-454025"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设置事件</a:t>
            </a:r>
            <a:endParaRPr lang="zh-CN" altLang="en-US" sz="2000" b="1" u="none">
              <a:solidFill>
                <a:srgbClr val="000066"/>
              </a:solidFill>
              <a:latin typeface="Arial" panose="020B0604020202020204" pitchFamily="34" charset="0"/>
              <a:ea typeface="宋体" panose="02010600030101010101" pitchFamily="2" charset="-122"/>
            </a:endParaRPr>
          </a:p>
          <a:p>
            <a:pPr marL="1170305" lvl="1" indent="-454025"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调用回调函数</a:t>
            </a:r>
            <a:endParaRPr lang="zh-CN" altLang="en-US" sz="2000" b="1" u="none">
              <a:solidFill>
                <a:srgbClr val="000066"/>
              </a:solidFill>
              <a:latin typeface="Arial" panose="020B0604020202020204" pitchFamily="34" charset="0"/>
              <a:ea typeface="宋体" panose="02010600030101010101" pitchFamily="2" charset="-122"/>
            </a:endParaRPr>
          </a:p>
          <a:p>
            <a:pPr defTabSz="676275" fontAlgn="base">
              <a:lnSpc>
                <a:spcPct val="100000"/>
              </a:lnSpc>
              <a:spcBef>
                <a:spcPct val="50000"/>
              </a:spcBef>
              <a:spcAft>
                <a:spcPct val="0"/>
              </a:spcAft>
              <a:buClrTx/>
              <a:buSzPct val="75000"/>
              <a:buFont typeface="Wingdings" panose="05000000000000000000" pitchFamily="2" charset="2"/>
              <a:buNone/>
            </a:pPr>
            <a:r>
              <a:rPr lang="zh-CN" altLang="en-US" sz="2400" b="1">
                <a:solidFill>
                  <a:srgbClr val="000066"/>
                </a:solidFill>
                <a:latin typeface="楷体_GB2312" pitchFamily="49" charset="-122"/>
                <a:ea typeface="楷体_GB2312" pitchFamily="49" charset="-122"/>
              </a:rPr>
              <a:t>  根据配置，当该报警有效时，回调例程被调用或任务被激活，或者一个事件被设置。在报警回调函数运行时，</a:t>
            </a:r>
            <a:r>
              <a:rPr lang="en-US" altLang="zh-CN" sz="2400" b="1">
                <a:solidFill>
                  <a:srgbClr val="000066"/>
                </a:solidFill>
                <a:latin typeface="楷体_GB2312" pitchFamily="49" charset="-122"/>
                <a:ea typeface="楷体_GB2312" pitchFamily="49" charset="-122"/>
              </a:rPr>
              <a:t>2</a:t>
            </a:r>
            <a:r>
              <a:rPr lang="zh-CN" altLang="en-US" sz="2400" b="1">
                <a:solidFill>
                  <a:srgbClr val="000066"/>
                </a:solidFill>
                <a:latin typeface="楷体_GB2312" pitchFamily="49" charset="-122"/>
                <a:ea typeface="楷体_GB2312" pitchFamily="49" charset="-122"/>
              </a:rPr>
              <a:t>类中断被禁止。</a:t>
            </a:r>
            <a:endParaRPr lang="zh-CN" altLang="en-US" sz="2400" b="1">
              <a:solidFill>
                <a:srgbClr val="000066"/>
              </a:solidFill>
              <a:latin typeface="楷体_GB2312" pitchFamily="49" charset="-122"/>
              <a:ea typeface="楷体_GB2312" pitchFamily="49" charset="-122"/>
            </a:endParaRPr>
          </a:p>
        </p:txBody>
      </p:sp>
      <p:pic>
        <p:nvPicPr>
          <p:cNvPr id="2384" name="图片 2383"/>
          <p:cNvPicPr>
            <a:picLocks noChangeAspect="1"/>
          </p:cNvPicPr>
          <p:nvPr/>
        </p:nvPicPr>
        <p:blipFill>
          <a:blip r:embed="rId1"/>
          <a:stretch>
            <a:fillRect/>
          </a:stretch>
        </p:blipFill>
        <p:spPr>
          <a:xfrm>
            <a:off x="381000" y="1752600"/>
            <a:ext cx="4648200" cy="4953000"/>
          </a:xfrm>
          <a:prstGeom prst="rect">
            <a:avLst/>
          </a:prstGeom>
          <a:noFill/>
          <a:ln w="9525">
            <a:noFill/>
          </a:ln>
        </p:spPr>
      </p:pic>
      <p:sp>
        <p:nvSpPr>
          <p:cNvPr id="2385" name="标题 2384"/>
          <p:cNvSpPr/>
          <p:nvPr>
            <p:ph type="title" idx="4294967295"/>
          </p:nvPr>
        </p:nvSpPr>
        <p:spPr>
          <a:xfrm>
            <a:off x="381000" y="0"/>
            <a:ext cx="8229600" cy="666750"/>
          </a:xfrm>
          <a:ln/>
        </p:spPr>
        <p:txBody>
          <a:bodyPr lIns="82550" tIns="41275" rIns="82550" bIns="41275"/>
          <a:p>
            <a:r>
              <a:rPr lang="en-US" altLang="zh-CN"/>
              <a:t>7</a:t>
            </a:r>
            <a:r>
              <a:rPr lang="zh-CN" altLang="en-US"/>
              <a:t>．报警</a:t>
            </a:r>
            <a:endParaRPr lang="zh-CN" altLang="en-US"/>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8" name="标题 2387"/>
          <p:cNvSpPr/>
          <p:nvPr>
            <p:ph type="title" idx="4294967295"/>
          </p:nvPr>
        </p:nvSpPr>
        <p:spPr>
          <a:xfrm>
            <a:off x="728663" y="0"/>
            <a:ext cx="7772400" cy="346075"/>
          </a:xfrm>
          <a:ln/>
        </p:spPr>
        <p:txBody>
          <a:bodyPr lIns="82550" tIns="41275" rIns="82550" bIns="41275"/>
          <a:p>
            <a:r>
              <a:rPr lang="zh-CN" altLang="en-US"/>
              <a:t>计数器</a:t>
            </a:r>
            <a:endParaRPr lang="zh-CN" altLang="en-US"/>
          </a:p>
        </p:txBody>
      </p:sp>
      <p:sp>
        <p:nvSpPr>
          <p:cNvPr id="2389" name="文本占位符 2388"/>
          <p:cNvSpPr/>
          <p:nvPr>
            <p:ph type="body" idx="4294967295"/>
          </p:nvPr>
        </p:nvSpPr>
        <p:spPr>
          <a:xfrm>
            <a:off x="381000" y="1905000"/>
            <a:ext cx="8229600" cy="3186113"/>
          </a:xfrm>
          <a:ln/>
        </p:spPr>
        <p:txBody>
          <a:bodyPr lIns="82550" tIns="41275" rIns="82550" bIns="41275"/>
          <a:p>
            <a:pPr>
              <a:lnSpc>
                <a:spcPct val="115000"/>
              </a:lnSpc>
            </a:pPr>
            <a:r>
              <a:rPr lang="zh-CN" altLang="en-US">
                <a:latin typeface="楷体_GB2312" pitchFamily="49" charset="-122"/>
                <a:ea typeface="楷体_GB2312" pitchFamily="49" charset="-122"/>
              </a:rPr>
              <a:t>一个计数器通过硬件提供的节拍来实现计数。 </a:t>
            </a: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不支持标准</a:t>
            </a:r>
            <a:r>
              <a:rPr lang="en-US" altLang="zh-CN">
                <a:latin typeface="楷体_GB2312" pitchFamily="49" charset="-122"/>
                <a:ea typeface="楷体_GB2312" pitchFamily="49" charset="-122"/>
              </a:rPr>
              <a:t>API</a:t>
            </a:r>
            <a:r>
              <a:rPr lang="zh-CN" altLang="en-US">
                <a:latin typeface="楷体_GB2312" pitchFamily="49" charset="-122"/>
                <a:ea typeface="楷体_GB2312" pitchFamily="49" charset="-122"/>
              </a:rPr>
              <a:t>直接操作计数器。</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操作系统关心的是怎样管理报警。</a:t>
            </a:r>
            <a:endParaRPr lang="zh-CN" altLang="en-US">
              <a:latin typeface="楷体_GB2312" pitchFamily="49" charset="-122"/>
              <a:ea typeface="楷体_GB2312" pitchFamily="49" charset="-122"/>
            </a:endParaRPr>
          </a:p>
          <a:p>
            <a:pPr>
              <a:lnSpc>
                <a:spcPct val="115000"/>
              </a:lnSpc>
            </a:pPr>
            <a:r>
              <a:rPr lang="en-US" altLang="zh-CN">
                <a:latin typeface="楷体_GB2312" pitchFamily="49" charset="-122"/>
                <a:ea typeface="楷体_GB2312" pitchFamily="49" charset="-122"/>
              </a:rPr>
              <a:t>OSEK</a:t>
            </a:r>
            <a:r>
              <a:rPr lang="zh-CN" altLang="en-US">
                <a:latin typeface="楷体_GB2312" pitchFamily="49" charset="-122"/>
                <a:ea typeface="楷体_GB2312" pitchFamily="49" charset="-122"/>
              </a:rPr>
              <a:t>操作系统提供至少一个计数器（硬件或者软件定时器）。</a:t>
            </a:r>
            <a:endParaRPr lang="zh-CN" altLang="en-US">
              <a:latin typeface="楷体_GB2312" pitchFamily="49" charset="-122"/>
              <a:ea typeface="楷体_GB2312" pitchFamily="49" charset="-122"/>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2" name="标题 2391"/>
          <p:cNvSpPr/>
          <p:nvPr>
            <p:ph type="title" idx="4294967295"/>
          </p:nvPr>
        </p:nvSpPr>
        <p:spPr>
          <a:xfrm>
            <a:off x="728663" y="0"/>
            <a:ext cx="7772400" cy="346075"/>
          </a:xfrm>
          <a:ln/>
        </p:spPr>
        <p:txBody>
          <a:bodyPr lIns="82550" tIns="41275" rIns="82550" bIns="41275"/>
          <a:p>
            <a:r>
              <a:rPr lang="zh-CN" altLang="en-US"/>
              <a:t>报警管理</a:t>
            </a:r>
            <a:endParaRPr lang="zh-CN" altLang="en-US"/>
          </a:p>
        </p:txBody>
      </p:sp>
      <p:sp>
        <p:nvSpPr>
          <p:cNvPr id="2393" name="文本占位符 2392"/>
          <p:cNvSpPr/>
          <p:nvPr>
            <p:ph type="body" idx="4294967295"/>
          </p:nvPr>
        </p:nvSpPr>
        <p:spPr>
          <a:xfrm>
            <a:off x="381000" y="1219200"/>
            <a:ext cx="8229600" cy="5573713"/>
          </a:xfrm>
          <a:ln/>
        </p:spPr>
        <p:txBody>
          <a:bodyPr wrap="square" lIns="82550" tIns="41275" rIns="82550" bIns="41275"/>
          <a:p>
            <a:pPr>
              <a:lnSpc>
                <a:spcPct val="115000"/>
              </a:lnSpc>
            </a:pPr>
            <a:r>
              <a:rPr lang="zh-CN" altLang="en-US">
                <a:ea typeface="楷体_GB2312" pitchFamily="49" charset="-122"/>
              </a:rPr>
              <a:t>操作系统在报警产生时提供任务激活、设置事件或调用一个报警回调例程。报警回调例程是由应用程序提供一个简短的函数。</a:t>
            </a:r>
            <a:endParaRPr lang="zh-CN" altLang="en-US">
              <a:ea typeface="楷体_GB2312" pitchFamily="49" charset="-122"/>
            </a:endParaRPr>
          </a:p>
          <a:p>
            <a:pPr>
              <a:lnSpc>
                <a:spcPct val="115000"/>
              </a:lnSpc>
            </a:pPr>
            <a:r>
              <a:rPr lang="zh-CN" altLang="en-US">
                <a:ea typeface="楷体_GB2312" pitchFamily="49" charset="-122"/>
              </a:rPr>
              <a:t>当与报警关联的计数器计数达到设定值时，产生报警。可以通过相对值或绝对值来设置报警关联的计数器。</a:t>
            </a:r>
            <a:endParaRPr lang="zh-CN" altLang="en-US">
              <a:ea typeface="楷体_GB2312" pitchFamily="49" charset="-122"/>
            </a:endParaRPr>
          </a:p>
          <a:p>
            <a:pPr>
              <a:lnSpc>
                <a:spcPct val="115000"/>
              </a:lnSpc>
            </a:pPr>
            <a:r>
              <a:rPr lang="zh-CN" altLang="en-US">
                <a:ea typeface="楷体_GB2312" pitchFamily="49" charset="-122"/>
              </a:rPr>
              <a:t>报警可以定义为单次报警或周期报警。</a:t>
            </a:r>
            <a:endParaRPr lang="zh-CN" altLang="en-US">
              <a:ea typeface="楷体_GB2312" pitchFamily="49" charset="-122"/>
            </a:endParaRPr>
          </a:p>
          <a:p>
            <a:pPr>
              <a:lnSpc>
                <a:spcPct val="115000"/>
              </a:lnSpc>
            </a:pPr>
            <a:r>
              <a:rPr lang="zh-CN" altLang="en-US">
                <a:ea typeface="楷体_GB2312" pitchFamily="49" charset="-122"/>
              </a:rPr>
              <a:t>操作系统还提供取消报警和获取报警值函数。</a:t>
            </a:r>
            <a:endParaRPr lang="zh-CN" altLang="en-US">
              <a:ea typeface="楷体_GB2312" pitchFamily="49" charset="-122"/>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 name="标题 2395"/>
          <p:cNvSpPr/>
          <p:nvPr>
            <p:ph type="title" idx="4294967295"/>
          </p:nvPr>
        </p:nvSpPr>
        <p:spPr>
          <a:xfrm>
            <a:off x="728663" y="0"/>
            <a:ext cx="7772400" cy="320675"/>
          </a:xfrm>
          <a:ln/>
        </p:spPr>
        <p:txBody>
          <a:bodyPr lIns="82550" tIns="41275" rIns="82550" bIns="41275"/>
          <a:p>
            <a:r>
              <a:rPr lang="zh-CN" altLang="en-US" sz="2800"/>
              <a:t>报警管理的分层模型</a:t>
            </a:r>
            <a:endParaRPr lang="zh-CN" altLang="en-US" sz="2800"/>
          </a:p>
        </p:txBody>
      </p:sp>
      <p:sp>
        <p:nvSpPr>
          <p:cNvPr id="2397" name="文本占位符 2396"/>
          <p:cNvSpPr/>
          <p:nvPr>
            <p:ph type="body" idx="4294967295"/>
          </p:nvPr>
        </p:nvSpPr>
        <p:spPr>
          <a:ln/>
        </p:spPr>
        <p:txBody>
          <a:bodyPr lIns="82550" tIns="41275" rIns="82550" bIns="41275"/>
          <a:p/>
        </p:txBody>
      </p:sp>
      <p:pic>
        <p:nvPicPr>
          <p:cNvPr id="2398" name="图片 2397"/>
          <p:cNvPicPr>
            <a:picLocks noChangeAspect="1"/>
          </p:cNvPicPr>
          <p:nvPr/>
        </p:nvPicPr>
        <p:blipFill>
          <a:blip r:embed="rId1"/>
          <a:stretch>
            <a:fillRect/>
          </a:stretch>
        </p:blipFill>
        <p:spPr>
          <a:xfrm>
            <a:off x="228600" y="1104900"/>
            <a:ext cx="8458200" cy="5753100"/>
          </a:xfrm>
          <a:prstGeom prst="rect">
            <a:avLst/>
          </a:prstGeom>
          <a:noFill/>
          <a:ln w="9525">
            <a:noFill/>
          </a:ln>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1" name="标题 2400"/>
          <p:cNvSpPr/>
          <p:nvPr>
            <p:ph type="title" idx="4294967295"/>
          </p:nvPr>
        </p:nvSpPr>
        <p:spPr>
          <a:xfrm>
            <a:off x="728663" y="0"/>
            <a:ext cx="7772400" cy="320675"/>
          </a:xfrm>
          <a:ln/>
        </p:spPr>
        <p:txBody>
          <a:bodyPr lIns="82550" tIns="41275" rIns="82550" bIns="41275"/>
          <a:p>
            <a:r>
              <a:rPr lang="zh-CN" altLang="en-US" sz="2800"/>
              <a:t>报警回调例程</a:t>
            </a:r>
            <a:endParaRPr lang="zh-CN" altLang="en-US" sz="2800" b="0"/>
          </a:p>
        </p:txBody>
      </p:sp>
      <p:sp>
        <p:nvSpPr>
          <p:cNvPr id="2402" name="文本占位符 2401"/>
          <p:cNvSpPr/>
          <p:nvPr>
            <p:ph type="body" idx="4294967295"/>
          </p:nvPr>
        </p:nvSpPr>
        <p:spPr>
          <a:xfrm>
            <a:off x="228600" y="1219200"/>
            <a:ext cx="8915400" cy="4999038"/>
          </a:xfrm>
          <a:ln/>
        </p:spPr>
        <p:txBody>
          <a:bodyPr wrap="square" lIns="82550" tIns="41275" rIns="82550" bIns="41275"/>
          <a:p>
            <a:pPr>
              <a:lnSpc>
                <a:spcPct val="115000"/>
              </a:lnSpc>
            </a:pPr>
            <a:r>
              <a:rPr lang="zh-CN" altLang="en-US">
                <a:latin typeface="楷体_GB2312" pitchFamily="49" charset="-122"/>
                <a:ea typeface="楷体_GB2312" pitchFamily="49" charset="-122"/>
              </a:rPr>
              <a:t>一个报警回调例程可以无参数或返回值。</a:t>
            </a:r>
            <a:endParaRPr lang="zh-CN" altLang="en-US">
              <a:latin typeface="楷体_GB2312" pitchFamily="49" charset="-122"/>
              <a:ea typeface="楷体_GB2312" pitchFamily="49" charset="-122"/>
            </a:endParaRPr>
          </a:p>
          <a:p>
            <a:pPr>
              <a:lnSpc>
                <a:spcPct val="115000"/>
              </a:lnSpc>
            </a:pPr>
            <a:r>
              <a:rPr lang="zh-CN" altLang="en-US">
                <a:latin typeface="楷体_GB2312" pitchFamily="49" charset="-122"/>
                <a:ea typeface="楷体_GB2312" pitchFamily="49" charset="-122"/>
              </a:rPr>
              <a:t>回调例程应按下面格式定义</a:t>
            </a:r>
            <a:r>
              <a:rPr lang="zh-CN" altLang="en-US" b="0">
                <a:latin typeface="楷体_GB2312" pitchFamily="49" charset="-122"/>
                <a:ea typeface="楷体_GB2312" pitchFamily="49" charset="-122"/>
              </a:rPr>
              <a:t>：</a:t>
            </a:r>
            <a:r>
              <a:rPr lang="en-US" altLang="zh-CN" sz="2100">
                <a:latin typeface="楷体_GB2312" pitchFamily="49" charset="-122"/>
                <a:ea typeface="楷体_GB2312" pitchFamily="49" charset="-122"/>
              </a:rPr>
              <a:t>ALARMCALLBACK(AlarmCallbackRoutineName);</a:t>
            </a:r>
            <a:endParaRPr lang="en-US" altLang="zh-CN" sz="2100">
              <a:latin typeface="楷体_GB2312" pitchFamily="49" charset="-122"/>
              <a:ea typeface="楷体_GB2312" pitchFamily="49" charset="-122"/>
            </a:endParaRPr>
          </a:p>
          <a:p>
            <a:pPr>
              <a:lnSpc>
                <a:spcPct val="115000"/>
              </a:lnSpc>
            </a:pPr>
            <a:r>
              <a:rPr lang="zh-CN" altLang="en-US" b="0">
                <a:latin typeface="楷体_GB2312" pitchFamily="49" charset="-122"/>
                <a:ea typeface="楷体_GB2312" pitchFamily="49" charset="-122"/>
              </a:rPr>
              <a:t>例如</a:t>
            </a:r>
            <a:r>
              <a:rPr lang="en-US" altLang="zh-CN" b="0">
                <a:latin typeface="楷体_GB2312" pitchFamily="49" charset="-122"/>
                <a:ea typeface="楷体_GB2312" pitchFamily="49" charset="-122"/>
              </a:rPr>
              <a:t>:</a:t>
            </a:r>
            <a:endParaRPr lang="en-US" altLang="zh-CN" b="0">
              <a:latin typeface="楷体_GB2312" pitchFamily="49" charset="-122"/>
              <a:ea typeface="楷体_GB2312" pitchFamily="49" charset="-122"/>
            </a:endParaRPr>
          </a:p>
          <a:p>
            <a:pPr lvl="1">
              <a:lnSpc>
                <a:spcPct val="115000"/>
              </a:lnSpc>
              <a:buNone/>
            </a:pPr>
            <a:r>
              <a:rPr lang="en-US" altLang="zh-CN">
                <a:latin typeface="楷体_GB2312" pitchFamily="49" charset="-122"/>
                <a:ea typeface="楷体_GB2312" pitchFamily="49" charset="-122"/>
              </a:rPr>
              <a:t>ALARMCALLBACK(BrakePedalStroke)</a:t>
            </a:r>
            <a:endParaRPr lang="en-US" altLang="zh-CN">
              <a:latin typeface="楷体_GB2312" pitchFamily="49" charset="-122"/>
              <a:ea typeface="楷体_GB2312" pitchFamily="49" charset="-122"/>
            </a:endParaRPr>
          </a:p>
          <a:p>
            <a:pPr lvl="1">
              <a:lnSpc>
                <a:spcPct val="115000"/>
              </a:lnSpc>
              <a:buNone/>
            </a:pP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lvl="1">
              <a:lnSpc>
                <a:spcPct val="115000"/>
              </a:lnSpc>
              <a:buNone/>
            </a:pPr>
            <a:r>
              <a:rPr lang="en-US" altLang="zh-CN">
                <a:latin typeface="楷体_GB2312" pitchFamily="49" charset="-122"/>
                <a:ea typeface="楷体_GB2312" pitchFamily="49" charset="-122"/>
              </a:rPr>
              <a:t>/* do application processing */</a:t>
            </a:r>
            <a:endParaRPr lang="en-US" altLang="zh-CN">
              <a:latin typeface="楷体_GB2312" pitchFamily="49" charset="-122"/>
              <a:ea typeface="楷体_GB2312" pitchFamily="49" charset="-122"/>
            </a:endParaRPr>
          </a:p>
          <a:p>
            <a:pPr lvl="1">
              <a:lnSpc>
                <a:spcPct val="115000"/>
              </a:lnSpc>
              <a:buNone/>
            </a:pP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5" name="标题 2404"/>
          <p:cNvSpPr/>
          <p:nvPr>
            <p:ph type="title" idx="4294967295"/>
          </p:nvPr>
        </p:nvSpPr>
        <p:spPr>
          <a:xfrm>
            <a:off x="728663" y="0"/>
            <a:ext cx="7772400" cy="346075"/>
          </a:xfrm>
          <a:ln/>
        </p:spPr>
        <p:txBody>
          <a:bodyPr lIns="82550" tIns="41275" rIns="82550" bIns="41275"/>
          <a:p>
            <a:r>
              <a:rPr lang="en-US" altLang="zh-CN"/>
              <a:t>8</a:t>
            </a:r>
            <a:r>
              <a:rPr lang="zh-CN" altLang="en-US"/>
              <a:t>．消息</a:t>
            </a:r>
            <a:endParaRPr lang="zh-CN" altLang="en-US"/>
          </a:p>
        </p:txBody>
      </p:sp>
      <p:sp>
        <p:nvSpPr>
          <p:cNvPr id="2406" name="文本占位符 2405"/>
          <p:cNvSpPr/>
          <p:nvPr>
            <p:ph type="body" idx="4294967295"/>
          </p:nvPr>
        </p:nvSpPr>
        <p:spPr>
          <a:xfrm>
            <a:off x="381000" y="2057400"/>
            <a:ext cx="8229600" cy="2136775"/>
          </a:xfrm>
          <a:ln/>
        </p:spPr>
        <p:txBody>
          <a:bodyPr wrap="square" lIns="82550" tIns="41275" rIns="82550" bIns="41275"/>
          <a:p>
            <a:r>
              <a:rPr lang="zh-CN" altLang="en-US">
                <a:latin typeface="楷体_GB2312" pitchFamily="49" charset="-122"/>
                <a:ea typeface="楷体_GB2312" pitchFamily="49" charset="-122"/>
              </a:rPr>
              <a:t>消息主要用于处理器内部和处理器之间进行通信。</a:t>
            </a:r>
            <a:endParaRPr lang="zh-CN" altLang="en-US">
              <a:latin typeface="楷体_GB2312" pitchFamily="49" charset="-122"/>
              <a:ea typeface="楷体_GB2312" pitchFamily="49" charset="-122"/>
            </a:endParaRPr>
          </a:p>
          <a:p>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对消息进行了详细说明。</a:t>
            </a:r>
            <a:endParaRPr lang="zh-CN" altLang="en-US">
              <a:latin typeface="楷体_GB2312" pitchFamily="49" charset="-122"/>
              <a:ea typeface="楷体_GB2312" pitchFamily="49" charset="-122"/>
            </a:endParaRPr>
          </a:p>
          <a:p>
            <a:endParaRPr lang="zh-CN" altLang="en-US">
              <a:latin typeface="楷体_GB2312" pitchFamily="49" charset="-122"/>
              <a:ea typeface="楷体_GB2312" pitchFamily="49"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4" name="文本占位符 2103"/>
          <p:cNvSpPr/>
          <p:nvPr>
            <p:ph type="body" idx="4294967295"/>
          </p:nvPr>
        </p:nvSpPr>
        <p:spPr>
          <a:xfrm>
            <a:off x="533400" y="1295400"/>
            <a:ext cx="8229600" cy="5145088"/>
          </a:xfrm>
          <a:ln/>
        </p:spPr>
        <p:txBody>
          <a:bodyPr wrap="square" lIns="82550" tIns="41275" rIns="82550" bIns="41275"/>
          <a:p>
            <a:pPr>
              <a:buNone/>
            </a:pPr>
            <a:r>
              <a:rPr lang="en-US" altLang="zh-CN"/>
              <a:t>OSEK OS</a:t>
            </a:r>
            <a:r>
              <a:rPr lang="zh-CN" altLang="en-US"/>
              <a:t>标准主要包括：</a:t>
            </a:r>
            <a:endParaRPr lang="zh-CN" altLang="en-US"/>
          </a:p>
          <a:p>
            <a:pPr lvl="1"/>
            <a:r>
              <a:rPr lang="zh-CN" altLang="en-US">
                <a:ea typeface="楷体_GB2312" pitchFamily="49" charset="-122"/>
              </a:rPr>
              <a:t>操作系统构架</a:t>
            </a:r>
            <a:endParaRPr lang="zh-CN" altLang="en-US">
              <a:ea typeface="楷体_GB2312" pitchFamily="49" charset="-122"/>
            </a:endParaRPr>
          </a:p>
          <a:p>
            <a:pPr lvl="1"/>
            <a:r>
              <a:rPr lang="zh-CN" altLang="en-US">
                <a:ea typeface="楷体_GB2312" pitchFamily="49" charset="-122"/>
              </a:rPr>
              <a:t>任务管理</a:t>
            </a:r>
            <a:endParaRPr lang="zh-CN" altLang="en-US">
              <a:ea typeface="楷体_GB2312" pitchFamily="49" charset="-122"/>
            </a:endParaRPr>
          </a:p>
          <a:p>
            <a:pPr lvl="1"/>
            <a:r>
              <a:rPr lang="zh-CN" altLang="en-US">
                <a:ea typeface="楷体_GB2312" pitchFamily="49" charset="-122"/>
              </a:rPr>
              <a:t>应用模式</a:t>
            </a:r>
            <a:endParaRPr lang="zh-CN" altLang="en-US">
              <a:ea typeface="楷体_GB2312" pitchFamily="49" charset="-122"/>
            </a:endParaRPr>
          </a:p>
          <a:p>
            <a:pPr lvl="1"/>
            <a:r>
              <a:rPr lang="zh-CN" altLang="en-US">
                <a:ea typeface="楷体_GB2312" pitchFamily="49" charset="-122"/>
              </a:rPr>
              <a:t>中断处理</a:t>
            </a:r>
            <a:endParaRPr lang="zh-CN" altLang="en-US">
              <a:ea typeface="楷体_GB2312" pitchFamily="49" charset="-122"/>
            </a:endParaRPr>
          </a:p>
          <a:p>
            <a:pPr lvl="1"/>
            <a:r>
              <a:rPr lang="zh-CN" altLang="en-US">
                <a:ea typeface="楷体_GB2312" pitchFamily="49" charset="-122"/>
              </a:rPr>
              <a:t>事件机制</a:t>
            </a:r>
            <a:endParaRPr lang="zh-CN" altLang="en-US">
              <a:ea typeface="楷体_GB2312" pitchFamily="49" charset="-122"/>
            </a:endParaRPr>
          </a:p>
          <a:p>
            <a:pPr lvl="1"/>
            <a:r>
              <a:rPr lang="zh-CN" altLang="en-US">
                <a:ea typeface="楷体_GB2312" pitchFamily="49" charset="-122"/>
              </a:rPr>
              <a:t>资源管理</a:t>
            </a:r>
            <a:endParaRPr lang="zh-CN" altLang="en-US">
              <a:ea typeface="楷体_GB2312" pitchFamily="49" charset="-122"/>
            </a:endParaRPr>
          </a:p>
          <a:p>
            <a:pPr lvl="1"/>
            <a:r>
              <a:rPr lang="zh-CN" altLang="en-US">
                <a:ea typeface="楷体_GB2312" pitchFamily="49" charset="-122"/>
              </a:rPr>
              <a:t>警报</a:t>
            </a:r>
            <a:endParaRPr lang="zh-CN" altLang="en-US">
              <a:ea typeface="楷体_GB2312" pitchFamily="49" charset="-122"/>
            </a:endParaRPr>
          </a:p>
          <a:p>
            <a:pPr lvl="1"/>
            <a:r>
              <a:rPr lang="zh-CN" altLang="en-US">
                <a:ea typeface="楷体_GB2312" pitchFamily="49" charset="-122"/>
              </a:rPr>
              <a:t>消息机制</a:t>
            </a:r>
            <a:endParaRPr lang="zh-CN" altLang="en-US">
              <a:ea typeface="楷体_GB2312" pitchFamily="49" charset="-122"/>
            </a:endParaRPr>
          </a:p>
          <a:p>
            <a:pPr lvl="1"/>
            <a:r>
              <a:rPr lang="zh-CN" altLang="en-US">
                <a:ea typeface="楷体_GB2312" pitchFamily="49" charset="-122"/>
              </a:rPr>
              <a:t>错误处理</a:t>
            </a:r>
            <a:endParaRPr lang="zh-CN" altLang="en-US">
              <a:ea typeface="楷体_GB2312" pitchFamily="49" charset="-122"/>
            </a:endParaRPr>
          </a:p>
        </p:txBody>
      </p:sp>
      <p:sp>
        <p:nvSpPr>
          <p:cNvPr id="2105" name="标题 2104"/>
          <p:cNvSpPr/>
          <p:nvPr>
            <p:ph type="title" idx="4294967295"/>
          </p:nvPr>
        </p:nvSpPr>
        <p:spPr>
          <a:xfrm>
            <a:off x="728663" y="0"/>
            <a:ext cx="7772400" cy="666750"/>
          </a:xfrm>
          <a:ln/>
        </p:spPr>
        <p:txBody>
          <a:bodyPr lIns="82550" tIns="41275" rIns="82550" bIns="41275"/>
          <a:p>
            <a:r>
              <a:rPr lang="en-US" altLang="zh-CN"/>
              <a:t>OSEK OS</a:t>
            </a:r>
            <a:r>
              <a:rPr lang="zh-CN" altLang="en-US"/>
              <a:t>标准</a:t>
            </a:r>
            <a:endParaRPr lang="zh-CN" altLang="en-US"/>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9" name="矩形 2408"/>
          <p:cNvSpPr/>
          <p:nvPr/>
        </p:nvSpPr>
        <p:spPr>
          <a:xfrm>
            <a:off x="533400" y="0"/>
            <a:ext cx="8077200" cy="646113"/>
          </a:xfrm>
          <a:prstGeom prst="rect">
            <a:avLst/>
          </a:prstGeom>
          <a:noFill/>
          <a:ln w="9525">
            <a:noFill/>
          </a:ln>
        </p:spPr>
        <p:txBody>
          <a:bodyPr lIns="82550" tIns="41275" rIns="82550" bIns="41275"/>
          <a:p>
            <a:pPr marL="254000" indent="-254000" algn="ctr" defTabSz="676275" eaLnBrk="0" fontAlgn="base" hangingPunct="0">
              <a:lnSpc>
                <a:spcPct val="105000"/>
              </a:lnSpc>
              <a:spcBef>
                <a:spcPct val="50000"/>
              </a:spcBef>
              <a:spcAft>
                <a:spcPct val="0"/>
              </a:spcAft>
              <a:buClrTx/>
              <a:buSzPct val="75000"/>
            </a:pPr>
            <a:r>
              <a:rPr lang="zh-CN" altLang="en-US" sz="3200" b="1">
                <a:solidFill>
                  <a:srgbClr val="FFFF00"/>
                </a:solidFill>
                <a:latin typeface="Times New Roman" panose="02020603050405020304" pitchFamily="18" charset="0"/>
                <a:ea typeface="黑体" panose="02010609060101010101" pitchFamily="2" charset="-122"/>
              </a:rPr>
              <a:t>本节提要</a:t>
            </a:r>
            <a:endParaRPr lang="zh-CN" altLang="en-US" sz="3200" b="1">
              <a:solidFill>
                <a:srgbClr val="FFFF00"/>
              </a:solidFill>
              <a:latin typeface="Times New Roman" panose="02020603050405020304" pitchFamily="18" charset="0"/>
              <a:ea typeface="黑体" panose="02010609060101010101" pitchFamily="2" charset="-122"/>
            </a:endParaRPr>
          </a:p>
        </p:txBody>
      </p:sp>
      <p:sp>
        <p:nvSpPr>
          <p:cNvPr id="2410" name="矩形 2409"/>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sp>
        <p:nvSpPr>
          <p:cNvPr id="2411" name="矩形 2410"/>
          <p:cNvSpPr/>
          <p:nvPr/>
        </p:nvSpPr>
        <p:spPr>
          <a:xfrm>
            <a:off x="0" y="0"/>
            <a:ext cx="9144000" cy="0"/>
          </a:xfrm>
          <a:prstGeom prst="rect">
            <a:avLst/>
          </a:prstGeom>
          <a:noFill/>
          <a:ln w="9525">
            <a:noFill/>
          </a:ln>
        </p:spPr>
        <p:txBody>
          <a:bodyPr/>
          <a:p>
            <a:pPr defTabSz="914400" fontAlgn="base">
              <a:lnSpc>
                <a:spcPct val="100000"/>
              </a:lnSpc>
              <a:spcBef>
                <a:spcPct val="0"/>
              </a:spcBef>
              <a:spcAft>
                <a:spcPct val="0"/>
              </a:spcAft>
              <a:buClrTx/>
              <a:buSzPct val="100000"/>
            </a:pPr>
            <a:endParaRPr>
              <a:latin typeface="Arial" panose="020B0604020202020204" pitchFamily="34" charset="0"/>
              <a:ea typeface="宋体" panose="02010600030101010101" pitchFamily="2" charset="-122"/>
            </a:endParaRPr>
          </a:p>
        </p:txBody>
      </p:sp>
      <p:pic>
        <p:nvPicPr>
          <p:cNvPr id="2412" name="图片 2411"/>
          <p:cNvPicPr>
            <a:picLocks noChangeAspect="1"/>
          </p:cNvPicPr>
          <p:nvPr/>
        </p:nvPicPr>
        <p:blipFill>
          <a:blip r:embed="rId1"/>
          <a:srcRect l="6396"/>
          <a:stretch>
            <a:fillRect/>
          </a:stretch>
        </p:blipFill>
        <p:spPr>
          <a:xfrm>
            <a:off x="38100" y="2066925"/>
            <a:ext cx="3238500" cy="3724275"/>
          </a:xfrm>
          <a:prstGeom prst="rect">
            <a:avLst/>
          </a:prstGeom>
          <a:noFill/>
          <a:ln w="9525">
            <a:noFill/>
          </a:ln>
        </p:spPr>
      </p:pic>
      <p:sp>
        <p:nvSpPr>
          <p:cNvPr id="2413" name="矩形 2412"/>
          <p:cNvSpPr/>
          <p:nvPr/>
        </p:nvSpPr>
        <p:spPr>
          <a:xfrm>
            <a:off x="1633538" y="1687513"/>
            <a:ext cx="2251075" cy="4478337"/>
          </a:xfrm>
          <a:noFill/>
          <a:ln w="28575" cap="flat" cmpd="sng">
            <a:solidFill>
              <a:srgbClr val="CCCCFF"/>
            </a:solidFill>
            <a:prstDash val="sysDot"/>
            <a:headEnd type="none" w="med" len="med"/>
            <a:tailEnd type="none" w="med" len="med"/>
          </a:ln>
        </p:spPr>
        <p:txBody>
          <a:bodyPr/>
          <a:p>
            <a:endParaRPr lang="zh-CN" altLang="en-US"/>
          </a:p>
        </p:txBody>
      </p:sp>
      <p:sp>
        <p:nvSpPr>
          <p:cNvPr id="2414" name="椭圆 2413"/>
          <p:cNvSpPr/>
          <p:nvPr/>
        </p:nvSpPr>
        <p:spPr>
          <a:xfrm>
            <a:off x="2644775" y="1751013"/>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415" name="椭圆 2414"/>
          <p:cNvSpPr/>
          <p:nvPr/>
        </p:nvSpPr>
        <p:spPr>
          <a:xfrm>
            <a:off x="3629025" y="36385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3</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416" name="椭圆 2415"/>
          <p:cNvSpPr/>
          <p:nvPr/>
        </p:nvSpPr>
        <p:spPr>
          <a:xfrm>
            <a:off x="3371850" y="2695575"/>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2</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417" name="椭圆 2416"/>
          <p:cNvSpPr/>
          <p:nvPr/>
        </p:nvSpPr>
        <p:spPr>
          <a:xfrm>
            <a:off x="2814638" y="5373688"/>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5</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418" name="椭圆 2417"/>
          <p:cNvSpPr/>
          <p:nvPr/>
        </p:nvSpPr>
        <p:spPr>
          <a:xfrm>
            <a:off x="3533775" y="4540250"/>
            <a:ext cx="444500" cy="444500"/>
          </a:xfrm>
          <a:prstGeom prst="ellipse">
            <a:avLst/>
          </a:prstGeom>
          <a:gradFill rotWithShape="0">
            <a:gsLst>
              <a:gs pos="0">
                <a:srgbClr val="FFFFFF"/>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nchorCtr="0"/>
          <a:p>
            <a:pPr algn="ctr" defTabSz="914400" eaLnBrk="0" fontAlgn="base" hangingPunct="0">
              <a:lnSpc>
                <a:spcPct val="100000"/>
              </a:lnSpc>
              <a:spcBef>
                <a:spcPct val="0"/>
              </a:spcBef>
              <a:spcAft>
                <a:spcPct val="0"/>
              </a:spcAft>
              <a:buClrTx/>
              <a:buSzPct val="100000"/>
            </a:pPr>
            <a:r>
              <a:rPr lang="en-US" altLang="zh-CN" sz="2400" b="1">
                <a:effectLst>
                  <a:outerShdw blurRad="38100" dist="38100" dir="2700000">
                    <a:srgbClr val="FFFFFF"/>
                  </a:outerShdw>
                </a:effectLst>
                <a:latin typeface="Arial" panose="020B0604020202020204" pitchFamily="34" charset="0"/>
                <a:ea typeface="宋体" panose="02010600030101010101" pitchFamily="2" charset="-122"/>
              </a:rPr>
              <a:t>4</a:t>
            </a:r>
            <a:endParaRPr lang="en-US" altLang="zh-CN" sz="2400" b="1">
              <a:effectLst>
                <a:outerShdw blurRad="38100" dist="38100" dir="2700000">
                  <a:srgbClr val="FFFFFF"/>
                </a:outerShdw>
              </a:effectLst>
              <a:latin typeface="Arial" panose="020B0604020202020204" pitchFamily="34" charset="0"/>
              <a:ea typeface="宋体" panose="02010600030101010101" pitchFamily="2" charset="-122"/>
            </a:endParaRPr>
          </a:p>
        </p:txBody>
      </p:sp>
      <p:sp>
        <p:nvSpPr>
          <p:cNvPr id="2419" name="矩形 2418"/>
          <p:cNvSpPr/>
          <p:nvPr/>
        </p:nvSpPr>
        <p:spPr>
          <a:xfrm>
            <a:off x="3505200" y="1752600"/>
            <a:ext cx="5373688"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a:t>
            </a:r>
            <a:r>
              <a:rPr lang="zh-CN" altLang="en-US" sz="2400" b="1">
                <a:latin typeface="Arial" panose="020B0604020202020204" pitchFamily="34" charset="0"/>
                <a:ea typeface="华文楷体" panose="02010600040101010101" pitchFamily="2" charset="-122"/>
              </a:rPr>
              <a:t>标准介绍</a:t>
            </a:r>
            <a:endParaRPr lang="zh-CN" altLang="en-US" sz="2400" b="1">
              <a:latin typeface="Arial" panose="020B0604020202020204" pitchFamily="34" charset="0"/>
              <a:ea typeface="华文楷体" panose="02010600040101010101" pitchFamily="2" charset="-122"/>
            </a:endParaRPr>
          </a:p>
        </p:txBody>
      </p:sp>
      <p:sp>
        <p:nvSpPr>
          <p:cNvPr id="2420" name="矩形 2419"/>
          <p:cNvSpPr/>
          <p:nvPr/>
        </p:nvSpPr>
        <p:spPr>
          <a:xfrm>
            <a:off x="3943350" y="2667000"/>
            <a:ext cx="52006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OS</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
        <p:nvSpPr>
          <p:cNvPr id="2421" name="矩形 2420"/>
          <p:cNvSpPr/>
          <p:nvPr/>
        </p:nvSpPr>
        <p:spPr>
          <a:xfrm>
            <a:off x="3429000" y="5410200"/>
            <a:ext cx="4298950"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sym typeface="Symbol" panose="05050102010706020507" pitchFamily="18" charset="2"/>
              </a:rPr>
              <a:t>AutoOSEK </a:t>
            </a:r>
            <a:r>
              <a:rPr lang="zh-CN" altLang="en-US" sz="2400" b="1">
                <a:latin typeface="Arial" panose="020B0604020202020204" pitchFamily="34" charset="0"/>
                <a:ea typeface="华文楷体" panose="02010600040101010101" pitchFamily="2" charset="-122"/>
                <a:sym typeface="Symbol" panose="05050102010706020507" pitchFamily="18" charset="2"/>
              </a:rPr>
              <a:t>内核设计</a:t>
            </a:r>
            <a:endParaRPr lang="zh-CN" altLang="en-US" sz="2400" b="1">
              <a:latin typeface="Arial" panose="020B0604020202020204" pitchFamily="34" charset="0"/>
              <a:ea typeface="华文楷体" panose="02010600040101010101" pitchFamily="2" charset="-122"/>
              <a:sym typeface="Symbol" panose="05050102010706020507" pitchFamily="18" charset="2"/>
            </a:endParaRPr>
          </a:p>
        </p:txBody>
      </p:sp>
      <p:sp>
        <p:nvSpPr>
          <p:cNvPr id="2422" name="矩形 2421"/>
          <p:cNvSpPr/>
          <p:nvPr/>
        </p:nvSpPr>
        <p:spPr>
          <a:xfrm>
            <a:off x="4343400" y="3657600"/>
            <a:ext cx="3254375"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solidFill>
                  <a:srgbClr val="FF0000"/>
                </a:solidFill>
                <a:latin typeface="Arial" panose="020B0604020202020204" pitchFamily="34" charset="0"/>
                <a:ea typeface="华文楷体" panose="02010600040101010101" pitchFamily="2" charset="-122"/>
              </a:rPr>
              <a:t>OSEK COM</a:t>
            </a:r>
            <a:r>
              <a:rPr lang="zh-CN" altLang="en-US" sz="2400" b="1">
                <a:solidFill>
                  <a:srgbClr val="FF0000"/>
                </a:solidFill>
                <a:latin typeface="Arial" panose="020B0604020202020204" pitchFamily="34" charset="0"/>
                <a:ea typeface="华文楷体" panose="02010600040101010101" pitchFamily="2" charset="-122"/>
              </a:rPr>
              <a:t>标准</a:t>
            </a:r>
            <a:endParaRPr lang="zh-CN" altLang="en-US" sz="2400" b="1">
              <a:solidFill>
                <a:srgbClr val="FF0000"/>
              </a:solidFill>
              <a:latin typeface="Arial" panose="020B0604020202020204" pitchFamily="34" charset="0"/>
              <a:ea typeface="华文楷体" panose="02010600040101010101" pitchFamily="2" charset="-122"/>
            </a:endParaRPr>
          </a:p>
          <a:p>
            <a:pPr defTabSz="914400" eaLnBrk="0" fontAlgn="base" hangingPunct="0">
              <a:lnSpc>
                <a:spcPct val="90000"/>
              </a:lnSpc>
              <a:spcBef>
                <a:spcPct val="0"/>
              </a:spcBef>
              <a:spcAft>
                <a:spcPct val="0"/>
              </a:spcAft>
              <a:buClrTx/>
              <a:buSzPct val="100000"/>
            </a:pPr>
            <a:endParaRPr lang="zh-CN" altLang="en-US" sz="2400" b="1">
              <a:solidFill>
                <a:srgbClr val="FF0000"/>
              </a:solidFill>
              <a:latin typeface="楷体_GB2312" pitchFamily="49" charset="-122"/>
              <a:ea typeface="楷体_GB2312" pitchFamily="49" charset="-122"/>
            </a:endParaRPr>
          </a:p>
        </p:txBody>
      </p:sp>
      <p:sp>
        <p:nvSpPr>
          <p:cNvPr id="2423" name="矩形 2422"/>
          <p:cNvSpPr/>
          <p:nvPr/>
        </p:nvSpPr>
        <p:spPr>
          <a:xfrm>
            <a:off x="4267200" y="4495800"/>
            <a:ext cx="3065463" cy="450850"/>
          </a:xfrm>
          <a:prstGeom prst="rect">
            <a:avLst/>
          </a:prstGeom>
          <a:noFill/>
          <a:ln w="9525">
            <a:noFill/>
          </a:ln>
        </p:spPr>
        <p:txBody>
          <a:bodyPr lIns="82550" tIns="41275" rIns="82550" bIns="41275"/>
          <a:p>
            <a:pPr defTabSz="914400" eaLnBrk="0" fontAlgn="base" hangingPunct="0">
              <a:lnSpc>
                <a:spcPct val="90000"/>
              </a:lnSpc>
              <a:spcBef>
                <a:spcPct val="0"/>
              </a:spcBef>
              <a:spcAft>
                <a:spcPct val="0"/>
              </a:spcAft>
              <a:buClrTx/>
              <a:buSzPct val="100000"/>
            </a:pPr>
            <a:r>
              <a:rPr lang="en-US" altLang="zh-CN" sz="2400" b="1">
                <a:latin typeface="Arial" panose="020B0604020202020204" pitchFamily="34" charset="0"/>
                <a:ea typeface="华文楷体" panose="02010600040101010101" pitchFamily="2" charset="-122"/>
              </a:rPr>
              <a:t>OSEK OIL</a:t>
            </a:r>
            <a:r>
              <a:rPr lang="zh-CN" altLang="en-US" sz="2400" b="1">
                <a:latin typeface="Arial" panose="020B0604020202020204" pitchFamily="34" charset="0"/>
                <a:ea typeface="华文楷体" panose="02010600040101010101" pitchFamily="2" charset="-122"/>
              </a:rPr>
              <a:t>标准</a:t>
            </a:r>
            <a:endParaRPr lang="zh-CN" altLang="en-US" sz="2400" b="1">
              <a:latin typeface="Arial" panose="020B0604020202020204" pitchFamily="34" charset="0"/>
              <a:ea typeface="华文楷体" panose="02010600040101010101" pitchFamily="2" charset="-122"/>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 name="标题 2425"/>
          <p:cNvSpPr/>
          <p:nvPr>
            <p:ph type="title" idx="4294967295"/>
          </p:nvPr>
        </p:nvSpPr>
        <p:spPr>
          <a:xfrm>
            <a:off x="728663" y="0"/>
            <a:ext cx="7772400" cy="520700"/>
          </a:xfrm>
          <a:ln/>
        </p:spPr>
        <p:txBody>
          <a:bodyPr lIns="82550" tIns="41275" rIns="82550" bIns="41275"/>
          <a:p>
            <a:r>
              <a:rPr lang="en-US" altLang="zh-CN"/>
              <a:t>OSEK COM</a:t>
            </a:r>
            <a:endParaRPr lang="en-US" altLang="zh-CN"/>
          </a:p>
        </p:txBody>
      </p:sp>
      <p:sp>
        <p:nvSpPr>
          <p:cNvPr id="2427" name="文本占位符 2426"/>
          <p:cNvSpPr/>
          <p:nvPr>
            <p:ph type="body" idx="4294967295"/>
          </p:nvPr>
        </p:nvSpPr>
        <p:spPr>
          <a:xfrm>
            <a:off x="381000" y="1524000"/>
            <a:ext cx="8229600" cy="5126038"/>
          </a:xfrm>
          <a:ln/>
        </p:spPr>
        <p:txBody>
          <a:bodyPr wrap="square" lIns="82550" tIns="41275" rIns="82550" bIns="41275"/>
          <a:p>
            <a:pPr>
              <a:lnSpc>
                <a:spcPct val="115000"/>
              </a:lnSpc>
            </a:pPr>
            <a:r>
              <a:rPr lang="en-US" altLang="zh-CN" sz="2400">
                <a:latin typeface="楷体_GB2312" pitchFamily="49" charset="-122"/>
                <a:ea typeface="楷体_GB2312" pitchFamily="49" charset="-122"/>
              </a:rPr>
              <a:t>OSEK</a:t>
            </a:r>
            <a:r>
              <a:rPr lang="zh-CN" altLang="en-US" sz="2400">
                <a:latin typeface="楷体_GB2312" pitchFamily="49" charset="-122"/>
                <a:ea typeface="楷体_GB2312" pitchFamily="49" charset="-122"/>
              </a:rPr>
              <a:t>标准也包含了车辆内部通信的接口和协议的规定，称为</a:t>
            </a:r>
            <a:r>
              <a:rPr lang="en-US" altLang="zh-CN" sz="2400">
                <a:latin typeface="楷体_GB2312" pitchFamily="49" charset="-122"/>
                <a:ea typeface="楷体_GB2312" pitchFamily="49" charset="-122"/>
              </a:rPr>
              <a:t>OSEK COM</a:t>
            </a:r>
            <a:r>
              <a:rPr lang="zh-CN" altLang="en-US" sz="2400">
                <a:latin typeface="楷体_GB2312" pitchFamily="49" charset="-122"/>
                <a:ea typeface="楷体_GB2312" pitchFamily="49" charset="-122"/>
              </a:rPr>
              <a:t>。通信条款规定了整个车辆中两个结点之间的通信和一个结点的内部的通信。基本思想是为应用层提供一个易于实现不同硬件之间通信的独立于具体通信介质的标准的通信接口。</a:t>
            </a:r>
            <a:endParaRPr lang="zh-CN" altLang="en-US" sz="2400">
              <a:latin typeface="楷体_GB2312" pitchFamily="49" charset="-122"/>
              <a:ea typeface="楷体_GB2312" pitchFamily="49" charset="-122"/>
            </a:endParaRPr>
          </a:p>
          <a:p>
            <a:pPr>
              <a:lnSpc>
                <a:spcPct val="115000"/>
              </a:lnSpc>
            </a:pPr>
            <a:r>
              <a:rPr lang="en-US" altLang="zh-CN" sz="2400">
                <a:latin typeface="楷体_GB2312" pitchFamily="49" charset="-122"/>
                <a:ea typeface="楷体_GB2312" pitchFamily="49" charset="-122"/>
              </a:rPr>
              <a:t>COM</a:t>
            </a:r>
            <a:r>
              <a:rPr lang="zh-CN" altLang="en-US" sz="2400">
                <a:latin typeface="楷体_GB2312" pitchFamily="49" charset="-122"/>
                <a:ea typeface="楷体_GB2312" pitchFamily="49" charset="-122"/>
              </a:rPr>
              <a:t>规范给内部通信和外部通信定义了公共的软件通信接口和服务，这些接口和服务独立于所采用的通信协议。通过这些，就增加了应用程序软件模块的可移植性。 </a:t>
            </a:r>
            <a:endParaRPr lang="zh-CN" altLang="en-US" sz="2400">
              <a:latin typeface="楷体_GB2312" pitchFamily="49" charset="-122"/>
              <a:ea typeface="楷体_GB2312" pitchFamily="49" charset="-122"/>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0" name="文本占位符 2429"/>
          <p:cNvSpPr/>
          <p:nvPr>
            <p:ph type="body" idx="4294967295"/>
          </p:nvPr>
        </p:nvSpPr>
        <p:spPr>
          <a:xfrm>
            <a:off x="533400" y="1447800"/>
            <a:ext cx="8229600" cy="3595688"/>
          </a:xfrm>
          <a:ln/>
        </p:spPr>
        <p:txBody>
          <a:bodyPr wrap="square" lIns="82550" tIns="41275" rIns="82550" bIns="41275"/>
          <a:p>
            <a:pPr>
              <a:lnSpc>
                <a:spcPct val="115000"/>
              </a:lnSpc>
            </a:pPr>
            <a:r>
              <a:rPr lang="en-US" altLang="zh-CN"/>
              <a:t> </a:t>
            </a:r>
            <a:r>
              <a:rPr lang="en-US" altLang="zh-CN" sz="2400">
                <a:latin typeface="楷体_GB2312" pitchFamily="49" charset="-122"/>
                <a:ea typeface="楷体_GB2312" pitchFamily="49" charset="-122"/>
              </a:rPr>
              <a:t>OSEK COM </a:t>
            </a:r>
            <a:r>
              <a:rPr lang="zh-CN" altLang="en-US" sz="2400">
                <a:latin typeface="楷体_GB2312" pitchFamily="49" charset="-122"/>
                <a:ea typeface="楷体_GB2312" pitchFamily="49" charset="-122"/>
              </a:rPr>
              <a:t>提供了在任务间、</a:t>
            </a:r>
            <a:r>
              <a:rPr lang="en-US" altLang="zh-CN" sz="2400">
                <a:latin typeface="楷体_GB2312" pitchFamily="49" charset="-122"/>
                <a:ea typeface="楷体_GB2312" pitchFamily="49" charset="-122"/>
              </a:rPr>
              <a:t>ISR</a:t>
            </a:r>
            <a:r>
              <a:rPr lang="zh-CN" altLang="en-US" sz="2400">
                <a:latin typeface="楷体_GB2312" pitchFamily="49" charset="-122"/>
                <a:ea typeface="楷体_GB2312" pitchFamily="49" charset="-122"/>
              </a:rPr>
              <a:t>间以及任务和</a:t>
            </a:r>
            <a:r>
              <a:rPr lang="en-US" altLang="zh-CN" sz="2400">
                <a:latin typeface="楷体_GB2312" pitchFamily="49" charset="-122"/>
                <a:ea typeface="楷体_GB2312" pitchFamily="49" charset="-122"/>
              </a:rPr>
              <a:t>ISR</a:t>
            </a:r>
            <a:r>
              <a:rPr lang="zh-CN" altLang="en-US" sz="2400">
                <a:latin typeface="楷体_GB2312" pitchFamily="49" charset="-122"/>
                <a:ea typeface="楷体_GB2312" pitchFamily="49" charset="-122"/>
              </a:rPr>
              <a:t>之间传输数据的服务。这些任务可以在一个</a:t>
            </a:r>
            <a:r>
              <a:rPr lang="en-US" altLang="zh-CN" sz="2400">
                <a:latin typeface="楷体_GB2312" pitchFamily="49" charset="-122"/>
                <a:ea typeface="楷体_GB2312" pitchFamily="49" charset="-122"/>
              </a:rPr>
              <a:t>ECU</a:t>
            </a:r>
            <a:r>
              <a:rPr lang="zh-CN" altLang="en-US" sz="2400">
                <a:latin typeface="楷体_GB2312" pitchFamily="49" charset="-122"/>
                <a:ea typeface="楷体_GB2312" pitchFamily="49" charset="-122"/>
              </a:rPr>
              <a:t>里面也可以在不同的</a:t>
            </a:r>
            <a:r>
              <a:rPr lang="en-US" altLang="zh-CN" sz="2400">
                <a:latin typeface="楷体_GB2312" pitchFamily="49" charset="-122"/>
                <a:ea typeface="楷体_GB2312" pitchFamily="49" charset="-122"/>
              </a:rPr>
              <a:t>ECU</a:t>
            </a:r>
            <a:r>
              <a:rPr lang="zh-CN" altLang="en-US" sz="2400">
                <a:latin typeface="楷体_GB2312" pitchFamily="49" charset="-122"/>
                <a:ea typeface="楷体_GB2312" pitchFamily="49" charset="-122"/>
              </a:rPr>
              <a:t>里面。只能通过指定的</a:t>
            </a:r>
            <a:r>
              <a:rPr lang="en-US" altLang="zh-CN" sz="2400">
                <a:latin typeface="楷体_GB2312" pitchFamily="49" charset="-122"/>
                <a:ea typeface="楷体_GB2312" pitchFamily="49" charset="-122"/>
              </a:rPr>
              <a:t>API</a:t>
            </a:r>
            <a:r>
              <a:rPr lang="zh-CN" altLang="en-US" sz="2400">
                <a:latin typeface="楷体_GB2312" pitchFamily="49" charset="-122"/>
                <a:ea typeface="楷体_GB2312" pitchFamily="49" charset="-122"/>
              </a:rPr>
              <a:t>函数访问</a:t>
            </a:r>
            <a:r>
              <a:rPr lang="en-US" altLang="zh-CN" sz="2400">
                <a:latin typeface="楷体_GB2312" pitchFamily="49" charset="-122"/>
                <a:ea typeface="楷体_GB2312" pitchFamily="49" charset="-122"/>
              </a:rPr>
              <a:t>OSEK COM</a:t>
            </a:r>
            <a:r>
              <a:rPr lang="zh-CN" altLang="en-US" sz="2400">
                <a:latin typeface="楷体_GB2312" pitchFamily="49" charset="-122"/>
                <a:ea typeface="楷体_GB2312" pitchFamily="49" charset="-122"/>
              </a:rPr>
              <a:t>服务。这些</a:t>
            </a:r>
            <a:r>
              <a:rPr lang="en-US" altLang="zh-CN" sz="2400">
                <a:latin typeface="楷体_GB2312" pitchFamily="49" charset="-122"/>
                <a:ea typeface="楷体_GB2312" pitchFamily="49" charset="-122"/>
              </a:rPr>
              <a:t>API</a:t>
            </a:r>
            <a:r>
              <a:rPr lang="zh-CN" altLang="en-US" sz="2400">
                <a:latin typeface="楷体_GB2312" pitchFamily="49" charset="-122"/>
                <a:ea typeface="楷体_GB2312" pitchFamily="49" charset="-122"/>
              </a:rPr>
              <a:t>函数隐藏了内部通信和外部通信的不同之处，同时也隐藏了不同的通信协议、总线系统和网络类型。 </a:t>
            </a:r>
            <a:endParaRPr lang="zh-CN" altLang="en-US" sz="2400">
              <a:latin typeface="楷体_GB2312" pitchFamily="49" charset="-122"/>
              <a:ea typeface="楷体_GB2312" pitchFamily="49" charset="-122"/>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3" name="文本占位符 2432"/>
          <p:cNvSpPr/>
          <p:nvPr>
            <p:ph type="body" idx="4294967295"/>
          </p:nvPr>
        </p:nvSpPr>
        <p:spPr>
          <a:xfrm>
            <a:off x="457200" y="685800"/>
            <a:ext cx="8229600" cy="530225"/>
          </a:xfrm>
          <a:ln/>
        </p:spPr>
        <p:txBody>
          <a:bodyPr lIns="82550" tIns="41275" rIns="82550" bIns="41275"/>
          <a:p>
            <a:pPr marL="609600" indent="-609600"/>
            <a:r>
              <a:rPr lang="en-US" altLang="zh-CN"/>
              <a:t>COM</a:t>
            </a:r>
            <a:r>
              <a:rPr lang="zh-CN" altLang="en-US"/>
              <a:t>的概念模型</a:t>
            </a:r>
            <a:endParaRPr lang="zh-CN" altLang="en-US"/>
          </a:p>
        </p:txBody>
      </p:sp>
      <p:pic>
        <p:nvPicPr>
          <p:cNvPr id="2434" name="图片 2433"/>
          <p:cNvPicPr>
            <a:picLocks noChangeAspect="1"/>
          </p:cNvPicPr>
          <p:nvPr/>
        </p:nvPicPr>
        <p:blipFill>
          <a:blip r:embed="rId1"/>
          <a:stretch>
            <a:fillRect/>
          </a:stretch>
        </p:blipFill>
        <p:spPr>
          <a:xfrm>
            <a:off x="609600" y="1143000"/>
            <a:ext cx="8001000" cy="5562600"/>
          </a:xfrm>
          <a:prstGeom prst="rect">
            <a:avLst/>
          </a:prstGeom>
          <a:noFill/>
          <a:ln w="9525">
            <a:noFill/>
          </a:ln>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 name="文本占位符 2436"/>
          <p:cNvSpPr/>
          <p:nvPr>
            <p:ph type="body" idx="4294967295"/>
          </p:nvPr>
        </p:nvSpPr>
        <p:spPr>
          <a:xfrm>
            <a:off x="381000" y="1066800"/>
            <a:ext cx="8229600" cy="5656263"/>
          </a:xfrm>
          <a:ln/>
        </p:spPr>
        <p:txBody>
          <a:bodyPr wrap="square" lIns="82550" tIns="41275" rIns="82550" bIns="41275"/>
          <a:p>
            <a:pPr>
              <a:lnSpc>
                <a:spcPct val="115000"/>
              </a:lnSpc>
            </a:pPr>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包括</a:t>
            </a:r>
            <a:r>
              <a:rPr lang="en-US" altLang="zh-CN">
                <a:latin typeface="楷体_GB2312" pitchFamily="49" charset="-122"/>
                <a:ea typeface="楷体_GB2312" pitchFamily="49" charset="-122"/>
              </a:rPr>
              <a:t>: </a:t>
            </a:r>
            <a:endParaRPr lang="en-US" altLang="zh-CN">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一个交互层：为消息的传输提供通信服务 </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一个网络层：为不同的消息和分段传输提供服务。</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一个数据链路层接口：为上层不同数据包的网络传输提供服务。 </a:t>
            </a:r>
            <a:endParaRPr lang="zh-CN" altLang="en-US">
              <a:latin typeface="楷体_GB2312" pitchFamily="49" charset="-122"/>
              <a:ea typeface="楷体_GB2312" pitchFamily="49" charset="-122"/>
            </a:endParaRPr>
          </a:p>
          <a:p>
            <a:r>
              <a:rPr lang="en-US" altLang="zh-CN">
                <a:latin typeface="楷体_GB2312" pitchFamily="49" charset="-122"/>
                <a:ea typeface="楷体_GB2312" pitchFamily="49" charset="-122"/>
              </a:rPr>
              <a:t>OSEK COM </a:t>
            </a:r>
            <a:r>
              <a:rPr lang="zh-CN" altLang="en-US">
                <a:latin typeface="楷体_GB2312" pitchFamily="49" charset="-122"/>
                <a:ea typeface="楷体_GB2312" pitchFamily="49" charset="-122"/>
              </a:rPr>
              <a:t>提供丰富的通信工具集，但许多应用只会用到其中的一个子集。正因为此，该标准定义了一个一致类集合，使</a:t>
            </a:r>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能够按照不同的要求进行集成，为不同的汽车供应商提供不同集成软件需求。 </a:t>
            </a:r>
            <a:endParaRPr lang="zh-CN" altLang="en-US">
              <a:latin typeface="楷体_GB2312" pitchFamily="49" charset="-122"/>
              <a:ea typeface="楷体_GB2312" pitchFamily="49" charset="-122"/>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0" name="文本占位符 2439"/>
          <p:cNvSpPr/>
          <p:nvPr>
            <p:ph type="body" idx="4294967295"/>
          </p:nvPr>
        </p:nvSpPr>
        <p:spPr>
          <a:xfrm>
            <a:off x="381000" y="1676400"/>
            <a:ext cx="8229600" cy="3454400"/>
          </a:xfrm>
          <a:ln/>
        </p:spPr>
        <p:txBody>
          <a:bodyPr wrap="square" lIns="82550" tIns="41275" rIns="82550" bIns="41275"/>
          <a:p>
            <a:pPr>
              <a:lnSpc>
                <a:spcPct val="115000"/>
              </a:lnSpc>
            </a:pPr>
            <a:r>
              <a:rPr lang="en-US" altLang="zh-CN">
                <a:latin typeface="楷体_GB2312" pitchFamily="49" charset="-122"/>
                <a:ea typeface="楷体_GB2312" pitchFamily="49" charset="-122"/>
              </a:rPr>
              <a:t>OSEK COM </a:t>
            </a:r>
            <a:r>
              <a:rPr lang="zh-CN" altLang="en-US">
                <a:latin typeface="楷体_GB2312" pitchFamily="49" charset="-122"/>
                <a:ea typeface="楷体_GB2312" pitchFamily="49" charset="-122"/>
              </a:rPr>
              <a:t>按照通信一致类（</a:t>
            </a:r>
            <a:r>
              <a:rPr lang="en-US" altLang="zh-CN">
                <a:latin typeface="楷体_GB2312" pitchFamily="49" charset="-122"/>
                <a:ea typeface="楷体_GB2312" pitchFamily="49" charset="-122"/>
              </a:rPr>
              <a:t>CCCs——Communication Conformance Classes)</a:t>
            </a:r>
            <a:r>
              <a:rPr lang="zh-CN" altLang="en-US">
                <a:latin typeface="楷体_GB2312" pitchFamily="49" charset="-122"/>
                <a:ea typeface="楷体_GB2312" pitchFamily="49" charset="-122"/>
              </a:rPr>
              <a:t>定义这些分层。一致类的主要目的是根据不同应用需要和</a:t>
            </a:r>
            <a:r>
              <a:rPr lang="en-US" altLang="zh-CN">
                <a:latin typeface="楷体_GB2312" pitchFamily="49" charset="-122"/>
                <a:ea typeface="楷体_GB2312" pitchFamily="49" charset="-122"/>
              </a:rPr>
              <a:t>CPU</a:t>
            </a:r>
            <a:r>
              <a:rPr lang="zh-CN" altLang="en-US">
                <a:latin typeface="楷体_GB2312" pitchFamily="49" charset="-122"/>
                <a:ea typeface="楷体_GB2312" pitchFamily="49" charset="-122"/>
              </a:rPr>
              <a:t>特征定义不同功能的通信组成。</a:t>
            </a:r>
            <a:r>
              <a:rPr lang="en-US" altLang="zh-CN">
                <a:latin typeface="楷体_GB2312" pitchFamily="49" charset="-122"/>
                <a:ea typeface="楷体_GB2312" pitchFamily="49" charset="-122"/>
              </a:rPr>
              <a:t>OSEK COM </a:t>
            </a:r>
            <a:r>
              <a:rPr lang="zh-CN" altLang="en-US">
                <a:latin typeface="楷体_GB2312" pitchFamily="49" charset="-122"/>
                <a:ea typeface="楷体_GB2312" pitchFamily="49" charset="-122"/>
              </a:rPr>
              <a:t>定义了</a:t>
            </a:r>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个通信一致类来为</a:t>
            </a:r>
            <a:r>
              <a:rPr lang="en-US" altLang="zh-CN">
                <a:latin typeface="楷体_GB2312" pitchFamily="49" charset="-122"/>
                <a:ea typeface="楷体_GB2312" pitchFamily="49" charset="-122"/>
              </a:rPr>
              <a:t>ECU</a:t>
            </a:r>
            <a:r>
              <a:rPr lang="zh-CN" altLang="en-US">
                <a:latin typeface="楷体_GB2312" pitchFamily="49" charset="-122"/>
                <a:ea typeface="楷体_GB2312" pitchFamily="49" charset="-122"/>
              </a:rPr>
              <a:t>的内部通信到外部通信提供支持。</a:t>
            </a:r>
            <a:endParaRPr lang="zh-CN" altLang="en-US">
              <a:latin typeface="楷体_GB2312" pitchFamily="49" charset="-122"/>
              <a:ea typeface="楷体_GB2312" pitchFamily="49" charset="-122"/>
            </a:endParaRPr>
          </a:p>
        </p:txBody>
      </p:sp>
      <p:sp>
        <p:nvSpPr>
          <p:cNvPr id="2441" name="标题 2440"/>
          <p:cNvSpPr/>
          <p:nvPr>
            <p:ph type="title" idx="4294967295"/>
          </p:nvPr>
        </p:nvSpPr>
        <p:spPr>
          <a:xfrm>
            <a:off x="728663" y="0"/>
            <a:ext cx="7772400" cy="666750"/>
          </a:xfrm>
          <a:ln/>
        </p:spPr>
        <p:txBody>
          <a:bodyPr lIns="82550" tIns="41275" rIns="82550" bIns="41275"/>
          <a:p>
            <a:r>
              <a:rPr lang="zh-CN" altLang="en-US"/>
              <a:t>通信一致类</a:t>
            </a:r>
            <a:endParaRPr lang="zh-CN" altLang="en-US"/>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4" name="文本占位符 2443"/>
          <p:cNvSpPr/>
          <p:nvPr>
            <p:ph type="body" idx="4294967295"/>
          </p:nvPr>
        </p:nvSpPr>
        <p:spPr>
          <a:xfrm>
            <a:off x="228600" y="838200"/>
            <a:ext cx="8610600" cy="5413375"/>
          </a:xfrm>
          <a:ln/>
        </p:spPr>
        <p:txBody>
          <a:bodyPr wrap="square" lIns="82550" tIns="41275" rIns="82550" bIns="41275"/>
          <a:p>
            <a:pPr>
              <a:lnSpc>
                <a:spcPct val="90000"/>
              </a:lnSpc>
            </a:pPr>
            <a:r>
              <a:rPr lang="en-US" altLang="zh-CN">
                <a:latin typeface="楷体_GB2312" pitchFamily="49" charset="-122"/>
                <a:ea typeface="楷体_GB2312" pitchFamily="49" charset="-122"/>
              </a:rPr>
              <a:t>CCCA:</a:t>
            </a:r>
            <a:endParaRPr lang="en-US" altLang="zh-CN">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CCCA </a:t>
            </a:r>
            <a:r>
              <a:rPr lang="zh-CN" altLang="en-US">
                <a:latin typeface="楷体_GB2312" pitchFamily="49" charset="-122"/>
                <a:ea typeface="楷体_GB2312" pitchFamily="49" charset="-122"/>
              </a:rPr>
              <a:t>定义最少的特征用于支持内部通信。非队列消息被支持。</a:t>
            </a:r>
            <a:endParaRPr lang="zh-CN" altLang="en-US">
              <a:latin typeface="楷体_GB2312" pitchFamily="49" charset="-122"/>
              <a:ea typeface="楷体_GB2312" pitchFamily="49" charset="-122"/>
            </a:endParaRPr>
          </a:p>
          <a:p>
            <a:pPr>
              <a:lnSpc>
                <a:spcPct val="90000"/>
              </a:lnSpc>
            </a:pPr>
            <a:r>
              <a:rPr lang="en-US" altLang="zh-CN">
                <a:latin typeface="楷体_GB2312" pitchFamily="49" charset="-122"/>
                <a:ea typeface="楷体_GB2312" pitchFamily="49" charset="-122"/>
              </a:rPr>
              <a:t>CCCB:</a:t>
            </a:r>
            <a:endParaRPr lang="en-US" altLang="zh-CN">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CCCB</a:t>
            </a:r>
            <a:r>
              <a:rPr lang="zh-CN" altLang="en-US">
                <a:latin typeface="楷体_GB2312" pitchFamily="49" charset="-122"/>
                <a:ea typeface="楷体_GB2312" pitchFamily="49" charset="-122"/>
              </a:rPr>
              <a:t>定义的特征用于支持内部通信。 除了</a:t>
            </a:r>
            <a:r>
              <a:rPr lang="en-US" altLang="zh-CN">
                <a:latin typeface="楷体_GB2312" pitchFamily="49" charset="-122"/>
                <a:ea typeface="楷体_GB2312" pitchFamily="49" charset="-122"/>
              </a:rPr>
              <a:t>CCCA</a:t>
            </a:r>
            <a:r>
              <a:rPr lang="zh-CN" altLang="en-US">
                <a:latin typeface="楷体_GB2312" pitchFamily="49" charset="-122"/>
                <a:ea typeface="楷体_GB2312" pitchFamily="49" charset="-122"/>
              </a:rPr>
              <a:t>支持以外，还包括消息状态信息和队列消息。</a:t>
            </a:r>
            <a:endParaRPr lang="zh-CN" altLang="en-US">
              <a:latin typeface="楷体_GB2312" pitchFamily="49" charset="-122"/>
              <a:ea typeface="楷体_GB2312" pitchFamily="49" charset="-122"/>
            </a:endParaRPr>
          </a:p>
          <a:p>
            <a:pPr>
              <a:lnSpc>
                <a:spcPct val="90000"/>
              </a:lnSpc>
            </a:pPr>
            <a:r>
              <a:rPr lang="en-US" altLang="zh-CN">
                <a:latin typeface="楷体_GB2312" pitchFamily="49" charset="-122"/>
                <a:ea typeface="楷体_GB2312" pitchFamily="49" charset="-122"/>
              </a:rPr>
              <a:t>CCC0:</a:t>
            </a:r>
            <a:endParaRPr lang="en-US" altLang="zh-CN">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CCC0 </a:t>
            </a:r>
            <a:r>
              <a:rPr lang="zh-CN" altLang="en-US">
                <a:latin typeface="楷体_GB2312" pitchFamily="49" charset="-122"/>
                <a:ea typeface="楷体_GB2312" pitchFamily="49" charset="-122"/>
              </a:rPr>
              <a:t>定义最少的特征支持内部通信和外部通信，所有的</a:t>
            </a:r>
            <a:r>
              <a:rPr lang="en-US" altLang="zh-CN">
                <a:latin typeface="楷体_GB2312" pitchFamily="49" charset="-122"/>
                <a:ea typeface="楷体_GB2312" pitchFamily="49" charset="-122"/>
              </a:rPr>
              <a:t>CCCA</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类通知，字节顺序转换，直接传输模式。</a:t>
            </a:r>
            <a:endParaRPr lang="zh-CN" altLang="en-US">
              <a:latin typeface="楷体_GB2312" pitchFamily="49" charset="-122"/>
              <a:ea typeface="楷体_GB2312" pitchFamily="49" charset="-122"/>
            </a:endParaRPr>
          </a:p>
          <a:p>
            <a:pPr>
              <a:lnSpc>
                <a:spcPct val="90000"/>
              </a:lnSpc>
            </a:pPr>
            <a:r>
              <a:rPr lang="en-US" altLang="zh-CN">
                <a:latin typeface="楷体_GB2312" pitchFamily="49" charset="-122"/>
                <a:ea typeface="楷体_GB2312" pitchFamily="49" charset="-122"/>
              </a:rPr>
              <a:t>CCC1:</a:t>
            </a:r>
            <a:endParaRPr lang="en-US" altLang="zh-CN">
              <a:latin typeface="楷体_GB2312" pitchFamily="49" charset="-122"/>
              <a:ea typeface="楷体_GB2312" pitchFamily="49" charset="-122"/>
            </a:endParaRPr>
          </a:p>
          <a:p>
            <a:pPr lvl="1">
              <a:lnSpc>
                <a:spcPct val="90000"/>
              </a:lnSpc>
            </a:pPr>
            <a:r>
              <a:rPr lang="zh-CN" altLang="en-US">
                <a:latin typeface="楷体_GB2312" pitchFamily="49" charset="-122"/>
                <a:ea typeface="楷体_GB2312" pitchFamily="49" charset="-122"/>
              </a:rPr>
              <a:t>支持所用</a:t>
            </a:r>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定义的特征。</a:t>
            </a:r>
            <a:endParaRPr lang="zh-CN" altLang="en-US">
              <a:latin typeface="楷体_GB2312" pitchFamily="49" charset="-122"/>
              <a:ea typeface="楷体_GB2312" pitchFamily="49" charset="-122"/>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47" name="图片 2446"/>
          <p:cNvPicPr>
            <a:picLocks noChangeAspect="1"/>
          </p:cNvPicPr>
          <p:nvPr/>
        </p:nvPicPr>
        <p:blipFill>
          <a:blip r:embed="rId1"/>
          <a:stretch>
            <a:fillRect/>
          </a:stretch>
        </p:blipFill>
        <p:spPr>
          <a:xfrm>
            <a:off x="1371600" y="0"/>
            <a:ext cx="6400800" cy="6858000"/>
          </a:xfrm>
          <a:prstGeom prst="rect">
            <a:avLst/>
          </a:prstGeom>
          <a:noFill/>
          <a:ln w="9525">
            <a:noFill/>
          </a:ln>
        </p:spPr>
      </p:pic>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0" name="标题 2449"/>
          <p:cNvSpPr/>
          <p:nvPr>
            <p:ph type="title" idx="4294967295"/>
          </p:nvPr>
        </p:nvSpPr>
        <p:spPr>
          <a:xfrm>
            <a:off x="728663" y="0"/>
            <a:ext cx="7772400" cy="346075"/>
          </a:xfrm>
          <a:ln/>
        </p:spPr>
        <p:txBody>
          <a:bodyPr lIns="82550" tIns="41275" rIns="82550" bIns="41275"/>
          <a:p>
            <a:r>
              <a:rPr lang="zh-CN" altLang="en-US"/>
              <a:t>消息传送和接收模型</a:t>
            </a:r>
            <a:endParaRPr lang="zh-CN" altLang="en-US"/>
          </a:p>
        </p:txBody>
      </p:sp>
      <p:pic>
        <p:nvPicPr>
          <p:cNvPr id="2451" name="图片 2450"/>
          <p:cNvPicPr>
            <a:picLocks noChangeAspect="1"/>
          </p:cNvPicPr>
          <p:nvPr/>
        </p:nvPicPr>
        <p:blipFill>
          <a:blip r:embed="rId1"/>
          <a:stretch>
            <a:fillRect/>
          </a:stretch>
        </p:blipFill>
        <p:spPr>
          <a:xfrm>
            <a:off x="152400" y="1066800"/>
            <a:ext cx="8763000" cy="5791200"/>
          </a:xfrm>
          <a:prstGeom prst="rect">
            <a:avLst/>
          </a:prstGeom>
          <a:noFill/>
          <a:ln w="9525">
            <a:noFill/>
          </a:ln>
        </p:spPr>
      </p:pic>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4" name="标题 2453"/>
          <p:cNvSpPr/>
          <p:nvPr>
            <p:ph type="title" idx="4294967295"/>
          </p:nvPr>
        </p:nvSpPr>
        <p:spPr>
          <a:xfrm>
            <a:off x="728663" y="0"/>
            <a:ext cx="7772400" cy="346075"/>
          </a:xfrm>
          <a:ln/>
        </p:spPr>
        <p:txBody>
          <a:bodyPr lIns="82550" tIns="41275" rIns="82550" bIns="41275"/>
          <a:p>
            <a:r>
              <a:rPr lang="zh-CN" altLang="en-US"/>
              <a:t>外部接收模型</a:t>
            </a:r>
            <a:endParaRPr lang="zh-CN" altLang="en-US"/>
          </a:p>
        </p:txBody>
      </p:sp>
      <p:sp>
        <p:nvSpPr>
          <p:cNvPr id="2455" name="文本占位符 2454"/>
          <p:cNvSpPr/>
          <p:nvPr>
            <p:ph type="body" idx="4294967295"/>
          </p:nvPr>
        </p:nvSpPr>
        <p:spPr>
          <a:ln/>
        </p:spPr>
        <p:txBody>
          <a:bodyPr lIns="82550" tIns="41275" rIns="82550" bIns="41275"/>
          <a:p/>
        </p:txBody>
      </p:sp>
      <p:pic>
        <p:nvPicPr>
          <p:cNvPr id="2456" name="图片 2455"/>
          <p:cNvPicPr>
            <a:picLocks noChangeAspect="1"/>
          </p:cNvPicPr>
          <p:nvPr/>
        </p:nvPicPr>
        <p:blipFill>
          <a:blip r:embed="rId1"/>
          <a:stretch>
            <a:fillRect/>
          </a:stretch>
        </p:blipFill>
        <p:spPr>
          <a:xfrm>
            <a:off x="152400" y="1066800"/>
            <a:ext cx="8763000" cy="5715000"/>
          </a:xfrm>
          <a:prstGeom prst="rect">
            <a:avLst/>
          </a:prstGeom>
          <a:noFill/>
          <a:ln w="9525">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8" name="标题 2107"/>
          <p:cNvSpPr/>
          <p:nvPr>
            <p:ph type="title" idx="4294967295"/>
          </p:nvPr>
        </p:nvSpPr>
        <p:spPr>
          <a:xfrm>
            <a:off x="304800" y="0"/>
            <a:ext cx="8610600" cy="750888"/>
          </a:xfrm>
          <a:ln/>
        </p:spPr>
        <p:txBody>
          <a:bodyPr wrap="square" lIns="82550" tIns="41275" rIns="82550" bIns="41275"/>
          <a:p>
            <a:r>
              <a:rPr lang="en-US" altLang="zh-CN"/>
              <a:t>1</a:t>
            </a:r>
            <a:r>
              <a:rPr lang="zh-CN" altLang="en-US"/>
              <a:t>．</a:t>
            </a:r>
            <a:r>
              <a:rPr lang="en-US" altLang="zh-CN"/>
              <a:t>OSEK/VDX</a:t>
            </a:r>
            <a:r>
              <a:rPr lang="zh-CN" altLang="en-US"/>
              <a:t>操作系统的构架</a:t>
            </a:r>
            <a:endParaRPr lang="zh-CN" altLang="en-US"/>
          </a:p>
        </p:txBody>
      </p:sp>
      <p:sp>
        <p:nvSpPr>
          <p:cNvPr id="2109" name="文本占位符 2108"/>
          <p:cNvSpPr/>
          <p:nvPr>
            <p:ph type="body" idx="4294967295"/>
          </p:nvPr>
        </p:nvSpPr>
        <p:spPr>
          <a:xfrm>
            <a:off x="457200" y="1905000"/>
            <a:ext cx="8229600" cy="1114425"/>
          </a:xfrm>
          <a:ln/>
        </p:spPr>
        <p:txBody>
          <a:bodyPr lIns="82550" tIns="41275" rIns="82550" bIns="41275"/>
          <a:p>
            <a:r>
              <a:rPr lang="zh-CN" altLang="en-US"/>
              <a:t>处理级</a:t>
            </a:r>
            <a:r>
              <a:rPr lang="en-US" altLang="zh-CN"/>
              <a:t>——Processing levels</a:t>
            </a:r>
            <a:endParaRPr lang="en-US" altLang="zh-CN" b="0"/>
          </a:p>
          <a:p>
            <a:r>
              <a:rPr lang="zh-CN" altLang="en-US"/>
              <a:t>一致类</a:t>
            </a:r>
            <a:r>
              <a:rPr lang="en-US" altLang="zh-CN"/>
              <a:t>——Conformance classes</a:t>
            </a:r>
            <a:endParaRPr lang="en-US" altLang="zh-CN"/>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9" name="标题 2458"/>
          <p:cNvSpPr/>
          <p:nvPr>
            <p:ph type="title" idx="4294967295"/>
          </p:nvPr>
        </p:nvSpPr>
        <p:spPr>
          <a:xfrm>
            <a:off x="728663" y="0"/>
            <a:ext cx="7772400" cy="346075"/>
          </a:xfrm>
          <a:ln/>
        </p:spPr>
        <p:txBody>
          <a:bodyPr lIns="82550" tIns="41275" rIns="82550" bIns="41275"/>
          <a:p>
            <a:r>
              <a:rPr lang="zh-CN" altLang="en-US"/>
              <a:t>外部传送模型</a:t>
            </a:r>
            <a:endParaRPr lang="zh-CN" altLang="en-US"/>
          </a:p>
        </p:txBody>
      </p:sp>
      <p:sp>
        <p:nvSpPr>
          <p:cNvPr id="2460" name="文本占位符 2459"/>
          <p:cNvSpPr/>
          <p:nvPr>
            <p:ph type="body" idx="4294967295"/>
          </p:nvPr>
        </p:nvSpPr>
        <p:spPr>
          <a:ln/>
        </p:spPr>
        <p:txBody>
          <a:bodyPr lIns="82550" tIns="41275" rIns="82550" bIns="41275"/>
          <a:p/>
        </p:txBody>
      </p:sp>
      <p:pic>
        <p:nvPicPr>
          <p:cNvPr id="2461" name="图片 2460"/>
          <p:cNvPicPr>
            <a:picLocks noChangeAspect="1"/>
          </p:cNvPicPr>
          <p:nvPr/>
        </p:nvPicPr>
        <p:blipFill>
          <a:blip r:embed="rId1"/>
          <a:stretch>
            <a:fillRect/>
          </a:stretch>
        </p:blipFill>
        <p:spPr>
          <a:xfrm>
            <a:off x="228600" y="1143000"/>
            <a:ext cx="8686800" cy="5580063"/>
          </a:xfrm>
          <a:prstGeom prst="rect">
            <a:avLst/>
          </a:prstGeom>
          <a:noFill/>
          <a:ln w="9525">
            <a:noFill/>
          </a:ln>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4" name="标题 2463"/>
          <p:cNvSpPr/>
          <p:nvPr>
            <p:ph type="title" idx="4294967295"/>
          </p:nvPr>
        </p:nvSpPr>
        <p:spPr>
          <a:xfrm>
            <a:off x="728663" y="0"/>
            <a:ext cx="7772400" cy="346075"/>
          </a:xfrm>
          <a:ln/>
        </p:spPr>
        <p:txBody>
          <a:bodyPr lIns="82550" tIns="41275" rIns="82550" bIns="41275"/>
          <a:p>
            <a:r>
              <a:rPr lang="zh-CN" altLang="en-US"/>
              <a:t>外部消息的传送模式</a:t>
            </a:r>
            <a:endParaRPr lang="zh-CN" altLang="en-US"/>
          </a:p>
        </p:txBody>
      </p:sp>
      <p:sp>
        <p:nvSpPr>
          <p:cNvPr id="2465" name="文本占位符 2464"/>
          <p:cNvSpPr/>
          <p:nvPr>
            <p:ph type="body" idx="4294967295"/>
          </p:nvPr>
        </p:nvSpPr>
        <p:spPr>
          <a:xfrm>
            <a:off x="381000" y="1905000"/>
            <a:ext cx="8229600" cy="3821113"/>
          </a:xfrm>
          <a:ln/>
        </p:spPr>
        <p:txBody>
          <a:bodyPr lIns="82550" tIns="41275" rIns="82550" bIns="41275"/>
          <a:p>
            <a:r>
              <a:rPr lang="zh-CN" altLang="en-US"/>
              <a:t>直接传送</a:t>
            </a:r>
            <a:endParaRPr lang="zh-CN" altLang="en-US"/>
          </a:p>
          <a:p>
            <a:pPr lvl="1"/>
            <a:r>
              <a:rPr lang="zh-CN" altLang="en-US"/>
              <a:t>消息根据应用层调用直接发送。</a:t>
            </a:r>
            <a:endParaRPr lang="zh-CN" altLang="en-US"/>
          </a:p>
          <a:p>
            <a:r>
              <a:rPr lang="zh-CN" altLang="en-US"/>
              <a:t>周期传送</a:t>
            </a:r>
            <a:endParaRPr lang="zh-CN" altLang="en-US"/>
          </a:p>
          <a:p>
            <a:pPr lvl="1"/>
            <a:r>
              <a:rPr lang="en-US" altLang="zh-CN"/>
              <a:t>IPDU</a:t>
            </a:r>
            <a:r>
              <a:rPr lang="zh-CN" altLang="en-US"/>
              <a:t>中的消息按照设置的周期进行传送。</a:t>
            </a:r>
            <a:endParaRPr lang="zh-CN" altLang="en-US"/>
          </a:p>
          <a:p>
            <a:r>
              <a:rPr lang="zh-CN" altLang="en-US"/>
              <a:t>混合传送</a:t>
            </a:r>
            <a:endParaRPr lang="zh-CN" altLang="en-US"/>
          </a:p>
          <a:p>
            <a:pPr lvl="1"/>
            <a:r>
              <a:rPr lang="zh-CN" altLang="en-US"/>
              <a:t>消息采用直接和周期混合模式进行发送。</a:t>
            </a:r>
            <a:endParaRPr lang="zh-CN" altLang="en-US"/>
          </a:p>
          <a:p>
            <a:endParaRPr lang="zh-CN" altLang="en-US"/>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8" name="文本占位符 2467"/>
          <p:cNvSpPr/>
          <p:nvPr>
            <p:ph type="body" idx="4294967295"/>
          </p:nvPr>
        </p:nvSpPr>
        <p:spPr>
          <a:xfrm>
            <a:off x="381000" y="685800"/>
            <a:ext cx="8534400" cy="6024563"/>
          </a:xfrm>
          <a:ln/>
        </p:spPr>
        <p:txBody>
          <a:bodyPr wrap="square" lIns="82550" tIns="41275" rIns="82550" bIns="41275"/>
          <a:p>
            <a:pPr>
              <a:lnSpc>
                <a:spcPct val="115000"/>
              </a:lnSpc>
            </a:pPr>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只支持静态长度消息，一个消息被定义成固定长度，或者定义一个消息可以变化的最大长度。</a:t>
            </a:r>
            <a:endParaRPr lang="zh-CN" altLang="en-US">
              <a:latin typeface="楷体_GB2312" pitchFamily="49" charset="-122"/>
              <a:ea typeface="楷体_GB2312" pitchFamily="49" charset="-122"/>
            </a:endParaRPr>
          </a:p>
          <a:p>
            <a:pPr>
              <a:lnSpc>
                <a:spcPct val="115000"/>
              </a:lnSpc>
            </a:pPr>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提供超时监测（死限）机制。</a:t>
            </a:r>
            <a:endParaRPr lang="zh-CN" altLang="en-US">
              <a:latin typeface="楷体_GB2312" pitchFamily="49" charset="-122"/>
              <a:ea typeface="楷体_GB2312" pitchFamily="49" charset="-122"/>
            </a:endParaRPr>
          </a:p>
          <a:p>
            <a:pPr>
              <a:lnSpc>
                <a:spcPct val="115000"/>
              </a:lnSpc>
            </a:pPr>
            <a:r>
              <a:rPr lang="en-US" altLang="zh-CN">
                <a:latin typeface="楷体_GB2312" pitchFamily="49" charset="-122"/>
                <a:ea typeface="楷体_GB2312" pitchFamily="49" charset="-122"/>
              </a:rPr>
              <a:t>OSEK COM</a:t>
            </a:r>
            <a:r>
              <a:rPr lang="zh-CN" altLang="en-US">
                <a:latin typeface="楷体_GB2312" pitchFamily="49" charset="-122"/>
                <a:ea typeface="楷体_GB2312" pitchFamily="49" charset="-122"/>
              </a:rPr>
              <a:t>提供过滤机制。</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在发送方，采用过滤算法，如果不满足要求，</a:t>
            </a:r>
            <a:r>
              <a:rPr lang="en-US" altLang="zh-CN">
                <a:latin typeface="楷体_GB2312" pitchFamily="49" charset="-122"/>
                <a:ea typeface="楷体_GB2312" pitchFamily="49" charset="-122"/>
              </a:rPr>
              <a:t>IPDU</a:t>
            </a:r>
            <a:r>
              <a:rPr lang="zh-CN" altLang="en-US">
                <a:latin typeface="楷体_GB2312" pitchFamily="49" charset="-122"/>
                <a:ea typeface="楷体_GB2312" pitchFamily="49" charset="-122"/>
              </a:rPr>
              <a:t>数据不会被更新。</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在发送方，内部消息不需要过滤。</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在接收方，内部消息和外部消息都可以采用过滤。</a:t>
            </a:r>
            <a:endParaRPr lang="zh-CN" altLang="en-US">
              <a:latin typeface="楷体_GB2312" pitchFamily="49" charset="-122"/>
              <a:ea typeface="楷体_GB2312" pitchFamily="49" charset="-122"/>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1" name="标题 2470"/>
          <p:cNvSpPr/>
          <p:nvPr>
            <p:ph type="title" idx="4294967295"/>
          </p:nvPr>
        </p:nvSpPr>
        <p:spPr>
          <a:xfrm>
            <a:off x="728663" y="0"/>
            <a:ext cx="7772400" cy="346075"/>
          </a:xfrm>
          <a:ln/>
        </p:spPr>
        <p:txBody>
          <a:bodyPr lIns="82550" tIns="41275" rIns="82550" bIns="41275"/>
          <a:p>
            <a:r>
              <a:rPr lang="zh-CN" altLang="en-US"/>
              <a:t>直接传输</a:t>
            </a:r>
            <a:endParaRPr lang="zh-CN" altLang="en-US"/>
          </a:p>
        </p:txBody>
      </p:sp>
      <p:sp>
        <p:nvSpPr>
          <p:cNvPr id="2472" name="文本占位符 2471"/>
          <p:cNvSpPr/>
          <p:nvPr>
            <p:ph type="body" idx="4294967295"/>
          </p:nvPr>
        </p:nvSpPr>
        <p:spPr>
          <a:ln/>
        </p:spPr>
        <p:txBody>
          <a:bodyPr lIns="82550" tIns="41275" rIns="82550" bIns="41275"/>
          <a:p/>
        </p:txBody>
      </p:sp>
      <p:pic>
        <p:nvPicPr>
          <p:cNvPr id="2473" name="图片 2472"/>
          <p:cNvPicPr>
            <a:picLocks noChangeAspect="1"/>
          </p:cNvPicPr>
          <p:nvPr/>
        </p:nvPicPr>
        <p:blipFill>
          <a:blip r:embed="rId1"/>
          <a:stretch>
            <a:fillRect/>
          </a:stretch>
        </p:blipFill>
        <p:spPr>
          <a:xfrm>
            <a:off x="228600" y="1066800"/>
            <a:ext cx="8763000" cy="5757863"/>
          </a:xfrm>
          <a:prstGeom prst="rect">
            <a:avLst/>
          </a:prstGeom>
          <a:noFill/>
          <a:ln w="9525">
            <a:noFill/>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6" name="标题 2475"/>
          <p:cNvSpPr/>
          <p:nvPr>
            <p:ph type="title" idx="4294967295"/>
          </p:nvPr>
        </p:nvSpPr>
        <p:spPr>
          <a:xfrm>
            <a:off x="728663" y="0"/>
            <a:ext cx="7772400" cy="346075"/>
          </a:xfrm>
          <a:ln/>
        </p:spPr>
        <p:txBody>
          <a:bodyPr lIns="82550" tIns="41275" rIns="82550" bIns="41275"/>
          <a:p>
            <a:r>
              <a:rPr lang="zh-CN" altLang="en-US"/>
              <a:t>周期传输</a:t>
            </a:r>
            <a:endParaRPr lang="zh-CN" altLang="en-US"/>
          </a:p>
        </p:txBody>
      </p:sp>
      <p:sp>
        <p:nvSpPr>
          <p:cNvPr id="2477" name="文本占位符 2476"/>
          <p:cNvSpPr/>
          <p:nvPr>
            <p:ph type="body" idx="4294967295"/>
          </p:nvPr>
        </p:nvSpPr>
        <p:spPr>
          <a:ln/>
        </p:spPr>
        <p:txBody>
          <a:bodyPr lIns="82550" tIns="41275" rIns="82550" bIns="41275"/>
          <a:p/>
        </p:txBody>
      </p:sp>
      <p:pic>
        <p:nvPicPr>
          <p:cNvPr id="2478" name="图片 2477"/>
          <p:cNvPicPr>
            <a:picLocks noChangeAspect="1"/>
          </p:cNvPicPr>
          <p:nvPr/>
        </p:nvPicPr>
        <p:blipFill>
          <a:blip r:embed="rId1"/>
          <a:stretch>
            <a:fillRect/>
          </a:stretch>
        </p:blipFill>
        <p:spPr>
          <a:xfrm>
            <a:off x="381000" y="1219200"/>
            <a:ext cx="8534400" cy="5470525"/>
          </a:xfrm>
          <a:prstGeom prst="rect">
            <a:avLst/>
          </a:prstGeom>
          <a:noFill/>
          <a:ln w="9525">
            <a:noFill/>
          </a:ln>
        </p:spPr>
      </p:pic>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1" name="标题 2480"/>
          <p:cNvSpPr/>
          <p:nvPr>
            <p:ph type="title" idx="4294967295"/>
          </p:nvPr>
        </p:nvSpPr>
        <p:spPr>
          <a:xfrm>
            <a:off x="728663" y="0"/>
            <a:ext cx="7772400" cy="346075"/>
          </a:xfrm>
          <a:ln/>
        </p:spPr>
        <p:txBody>
          <a:bodyPr lIns="82550" tIns="41275" rIns="82550" bIns="41275"/>
          <a:p>
            <a:r>
              <a:rPr lang="zh-CN" altLang="en-US"/>
              <a:t>混合传输</a:t>
            </a:r>
            <a:endParaRPr lang="zh-CN" altLang="en-US"/>
          </a:p>
        </p:txBody>
      </p:sp>
      <p:sp>
        <p:nvSpPr>
          <p:cNvPr id="2482" name="文本占位符 2481"/>
          <p:cNvSpPr/>
          <p:nvPr>
            <p:ph type="body" idx="4294967295"/>
          </p:nvPr>
        </p:nvSpPr>
        <p:spPr>
          <a:ln/>
        </p:spPr>
        <p:txBody>
          <a:bodyPr lIns="82550" tIns="41275" rIns="82550" bIns="41275"/>
          <a:p/>
        </p:txBody>
      </p:sp>
      <p:pic>
        <p:nvPicPr>
          <p:cNvPr id="2483" name="图片 2482"/>
          <p:cNvPicPr>
            <a:picLocks noChangeAspect="1"/>
          </p:cNvPicPr>
          <p:nvPr/>
        </p:nvPicPr>
        <p:blipFill>
          <a:blip r:embed="rId1"/>
          <a:stretch>
            <a:fillRect/>
          </a:stretch>
        </p:blipFill>
        <p:spPr>
          <a:xfrm>
            <a:off x="762000" y="1028700"/>
            <a:ext cx="7191375" cy="5829300"/>
          </a:xfrm>
          <a:prstGeom prst="rect">
            <a:avLst/>
          </a:prstGeom>
          <a:noFill/>
          <a:ln w="9525">
            <a:noFill/>
          </a:ln>
        </p:spPr>
      </p:pic>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6" name="标题 2485"/>
          <p:cNvSpPr/>
          <p:nvPr>
            <p:ph type="title" idx="4294967295"/>
          </p:nvPr>
        </p:nvSpPr>
        <p:spPr>
          <a:xfrm>
            <a:off x="728663" y="0"/>
            <a:ext cx="7772400" cy="346075"/>
          </a:xfrm>
          <a:ln/>
        </p:spPr>
        <p:txBody>
          <a:bodyPr lIns="82550" tIns="41275" rIns="82550" bIns="41275"/>
          <a:p>
            <a:r>
              <a:rPr lang="zh-CN" altLang="en-US"/>
              <a:t>网络字节顺序转换</a:t>
            </a:r>
            <a:endParaRPr lang="zh-CN" altLang="en-US"/>
          </a:p>
        </p:txBody>
      </p:sp>
      <p:sp>
        <p:nvSpPr>
          <p:cNvPr id="2487" name="文本占位符 2486"/>
          <p:cNvSpPr/>
          <p:nvPr>
            <p:ph type="body" idx="4294967295"/>
          </p:nvPr>
        </p:nvSpPr>
        <p:spPr>
          <a:xfrm>
            <a:off x="6400800" y="1447800"/>
            <a:ext cx="2286000" cy="530225"/>
          </a:xfrm>
          <a:ln/>
        </p:spPr>
        <p:txBody>
          <a:bodyPr wrap="square" lIns="82550" tIns="41275" rIns="82550" bIns="41275"/>
          <a:p>
            <a:pPr>
              <a:buNone/>
            </a:pPr>
            <a:r>
              <a:rPr lang="zh-CN" altLang="en-US"/>
              <a:t>小端模式</a:t>
            </a:r>
            <a:endParaRPr lang="zh-CN" altLang="en-US"/>
          </a:p>
        </p:txBody>
      </p:sp>
      <p:pic>
        <p:nvPicPr>
          <p:cNvPr id="2488" name="图片 2487"/>
          <p:cNvPicPr>
            <a:picLocks noChangeAspect="1"/>
          </p:cNvPicPr>
          <p:nvPr/>
        </p:nvPicPr>
        <p:blipFill>
          <a:blip r:embed="rId1"/>
          <a:stretch>
            <a:fillRect/>
          </a:stretch>
        </p:blipFill>
        <p:spPr>
          <a:xfrm>
            <a:off x="990600" y="1295400"/>
            <a:ext cx="5114925" cy="3248025"/>
          </a:xfrm>
          <a:prstGeom prst="rect">
            <a:avLst/>
          </a:prstGeom>
          <a:noFill/>
          <a:ln w="9525">
            <a:noFill/>
          </a:ln>
        </p:spPr>
      </p:pic>
      <p:pic>
        <p:nvPicPr>
          <p:cNvPr id="2489" name="图片 2488"/>
          <p:cNvPicPr>
            <a:picLocks noChangeAspect="1"/>
          </p:cNvPicPr>
          <p:nvPr/>
        </p:nvPicPr>
        <p:blipFill>
          <a:blip r:embed="rId2"/>
          <a:stretch>
            <a:fillRect/>
          </a:stretch>
        </p:blipFill>
        <p:spPr>
          <a:xfrm>
            <a:off x="2971800" y="3648075"/>
            <a:ext cx="5153025" cy="3209925"/>
          </a:xfrm>
          <a:prstGeom prst="rect">
            <a:avLst/>
          </a:prstGeom>
          <a:noFill/>
          <a:ln w="9525">
            <a:noFill/>
          </a:ln>
        </p:spPr>
      </p:pic>
      <p:sp>
        <p:nvSpPr>
          <p:cNvPr id="2490" name="矩形 2489"/>
          <p:cNvSpPr/>
          <p:nvPr/>
        </p:nvSpPr>
        <p:spPr>
          <a:xfrm>
            <a:off x="685800" y="5334000"/>
            <a:ext cx="2286000" cy="530225"/>
          </a:xfrm>
          <a:prstGeom prst="rect">
            <a:avLst/>
          </a:prstGeom>
          <a:noFill/>
          <a:ln w="9525">
            <a:noFill/>
          </a:ln>
        </p:spPr>
        <p:txBody>
          <a:bodyPr/>
          <a:p>
            <a:pPr marL="254000" indent="-254000" defTabSz="676275" fontAlgn="base">
              <a:lnSpc>
                <a:spcPct val="100000"/>
              </a:lnSpc>
              <a:spcBef>
                <a:spcPct val="50000"/>
              </a:spcBef>
              <a:spcAft>
                <a:spcPct val="0"/>
              </a:spcAft>
              <a:buClrTx/>
              <a:buSzPct val="75000"/>
              <a:buFont typeface="Wingdings" panose="05000000000000000000" pitchFamily="2" charset="2"/>
              <a:buNone/>
            </a:pPr>
            <a:r>
              <a:rPr lang="zh-CN" altLang="en-US" sz="2800" b="1">
                <a:solidFill>
                  <a:srgbClr val="000066"/>
                </a:solidFill>
                <a:latin typeface="Arial" panose="020B0604020202020204" pitchFamily="34" charset="0"/>
                <a:ea typeface="宋体" panose="02010600030101010101" pitchFamily="2" charset="-122"/>
              </a:rPr>
              <a:t>大端模式</a:t>
            </a:r>
            <a:endParaRPr lang="zh-CN" altLang="en-US" sz="2800" b="1">
              <a:solidFill>
                <a:srgbClr val="000066"/>
              </a:solidFill>
              <a:latin typeface="Arial" panose="020B0604020202020204" pitchFamily="34" charset="0"/>
              <a:ea typeface="宋体" panose="02010600030101010101" pitchFamily="2" charset="-122"/>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3" name="标题 2492"/>
          <p:cNvSpPr/>
          <p:nvPr>
            <p:ph type="title" idx="4294967295"/>
          </p:nvPr>
        </p:nvSpPr>
        <p:spPr>
          <a:xfrm>
            <a:off x="728663" y="0"/>
            <a:ext cx="7772400" cy="346075"/>
          </a:xfrm>
          <a:ln/>
        </p:spPr>
        <p:txBody>
          <a:bodyPr lIns="82550" tIns="41275" rIns="82550" bIns="41275"/>
          <a:p>
            <a:r>
              <a:rPr lang="zh-CN" altLang="en-US"/>
              <a:t>消息配置</a:t>
            </a:r>
            <a:endParaRPr lang="zh-CN" altLang="en-US"/>
          </a:p>
        </p:txBody>
      </p:sp>
      <p:sp>
        <p:nvSpPr>
          <p:cNvPr id="2494" name="文本占位符 2493"/>
          <p:cNvSpPr/>
          <p:nvPr>
            <p:ph type="body" idx="4294967295"/>
          </p:nvPr>
        </p:nvSpPr>
        <p:spPr>
          <a:xfrm>
            <a:off x="381000" y="2286000"/>
            <a:ext cx="8229600" cy="2878138"/>
          </a:xfrm>
          <a:ln/>
        </p:spPr>
        <p:txBody>
          <a:bodyPr wrap="square" lIns="82550" tIns="41275" rIns="82550" bIns="41275"/>
          <a:p>
            <a:r>
              <a:rPr lang="zh-CN" altLang="en-US">
                <a:latin typeface="楷体_GB2312" pitchFamily="49" charset="-122"/>
                <a:ea typeface="楷体_GB2312" pitchFamily="49" charset="-122"/>
              </a:rPr>
              <a:t>配置主要包括</a:t>
            </a: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消息传送属性的配置，</a:t>
            </a:r>
            <a:r>
              <a:rPr lang="en-US" altLang="zh-CN">
                <a:latin typeface="楷体_GB2312" pitchFamily="49" charset="-122"/>
                <a:ea typeface="楷体_GB2312" pitchFamily="49" charset="-122"/>
              </a:rPr>
              <a:t>IPDU</a:t>
            </a:r>
            <a:r>
              <a:rPr lang="zh-CN" altLang="en-US">
                <a:latin typeface="楷体_GB2312" pitchFamily="49" charset="-122"/>
                <a:ea typeface="楷体_GB2312" pitchFamily="49" charset="-122"/>
              </a:rPr>
              <a:t>传输模式的配置。</a:t>
            </a:r>
            <a:endParaRPr lang="zh-CN" altLang="en-US">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消息的打包。</a:t>
            </a:r>
            <a:r>
              <a:rPr lang="en-US" altLang="zh-CN">
                <a:latin typeface="楷体_GB2312" pitchFamily="49" charset="-122"/>
                <a:ea typeface="楷体_GB2312" pitchFamily="49" charset="-122"/>
              </a:rPr>
              <a:t>· Packing of the messages to I-PDUs (see section 2.4 for details).</a:t>
            </a:r>
            <a:endParaRPr lang="en-US" altLang="zh-CN">
              <a:latin typeface="楷体_GB2312" pitchFamily="49" charset="-122"/>
              <a:ea typeface="楷体_GB2312" pitchFamily="49" charset="-122"/>
            </a:endParaRPr>
          </a:p>
          <a:p>
            <a:pPr lvl="1">
              <a:lnSpc>
                <a:spcPct val="115000"/>
              </a:lnSpc>
            </a:pPr>
            <a:r>
              <a:rPr lang="zh-CN" altLang="en-US">
                <a:latin typeface="楷体_GB2312" pitchFamily="49" charset="-122"/>
                <a:ea typeface="楷体_GB2312" pitchFamily="49" charset="-122"/>
              </a:rPr>
              <a:t>接收是否采用队列及队列的大小</a:t>
            </a:r>
            <a:endParaRPr lang="zh-CN" altLang="en-US">
              <a:latin typeface="楷体_GB2312" pitchFamily="49" charset="-122"/>
              <a:ea typeface="楷体_GB2312" pitchFamily="49" charset="-122"/>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7" name="矩形 2496"/>
          <p:cNvSpPr/>
          <p:nvPr/>
        </p:nvSpPr>
        <p:spPr>
          <a:xfrm>
            <a:off x="0" y="762000"/>
            <a:ext cx="3276600" cy="5638800"/>
          </a:xfrm>
          <a:prstGeom prst="rect">
            <a:avLst/>
          </a:prstGeom>
          <a:noFill/>
          <a:ln w="9525">
            <a:noFill/>
          </a:ln>
        </p:spPr>
        <p:txBody>
          <a:bodyPr lIns="0" tIns="0" bIns="0"/>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sz="2400" b="1">
                <a:solidFill>
                  <a:srgbClr val="000066"/>
                </a:solidFill>
                <a:latin typeface="Arial" panose="020B0604020202020204" pitchFamily="34" charset="0"/>
                <a:ea typeface="宋体" panose="02010600030101010101" pitchFamily="2" charset="-122"/>
              </a:rPr>
              <a:t>内部通信－基于消息对象的进程通信</a:t>
            </a:r>
            <a:endParaRPr lang="zh-CN" altLang="en-US" sz="2400" b="1">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符合</a:t>
            </a:r>
            <a:r>
              <a:rPr lang="en-US" altLang="zh-CN" sz="2400" b="1" u="none">
                <a:solidFill>
                  <a:srgbClr val="000066"/>
                </a:solidFill>
                <a:latin typeface="Arial" panose="020B0604020202020204" pitchFamily="34" charset="0"/>
                <a:ea typeface="宋体" panose="02010600030101010101" pitchFamily="2" charset="-122"/>
              </a:rPr>
              <a:t>OSEK COM</a:t>
            </a:r>
            <a:r>
              <a:rPr lang="zh-CN" altLang="en-US" sz="2400" b="1" u="none">
                <a:solidFill>
                  <a:srgbClr val="000066"/>
                </a:solidFill>
                <a:latin typeface="Arial" panose="020B0604020202020204" pitchFamily="34" charset="0"/>
                <a:ea typeface="宋体" panose="02010600030101010101" pitchFamily="2" charset="-122"/>
              </a:rPr>
              <a:t>标准的</a:t>
            </a:r>
            <a:r>
              <a:rPr lang="en-US" altLang="zh-CN" sz="2400" b="1" u="none">
                <a:solidFill>
                  <a:srgbClr val="000066"/>
                </a:solidFill>
                <a:latin typeface="Arial" panose="020B0604020202020204" pitchFamily="34" charset="0"/>
                <a:ea typeface="宋体" panose="02010600030101010101" pitchFamily="2" charset="-122"/>
              </a:rPr>
              <a:t>CCCA</a:t>
            </a:r>
            <a:r>
              <a:rPr lang="zh-CN" altLang="en-US" sz="2400" b="1" u="none">
                <a:solidFill>
                  <a:srgbClr val="000066"/>
                </a:solidFill>
                <a:latin typeface="Arial" panose="020B0604020202020204" pitchFamily="34" charset="0"/>
                <a:ea typeface="宋体" panose="02010600030101010101" pitchFamily="2" charset="-122"/>
              </a:rPr>
              <a:t>、</a:t>
            </a:r>
            <a:r>
              <a:rPr lang="en-US" altLang="zh-CN" sz="2400" b="1" u="none">
                <a:solidFill>
                  <a:srgbClr val="000066"/>
                </a:solidFill>
                <a:latin typeface="Arial" panose="020B0604020202020204" pitchFamily="34" charset="0"/>
                <a:ea typeface="宋体" panose="02010600030101010101" pitchFamily="2" charset="-122"/>
              </a:rPr>
              <a:t>CCCB</a:t>
            </a:r>
            <a:r>
              <a:rPr lang="zh-CN" altLang="en-US" sz="2400" b="1" u="none">
                <a:solidFill>
                  <a:srgbClr val="000066"/>
                </a:solidFill>
                <a:latin typeface="Arial" panose="020B0604020202020204" pitchFamily="34" charset="0"/>
                <a:ea typeface="宋体" panose="02010600030101010101" pitchFamily="2" charset="-122"/>
              </a:rPr>
              <a:t>一致类</a:t>
            </a:r>
            <a:endParaRPr lang="zh-CN" altLang="en-US" sz="2400" b="1" u="none">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发送消息对象</a:t>
            </a:r>
            <a:endParaRPr lang="zh-CN" altLang="en-US" sz="2400" b="1" u="none">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接受消息对象</a:t>
            </a:r>
            <a:endParaRPr lang="zh-CN" altLang="en-US" sz="24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队列接受</a:t>
            </a:r>
            <a:endParaRPr lang="zh-CN" altLang="en-US" sz="24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非队列接受</a:t>
            </a:r>
            <a:endParaRPr lang="zh-CN" altLang="en-US" sz="2400" b="1" u="none">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endParaRPr lang="zh-CN" altLang="en-US" sz="2400" b="1" u="none">
              <a:solidFill>
                <a:srgbClr val="000066"/>
              </a:solidFill>
              <a:latin typeface="Arial" panose="020B0604020202020204" pitchFamily="34" charset="0"/>
              <a:ea typeface="宋体" panose="02010600030101010101" pitchFamily="2" charset="-122"/>
            </a:endParaRPr>
          </a:p>
        </p:txBody>
      </p:sp>
      <p:graphicFrame>
        <p:nvGraphicFramePr>
          <p:cNvPr id="2498" name="对象 2497"/>
          <p:cNvGraphicFramePr>
            <a:graphicFrameLocks noChangeAspect="1"/>
          </p:cNvGraphicFramePr>
          <p:nvPr/>
        </p:nvGraphicFramePr>
        <p:xfrm>
          <a:off x="3429000" y="1066800"/>
          <a:ext cx="5426075" cy="5257800"/>
        </p:xfrm>
        <a:graphic>
          <a:graphicData uri="http://schemas.openxmlformats.org/presentationml/2006/ole">
            <mc:AlternateContent xmlns:mc="http://schemas.openxmlformats.org/markup-compatibility/2006">
              <mc:Choice xmlns:v="urn:schemas-microsoft-com:vml" Requires="v">
                <p:oleObj spid="_x0000_s3080" name="" r:id="rId1" imgW="2754630" imgH="2212340" progId="Visio.Drawing.6">
                  <p:embed/>
                </p:oleObj>
              </mc:Choice>
              <mc:Fallback>
                <p:oleObj name="" r:id="rId1" imgW="2754630" imgH="2212340" progId="Visio.Drawing.6">
                  <p:embed/>
                  <p:pic>
                    <p:nvPicPr>
                      <p:cNvPr id="0" name="图片 3079"/>
                      <p:cNvPicPr/>
                      <p:nvPr/>
                    </p:nvPicPr>
                    <p:blipFill>
                      <a:blip r:embed="rId2"/>
                      <a:stretch>
                        <a:fillRect/>
                      </a:stretch>
                    </p:blipFill>
                    <p:spPr>
                      <a:xfrm>
                        <a:off x="3429000" y="1066800"/>
                        <a:ext cx="5426075" cy="525780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childTnLst>
                                    <p:set>
                                      <p:cBhvr additive="base">
                                        <p:cTn id="6" dur="1" fill="hold">
                                          <p:stCondLst>
                                            <p:cond delay="0"/>
                                          </p:stCondLst>
                                        </p:cTn>
                                        <p:tgtEl>
                                          <p:spTgt spid="2498"/>
                                        </p:tgtEl>
                                        <p:attrNameLst>
                                          <p:attrName>style.visibility</p:attrName>
                                        </p:attrNameLst>
                                      </p:cBhvr>
                                      <p:to>
                                        <p:strVal val="visible"/>
                                      </p:to>
                                    </p:set>
                                    <p:animEffect transition="in" filter="wedge">
                                      <p:cBhvr additive="base">
                                        <p:cTn id="7" dur="1000"/>
                                        <p:tgtEl>
                                          <p:spTgt spid="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1" name="矩形 2500"/>
          <p:cNvSpPr/>
          <p:nvPr/>
        </p:nvSpPr>
        <p:spPr>
          <a:xfrm>
            <a:off x="457200" y="1219200"/>
            <a:ext cx="8077200" cy="5257800"/>
          </a:xfrm>
          <a:prstGeom prst="rect">
            <a:avLst/>
          </a:prstGeom>
          <a:noFill/>
          <a:ln w="9525">
            <a:noFill/>
          </a:ln>
        </p:spPr>
        <p:txBody>
          <a:bodyPr lIns="0" tIns="0" bIns="0"/>
          <a:p>
            <a:pPr marL="254000" indent="-254000" defTabSz="676275" fontAlgn="base">
              <a:lnSpc>
                <a:spcPct val="100000"/>
              </a:lnSpc>
              <a:spcBef>
                <a:spcPct val="50000"/>
              </a:spcBef>
              <a:spcAft>
                <a:spcPct val="0"/>
              </a:spcAft>
              <a:buClrTx/>
              <a:buSzPct val="75000"/>
              <a:buFont typeface="Wingdings" panose="05000000000000000000" pitchFamily="2" charset="2"/>
              <a:buChar char="l"/>
            </a:pPr>
            <a:r>
              <a:rPr lang="zh-CN" altLang="en-US" sz="2800" b="1">
                <a:solidFill>
                  <a:srgbClr val="000066"/>
                </a:solidFill>
                <a:latin typeface="Arial" panose="020B0604020202020204" pitchFamily="34" charset="0"/>
                <a:ea typeface="宋体" panose="02010600030101010101" pitchFamily="2" charset="-122"/>
              </a:rPr>
              <a:t>消息通知机制</a:t>
            </a:r>
            <a:endParaRPr lang="zh-CN" altLang="en-US" sz="2800" b="1">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消息通知机制提供四种通知</a:t>
            </a:r>
            <a:endParaRPr lang="zh-CN" altLang="en-US" sz="24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接收通知</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发送通知</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接收错误通知</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发送错误通知</a:t>
            </a:r>
            <a:endParaRPr lang="zh-CN" altLang="en-US" sz="2000" b="1" u="none">
              <a:solidFill>
                <a:srgbClr val="000066"/>
              </a:solidFill>
              <a:latin typeface="Arial" panose="020B0604020202020204" pitchFamily="34" charset="0"/>
              <a:ea typeface="宋体" panose="02010600030101010101" pitchFamily="2" charset="-122"/>
            </a:endParaRPr>
          </a:p>
          <a:p>
            <a:pPr marL="609600" lvl="1"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400" b="1" u="none">
                <a:solidFill>
                  <a:srgbClr val="000066"/>
                </a:solidFill>
                <a:latin typeface="Arial" panose="020B0604020202020204" pitchFamily="34" charset="0"/>
                <a:ea typeface="宋体" panose="02010600030101010101" pitchFamily="2" charset="-122"/>
              </a:rPr>
              <a:t>接受到消息，触发通知机制</a:t>
            </a:r>
            <a:endParaRPr lang="zh-CN" altLang="en-US" sz="24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激活任务</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设置事件</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设置标志</a:t>
            </a:r>
            <a:endParaRPr lang="zh-CN" altLang="en-US" sz="2000" b="1" u="none">
              <a:solidFill>
                <a:srgbClr val="000066"/>
              </a:solidFill>
              <a:latin typeface="Arial" panose="020B0604020202020204" pitchFamily="34" charset="0"/>
              <a:ea typeface="宋体" panose="02010600030101010101" pitchFamily="2" charset="-122"/>
            </a:endParaRPr>
          </a:p>
          <a:p>
            <a:pPr marL="1017905" lvl="2" indent="-203200" defTabSz="676275" fontAlgn="base" latinLnBrk="0">
              <a:lnSpc>
                <a:spcPct val="100000"/>
              </a:lnSpc>
              <a:spcBef>
                <a:spcPct val="50000"/>
              </a:spcBef>
              <a:spcAft>
                <a:spcPct val="0"/>
              </a:spcAft>
              <a:buClrTx/>
              <a:buSzPct val="75000"/>
              <a:buFont typeface="Wingdings" panose="05000000000000000000" pitchFamily="2" charset="2"/>
              <a:buChar char="l"/>
            </a:pPr>
            <a:r>
              <a:rPr lang="zh-CN" altLang="en-US" sz="2000" b="1" u="none">
                <a:solidFill>
                  <a:srgbClr val="000066"/>
                </a:solidFill>
                <a:latin typeface="Arial" panose="020B0604020202020204" pitchFamily="34" charset="0"/>
                <a:ea typeface="宋体" panose="02010600030101010101" pitchFamily="2" charset="-122"/>
              </a:rPr>
              <a:t>调用回调函数</a:t>
            </a:r>
            <a:endParaRPr lang="zh-CN" altLang="en-US" sz="2000" b="1" u="none">
              <a:solidFill>
                <a:srgbClr val="000066"/>
              </a:solidFill>
              <a:latin typeface="Arial" panose="020B0604020202020204" pitchFamily="34" charset="0"/>
              <a:ea typeface="宋体" panose="02010600030101010101" pitchFamily="2" charset="-122"/>
            </a:endParaRPr>
          </a:p>
        </p:txBody>
      </p:sp>
      <p:sp>
        <p:nvSpPr>
          <p:cNvPr id="2502" name="标题 2501"/>
          <p:cNvSpPr/>
          <p:nvPr>
            <p:ph type="title" idx="4294967295"/>
          </p:nvPr>
        </p:nvSpPr>
        <p:spPr>
          <a:xfrm>
            <a:off x="728663" y="0"/>
            <a:ext cx="7772400" cy="666750"/>
          </a:xfrm>
          <a:ln/>
        </p:spPr>
        <p:txBody>
          <a:bodyPr lIns="82550" tIns="41275" rIns="82550" bIns="41275"/>
          <a:p>
            <a:r>
              <a:rPr lang="zh-CN" altLang="en-US"/>
              <a:t>通知机制</a:t>
            </a:r>
            <a:endParaRPr lang="zh-CN" altLang="en-US"/>
          </a:p>
        </p:txBody>
      </p:sp>
    </p:spTree>
  </p:cSld>
  <p:clrMapOvr>
    <a:masterClrMapping/>
  </p:clrMapOvr>
  <p:transition spd="med"/>
</p:sld>
</file>

<file path=ppt/tags/tag1.xml><?xml version="1.0" encoding="utf-8"?>
<p:tagLst xmlns:p="http://schemas.openxmlformats.org/presentationml/2006/main">
  <p:tag name="COMMONDATA" val="eyJoZGlkIjoiNmJhMmZhZDNiNjQ2MzdiODI5ZTNlODgzZmRhMjA4ZWYifQ=="/>
</p:tagLst>
</file>

<file path=ppt/theme/theme1.xml><?xml version="1.0" encoding="utf-8"?>
<a:theme xmlns:a="http://schemas.openxmlformats.org/drawingml/2006/main" name=" overriden">
  <a:themeElements>
    <a:clrScheme na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9BBB59"/>
        </a:accent3>
        <a:accent4>
          <a:srgbClr val="8064A2"/>
        </a:accent4>
        <a:accent5>
          <a:srgbClr val="4BACC6"/>
        </a:accent5>
        <a:accent6>
          <a:srgbClr val="F79646"/>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9BBB59"/>
        </a:accent3>
        <a:accent4>
          <a:srgbClr val="8064A2"/>
        </a:accent4>
        <a:accent5>
          <a:srgbClr val="4BACC6"/>
        </a:accent5>
        <a:accent6>
          <a:srgbClr val="F79646"/>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9BBB59"/>
        </a:accent3>
        <a:accent4>
          <a:srgbClr val="8064A2"/>
        </a:accent4>
        <a:accent5>
          <a:srgbClr val="4BACC6"/>
        </a:accent5>
        <a:accent6>
          <a:srgbClr val="F79646"/>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9BBB59"/>
        </a:accent3>
        <a:accent4>
          <a:srgbClr val="8064A2"/>
        </a:accent4>
        <a:accent5>
          <a:srgbClr val="4BACC6"/>
        </a:accent5>
        <a:accent6>
          <a:srgbClr val="F79646"/>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9BBB59"/>
        </a:accent3>
        <a:accent4>
          <a:srgbClr val="8064A2"/>
        </a:accent4>
        <a:accent5>
          <a:srgbClr val="4BACC6"/>
        </a:accent5>
        <a:accent6>
          <a:srgbClr val="F79646"/>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9BBB59"/>
        </a:accent3>
        <a:accent4>
          <a:srgbClr val="8064A2"/>
        </a:accent4>
        <a:accent5>
          <a:srgbClr val="4BACC6"/>
        </a:accent5>
        <a:accent6>
          <a:srgbClr val="F79646"/>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9BBB59"/>
        </a:accent3>
        <a:accent4>
          <a:srgbClr val="8064A2"/>
        </a:accent4>
        <a:accent5>
          <a:srgbClr val="4BACC6"/>
        </a:accent5>
        <a:accent6>
          <a:srgbClr val="F79646"/>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9BBB59"/>
        </a:accent3>
        <a:accent4>
          <a:srgbClr val="8064A2"/>
        </a:accent4>
        <a:accent5>
          <a:srgbClr val="4BACC6"/>
        </a:accent5>
        <a:accent6>
          <a:srgbClr val="F79646"/>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9BBB59"/>
        </a:accent3>
        <a:accent4>
          <a:srgbClr val="8064A2"/>
        </a:accent4>
        <a:accent5>
          <a:srgbClr val="4BACC6"/>
        </a:accent5>
        <a:accent6>
          <a:srgbClr val="F79646"/>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9BBB59"/>
        </a:accent3>
        <a:accent4>
          <a:srgbClr val="8064A2"/>
        </a:accent4>
        <a:accent5>
          <a:srgbClr val="4BACC6"/>
        </a:accent5>
        <a:accent6>
          <a:srgbClr val="F79646"/>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20273</Words>
  <Application>WPS 演示</Application>
  <PresentationFormat>Экран</PresentationFormat>
  <Paragraphs>1523</Paragraphs>
  <Slides>156</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16</vt:i4>
      </vt:variant>
      <vt:variant>
        <vt:lpstr>幻灯片标题</vt:lpstr>
      </vt:variant>
      <vt:variant>
        <vt:i4>156</vt:i4>
      </vt:variant>
    </vt:vector>
  </HeadingPairs>
  <TitlesOfParts>
    <vt:vector size="194" baseType="lpstr">
      <vt:lpstr>Arial</vt:lpstr>
      <vt:lpstr>宋体</vt:lpstr>
      <vt:lpstr>Wingdings</vt:lpstr>
      <vt:lpstr>Tw Cen MT Condensed</vt:lpstr>
      <vt:lpstr>Arial</vt:lpstr>
      <vt:lpstr>Tw Cen MT</vt:lpstr>
      <vt:lpstr>Tw Cen MT</vt:lpstr>
      <vt:lpstr>Wingdings 3</vt:lpstr>
      <vt:lpstr>Times New Roman</vt:lpstr>
      <vt:lpstr>华文新魏</vt:lpstr>
      <vt:lpstr>Symbol</vt:lpstr>
      <vt:lpstr>黑体</vt:lpstr>
      <vt:lpstr>华文楷体</vt:lpstr>
      <vt:lpstr>楷体_GB2312</vt:lpstr>
      <vt:lpstr>新宋体</vt:lpstr>
      <vt:lpstr>Siemens Sans</vt:lpstr>
      <vt:lpstr>Segoe Print</vt:lpstr>
      <vt:lpstr>Verdana</vt:lpstr>
      <vt:lpstr>微软雅黑</vt:lpstr>
      <vt:lpstr>Arial Unicode MS</vt:lpstr>
      <vt:lpstr>Calibri</vt:lpstr>
      <vt:lpstr> overriden</vt:lpstr>
      <vt:lpstr>Visio.Drawing.11</vt:lpstr>
      <vt:lpstr>Visio.Drawing.6</vt:lpstr>
      <vt:lpstr>Visio.Drawing.11</vt:lpstr>
      <vt:lpstr>Visio.Drawing.11</vt:lpstr>
      <vt:lpstr>Visio.Drawing.11</vt:lpstr>
      <vt:lpstr>Visio.Drawing.11</vt:lpstr>
      <vt:lpstr>Visio.Drawing.11</vt:lpstr>
      <vt:lpstr>Visio.Drawing.11</vt:lpstr>
      <vt:lpstr>Visio.Drawing.6</vt:lpstr>
      <vt:lpstr>Visio.Drawing.6</vt:lpstr>
      <vt:lpstr>Visio.Drawing.6</vt:lpstr>
      <vt:lpstr>Visio.Drawing.6</vt:lpstr>
      <vt:lpstr>Visio.Drawing.6</vt:lpstr>
      <vt:lpstr>Visio.Drawing.6</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大家好</dc:title>
  <dc:creator>JonMMx 2000</dc:creator>
  <cp:lastModifiedBy>Sophie Chen</cp:lastModifiedBy>
  <cp:revision>3</cp:revision>
  <dcterms:created xsi:type="dcterms:W3CDTF">2020-10-30T07:15:36Z</dcterms:created>
  <dcterms:modified xsi:type="dcterms:W3CDTF">2022-08-08T09:47:20Z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57CAED9DDD604F79B2527224AE001B02</vt:lpwstr>
  </property>
  <property fmtid="{D5CDD505-2E9C-101B-9397-08002B2CF9AE}" pid="3" name="KSOProductBuildVer">
    <vt:lpwstr>2052-11.1.0.11875</vt:lpwstr>
  </property>
</Properties>
</file>