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96" r:id="rId4"/>
    <p:sldId id="297" r:id="rId5"/>
    <p:sldId id="298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91AD2-9BB2-4843-9F36-B02CE7F965F6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D6FD-E7BE-4AE3-92E2-D522548CA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8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53C2C7-AD6B-4F66-90FC-F2E1D065EF08}" type="datetime3"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 October 2017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NTUST ET Microsystems Lab.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27573B-F143-495E-AF78-361F6F28BBC0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12261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279505-D21B-4AA1-A381-B2A62200536D}" type="datetime3"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 October 2017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NTUST ET Microsystems Lab.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C53771-FC65-41D7-B141-6565AC7B19AF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214054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EDE88-28CA-4888-8FCB-E35E62A8F813}" type="datetime3"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 October 2017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NTUST ET Microsystems Lab.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310A2C-544E-435F-9DDC-CD0A186DB3A9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2109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8D3EDE-7609-4E4D-A1FC-782D6D1A828E}" type="datetime3"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 October 2017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NTUST ET Microsystems Lab.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8FF58-9393-4B9C-92F2-EF45387FA66C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232134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A413B7-E537-4204-A3DA-B6F50B4B6411}" type="datetime3"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 October 2017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NTUST ET Microsystems Lab.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2519C5-4E9D-4BE8-B547-C004603F969B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189536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24075" y="2130425"/>
            <a:ext cx="6840538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3860800"/>
            <a:ext cx="611346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5475" y="6453188"/>
            <a:ext cx="2133600" cy="360362"/>
          </a:xfrm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108" name="Picture 12" descr="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圖片 12" descr="Microsystem_Mark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259238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 descr="1231422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60800"/>
            <a:ext cx="2232025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4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34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763714" y="6381752"/>
            <a:ext cx="6911975" cy="35877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AU" altLang="zh-TW">
                <a:solidFill>
                  <a:srgbClr val="000000"/>
                </a:solidFill>
              </a:rPr>
              <a:t>NTUST ECE Microsystems Lab. —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8532814" y="6453190"/>
            <a:ext cx="611187" cy="293687"/>
          </a:xfrm>
        </p:spPr>
        <p:txBody>
          <a:bodyPr/>
          <a:lstStyle>
            <a:lvl1pPr>
              <a:defRPr/>
            </a:lvl1pPr>
          </a:lstStyle>
          <a:p>
            <a:fld id="{D721E5D9-7AC6-4764-A984-5A64530551E1}" type="slidenum">
              <a:rPr lang="zh-TW" altLang="en-US"/>
              <a:pPr/>
              <a:t>‹#›</a:t>
            </a:fld>
            <a:r>
              <a:rPr lang="en-US" altLang="zh-TW"/>
              <a:t>/93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5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AE60E-EB2E-40A2-881A-F288884754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5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C8FBF-A168-40DB-AF94-8731FE5C4A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854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A25EA-3097-470F-98FA-996DA964D6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8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550AD-FE91-4E65-862C-4ED5ED702C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0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05DA9-FACD-4B62-88CB-51A3749025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3466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2D742-32A8-4644-95C6-B1DCD15E90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3427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82509-60D8-4EA9-AA44-6A04E5241F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4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98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08F3B-E432-4FD6-9D75-3B07602FC3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338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5740-6268-409F-AE9A-35B8B8394E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485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260F7-BA39-4B0A-A0BA-6B36536504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976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A19AF-3B3A-467F-AECE-3E2C69A64B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38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9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8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09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9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74638"/>
            <a:ext cx="7210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7"/>
          <p:cNvSpPr/>
          <p:nvPr/>
        </p:nvSpPr>
        <p:spPr>
          <a:xfrm>
            <a:off x="0" y="141287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/>
          </a:p>
        </p:txBody>
      </p:sp>
      <p:sp>
        <p:nvSpPr>
          <p:cNvPr id="15" name="Rectangle 8"/>
          <p:cNvSpPr/>
          <p:nvPr/>
        </p:nvSpPr>
        <p:spPr>
          <a:xfrm>
            <a:off x="555625" y="1412875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/>
          </a:p>
        </p:txBody>
      </p:sp>
      <p:pic>
        <p:nvPicPr>
          <p:cNvPr id="1034" name="圖片 10" descr="Microsystem_Mark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188913"/>
            <a:ext cx="152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logo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1" fontAlgn="base" hangingPunct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1" fontAlgn="base" hangingPunct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1" fontAlgn="base" hangingPunct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1" fontAlgn="base" hangingPunct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888" y="6451600"/>
            <a:ext cx="213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F779A4-2D8D-4296-BBB1-6B03E298077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124075" y="2130425"/>
            <a:ext cx="6840538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TW" altLang="en-US" sz="4400">
                <a:solidFill>
                  <a:schemeClr val="tx2"/>
                </a:solidFill>
              </a:rPr>
              <a:t>按一下以編輯母片標題樣式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43213" y="3860800"/>
            <a:ext cx="611346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TW" altLang="en-US" sz="3200"/>
              <a:t>按一下以編輯母片副標題樣式</a:t>
            </a:r>
          </a:p>
        </p:txBody>
      </p:sp>
      <p:pic>
        <p:nvPicPr>
          <p:cNvPr id="7185" name="圖片 12" descr="Microsystem_Mark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259238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8" descr="123142210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60800"/>
            <a:ext cx="2232025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9" descr="logo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40745" y="1843335"/>
            <a:ext cx="6624736" cy="1470025"/>
          </a:xfrm>
        </p:spPr>
        <p:txBody>
          <a:bodyPr/>
          <a:lstStyle/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Computer Organization</a:t>
            </a:r>
            <a:br>
              <a:rPr lang="en-US" altLang="zh-TW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Homework 1</a:t>
            </a:r>
            <a:br>
              <a:rPr lang="en-US" altLang="zh-TW" sz="3200" b="1" dirty="0">
                <a:latin typeface="Times New Roman" pitchFamily="18" charset="0"/>
                <a:cs typeface="Times New Roman" pitchFamily="18" charset="0"/>
              </a:rPr>
            </a:b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Procedure Calling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76" y="1674019"/>
            <a:ext cx="6030740" cy="38338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Steps required</a:t>
            </a:r>
          </a:p>
          <a:p>
            <a:pPr marL="857250" lvl="1" indent="-514350">
              <a:buClr>
                <a:schemeClr val="accent2">
                  <a:lumMod val="75000"/>
                </a:schemeClr>
              </a:buClr>
              <a:buSzTx/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Place parameters in registers</a:t>
            </a:r>
          </a:p>
          <a:p>
            <a:pPr marL="857250" lvl="1" indent="-514350">
              <a:buClr>
                <a:schemeClr val="accent2">
                  <a:lumMod val="75000"/>
                </a:schemeClr>
              </a:buClr>
              <a:buSzTx/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Transfer control to procedure</a:t>
            </a:r>
          </a:p>
          <a:p>
            <a:pPr marL="857250" lvl="1" indent="-514350">
              <a:buClr>
                <a:schemeClr val="accent2">
                  <a:lumMod val="75000"/>
                </a:schemeClr>
              </a:buClr>
              <a:buSzTx/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Acquire storage for procedure</a:t>
            </a:r>
          </a:p>
          <a:p>
            <a:pPr marL="857250" lvl="1" indent="-514350">
              <a:buClr>
                <a:schemeClr val="accent2">
                  <a:lumMod val="75000"/>
                </a:schemeClr>
              </a:buClr>
              <a:buSzTx/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Perform procedure’s operations</a:t>
            </a:r>
          </a:p>
          <a:p>
            <a:pPr marL="857250" lvl="1" indent="-514350">
              <a:buClr>
                <a:schemeClr val="accent2">
                  <a:lumMod val="75000"/>
                </a:schemeClr>
              </a:buClr>
              <a:buSzTx/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Place result in register for caller</a:t>
            </a:r>
          </a:p>
          <a:p>
            <a:pPr marL="857250" lvl="1" indent="-514350">
              <a:buClr>
                <a:schemeClr val="accent2">
                  <a:lumMod val="75000"/>
                </a:schemeClr>
              </a:buClr>
              <a:buSzTx/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Return to place of call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BCA77C-097D-4913-8DED-926265CFA2FC}" type="slidenum">
              <a:rPr lang="zh-TW" altLang="en-US" smtClean="0">
                <a:solidFill>
                  <a:srgbClr val="898989"/>
                </a:solidFill>
              </a:rPr>
              <a:pPr/>
              <a:t>2</a:t>
            </a:fld>
            <a:endParaRPr lang="zh-TW" altLang="en-US" dirty="0">
              <a:solidFill>
                <a:srgbClr val="898989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51" y="2012586"/>
            <a:ext cx="2203995" cy="19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Register Usage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1751935"/>
            <a:ext cx="7128146" cy="39813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$a0 – $a3: arguments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4 – 7 )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$v0, $v1: result values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2 and 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$t0 – $t9: temporaries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8 – 15, 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24 and 25)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$s0 – $s7: saved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16 – 23 )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gp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 global pointer for static data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28)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 stack pointer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29)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fp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 frame pointer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30)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$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 return address (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reg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31)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84B5C-A393-4C65-A318-4B471D450BFF}" type="slidenum">
              <a:rPr lang="zh-TW" altLang="en-US" smtClean="0">
                <a:solidFill>
                  <a:srgbClr val="898989"/>
                </a:solidFill>
              </a:rPr>
              <a:pPr/>
              <a:t>3</a:t>
            </a:fld>
            <a:endParaRPr lang="zh-TW" altLang="en-US" dirty="0">
              <a:solidFill>
                <a:srgbClr val="898989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48262"/>
              </p:ext>
            </p:extLst>
          </p:nvPr>
        </p:nvGraphicFramePr>
        <p:xfrm>
          <a:off x="7490893" y="3284984"/>
          <a:ext cx="341784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 bwMode="auto">
          <a:xfrm flipH="1">
            <a:off x="7832677" y="3284984"/>
            <a:ext cx="1982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8022676" y="3134943"/>
            <a:ext cx="593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350" dirty="0">
                <a:solidFill>
                  <a:srgbClr val="000000"/>
                </a:solidFill>
              </a:rPr>
              <a:t>$</a:t>
            </a:r>
            <a:r>
              <a:rPr lang="en-US" altLang="zh-TW" sz="1350" dirty="0" err="1">
                <a:solidFill>
                  <a:srgbClr val="000000"/>
                </a:solidFill>
              </a:rPr>
              <a:t>sp</a:t>
            </a:r>
            <a:endParaRPr lang="zh-TW" altLang="en-US" sz="1350" dirty="0">
              <a:solidFill>
                <a:srgbClr val="0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62781" y="3192907"/>
            <a:ext cx="5127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0x4005</a:t>
            </a:r>
            <a:endParaRPr lang="zh-TW" altLang="en-US" sz="825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62780" y="4026005"/>
            <a:ext cx="5127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0x4002</a:t>
            </a:r>
            <a:endParaRPr lang="zh-TW" altLang="en-US" sz="825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62780" y="3453485"/>
            <a:ext cx="5127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0x4004</a:t>
            </a:r>
            <a:endParaRPr lang="zh-TW" altLang="en-US" sz="825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62780" y="3744977"/>
            <a:ext cx="5127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0x4003</a:t>
            </a:r>
            <a:endParaRPr lang="zh-TW" altLang="en-US" sz="825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62779" y="4571246"/>
            <a:ext cx="5127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0x4000</a:t>
            </a:r>
            <a:endParaRPr lang="zh-TW" altLang="en-US" sz="825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62780" y="4297047"/>
            <a:ext cx="5127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0x4001</a:t>
            </a:r>
            <a:endParaRPr lang="zh-TW" altLang="en-US" sz="825" dirty="0"/>
          </a:p>
        </p:txBody>
      </p:sp>
      <p:sp>
        <p:nvSpPr>
          <p:cNvPr id="6" name="橢圓 5"/>
          <p:cNvSpPr/>
          <p:nvPr/>
        </p:nvSpPr>
        <p:spPr bwMode="auto">
          <a:xfrm>
            <a:off x="7319152" y="4767453"/>
            <a:ext cx="34289" cy="497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35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312227" y="4883951"/>
            <a:ext cx="34289" cy="497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35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7312227" y="4975583"/>
            <a:ext cx="34289" cy="497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35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0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Procedure Call Instructions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</a:t>
            </a:r>
            <a:r>
              <a:rPr lang="en-US" altLang="zh-TW" sz="21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jal</a:t>
            </a: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Procedure Label</a:t>
            </a:r>
          </a:p>
          <a:p>
            <a:pPr marL="823913" lvl="1" indent="-457200" eaLnBrk="1" hangingPunct="1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Put address of following instruction in $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endParaRPr lang="en-US" altLang="zh-TW" sz="24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823913" lvl="1" indent="-457200" eaLnBrk="1" hangingPunct="1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Jumps to target address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Procedure return: jump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</a:t>
            </a:r>
            <a:r>
              <a:rPr lang="en-US" altLang="zh-TW" sz="21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jr</a:t>
            </a: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</a:t>
            </a:r>
            <a:r>
              <a:rPr lang="en-US" altLang="zh-TW" sz="21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endParaRPr lang="en-US" altLang="zh-TW" sz="21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823913" lvl="1" indent="-457200" eaLnBrk="1" hangingPunct="1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Put the value of $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in program counter</a:t>
            </a:r>
          </a:p>
          <a:p>
            <a:pPr marL="823913" lvl="1" indent="-457200" eaLnBrk="1" hangingPunct="1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Can also be used for computed jumps</a:t>
            </a:r>
          </a:p>
          <a:p>
            <a:pPr lvl="2" eaLnBrk="1" hangingPunct="1">
              <a:buClr>
                <a:srgbClr val="FF0000"/>
              </a:buClr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e.g., for case/switch statements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4EF60-B810-4381-AB2C-B128A795B53C}" type="slidenum">
              <a:rPr lang="zh-TW" altLang="en-US" smtClean="0">
                <a:solidFill>
                  <a:srgbClr val="898989"/>
                </a:solidFill>
              </a:rPr>
              <a:pPr/>
              <a:t>4</a:t>
            </a:fld>
            <a:endParaRPr lang="zh-TW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74638"/>
            <a:ext cx="7488113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Recursive Procedure Example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</a:t>
            </a:r>
            <a:r>
              <a:rPr lang="en-US" altLang="zh-TW" sz="21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int</a:t>
            </a: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fact (</a:t>
            </a:r>
            <a:r>
              <a:rPr lang="en-US" altLang="zh-TW" sz="21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int</a:t>
            </a: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n)</a:t>
            </a:r>
            <a:b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{ </a:t>
            </a:r>
            <a:b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if (n &lt; 1) return f;</a:t>
            </a:r>
            <a:b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else return n * fact(n - 1);</a:t>
            </a:r>
            <a:b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}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Argument n in $a0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Result in $v0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D5D29F-6B47-48D2-9196-78E3C38D6F1C}" type="slidenum">
              <a:rPr lang="zh-TW" altLang="en-US" smtClean="0">
                <a:solidFill>
                  <a:srgbClr val="898989"/>
                </a:solidFill>
              </a:rPr>
              <a:pPr/>
              <a:t>5</a:t>
            </a:fld>
            <a:endParaRPr lang="zh-TW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3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Recursive Procedure Example</a:t>
            </a:r>
            <a:endParaRPr lang="en-AU" altLang="zh-TW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8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56" y="1647230"/>
            <a:ext cx="6745540" cy="50221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fact: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addi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-8     # adjust stack for 2 items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sw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4($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     # save return address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sw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$a0, 0($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     # save argument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slti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$t0, $a0, 1      # test for n &lt; 1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beq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$t0, $zero, L1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addi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$v0, $zero, 1    # if so, result is 1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addi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8      # pop 2 items from stack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jr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# and return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L1: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addi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$a0, $a0, -1     # else decrement n  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jal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fact             # recursive call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lw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$a0, 0($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     # restore original n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lw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4($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     # and return address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addi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8      # pop 2 items from stack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mul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$v0, $a0, $v0    # multiply to get result</a:t>
            </a:r>
            <a:b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jr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$</a:t>
            </a:r>
            <a:r>
              <a:rPr lang="en-US" altLang="zh-TW" sz="16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</a:t>
            </a:r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# and return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515523" y="5692380"/>
            <a:ext cx="611187" cy="22026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E2FFF6-CE7E-4A98-8554-7800A47AA6AF}" type="slidenum">
              <a:rPr lang="zh-TW" altLang="en-US" smtClean="0">
                <a:solidFill>
                  <a:srgbClr val="898989"/>
                </a:solidFill>
              </a:rPr>
              <a:pPr/>
              <a:t>6</a:t>
            </a:fld>
            <a:endParaRPr lang="zh-TW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63159"/>
            <a:ext cx="5184617" cy="4268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833" y="1932031"/>
            <a:ext cx="193649" cy="13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1295" y="1924178"/>
            <a:ext cx="193649" cy="13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92745" y="1937570"/>
            <a:ext cx="193649" cy="13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1216" y="2183091"/>
            <a:ext cx="1004559" cy="3186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8561" y="2289287"/>
            <a:ext cx="4042942" cy="3150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3386394" y="2021049"/>
            <a:ext cx="36713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95999" y="1867160"/>
            <a:ext cx="137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Single Step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6465341" y="3225691"/>
            <a:ext cx="9993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57720" y="3071803"/>
            <a:ext cx="12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Assembly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H="1">
            <a:off x="1289897" y="2920337"/>
            <a:ext cx="5468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9541" y="2764026"/>
            <a:ext cx="10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Register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6" name="直線單箭頭接點 15"/>
          <p:cNvCxnSpPr>
            <a:cxnSpLocks/>
            <a:stCxn id="5" idx="1"/>
          </p:cNvCxnSpPr>
          <p:nvPr/>
        </p:nvCxnSpPr>
        <p:spPr>
          <a:xfrm flipH="1">
            <a:off x="1328332" y="2000255"/>
            <a:ext cx="513501" cy="102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42008" y="1939307"/>
            <a:ext cx="115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Load file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60908" y="1604299"/>
            <a:ext cx="68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Run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>
            <a:cxnSpLocks/>
          </p:cNvCxnSpPr>
          <p:nvPr/>
        </p:nvCxnSpPr>
        <p:spPr>
          <a:xfrm flipH="1">
            <a:off x="1328332" y="1754451"/>
            <a:ext cx="1227444" cy="13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cxnSpLocks/>
          </p:cNvCxnSpPr>
          <p:nvPr/>
        </p:nvCxnSpPr>
        <p:spPr>
          <a:xfrm>
            <a:off x="2555776" y="1754361"/>
            <a:ext cx="188360" cy="183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3"/>
          <p:cNvSpPr txBox="1">
            <a:spLocks/>
          </p:cNvSpPr>
          <p:nvPr/>
        </p:nvSpPr>
        <p:spPr>
          <a:xfrm>
            <a:off x="8515523" y="5692380"/>
            <a:ext cx="611187" cy="22026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350" dirty="0">
                <a:solidFill>
                  <a:srgbClr val="898989"/>
                </a:solidFill>
                <a:cs typeface="Arial" panose="020B0604020202020204" pitchFamily="34" charset="0"/>
              </a:rPr>
              <a:t>       7</a:t>
            </a:r>
            <a:endParaRPr lang="zh-TW" altLang="en-US" sz="1350" dirty="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75656" y="6012217"/>
            <a:ext cx="61722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下載網址</a:t>
            </a:r>
            <a:r>
              <a:rPr lang="en-US" altLang="zh-TW" sz="1350" dirty="0">
                <a:latin typeface="Arial" panose="020B0604020202020204" pitchFamily="34" charset="0"/>
                <a:cs typeface="Arial" panose="020B0604020202020204" pitchFamily="34" charset="0"/>
              </a:rPr>
              <a:t>:http://sourceforge.net/projects/</a:t>
            </a:r>
            <a:r>
              <a:rPr lang="en-US" altLang="zh-TW" sz="1350" dirty="0" err="1">
                <a:latin typeface="Arial" panose="020B0604020202020204" pitchFamily="34" charset="0"/>
                <a:cs typeface="Arial" panose="020B0604020202020204" pitchFamily="34" charset="0"/>
              </a:rPr>
              <a:t>spimsimulator</a:t>
            </a:r>
            <a:r>
              <a:rPr lang="en-US" altLang="zh-TW" sz="1350" dirty="0">
                <a:latin typeface="Arial" panose="020B0604020202020204" pitchFamily="34" charset="0"/>
                <a:cs typeface="Arial" panose="020B0604020202020204" pitchFamily="34" charset="0"/>
              </a:rPr>
              <a:t>/files/   </a:t>
            </a:r>
            <a:r>
              <a:rPr lang="zh-TW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版本 </a:t>
            </a:r>
            <a:r>
              <a:rPr lang="en-US" altLang="zh-TW" sz="1350" dirty="0">
                <a:latin typeface="Arial" panose="020B0604020202020204" pitchFamily="34" charset="0"/>
                <a:cs typeface="Arial" panose="020B0604020202020204" pitchFamily="34" charset="0"/>
              </a:rPr>
              <a:t>9.1.20 </a:t>
            </a:r>
            <a:endParaRPr lang="zh-TW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標題 28">
            <a:extLst>
              <a:ext uri="{FF2B5EF4-FFF2-40B4-BE49-F238E27FC236}">
                <a16:creationId xmlns:a16="http://schemas.microsoft.com/office/drawing/2014/main" id="{65EF5642-B708-4C85-8541-85642B28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QtSpim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93232"/>
      </p:ext>
    </p:extLst>
  </p:cSld>
  <p:clrMapOvr>
    <a:masterClrMapping/>
  </p:clrMapOvr>
</p:sld>
</file>

<file path=ppt/theme/theme1.xml><?xml version="1.0" encoding="utf-8"?>
<a:theme xmlns:a="http://schemas.openxmlformats.org/drawingml/2006/main" name="LPS 投影片範例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LPS 投影片範例</Template>
  <TotalTime>3945</TotalTime>
  <Words>272</Words>
  <Application>Microsoft Office PowerPoint</Application>
  <PresentationFormat>如螢幕大小 (4:3)</PresentationFormat>
  <Paragraphs>77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Times New Roman</vt:lpstr>
      <vt:lpstr>Tw Cen MT</vt:lpstr>
      <vt:lpstr>Wingdings</vt:lpstr>
      <vt:lpstr>Wingdings 2</vt:lpstr>
      <vt:lpstr>LPS 投影片範例</vt:lpstr>
      <vt:lpstr>自訂設計</vt:lpstr>
      <vt:lpstr>Computer Organization Homework 1 </vt:lpstr>
      <vt:lpstr>Procedure Calling</vt:lpstr>
      <vt:lpstr>Register Usage</vt:lpstr>
      <vt:lpstr>Procedure Call Instructions</vt:lpstr>
      <vt:lpstr>Recursive Procedure Example</vt:lpstr>
      <vt:lpstr>Recursive Procedure Example</vt:lpstr>
      <vt:lpstr>QtSpim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Backlight Power Reduction Using Efficient Image Compensation for Mobile Devices</dc:title>
  <dc:creator>yuwen</dc:creator>
  <cp:lastModifiedBy>Timk</cp:lastModifiedBy>
  <cp:revision>284</cp:revision>
  <dcterms:created xsi:type="dcterms:W3CDTF">2012-04-10T01:30:38Z</dcterms:created>
  <dcterms:modified xsi:type="dcterms:W3CDTF">2017-10-15T13:01:29Z</dcterms:modified>
</cp:coreProperties>
</file>