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2"/>
  </p:notesMasterIdLst>
  <p:sldIdLst>
    <p:sldId id="321" r:id="rId3"/>
    <p:sldId id="405" r:id="rId4"/>
    <p:sldId id="423" r:id="rId5"/>
    <p:sldId id="432" r:id="rId6"/>
    <p:sldId id="430" r:id="rId7"/>
    <p:sldId id="428" r:id="rId8"/>
    <p:sldId id="425" r:id="rId9"/>
    <p:sldId id="406" r:id="rId10"/>
    <p:sldId id="431" r:id="rId1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6BB0F07-25D3-40CE-B0F4-054DAF0D26E1}">
          <p14:sldIdLst>
            <p14:sldId id="321"/>
            <p14:sldId id="405"/>
            <p14:sldId id="423"/>
            <p14:sldId id="432"/>
            <p14:sldId id="430"/>
            <p14:sldId id="428"/>
            <p14:sldId id="425"/>
            <p14:sldId id="406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C51D"/>
    <a:srgbClr val="FF0000"/>
    <a:srgbClr val="CC9900"/>
    <a:srgbClr val="0000FF"/>
    <a:srgbClr val="3232C8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5400" autoAdjust="0"/>
  </p:normalViewPr>
  <p:slideViewPr>
    <p:cSldViewPr>
      <p:cViewPr>
        <p:scale>
          <a:sx n="100" d="100"/>
          <a:sy n="100" d="100"/>
        </p:scale>
        <p:origin x="1248" y="-4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7AB28E4-D0F4-473D-BC83-AE812BB6AFB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9101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030B75-0E80-47D2-AC42-E90E2A7228EE}" type="slidenum">
              <a:rPr lang="en-US" altLang="zh-TW" smtClean="0"/>
              <a:pPr/>
              <a:t>1</a:t>
            </a:fld>
            <a:endParaRPr lang="en-US" altLang="zh-TW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4988"/>
            <a:ext cx="5486400" cy="4113212"/>
          </a:xfrm>
          <a:noFill/>
          <a:ln/>
        </p:spPr>
        <p:txBody>
          <a:bodyPr/>
          <a:lstStyle/>
          <a:p>
            <a:pPr eaLnBrk="1" hangingPunct="1"/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129454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2" descr="logo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7988" y="5734050"/>
            <a:ext cx="8540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圖片 12" descr="Microsystem_Mark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844675"/>
            <a:ext cx="2592388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5" descr="1231422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3860800"/>
            <a:ext cx="22320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124075" y="2130425"/>
            <a:ext cx="6840538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843213" y="3860800"/>
            <a:ext cx="6113462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5475" y="6453188"/>
            <a:ext cx="2133600" cy="3603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39C2D-F00A-4725-8FEE-120C44A801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F1743-F4BF-460A-A4D4-DCB4B43E19F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15175-48DE-4C6C-A897-26408B22C2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DB271-6A2F-43E4-9482-531DF2A612D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E5996-249E-4F85-9474-3DFDE86CA73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9BDF3-3769-401A-9FBC-6C684A899C3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2E5C0-0EEB-476D-A93B-33CB419792E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600AF-A78A-413B-9570-4F85C0D9753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F0F82-2A68-43CD-9781-5CB79EDD20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6BA18-4C85-445D-8064-2636B290E6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CFEF7-FED9-4CEC-A9AE-31281723E6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9D463-1FF0-4C49-AA43-327DA37881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70D4B4-5A36-4765-B935-2F3CDE4860F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6DA01-4BAB-40AD-9B45-8959AAE4E7C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5A8F-CE30-41C4-9644-E8B8E6879CB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0D17A-B7E6-4541-A2D2-7E8A1CD0EC8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FD2E7-806B-43EB-8EFE-2C8032BEC6F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835B0-7991-47FE-83E6-588C608CAD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1C240-6337-4013-B776-7E338EB1910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97E7BD-8499-466D-97D6-DC6F5364870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327C5-C215-4A5C-A489-BD89E1C3AA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58E-8552-4387-998C-8B573E9508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76375" y="274638"/>
            <a:ext cx="72104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453188"/>
            <a:ext cx="2133600" cy="33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B4550C1-F6E0-47A5-BC6F-A44D5BCE98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3" name="Rectangle 7"/>
          <p:cNvSpPr/>
          <p:nvPr/>
        </p:nvSpPr>
        <p:spPr>
          <a:xfrm>
            <a:off x="0" y="1412875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/>
          </a:p>
        </p:txBody>
      </p:sp>
      <p:sp>
        <p:nvSpPr>
          <p:cNvPr id="15" name="Rectangle 8"/>
          <p:cNvSpPr/>
          <p:nvPr/>
        </p:nvSpPr>
        <p:spPr>
          <a:xfrm>
            <a:off x="555625" y="1412875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TW"/>
          </a:p>
        </p:txBody>
      </p:sp>
      <p:pic>
        <p:nvPicPr>
          <p:cNvPr id="1034" name="圖片 10" descr="Microsystem_Mark1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71438" y="188913"/>
            <a:ext cx="152400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6" descr="logo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7988" y="5734050"/>
            <a:ext cx="8540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Tw Cen MT" pitchFamily="34" charset="0"/>
          <a:ea typeface="微軟正黑體" pitchFamily="34" charset="-12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kumimoji="1"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kumimoji="1" sz="2600">
          <a:solidFill>
            <a:schemeClr val="tx1"/>
          </a:solidFill>
          <a:latin typeface="+mn-lt"/>
          <a:ea typeface="+mn-ea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kumimoji="1" sz="2300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4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3888" y="6451600"/>
            <a:ext cx="21336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37D47FD-37A4-4D71-B7E1-39D8E265AC6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183" name="Rectangle 15"/>
          <p:cNvSpPr>
            <a:spLocks noChangeArrowheads="1"/>
          </p:cNvSpPr>
          <p:nvPr/>
        </p:nvSpPr>
        <p:spPr bwMode="auto">
          <a:xfrm>
            <a:off x="2124075" y="2130425"/>
            <a:ext cx="6840538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zh-TW" altLang="en-US" sz="4400">
                <a:solidFill>
                  <a:schemeClr val="tx2"/>
                </a:solidFill>
              </a:rPr>
              <a:t>按一下以編輯母片標題樣式</a:t>
            </a:r>
          </a:p>
        </p:txBody>
      </p:sp>
      <p:sp>
        <p:nvSpPr>
          <p:cNvPr id="7184" name="Rectangle 16"/>
          <p:cNvSpPr>
            <a:spLocks noChangeArrowheads="1"/>
          </p:cNvSpPr>
          <p:nvPr/>
        </p:nvSpPr>
        <p:spPr bwMode="auto">
          <a:xfrm>
            <a:off x="2843213" y="3860800"/>
            <a:ext cx="61134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  <a:defRPr/>
            </a:pPr>
            <a:r>
              <a:rPr lang="zh-TW" altLang="en-US" sz="3200"/>
              <a:t>按一下以編輯母片副標題樣式</a:t>
            </a:r>
          </a:p>
        </p:txBody>
      </p:sp>
      <p:pic>
        <p:nvPicPr>
          <p:cNvPr id="2056" name="圖片 12" descr="Microsystem_Mark1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1844675"/>
            <a:ext cx="2592388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8" descr="123142210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825" y="3860800"/>
            <a:ext cx="2232025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9" descr="logo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7988" y="5734050"/>
            <a:ext cx="854075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8D27AFBA-7F21-4C2D-A32B-1F3A6D94E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745" y="1843335"/>
            <a:ext cx="6624736" cy="1470025"/>
          </a:xfrm>
        </p:spPr>
        <p:txBody>
          <a:bodyPr/>
          <a:lstStyle/>
          <a:p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Computer Organization</a:t>
            </a:r>
            <a:br>
              <a:rPr lang="en-US" altLang="zh-TW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200" b="1" dirty="0">
                <a:latin typeface="Times New Roman" pitchFamily="18" charset="0"/>
                <a:cs typeface="Times New Roman" pitchFamily="18" charset="0"/>
              </a:rPr>
              <a:t>Homework 3</a:t>
            </a:r>
            <a:br>
              <a:rPr lang="en-US" altLang="zh-TW" sz="3200" b="1" dirty="0">
                <a:latin typeface="Times New Roman" pitchFamily="18" charset="0"/>
                <a:cs typeface="Times New Roman" pitchFamily="18" charset="0"/>
              </a:rPr>
            </a:br>
            <a:endParaRPr lang="zh-TW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利用前一次所做的簡易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Single Cycle CPU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，加上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Memory Unit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， 並且能夠執行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R-type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I-type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、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Branch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及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Jump </a:t>
            </a:r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類型等指令，實作出 一個完整的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Single Cycle CPU</a:t>
            </a:r>
          </a:p>
          <a:p>
            <a:pPr algn="just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新增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 algn="just"/>
            <a:r>
              <a:rPr lang="en-US" altLang="zh-TW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BranchType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 algn="just"/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Jump</a:t>
            </a:r>
          </a:p>
          <a:p>
            <a:pPr lvl="1" algn="just"/>
            <a:r>
              <a:rPr lang="en-US" altLang="zh-TW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MemRead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 algn="just"/>
            <a:r>
              <a:rPr lang="en-US" altLang="zh-TW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MemWrite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 algn="just"/>
            <a:r>
              <a:rPr lang="en-US" altLang="zh-TW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MemtoReg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9D463-1FF0-4C49-AA43-327DA3788198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141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提供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 algn="just">
              <a:buClr>
                <a:schemeClr val="accent2"/>
              </a:buClr>
            </a:pPr>
            <a:r>
              <a:rPr lang="en-US" altLang="zh-TW" dirty="0" err="1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Data_Memory.v</a:t>
            </a:r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lvl="1" algn="just"/>
            <a:endParaRPr lang="en-US" altLang="zh-TW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algn="just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</a:p>
          <a:p>
            <a:pPr lvl="1" algn="just">
              <a:buClr>
                <a:schemeClr val="accent2"/>
              </a:buClr>
            </a:pP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Reg_File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[29]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Stack Point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，請務必將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Reg_File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[29]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的值初始 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，其餘為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  <a:p>
            <a:pPr lvl="1" algn="just">
              <a:buClr>
                <a:schemeClr val="accent2"/>
              </a:buClr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結果為正確後，專案底下會產生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CA_LAB3_Result.txt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，務必確認其內容資料。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助教會跑各位同學的程式碼，以助教跑出來的為主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9D463-1FF0-4C49-AA43-327DA3788198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205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PPT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第六頁之架構加入了一些本次作業不需實現的指令架構，供同學參考。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此次作業所要實現的架構可參考課程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PPT</a:t>
            </a:r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“lecture 3” </a:t>
            </a:r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29</a:t>
            </a:r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頁，如下圖。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9D463-1FF0-4C49-AA43-327DA378819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514773"/>
            <a:ext cx="7200800" cy="41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27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7E7BD-8499-466D-97D6-DC6F5364870F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97315"/>
            <a:ext cx="7174502" cy="5089188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1780940" y="6067418"/>
            <a:ext cx="0" cy="5257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766218" y="6593203"/>
            <a:ext cx="178294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3905640" y="6598124"/>
            <a:ext cx="33904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7296112" y="5373216"/>
            <a:ext cx="0" cy="12382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7285952" y="5373216"/>
            <a:ext cx="2078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6337696" y="1646426"/>
            <a:ext cx="0" cy="355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6121672" y="1360617"/>
            <a:ext cx="5760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jump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5545608" y="1934458"/>
            <a:ext cx="0" cy="190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5292080" y="1734629"/>
            <a:ext cx="685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normal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3" name="直線單箭頭接點 22"/>
          <p:cNvCxnSpPr/>
          <p:nvPr/>
        </p:nvCxnSpPr>
        <p:spPr>
          <a:xfrm flipV="1">
            <a:off x="5977656" y="2438514"/>
            <a:ext cx="0" cy="318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534988" y="2675554"/>
            <a:ext cx="658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branch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260221" y="2820999"/>
            <a:ext cx="614267" cy="329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肘形接點 25"/>
          <p:cNvCxnSpPr/>
          <p:nvPr/>
        </p:nvCxnSpPr>
        <p:spPr>
          <a:xfrm rot="16200000" flipV="1">
            <a:off x="6564630" y="3169504"/>
            <a:ext cx="224319" cy="18591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6481712" y="3366236"/>
            <a:ext cx="2266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該指令為</a:t>
            </a: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branch</a:t>
            </a:r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指令</a:t>
            </a:r>
            <a:endParaRPr lang="en-US" altLang="zh-TW" sz="1400" b="1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228600" indent="-228600">
              <a:buAutoNum type="arabicPeriod"/>
            </a:pPr>
            <a:r>
              <a:rPr lang="en-US" altLang="zh-TW" sz="14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branch</a:t>
            </a:r>
            <a:r>
              <a:rPr lang="zh-TW" altLang="en-US" sz="1400" b="1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指令判斷式成立</a:t>
            </a:r>
          </a:p>
        </p:txBody>
      </p:sp>
      <p:sp>
        <p:nvSpPr>
          <p:cNvPr id="28" name="矩形 27"/>
          <p:cNvSpPr/>
          <p:nvPr/>
        </p:nvSpPr>
        <p:spPr>
          <a:xfrm>
            <a:off x="5724128" y="3209998"/>
            <a:ext cx="731022" cy="62171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標題 1"/>
          <p:cNvSpPr txBox="1">
            <a:spLocks/>
          </p:cNvSpPr>
          <p:nvPr/>
        </p:nvSpPr>
        <p:spPr>
          <a:xfrm>
            <a:off x="1476375" y="274638"/>
            <a:ext cx="7210425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9pPr>
          </a:lstStyle>
          <a:p>
            <a:r>
              <a:rPr lang="zh-TW" altLang="en-US" sz="4400" kern="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架構圖</a:t>
            </a:r>
            <a:r>
              <a:rPr lang="en-US" altLang="zh-TW" sz="4400" kern="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4400" kern="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參考</a:t>
            </a:r>
            <a:r>
              <a:rPr lang="en-US" altLang="zh-TW" sz="4400" kern="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endParaRPr lang="zh-TW" altLang="en-US" sz="4400" kern="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800391" y="6575931"/>
            <a:ext cx="1224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Instruction[15-0]</a:t>
            </a:r>
            <a:endParaRPr lang="zh-TW" altLang="en-US" sz="1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798422" y="3258710"/>
            <a:ext cx="1179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rgbClr val="FFC000"/>
                </a:solidFill>
              </a:rPr>
              <a:t>Mux 4 to 1</a:t>
            </a:r>
          </a:p>
          <a:p>
            <a:r>
              <a:rPr lang="en-US" altLang="zh-TW" sz="1200" b="1" dirty="0">
                <a:solidFill>
                  <a:srgbClr val="FFC000"/>
                </a:solidFill>
              </a:rPr>
              <a:t>(</a:t>
            </a:r>
            <a:r>
              <a:rPr lang="zh-TW" altLang="en-US" sz="1200" b="1" dirty="0">
                <a:solidFill>
                  <a:srgbClr val="FFC000"/>
                </a:solidFill>
              </a:rPr>
              <a:t>可不做</a:t>
            </a:r>
            <a:r>
              <a:rPr lang="en-US" altLang="zh-TW" sz="1200" b="1" dirty="0">
                <a:solidFill>
                  <a:srgbClr val="FFC000"/>
                </a:solidFill>
              </a:rPr>
              <a:t>)</a:t>
            </a:r>
          </a:p>
        </p:txBody>
      </p:sp>
      <p:cxnSp>
        <p:nvCxnSpPr>
          <p:cNvPr id="6" name="直線單箭頭接點 5"/>
          <p:cNvCxnSpPr>
            <a:cxnSpLocks/>
          </p:cNvCxnSpPr>
          <p:nvPr/>
        </p:nvCxnSpPr>
        <p:spPr>
          <a:xfrm>
            <a:off x="4427984" y="6639891"/>
            <a:ext cx="288032" cy="101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4644008" y="6561920"/>
            <a:ext cx="2206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LUI</a:t>
            </a:r>
            <a:r>
              <a:rPr lang="zh-TW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指令使用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可不做</a:t>
            </a:r>
            <a:r>
              <a:rPr lang="en-US" altLang="zh-TW" sz="14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14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5" name="直線接點 14"/>
          <p:cNvCxnSpPr/>
          <p:nvPr/>
        </p:nvCxnSpPr>
        <p:spPr>
          <a:xfrm flipH="1">
            <a:off x="5713968" y="4221088"/>
            <a:ext cx="144016" cy="720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>
            <a:off x="5922396" y="4221088"/>
            <a:ext cx="1944216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7812360" y="4077072"/>
            <a:ext cx="16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Result[31]</a:t>
            </a:r>
            <a:endParaRPr lang="zh-TW" altLang="en-US" sz="1400" b="1" dirty="0">
              <a:solidFill>
                <a:srgbClr val="0070C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33" name="直線接點 32"/>
          <p:cNvCxnSpPr/>
          <p:nvPr/>
        </p:nvCxnSpPr>
        <p:spPr>
          <a:xfrm flipH="1">
            <a:off x="5706372" y="5085184"/>
            <a:ext cx="144016" cy="72008"/>
          </a:xfrm>
          <a:prstGeom prst="line">
            <a:avLst/>
          </a:prstGeom>
          <a:ln w="38100">
            <a:solidFill>
              <a:srgbClr val="0BC5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 flipH="1">
            <a:off x="5813892" y="4751778"/>
            <a:ext cx="144016" cy="72008"/>
          </a:xfrm>
          <a:prstGeom prst="line">
            <a:avLst/>
          </a:prstGeom>
          <a:ln w="38100">
            <a:solidFill>
              <a:srgbClr val="0BC5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>
            <a:cxnSpLocks/>
          </p:cNvCxnSpPr>
          <p:nvPr/>
        </p:nvCxnSpPr>
        <p:spPr>
          <a:xfrm>
            <a:off x="5922396" y="4823786"/>
            <a:ext cx="0" cy="765454"/>
          </a:xfrm>
          <a:prstGeom prst="line">
            <a:avLst/>
          </a:prstGeom>
          <a:ln>
            <a:solidFill>
              <a:srgbClr val="0BC5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>
            <a:cxnSpLocks/>
          </p:cNvCxnSpPr>
          <p:nvPr/>
        </p:nvCxnSpPr>
        <p:spPr>
          <a:xfrm>
            <a:off x="5807928" y="5157948"/>
            <a:ext cx="0" cy="431292"/>
          </a:xfrm>
          <a:prstGeom prst="line">
            <a:avLst/>
          </a:prstGeom>
          <a:ln>
            <a:solidFill>
              <a:srgbClr val="0BC5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5804118" y="5589240"/>
            <a:ext cx="2058684" cy="0"/>
          </a:xfrm>
          <a:prstGeom prst="line">
            <a:avLst/>
          </a:prstGeom>
          <a:ln>
            <a:solidFill>
              <a:srgbClr val="0BC51D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7812360" y="5425479"/>
            <a:ext cx="1621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rgbClr val="0BC51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Result[31:0]</a:t>
            </a:r>
            <a:endParaRPr lang="zh-TW" altLang="en-US" sz="1400" b="1" dirty="0">
              <a:solidFill>
                <a:srgbClr val="0BC51D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1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97E7BD-8499-466D-97D6-DC6F5364870F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1476375" y="274638"/>
            <a:ext cx="7210425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200">
                <a:solidFill>
                  <a:schemeClr val="tx2"/>
                </a:solidFill>
                <a:latin typeface="Tw Cen MT" pitchFamily="34" charset="0"/>
                <a:ea typeface="微軟正黑體" pitchFamily="34" charset="-120"/>
              </a:defRPr>
            </a:lvl9pPr>
          </a:lstStyle>
          <a:p>
            <a:r>
              <a:rPr lang="en-US" altLang="zh-TW" sz="4400" kern="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MUX (4 to 1)</a:t>
            </a:r>
            <a:endParaRPr lang="zh-TW" altLang="en-US" sz="4400" kern="0" dirty="0"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71101"/>
              </p:ext>
            </p:extLst>
          </p:nvPr>
        </p:nvGraphicFramePr>
        <p:xfrm>
          <a:off x="1619672" y="1767681"/>
          <a:ext cx="6096000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70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MUX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例如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: BEQ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，若兩暫存器相等就發生分支；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ALU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可用兩暫存器的值做相減，因此若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zero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信號為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時，代表兩暫存器之值相等。</a:t>
                      </a:r>
                      <a:endParaRPr lang="en-US" altLang="zh-TW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例如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:BGT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當</a:t>
                      </a:r>
                      <a:r>
                        <a:rPr lang="en-US" altLang="zh-TW" b="0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大於</a:t>
                      </a:r>
                      <a:r>
                        <a:rPr lang="en-US" altLang="zh-TW" b="0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rt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時分支成立；</a:t>
                      </a:r>
                      <a:r>
                        <a:rPr lang="en-US" altLang="zh-TW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可用</a:t>
                      </a:r>
                      <a:r>
                        <a:rPr lang="en-US" altLang="zh-TW" b="0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暫存器裡的值減掉</a:t>
                      </a:r>
                      <a:r>
                        <a:rPr lang="en-US" altLang="zh-TW" b="0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rt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的值，在這裡會去觀察</a:t>
                      </a:r>
                      <a:r>
                        <a:rPr lang="en-US" altLang="zh-TW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的最高位元，若最高位為</a:t>
                      </a:r>
                      <a:r>
                        <a:rPr lang="en-US" altLang="zh-TW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，表示</a:t>
                      </a:r>
                      <a:r>
                        <a:rPr lang="en-US" altLang="zh-TW" b="0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大於等於</a:t>
                      </a:r>
                      <a:r>
                        <a:rPr lang="en-US" altLang="zh-TW" b="0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rt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。此時須再與</a:t>
                      </a:r>
                      <a:r>
                        <a:rPr lang="en-US" altLang="zh-TW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zero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信號做</a:t>
                      </a:r>
                      <a:r>
                        <a:rPr lang="en-US" altLang="zh-TW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NOR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以過濾掉</a:t>
                      </a:r>
                      <a:r>
                        <a:rPr lang="en-US" altLang="zh-TW" b="0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與</a:t>
                      </a:r>
                      <a:r>
                        <a:rPr lang="en-US" altLang="zh-TW" b="0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rt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相等的情況。</a:t>
                      </a:r>
                      <a:endParaRPr lang="zh-TW" altLang="en-US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例如</a:t>
                      </a:r>
                      <a:r>
                        <a:rPr lang="en-US" altLang="zh-TW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:BGEZ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，當</a:t>
                      </a:r>
                      <a:r>
                        <a:rPr lang="en-US" altLang="zh-TW" b="0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大於等於</a:t>
                      </a:r>
                      <a:r>
                        <a:rPr lang="en-US" altLang="zh-TW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時分支成立；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可用</a:t>
                      </a:r>
                      <a:r>
                        <a:rPr lang="en-US" altLang="zh-TW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暫存器裡的值與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相減，在這裡會去觀察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result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的最高位元，若最高位為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，表示</a:t>
                      </a:r>
                      <a:r>
                        <a:rPr lang="en-US" altLang="zh-TW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大於等於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，那在進</a:t>
                      </a:r>
                      <a:r>
                        <a:rPr lang="en-US" altLang="zh-TW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MUX</a:t>
                      </a:r>
                      <a:r>
                        <a:rPr lang="zh-TW" altLang="en-US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前要先反向一次，才能使條件成立時輸入仍為</a:t>
                      </a:r>
                      <a:r>
                        <a:rPr lang="en-US" altLang="zh-TW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例如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: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BNEZ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，若</a:t>
                      </a:r>
                      <a:r>
                        <a:rPr lang="en-US" altLang="zh-TW" dirty="0" err="1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rs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暫存器裡的值不等於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就分支；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ALU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可用兩暫存器的值做相減，因此若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zero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信號為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時，代表兩暫存器之值不相等，並在進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MUX</a:t>
                      </a:r>
                      <a:r>
                        <a:rPr lang="zh-TW" altLang="en-US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前要先反向一次，才能使條件成立時輸入仍為</a:t>
                      </a:r>
                      <a:r>
                        <a:rPr lang="en-US" altLang="zh-TW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47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15616" y="260648"/>
            <a:ext cx="7210425" cy="1143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9D463-1FF0-4C49-AA43-327DA3788198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76164"/>
              </p:ext>
            </p:extLst>
          </p:nvPr>
        </p:nvGraphicFramePr>
        <p:xfrm>
          <a:off x="107504" y="1700808"/>
          <a:ext cx="8902576" cy="392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3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Signal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Unset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Set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RegDst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Write register 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目的暫存器編號來自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rt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欄</a:t>
                      </a:r>
                      <a:endParaRPr lang="zh-TW" altLang="zh-TW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位(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指令的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20:16 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位元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1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Write register 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目的暫存器編號來自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rd</a:t>
                      </a:r>
                      <a:endParaRPr lang="zh-TW" altLang="zh-TW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欄位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指令的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15:11 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位元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)</a:t>
                      </a:r>
                      <a:endParaRPr lang="zh-TW" altLang="en-US" sz="1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RegWrite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無</a:t>
                      </a:r>
                      <a:endParaRPr lang="zh-TW" altLang="en-US" sz="1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將 Write data 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輸入的值寫入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Write</a:t>
                      </a:r>
                      <a:endParaRPr lang="zh-TW" altLang="zh-TW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register 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輸入所指定的暫存器中</a:t>
                      </a:r>
                      <a:endParaRPr lang="zh-TW" altLang="en-US" sz="1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ALUSrc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ALU </a:t>
                      </a:r>
                      <a:r>
                        <a:rPr lang="zh-TW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的第二個運算元來自暫存器檔案第</a:t>
                      </a:r>
                    </a:p>
                    <a:p>
                      <a:pPr algn="ctr"/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二個輸出埠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 ( Read Data 2 )</a:t>
                      </a:r>
                      <a:endParaRPr lang="zh-TW" altLang="en-US" sz="1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ALU </a:t>
                      </a:r>
                      <a:r>
                        <a:rPr lang="zh-TW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的第二個運算元來自指令中最低</a:t>
                      </a:r>
                    </a:p>
                    <a:p>
                      <a:pPr algn="ctr"/>
                      <a:r>
                        <a:rPr lang="zh-TW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的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16 </a:t>
                      </a:r>
                      <a:r>
                        <a:rPr lang="zh-TW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個位元經過符號延伸後的值</a:t>
                      </a:r>
                      <a:endParaRPr lang="zh-TW" altLang="en-US" sz="1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MemRead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無</a:t>
                      </a:r>
                      <a:endParaRPr lang="zh-TW" altLang="en-US" sz="1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從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資料記憶體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(Data Memory)中</a:t>
                      </a:r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讀資料</a:t>
                      </a:r>
                      <a:endParaRPr lang="zh-TW" altLang="zh-TW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MemWrite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無</a:t>
                      </a:r>
                      <a:endParaRPr lang="zh-TW" altLang="en-US" sz="1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寫資料進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資料記憶體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(Data Memory)</a:t>
                      </a:r>
                      <a:endParaRPr lang="zh-TW" altLang="zh-TW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BranchType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表示</a:t>
                      </a:r>
                      <a:r>
                        <a:rPr lang="en-US" altLang="zh-TW" sz="14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branch</a:t>
                      </a:r>
                      <a:r>
                        <a:rPr lang="zh-TW" altLang="en-US" sz="14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指令的種類  </a:t>
                      </a:r>
                      <a:r>
                        <a:rPr lang="en-US" altLang="zh-TW" sz="14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ex:</a:t>
                      </a:r>
                      <a:r>
                        <a:rPr lang="en-US" altLang="zh-TW" sz="1400" b="0" baseline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BNE, BGTZ, BEQ</a:t>
                      </a:r>
                      <a:endParaRPr lang="zh-TW" altLang="en-US" sz="1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MemToReg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暫存器(Register File) Write data 輸入的值</a:t>
                      </a:r>
                      <a:endParaRPr lang="zh-TW" altLang="zh-TW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來自 ALU</a:t>
                      </a:r>
                      <a:endParaRPr lang="zh-TW" altLang="en-US" sz="1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暫存器(Register File) Write data </a:t>
                      </a:r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輸入的</a:t>
                      </a:r>
                      <a:endParaRPr lang="zh-TW" altLang="zh-TW" sz="14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altLang="zh-TW" sz="14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值來自資料記憶體</a:t>
                      </a:r>
                      <a:r>
                        <a:rPr lang="en-US" altLang="zh-TW" sz="14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(Data Memory)</a:t>
                      </a:r>
                      <a:endParaRPr lang="zh-TW" altLang="en-US" sz="1400" b="0" dirty="0"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Branch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該道指令不為</a:t>
                      </a:r>
                      <a:r>
                        <a:rPr lang="en-US" altLang="zh-TW" sz="14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branch</a:t>
                      </a:r>
                      <a:r>
                        <a:rPr lang="zh-TW" altLang="en-US" sz="14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指令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該道指令為</a:t>
                      </a:r>
                      <a:r>
                        <a:rPr lang="en-US" altLang="zh-TW" sz="14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branch</a:t>
                      </a:r>
                      <a:r>
                        <a:rPr lang="zh-TW" altLang="en-US" sz="1400" b="0" dirty="0"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指令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28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7574" y="233772"/>
            <a:ext cx="7210425" cy="1143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須完成的指令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9D463-1FF0-4C49-AA43-327DA3788198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91104"/>
              </p:ext>
            </p:extLst>
          </p:nvPr>
        </p:nvGraphicFramePr>
        <p:xfrm>
          <a:off x="179512" y="2106144"/>
          <a:ext cx="8697049" cy="3856990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352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255905" marR="25590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Instruction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8290" marR="29019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Example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207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Meaning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715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OpCode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17653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Function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2095" marR="25209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ALU</a:t>
                      </a:r>
                      <a:r>
                        <a:rPr kumimoji="0" lang="en-US" altLang="zh-TW" sz="1400" b="0" i="0" u="none" strike="noStrike" kern="1200" cap="none" spc="-135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Action</a:t>
                      </a:r>
                      <a:endParaRPr kumimoji="0" lang="zh-TW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253365" marR="25590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ADD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8956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add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r1,r2,r3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271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 = r2 + r3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715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6’b000000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653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6’b100000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653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ADD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255270" marR="255905" algn="ctr"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ADDI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90195" algn="ctr"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addi</a:t>
                      </a:r>
                      <a:r>
                        <a:rPr lang="en-US" sz="1400" spc="-45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r1,r2,100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2710" algn="ctr"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 = r2 +</a:t>
                      </a:r>
                      <a:r>
                        <a:rPr lang="en-US" sz="1400" spc="5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spc="-1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100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7155" algn="ctr"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6’b001000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7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ADD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255270" marR="25590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SUB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9019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sub</a:t>
                      </a:r>
                      <a:r>
                        <a:rPr lang="en-US" sz="1400" spc="-4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r1,r2,r3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271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 = r2 -</a:t>
                      </a:r>
                      <a:r>
                        <a:rPr lang="en-US" sz="1400" spc="1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spc="-25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r3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715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6’b000000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653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6’b100010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653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SUB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253365" marR="25590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AND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9019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en-US" sz="1400" spc="-25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r1,r2,r3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207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 = r2 &amp; r3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715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6’b000000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653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6’b100100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653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AND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255905" marR="255905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OR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90195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n-US" sz="1400" spc="-25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r1,r2,r3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2075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 = r2 |</a:t>
                      </a:r>
                      <a:r>
                        <a:rPr lang="en-US" sz="1400" spc="-1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r3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7155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6’b000000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653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6’b100101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6530" algn="ctr"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OR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255905" marR="250825"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en-US" sz="1400" spc="-35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SLT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89560"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slt</a:t>
                      </a:r>
                      <a:r>
                        <a:rPr lang="en-US" sz="1400" spc="-35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r1,r2,r3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2255" marR="262890">
                        <a:lnSpc>
                          <a:spcPct val="111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  <a:tabLst>
                          <a:tab pos="979805" algn="l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If (r2&lt;r3) r1=1 else	r1=0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7155"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6’b000000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6530"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6’b101010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9070" marR="176530"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Set Less Than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255905" marR="255905"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BEQ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90195"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beq</a:t>
                      </a:r>
                      <a:r>
                        <a:rPr lang="en-US" sz="1400" spc="-4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r1,r2,25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2565" marR="200025" indent="199390">
                        <a:lnSpc>
                          <a:spcPct val="1110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If  (r1==r2) go to</a:t>
                      </a:r>
                      <a:r>
                        <a:rPr lang="en-US" sz="1400" spc="-75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PC+4+100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7155"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6’b000100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94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SUB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355">
                <a:tc>
                  <a:txBody>
                    <a:bodyPr/>
                    <a:lstStyle/>
                    <a:p>
                      <a:pPr marL="255270" marR="25590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ORI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9019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ori</a:t>
                      </a:r>
                      <a:r>
                        <a:rPr lang="en-US" sz="1400" spc="-45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r1,r2,100</a:t>
                      </a:r>
                      <a:endParaRPr lang="zh-TW" sz="11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334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 = r2 |</a:t>
                      </a:r>
                      <a:r>
                        <a:rPr lang="en-US" sz="1400" spc="-5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spc="-1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100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525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6’b001101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</a:t>
                      </a:r>
                      <a:endParaRPr lang="zh-TW" sz="11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OR</a:t>
                      </a:r>
                      <a:endParaRPr lang="zh-TW" sz="14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255905" marR="25590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MUL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9019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mul r1,r2,r3</a:t>
                      </a:r>
                      <a:endParaRPr lang="zh-TW" sz="1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271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 = r2 *</a:t>
                      </a:r>
                      <a:r>
                        <a:rPr lang="en-US" sz="1400" spc="-1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spc="-15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r3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715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6’b000000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0815" marR="17653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6‘b011000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0815" marR="17653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MUL</a:t>
                      </a:r>
                      <a:endParaRPr lang="zh-TW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6220">
                <a:tc>
                  <a:txBody>
                    <a:bodyPr/>
                    <a:lstStyle/>
                    <a:p>
                      <a:pPr marL="247015" marR="25590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spc="-105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LW</a:t>
                      </a:r>
                      <a:endParaRPr lang="zh-TW" sz="1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8956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lw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r1,</a:t>
                      </a:r>
                      <a:r>
                        <a:rPr lang="en-US" sz="1400" spc="-1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0(r0)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334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 =</a:t>
                      </a:r>
                      <a:r>
                        <a:rPr lang="en-US" sz="1400" spc="-65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mem[r0+imm]</a:t>
                      </a:r>
                      <a:endParaRPr lang="zh-TW" sz="1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525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6’b100011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ADD</a:t>
                      </a:r>
                      <a:endParaRPr lang="zh-TW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255905" marR="25590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SW</a:t>
                      </a:r>
                      <a:endParaRPr lang="zh-TW" sz="1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9560" marR="28956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sw r1,</a:t>
                      </a:r>
                      <a:r>
                        <a:rPr lang="en-US" sz="1400" spc="-5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0(r0)</a:t>
                      </a:r>
                      <a:endParaRPr lang="zh-TW" sz="110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9334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mem[r0+imm] =</a:t>
                      </a:r>
                      <a:r>
                        <a:rPr lang="en-US" sz="1400" spc="-65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r1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525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6’b101011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ADD</a:t>
                      </a:r>
                      <a:endParaRPr lang="zh-TW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005">
                <a:tc>
                  <a:txBody>
                    <a:bodyPr/>
                    <a:lstStyle/>
                    <a:p>
                      <a:pPr marL="255905" marR="25463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J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7655" marR="29019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J</a:t>
                      </a:r>
                      <a:r>
                        <a:rPr lang="zh-TW" alt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2500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9334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jump to</a:t>
                      </a:r>
                      <a:r>
                        <a:rPr lang="en-US" sz="1400" spc="5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spc="-2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10000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7155" marR="9715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6’b000010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標楷體" panose="03000509000000000000" pitchFamily="65" charset="-120"/>
                          <a:cs typeface="Arial" panose="020B0604020202020204" pitchFamily="34" charset="0"/>
                        </a:rPr>
                        <a:t>X</a:t>
                      </a:r>
                      <a:endParaRPr lang="zh-TW" sz="1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X</a:t>
                      </a:r>
                      <a:endParaRPr lang="zh-TW" sz="14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184414" y="6023495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指令可參考課堂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“lecture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4”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頁</a:t>
            </a:r>
          </a:p>
        </p:txBody>
      </p:sp>
    </p:spTree>
    <p:extLst>
      <p:ext uri="{BB962C8B-B14F-4D97-AF65-F5344CB8AC3E}">
        <p14:creationId xmlns:p14="http://schemas.microsoft.com/office/powerpoint/2010/main" val="318489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47574" y="233772"/>
            <a:ext cx="7210425" cy="11430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須完成的指令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A9D463-1FF0-4C49-AA43-327DA3788198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49921"/>
              </p:ext>
            </p:extLst>
          </p:nvPr>
        </p:nvGraphicFramePr>
        <p:xfrm>
          <a:off x="807890" y="1844824"/>
          <a:ext cx="7776863" cy="3596887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529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6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5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4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789">
                <a:tc>
                  <a:txBody>
                    <a:bodyPr/>
                    <a:lstStyle/>
                    <a:p>
                      <a:pPr marL="257175" marR="25717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Instruction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9240" marR="26860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Meaning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2095" marR="25209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ALU</a:t>
                      </a:r>
                      <a:r>
                        <a:rPr lang="en-US" sz="1400" spc="-135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Action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25" marR="61976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ALU</a:t>
                      </a:r>
                      <a:r>
                        <a:rPr lang="en-US" sz="1400" spc="-4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Conrol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248285" marR="25717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spc="-10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LW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2415" marR="26860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Load</a:t>
                      </a:r>
                      <a:r>
                        <a:rPr lang="en-US" sz="1400" spc="-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spc="-3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0190" marR="25273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25" marR="61976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0010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550">
                <a:tc>
                  <a:txBody>
                    <a:bodyPr/>
                    <a:lstStyle/>
                    <a:p>
                      <a:pPr marL="257175" marR="25717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SW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1145" marR="26860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Store </a:t>
                      </a:r>
                      <a:r>
                        <a:rPr lang="en-US" sz="1400" spc="-3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Word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0190" marR="25273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ADD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25" marR="61976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0010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257175" marR="25717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BEQ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26860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Branch if</a:t>
                      </a:r>
                      <a:r>
                        <a:rPr lang="en-US" sz="1400" spc="-2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equal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2095" marR="25273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25" marR="61912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0110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257175" marR="25400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spc="-2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7335" marR="26860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0190" marR="25273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ADD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25" marR="61976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0010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550">
                <a:tc>
                  <a:txBody>
                    <a:bodyPr/>
                    <a:lstStyle/>
                    <a:p>
                      <a:pPr marL="257175" marR="2540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spc="-2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8605" marR="26860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2095" marR="25273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SUB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25" marR="61912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0110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257175" marR="25400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spc="-2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8605" marR="26860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2095" marR="25209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OR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25" marR="61976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0001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257175" marR="25400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spc="-2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7335" marR="26860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0190" marR="25273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AND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25" marR="61976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0000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789">
                <a:tc>
                  <a:txBody>
                    <a:bodyPr/>
                    <a:lstStyle/>
                    <a:p>
                      <a:pPr marL="257175" marR="25400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spc="-2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SLT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26670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Less</a:t>
                      </a:r>
                      <a:r>
                        <a:rPr lang="en-US" sz="1400" spc="-6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Than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2095" marR="252730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Set Less</a:t>
                      </a:r>
                      <a:r>
                        <a:rPr lang="en-US" sz="1400" spc="-6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Than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25" marR="619125" algn="ctr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400" spc="-3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0111</a:t>
                      </a:r>
                      <a:endParaRPr lang="zh-TW" sz="1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714">
                <a:tc>
                  <a:txBody>
                    <a:bodyPr/>
                    <a:lstStyle/>
                    <a:p>
                      <a:pPr marL="257175" marR="25400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spc="-2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MUL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73050" marR="266700" algn="ctr" defTabSz="914400" rtl="0" eaLnBrk="1" latinLnBrk="0" hangingPunct="1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Multiplication</a:t>
                      </a:r>
                      <a:endParaRPr lang="zh-TW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2095" marR="25209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MUL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25" marR="61912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0011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550">
                <a:tc>
                  <a:txBody>
                    <a:bodyPr/>
                    <a:lstStyle/>
                    <a:p>
                      <a:pPr marL="257175" marR="25590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spc="-25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8605" marR="268605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Jump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2095" marR="25273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JUMP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19125" marR="619760" algn="ctr">
                        <a:spcBef>
                          <a:spcPts val="6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0000</a:t>
                      </a:r>
                      <a:endParaRPr lang="zh-TW" sz="1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942872"/>
      </p:ext>
    </p:extLst>
  </p:cSld>
  <p:clrMapOvr>
    <a:masterClrMapping/>
  </p:clrMapOvr>
</p:sld>
</file>

<file path=ppt/theme/theme1.xml><?xml version="1.0" encoding="utf-8"?>
<a:theme xmlns:a="http://schemas.openxmlformats.org/drawingml/2006/main" name="MicrosystemsLab-LPS">
  <a:themeElements>
    <a:clrScheme name="MicrosystemsLab-L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icrosystemsLab-LPS">
      <a:majorFont>
        <a:latin typeface="Tw Cen MT"/>
        <a:ea typeface="微軟正黑體"/>
        <a:cs typeface=""/>
      </a:majorFont>
      <a:minorFont>
        <a:latin typeface="Tw Cen MT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icrosystemsLab-L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ystemsLab-L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ystemsLab-L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ystemsLab-L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ystemsLab-L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ystemsLab-L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ystemsLab-L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ystemsLab-L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ystemsLab-L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ystemsLab-L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ystemsLab-L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ystemsLab-L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訂設計">
  <a:themeElements>
    <a:clrScheme name="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訂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MicrosystemsLab-LPS</Template>
  <TotalTime>19474</TotalTime>
  <Words>881</Words>
  <Application>Microsoft Office PowerPoint</Application>
  <PresentationFormat>如螢幕大小 (4:3)</PresentationFormat>
  <Paragraphs>209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20" baseType="lpstr">
      <vt:lpstr>微軟正黑體</vt:lpstr>
      <vt:lpstr>新細明體</vt:lpstr>
      <vt:lpstr>標楷體</vt:lpstr>
      <vt:lpstr>Arial</vt:lpstr>
      <vt:lpstr>Calibri</vt:lpstr>
      <vt:lpstr>Times New Roman</vt:lpstr>
      <vt:lpstr>Tw Cen MT</vt:lpstr>
      <vt:lpstr>Wingdings</vt:lpstr>
      <vt:lpstr>Wingdings 2</vt:lpstr>
      <vt:lpstr>MicrosystemsLab-LPS</vt:lpstr>
      <vt:lpstr>自訂設計</vt:lpstr>
      <vt:lpstr>Computer Organization Homework 3 </vt:lpstr>
      <vt:lpstr>目的</vt:lpstr>
      <vt:lpstr>提供</vt:lpstr>
      <vt:lpstr>架構圖</vt:lpstr>
      <vt:lpstr>PowerPoint 簡報</vt:lpstr>
      <vt:lpstr>PowerPoint 簡報</vt:lpstr>
      <vt:lpstr>控制線</vt:lpstr>
      <vt:lpstr>須完成的指令</vt:lpstr>
      <vt:lpstr>須完成的指令</vt:lpstr>
    </vt:vector>
  </TitlesOfParts>
  <Company>CMT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SaiAmoi</dc:creator>
  <cp:lastModifiedBy>Timk</cp:lastModifiedBy>
  <cp:revision>536</cp:revision>
  <dcterms:created xsi:type="dcterms:W3CDTF">2009-12-29T11:03:05Z</dcterms:created>
  <dcterms:modified xsi:type="dcterms:W3CDTF">2017-12-04T00:30:39Z</dcterms:modified>
</cp:coreProperties>
</file>