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jpeg" ContentType="image/jpeg"/>
  <Override PartName="/ppt/media/image11.jpeg" ContentType="image/jpe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280" cy="360"/>
          </a:xfrm>
          <a:prstGeom prst="straightConnector1">
            <a:avLst/>
          </a:prstGeom>
          <a:noFill/>
          <a:ln w="19080">
            <a:solidFill>
              <a:srgbClr val="63d297"/>
            </a:solidFill>
            <a:round/>
          </a:ln>
        </p:spPr>
      </p:sp>
      <p:pic>
        <p:nvPicPr>
          <p:cNvPr id="1" name="Shape 1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79080" y="141480"/>
            <a:ext cx="1409040" cy="945720"/>
          </a:xfrm>
          <a:prstGeom prst="rect">
            <a:avLst/>
          </a:prstGeom>
          <a:ln>
            <a:noFill/>
          </a:ln>
        </p:spPr>
      </p:pic>
      <p:pic>
        <p:nvPicPr>
          <p:cNvPr id="2" name="Shape 1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85360" y="4073400"/>
            <a:ext cx="996480" cy="9457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10480" y="2057400"/>
            <a:ext cx="8122320" cy="778320"/>
          </a:xfrm>
          <a:prstGeom prst="rect">
            <a:avLst/>
          </a:prstGeom>
        </p:spPr>
        <p:txBody>
          <a:bodyPr lIns="0" rIns="0" tIns="0" bIns="0" anchor="ctr"/>
          <a:p>
            <a:r>
              <a:rPr lang="es-E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998080"/>
            <a:ext cx="9143280" cy="360"/>
          </a:xfrm>
          <a:prstGeom prst="straightConnector1">
            <a:avLst/>
          </a:prstGeom>
          <a:noFill/>
          <a:ln w="19080">
            <a:solidFill>
              <a:srgbClr val="63d297"/>
            </a:solidFill>
            <a:round/>
          </a:ln>
        </p:spPr>
      </p:sp>
      <p:pic>
        <p:nvPicPr>
          <p:cNvPr id="40" name="Shape 2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79080" y="141480"/>
            <a:ext cx="1409040" cy="945720"/>
          </a:xfrm>
          <a:prstGeom prst="rect">
            <a:avLst/>
          </a:prstGeom>
          <a:ln>
            <a:noFill/>
          </a:ln>
        </p:spPr>
      </p:pic>
      <p:pic>
        <p:nvPicPr>
          <p:cNvPr id="41" name="Shape 2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85360" y="4073400"/>
            <a:ext cx="996480" cy="94572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10480" y="1257480"/>
            <a:ext cx="8122320" cy="158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endParaRPr/>
          </a:p>
          <a:p>
            <a:r>
              <a:rPr lang="es-ES" sz="4800">
                <a:solidFill>
                  <a:srgbClr val="ffffff"/>
                </a:solidFill>
                <a:latin typeface="Proxima Nova"/>
                <a:ea typeface="Proxima Nova"/>
              </a:rPr>
              <a:t>Proyecto Final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510480" y="3182400"/>
            <a:ext cx="8122320" cy="62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Banco de prueba – Sistema RFID</a:t>
            </a:r>
            <a:endParaRPr/>
          </a:p>
        </p:txBody>
      </p:sp>
      <p:pic>
        <p:nvPicPr>
          <p:cNvPr id="80" name="Shape 6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85360" y="4073400"/>
            <a:ext cx="996480" cy="945720"/>
          </a:xfrm>
          <a:prstGeom prst="rect">
            <a:avLst/>
          </a:prstGeom>
          <a:ln>
            <a:noFill/>
          </a:ln>
        </p:spPr>
      </p:pic>
      <p:pic>
        <p:nvPicPr>
          <p:cNvPr id="81" name="Shape 6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579080" y="141480"/>
            <a:ext cx="1409040" cy="94572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510480" y="4389840"/>
            <a:ext cx="6478200" cy="629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s-ES" sz="1400">
                <a:solidFill>
                  <a:srgbClr val="ffffff"/>
                </a:solidFill>
                <a:latin typeface="Arial"/>
                <a:ea typeface="Arial"/>
              </a:rPr>
              <a:t>Grupo 1: Yao-Ming Kuo, Juan Tántera, Agustín Grosso y  Flavio Galimberti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46320" y="4277880"/>
            <a:ext cx="7702200" cy="543240"/>
          </a:xfrm>
          <a:prstGeom prst="rect">
            <a:avLst/>
          </a:prstGeom>
          <a:noFill/>
          <a:ln>
            <a:noFill/>
          </a:ln>
        </p:spPr>
      </p:sp>
      <p:pic>
        <p:nvPicPr>
          <p:cNvPr id="84" name="Shape 9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864000"/>
            <a:ext cx="7056000" cy="326880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897120" y="144000"/>
            <a:ext cx="7094880" cy="624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3600">
                <a:solidFill>
                  <a:srgbClr val="ffffff"/>
                </a:solidFill>
                <a:latin typeface="Proxima Nova"/>
                <a:ea typeface="Proxima Nova"/>
              </a:rPr>
              <a:t>Diagrama en bloques PICC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57000" y="3892680"/>
            <a:ext cx="5810760" cy="753480"/>
          </a:xfrm>
          <a:prstGeom prst="rect">
            <a:avLst/>
          </a:prstGeom>
          <a:noFill/>
          <a:ln>
            <a:noFill/>
          </a:ln>
        </p:spPr>
      </p:sp>
      <p:pic>
        <p:nvPicPr>
          <p:cNvPr id="87" name="Shape 10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487080"/>
            <a:ext cx="3240000" cy="31129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960000" y="475560"/>
            <a:ext cx="3384000" cy="3124440"/>
          </a:xfrm>
          <a:prstGeom prst="rect">
            <a:avLst/>
          </a:prstGeom>
          <a:ln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288000" y="3888000"/>
            <a:ext cx="6984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S">
                <a:latin typeface="Arial"/>
              </a:rPr>
              <a:t>Layout Analog Front End </a:t>
            </a:r>
            <a:r>
              <a:rPr lang="es-ES">
                <a:latin typeface="Arial"/>
              </a:rPr>
              <a:t>	</a:t>
            </a:r>
            <a:r>
              <a:rPr lang="es-ES">
                <a:latin typeface="Arial"/>
              </a:rPr>
              <a:t>	</a:t>
            </a:r>
            <a:r>
              <a:rPr lang="es-ES">
                <a:latin typeface="Arial"/>
              </a:rPr>
              <a:t>	</a:t>
            </a:r>
            <a:r>
              <a:rPr lang="es-ES">
                <a:latin typeface="Arial"/>
              </a:rPr>
              <a:t>	</a:t>
            </a:r>
            <a:r>
              <a:rPr lang="es-ES">
                <a:latin typeface="Arial"/>
              </a:rPr>
              <a:t>ONC5 Foundry Chip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77120" y="95760"/>
            <a:ext cx="6950880" cy="1160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Elementos necesarios para probar el chip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                               </a:t>
            </a: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PICC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219240" y="1116000"/>
            <a:ext cx="2012760" cy="4474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Digital </a:t>
            </a: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432000" y="1584000"/>
            <a:ext cx="7094880" cy="128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s-ES" sz="2000">
                <a:solidFill>
                  <a:srgbClr val="ffffff"/>
                </a:solidFill>
                <a:latin typeface="Proxima Nova"/>
                <a:ea typeface="Proxima Nova"/>
              </a:rPr>
              <a:t>Maquina de estados.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s-ES" sz="2000">
                <a:solidFill>
                  <a:srgbClr val="ffffff"/>
                </a:solidFill>
                <a:latin typeface="Proxima Nova"/>
                <a:ea typeface="Proxima Nova"/>
              </a:rPr>
              <a:t>Comandos de comunicación del protocolo.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s-ES" sz="2000">
                <a:solidFill>
                  <a:srgbClr val="ffffff"/>
                </a:solidFill>
                <a:latin typeface="Proxima Nova"/>
                <a:ea typeface="Proxima Nova"/>
              </a:rPr>
              <a:t>Codificación y decodificación.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s-ES" sz="2000">
                <a:solidFill>
                  <a:srgbClr val="ffffff"/>
                </a:solidFill>
                <a:latin typeface="Proxima Nova"/>
                <a:ea typeface="Proxima Nova"/>
              </a:rPr>
              <a:t>Sincronismo de datos.</a:t>
            </a:r>
            <a:endParaRPr/>
          </a:p>
        </p:txBody>
      </p:sp>
      <p:sp>
        <p:nvSpPr>
          <p:cNvPr id="93" name="TextShape 4"/>
          <p:cNvSpPr txBox="1"/>
          <p:nvPr/>
        </p:nvSpPr>
        <p:spPr>
          <a:xfrm>
            <a:off x="389880" y="3564000"/>
            <a:ext cx="7094880" cy="128556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s-ES" sz="2000">
                <a:solidFill>
                  <a:srgbClr val="ffffff"/>
                </a:solidFill>
                <a:latin typeface="Proxima Nova"/>
                <a:ea typeface="Proxima Nova"/>
              </a:rPr>
              <a:t>Modulador, demodulador, fuente, etc. 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s-ES" sz="2000">
                <a:solidFill>
                  <a:srgbClr val="ffffff"/>
                </a:solidFill>
                <a:latin typeface="Proxima Nova"/>
                <a:ea typeface="Proxima Nova"/>
              </a:rPr>
              <a:t>Salida de clock (Solo para el testbench).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s-ES" sz="2000">
                <a:solidFill>
                  <a:srgbClr val="ffffff"/>
                </a:solidFill>
                <a:latin typeface="Proxima Nova"/>
                <a:ea typeface="Proxima Nova"/>
              </a:rPr>
              <a:t>Power on Reset.</a:t>
            </a: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s-ES" sz="2000">
                <a:solidFill>
                  <a:srgbClr val="ffffff"/>
                </a:solidFill>
                <a:latin typeface="Proxima Nova"/>
                <a:ea typeface="Proxima Nova"/>
              </a:rPr>
              <a:t>PICC discreta normalizada, de referencia.</a:t>
            </a:r>
            <a:endParaRPr/>
          </a:p>
        </p:txBody>
      </p:sp>
      <p:sp>
        <p:nvSpPr>
          <p:cNvPr id="94" name="TextShape 5"/>
          <p:cNvSpPr txBox="1"/>
          <p:nvPr/>
        </p:nvSpPr>
        <p:spPr>
          <a:xfrm>
            <a:off x="216000" y="3060000"/>
            <a:ext cx="2012760" cy="4474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Analógico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77120" y="95760"/>
            <a:ext cx="6950880" cy="1160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Elementos necesarios para probar el chip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                               </a:t>
            </a: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PCD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219240" y="1116000"/>
            <a:ext cx="2012760" cy="4474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Digital </a:t>
            </a:r>
            <a:endParaRPr/>
          </a:p>
        </p:txBody>
      </p:sp>
      <p:sp>
        <p:nvSpPr>
          <p:cNvPr id="97" name="TextShape 3"/>
          <p:cNvSpPr txBox="1"/>
          <p:nvPr/>
        </p:nvSpPr>
        <p:spPr>
          <a:xfrm>
            <a:off x="432000" y="1584000"/>
            <a:ext cx="7094880" cy="624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s-ES" sz="2000">
                <a:solidFill>
                  <a:srgbClr val="ffffff"/>
                </a:solidFill>
                <a:latin typeface="Proxima Nova"/>
                <a:ea typeface="Proxima Nova"/>
              </a:rPr>
              <a:t>Programación de microcontrolador.</a:t>
            </a:r>
            <a:endParaRPr/>
          </a:p>
        </p:txBody>
      </p:sp>
      <p:sp>
        <p:nvSpPr>
          <p:cNvPr id="98" name="TextShape 4"/>
          <p:cNvSpPr txBox="1"/>
          <p:nvPr/>
        </p:nvSpPr>
        <p:spPr>
          <a:xfrm>
            <a:off x="389880" y="3564000"/>
            <a:ext cx="7094880" cy="6242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s-ES" sz="2000">
                <a:solidFill>
                  <a:srgbClr val="ffffff"/>
                </a:solidFill>
                <a:latin typeface="Proxima Nova"/>
                <a:ea typeface="Proxima Nova"/>
              </a:rPr>
              <a:t>Módulo RFID (NFC). </a:t>
            </a:r>
            <a:endParaRPr/>
          </a:p>
        </p:txBody>
      </p:sp>
      <p:sp>
        <p:nvSpPr>
          <p:cNvPr id="99" name="TextShape 5"/>
          <p:cNvSpPr txBox="1"/>
          <p:nvPr/>
        </p:nvSpPr>
        <p:spPr>
          <a:xfrm>
            <a:off x="216000" y="3060000"/>
            <a:ext cx="2012760" cy="4474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r>
              <a:rPr lang="es-ES" sz="2400">
                <a:solidFill>
                  <a:srgbClr val="ffffff"/>
                </a:solidFill>
                <a:latin typeface="Proxima Nova"/>
                <a:ea typeface="Proxima Nova"/>
              </a:rPr>
              <a:t>Analógico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2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0000" y="1300680"/>
            <a:ext cx="6664320" cy="362412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792000" y="131760"/>
            <a:ext cx="6480000" cy="11574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s-ES" sz="3600">
                <a:solidFill>
                  <a:srgbClr val="ffffff"/>
                </a:solidFill>
                <a:latin typeface="Proxima Nova"/>
                <a:ea typeface="Proxima Nova"/>
              </a:rPr>
              <a:t>Protocolos de Transmisión</a:t>
            </a:r>
            <a:endParaRPr/>
          </a:p>
          <a:p>
            <a:r>
              <a:rPr lang="es-ES" sz="3600">
                <a:solidFill>
                  <a:srgbClr val="ffffff"/>
                </a:solidFill>
                <a:latin typeface="Proxima Nova"/>
                <a:ea typeface="Proxima Nova"/>
              </a:rPr>
              <a:t>ISO-14443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16000" y="1908000"/>
            <a:ext cx="8416800" cy="115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es-ES" sz="6000">
                <a:solidFill>
                  <a:srgbClr val="ffffff"/>
                </a:solidFill>
                <a:latin typeface="Proxima Nova"/>
                <a:ea typeface="Proxima Nova"/>
              </a:rPr>
              <a:t>¡Gracias!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