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png"/>
  <Override PartName="/ppt/media/image10.jpg" ContentType="image/png"/>
  <Override PartName="/ppt/media/image12.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3"/>
  </p:notesMasterIdLst>
  <p:sldIdLst>
    <p:sldId id="256" r:id="rId5"/>
    <p:sldId id="266" r:id="rId6"/>
    <p:sldId id="309" r:id="rId7"/>
    <p:sldId id="355" r:id="rId8"/>
    <p:sldId id="292" r:id="rId9"/>
    <p:sldId id="357" r:id="rId10"/>
    <p:sldId id="358" r:id="rId11"/>
    <p:sldId id="278" r:id="rId12"/>
    <p:sldId id="268" r:id="rId13"/>
    <p:sldId id="312" r:id="rId14"/>
    <p:sldId id="316" r:id="rId15"/>
    <p:sldId id="310" r:id="rId16"/>
    <p:sldId id="270" r:id="rId17"/>
    <p:sldId id="317" r:id="rId18"/>
    <p:sldId id="359" r:id="rId19"/>
    <p:sldId id="319" r:id="rId20"/>
    <p:sldId id="322" r:id="rId21"/>
    <p:sldId id="354" r:id="rId22"/>
    <p:sldId id="311" r:id="rId23"/>
    <p:sldId id="286" r:id="rId24"/>
    <p:sldId id="298" r:id="rId25"/>
    <p:sldId id="279" r:id="rId26"/>
    <p:sldId id="288" r:id="rId27"/>
    <p:sldId id="289" r:id="rId28"/>
    <p:sldId id="301" r:id="rId29"/>
    <p:sldId id="323" r:id="rId30"/>
    <p:sldId id="324" r:id="rId31"/>
    <p:sldId id="304" r:id="rId32"/>
    <p:sldId id="360" r:id="rId33"/>
    <p:sldId id="325" r:id="rId34"/>
    <p:sldId id="326" r:id="rId35"/>
    <p:sldId id="375" r:id="rId36"/>
    <p:sldId id="362" r:id="rId37"/>
    <p:sldId id="307" r:id="rId38"/>
    <p:sldId id="387" r:id="rId39"/>
    <p:sldId id="378" r:id="rId40"/>
    <p:sldId id="379" r:id="rId41"/>
    <p:sldId id="380" r:id="rId42"/>
    <p:sldId id="382" r:id="rId43"/>
    <p:sldId id="383" r:id="rId44"/>
    <p:sldId id="353" r:id="rId45"/>
    <p:sldId id="277" r:id="rId46"/>
    <p:sldId id="349" r:id="rId47"/>
    <p:sldId id="384" r:id="rId48"/>
    <p:sldId id="363" r:id="rId49"/>
    <p:sldId id="364" r:id="rId50"/>
    <p:sldId id="365" r:id="rId51"/>
    <p:sldId id="367" r:id="rId52"/>
    <p:sldId id="385" r:id="rId53"/>
    <p:sldId id="368" r:id="rId54"/>
    <p:sldId id="369" r:id="rId55"/>
    <p:sldId id="371" r:id="rId56"/>
    <p:sldId id="370" r:id="rId57"/>
    <p:sldId id="386" r:id="rId58"/>
    <p:sldId id="343" r:id="rId59"/>
    <p:sldId id="388" r:id="rId60"/>
    <p:sldId id="285" r:id="rId61"/>
    <p:sldId id="265" r:id="rId6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C838645-BB92-467A-942E-7BDBB678B449}">
          <p14:sldIdLst>
            <p14:sldId id="256"/>
            <p14:sldId id="266"/>
            <p14:sldId id="309"/>
            <p14:sldId id="355"/>
            <p14:sldId id="292"/>
            <p14:sldId id="357"/>
            <p14:sldId id="358"/>
            <p14:sldId id="278"/>
            <p14:sldId id="268"/>
            <p14:sldId id="312"/>
            <p14:sldId id="316"/>
            <p14:sldId id="310"/>
            <p14:sldId id="270"/>
            <p14:sldId id="317"/>
            <p14:sldId id="359"/>
            <p14:sldId id="319"/>
            <p14:sldId id="322"/>
            <p14:sldId id="354"/>
            <p14:sldId id="311"/>
            <p14:sldId id="286"/>
            <p14:sldId id="298"/>
            <p14:sldId id="279"/>
            <p14:sldId id="288"/>
            <p14:sldId id="289"/>
            <p14:sldId id="301"/>
            <p14:sldId id="323"/>
            <p14:sldId id="324"/>
            <p14:sldId id="304"/>
            <p14:sldId id="360"/>
            <p14:sldId id="325"/>
            <p14:sldId id="326"/>
            <p14:sldId id="375"/>
            <p14:sldId id="362"/>
            <p14:sldId id="307"/>
            <p14:sldId id="387"/>
            <p14:sldId id="378"/>
            <p14:sldId id="379"/>
            <p14:sldId id="380"/>
            <p14:sldId id="382"/>
            <p14:sldId id="383"/>
            <p14:sldId id="353"/>
            <p14:sldId id="277"/>
            <p14:sldId id="349"/>
            <p14:sldId id="384"/>
            <p14:sldId id="363"/>
            <p14:sldId id="364"/>
            <p14:sldId id="365"/>
            <p14:sldId id="367"/>
            <p14:sldId id="385"/>
            <p14:sldId id="368"/>
            <p14:sldId id="369"/>
            <p14:sldId id="371"/>
            <p14:sldId id="370"/>
            <p14:sldId id="386"/>
            <p14:sldId id="343"/>
            <p14:sldId id="388"/>
            <p14:sldId id="285"/>
            <p14:sldId id="26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煜海" initials="刘煜海" lastIdx="1" clrIdx="0">
    <p:extLst>
      <p:ext uri="{19B8F6BF-5375-455C-9EA6-DF929625EA0E}">
        <p15:presenceInfo xmlns:p15="http://schemas.microsoft.com/office/powerpoint/2012/main" userId="S-1-5-21-4210144178-391659432-4198135747-699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C94"/>
    <a:srgbClr val="009E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9" autoAdjust="0"/>
    <p:restoredTop sz="96529" autoAdjust="0"/>
  </p:normalViewPr>
  <p:slideViewPr>
    <p:cSldViewPr snapToGrid="0" snapToObjects="1">
      <p:cViewPr varScale="1">
        <p:scale>
          <a:sx n="152" d="100"/>
          <a:sy n="152" d="100"/>
        </p:scale>
        <p:origin x="360" y="13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55E79-8A97-447A-A814-46FE816900FF}" type="datetimeFigureOut">
              <a:rPr lang="zh-CN" altLang="en-US" smtClean="0"/>
              <a:t>2018/7/23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3891A-D250-4002-9D07-F45E2D5D883E}" type="slidenum">
              <a:rPr lang="zh-CN" altLang="en-US" smtClean="0"/>
              <a:t>‹#›</a:t>
            </a:fld>
            <a:endParaRPr lang="zh-CN" altLang="en-US"/>
          </a:p>
        </p:txBody>
      </p:sp>
    </p:spTree>
    <p:extLst>
      <p:ext uri="{BB962C8B-B14F-4D97-AF65-F5344CB8AC3E}">
        <p14:creationId xmlns:p14="http://schemas.microsoft.com/office/powerpoint/2010/main" val="2792778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F3891A-D250-4002-9D07-F45E2D5D883E}" type="slidenum">
              <a:rPr lang="zh-CN" altLang="en-US" smtClean="0"/>
              <a:t>21</a:t>
            </a:fld>
            <a:endParaRPr lang="zh-CN" altLang="en-US"/>
          </a:p>
        </p:txBody>
      </p:sp>
    </p:spTree>
    <p:extLst>
      <p:ext uri="{BB962C8B-B14F-4D97-AF65-F5344CB8AC3E}">
        <p14:creationId xmlns:p14="http://schemas.microsoft.com/office/powerpoint/2010/main" val="44836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pPr/>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pPr/>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pPr/>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pPr/>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pPr/>
              <a:t>7/23/2018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25991;&#26723;&#20851;&#32852;&#28165;&#21333;.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hyperlink" Target="&#23433;&#20840;&#36719;&#20214;&#24320;&#21457;&#35268;&#33539;.pdf"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43666" y="2053641"/>
            <a:ext cx="4456669" cy="769441"/>
          </a:xfrm>
          <a:prstGeom prst="rect">
            <a:avLst/>
          </a:prstGeom>
          <a:noFill/>
        </p:spPr>
        <p:txBody>
          <a:bodyPr wrap="none" rtlCol="0">
            <a:spAutoFit/>
          </a:bodyPr>
          <a:lstStyle/>
          <a:p>
            <a:pPr algn="ctr"/>
            <a:r>
              <a:rPr kumimoji="1" lang="en-US" altLang="zh-CN" sz="4400" b="1" spc="200" dirty="0">
                <a:solidFill>
                  <a:schemeClr val="bg1"/>
                </a:solidFill>
                <a:ea typeface="微软雅黑"/>
              </a:rPr>
              <a:t>SIL</a:t>
            </a:r>
            <a:r>
              <a:rPr kumimoji="1" lang="zh-CN" altLang="en-US" sz="4400" b="1" spc="200" dirty="0">
                <a:solidFill>
                  <a:schemeClr val="bg1"/>
                </a:solidFill>
                <a:ea typeface="微软雅黑"/>
              </a:rPr>
              <a:t>认证交流分享</a:t>
            </a:r>
          </a:p>
        </p:txBody>
      </p:sp>
      <p:sp>
        <p:nvSpPr>
          <p:cNvPr id="8" name="文本框 7"/>
          <p:cNvSpPr txBox="1"/>
          <p:nvPr/>
        </p:nvSpPr>
        <p:spPr>
          <a:xfrm>
            <a:off x="3881751" y="4247441"/>
            <a:ext cx="1380506" cy="400110"/>
          </a:xfrm>
          <a:prstGeom prst="rect">
            <a:avLst/>
          </a:prstGeom>
          <a:noFill/>
        </p:spPr>
        <p:txBody>
          <a:bodyPr wrap="none" rtlCol="0">
            <a:spAutoFit/>
          </a:bodyPr>
          <a:lstStyle/>
          <a:p>
            <a:pPr algn="ctr"/>
            <a:r>
              <a:rPr kumimoji="1" lang="en-US" altLang="zh-CN" sz="2000" dirty="0">
                <a:solidFill>
                  <a:schemeClr val="bg1"/>
                </a:solidFill>
                <a:ea typeface="微软雅黑"/>
              </a:rPr>
              <a:t>2018-07-20</a:t>
            </a:r>
            <a:endParaRPr kumimoji="1" lang="zh-CN" altLang="en-US" sz="2000" dirty="0">
              <a:solidFill>
                <a:schemeClr val="bg1"/>
              </a:solidFill>
              <a:ea typeface="微软雅黑"/>
            </a:endParaRPr>
          </a:p>
        </p:txBody>
      </p:sp>
      <p:sp>
        <p:nvSpPr>
          <p:cNvPr id="9" name="文本框 8"/>
          <p:cNvSpPr txBox="1"/>
          <p:nvPr/>
        </p:nvSpPr>
        <p:spPr>
          <a:xfrm>
            <a:off x="3222912" y="2823082"/>
            <a:ext cx="2698176" cy="523220"/>
          </a:xfrm>
          <a:prstGeom prst="rect">
            <a:avLst/>
          </a:prstGeom>
          <a:noFill/>
        </p:spPr>
        <p:txBody>
          <a:bodyPr wrap="none" rtlCol="0">
            <a:spAutoFit/>
          </a:bodyPr>
          <a:lstStyle/>
          <a:p>
            <a:pPr algn="ctr"/>
            <a:r>
              <a:rPr kumimoji="1" lang="zh-CN" altLang="en-US" sz="2800" dirty="0">
                <a:solidFill>
                  <a:srgbClr val="FFFFFF"/>
                </a:solidFill>
                <a:latin typeface="微软雅黑" pitchFamily="34" charset="-122"/>
                <a:ea typeface="微软雅黑" pitchFamily="34" charset="-122"/>
                <a:cs typeface="Arial" pitchFamily="34" charset="0"/>
              </a:rPr>
              <a:t>轨道交通事业部</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932" y="-260846"/>
            <a:ext cx="3817620" cy="2699207"/>
          </a:xfrm>
          <a:prstGeom prst="rect">
            <a:avLst/>
          </a:prstGeom>
        </p:spPr>
      </p:pic>
    </p:spTree>
    <p:extLst>
      <p:ext uri="{BB962C8B-B14F-4D97-AF65-F5344CB8AC3E}">
        <p14:creationId xmlns:p14="http://schemas.microsoft.com/office/powerpoint/2010/main" val="408257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40FAED2-4E78-4E22-BAE0-F20900C9467C}"/>
              </a:ext>
            </a:extLst>
          </p:cNvPr>
          <p:cNvPicPr>
            <a:picLocks noChangeAspect="1"/>
          </p:cNvPicPr>
          <p:nvPr/>
        </p:nvPicPr>
        <p:blipFill>
          <a:blip r:embed="rId2"/>
          <a:stretch>
            <a:fillRect/>
          </a:stretch>
        </p:blipFill>
        <p:spPr>
          <a:xfrm>
            <a:off x="5573661" y="619170"/>
            <a:ext cx="2744580" cy="2604413"/>
          </a:xfrm>
          <a:prstGeom prst="rect">
            <a:avLst/>
          </a:prstGeom>
        </p:spPr>
      </p:pic>
      <p:pic>
        <p:nvPicPr>
          <p:cNvPr id="5" name="图片 4">
            <a:extLst>
              <a:ext uri="{FF2B5EF4-FFF2-40B4-BE49-F238E27FC236}">
                <a16:creationId xmlns:a16="http://schemas.microsoft.com/office/drawing/2014/main" id="{46E1ADD1-D73D-42B3-943E-7783C1A7CE0F}"/>
              </a:ext>
            </a:extLst>
          </p:cNvPr>
          <p:cNvPicPr>
            <a:picLocks noChangeAspect="1"/>
          </p:cNvPicPr>
          <p:nvPr/>
        </p:nvPicPr>
        <p:blipFill>
          <a:blip r:embed="rId3"/>
          <a:stretch>
            <a:fillRect/>
          </a:stretch>
        </p:blipFill>
        <p:spPr>
          <a:xfrm>
            <a:off x="5618111" y="3223583"/>
            <a:ext cx="2643239" cy="929691"/>
          </a:xfrm>
          <a:prstGeom prst="rect">
            <a:avLst/>
          </a:prstGeom>
        </p:spPr>
      </p:pic>
      <p:sp>
        <p:nvSpPr>
          <p:cNvPr id="6" name="文本框 5">
            <a:extLst>
              <a:ext uri="{FF2B5EF4-FFF2-40B4-BE49-F238E27FC236}">
                <a16:creationId xmlns:a16="http://schemas.microsoft.com/office/drawing/2014/main" id="{25FB4978-B829-4545-802A-256A8A6DE5C4}"/>
              </a:ext>
            </a:extLst>
          </p:cNvPr>
          <p:cNvSpPr txBox="1"/>
          <p:nvPr/>
        </p:nvSpPr>
        <p:spPr>
          <a:xfrm>
            <a:off x="3012255" y="4166876"/>
            <a:ext cx="1035050" cy="261610"/>
          </a:xfrm>
          <a:prstGeom prst="rect">
            <a:avLst/>
          </a:prstGeom>
          <a:noFill/>
        </p:spPr>
        <p:txBody>
          <a:bodyPr wrap="square" rtlCol="0">
            <a:spAutoFit/>
          </a:bodyPr>
          <a:lstStyle/>
          <a:p>
            <a:r>
              <a:rPr lang="zh-CN" altLang="en-US" sz="1100" b="1" dirty="0"/>
              <a:t>风险分析图</a:t>
            </a:r>
          </a:p>
        </p:txBody>
      </p:sp>
      <p:sp>
        <p:nvSpPr>
          <p:cNvPr id="8" name="TextBox 3">
            <a:extLst>
              <a:ext uri="{FF2B5EF4-FFF2-40B4-BE49-F238E27FC236}">
                <a16:creationId xmlns:a16="http://schemas.microsoft.com/office/drawing/2014/main" id="{3D4146FC-E253-4849-BA92-921E6686E85D}"/>
              </a:ext>
            </a:extLst>
          </p:cNvPr>
          <p:cNvSpPr txBox="1"/>
          <p:nvPr/>
        </p:nvSpPr>
        <p:spPr>
          <a:xfrm>
            <a:off x="387349" y="121402"/>
            <a:ext cx="57086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a:t>
            </a:r>
            <a:r>
              <a:rPr kumimoji="1" lang="en-US" altLang="zh-CN" b="1" dirty="0">
                <a:solidFill>
                  <a:srgbClr val="009EA1"/>
                </a:solidFill>
                <a:latin typeface="微软雅黑" pitchFamily="34" charset="-122"/>
                <a:ea typeface="微软雅黑" pitchFamily="34" charset="-122"/>
                <a:sym typeface="Wingdings" panose="05000000000000000000" pitchFamily="2" charset="2"/>
              </a:rPr>
              <a:t>3</a:t>
            </a:r>
            <a:r>
              <a:rPr kumimoji="1" lang="zh-CN" altLang="en-US" b="1" dirty="0">
                <a:solidFill>
                  <a:srgbClr val="009EA1"/>
                </a:solidFill>
                <a:latin typeface="微软雅黑" pitchFamily="34" charset="-122"/>
                <a:ea typeface="微软雅黑" pitchFamily="34" charset="-122"/>
                <a:sym typeface="Wingdings" panose="05000000000000000000" pitchFamily="2" charset="2"/>
              </a:rPr>
              <a:t>、</a:t>
            </a:r>
            <a:r>
              <a:rPr kumimoji="1" lang="en-US" altLang="zh-CN" b="1" dirty="0">
                <a:solidFill>
                  <a:srgbClr val="009EA1"/>
                </a:solidFill>
                <a:latin typeface="微软雅黑" pitchFamily="34" charset="-122"/>
                <a:ea typeface="微软雅黑" pitchFamily="34" charset="-122"/>
                <a:sym typeface="Wingdings" panose="05000000000000000000" pitchFamily="2" charset="2"/>
              </a:rPr>
              <a:t>SIL</a:t>
            </a:r>
            <a:r>
              <a:rPr kumimoji="1" lang="zh-CN" altLang="en-US" b="1" dirty="0">
                <a:solidFill>
                  <a:srgbClr val="009EA1"/>
                </a:solidFill>
                <a:latin typeface="微软雅黑" pitchFamily="34" charset="-122"/>
                <a:ea typeface="微软雅黑" pitchFamily="34" charset="-122"/>
                <a:sym typeface="Wingdings" panose="05000000000000000000" pitchFamily="2" charset="2"/>
              </a:rPr>
              <a:t>认证的等级判断</a:t>
            </a:r>
            <a:endParaRPr kumimoji="1" lang="en-US" altLang="zh-CN" b="1" dirty="0">
              <a:solidFill>
                <a:srgbClr val="009EA1"/>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8D0B73DD-E359-4E6F-8076-F9F055704DC4}"/>
              </a:ext>
            </a:extLst>
          </p:cNvPr>
          <p:cNvPicPr>
            <a:picLocks noChangeAspect="1"/>
          </p:cNvPicPr>
          <p:nvPr/>
        </p:nvPicPr>
        <p:blipFill>
          <a:blip r:embed="rId4"/>
          <a:stretch>
            <a:fillRect/>
          </a:stretch>
        </p:blipFill>
        <p:spPr>
          <a:xfrm>
            <a:off x="285297" y="736299"/>
            <a:ext cx="5275923" cy="3430577"/>
          </a:xfrm>
          <a:prstGeom prst="rect">
            <a:avLst/>
          </a:prstGeom>
        </p:spPr>
      </p:pic>
    </p:spTree>
    <p:extLst>
      <p:ext uri="{BB962C8B-B14F-4D97-AF65-F5344CB8AC3E}">
        <p14:creationId xmlns:p14="http://schemas.microsoft.com/office/powerpoint/2010/main" val="231154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8500" y="1388904"/>
            <a:ext cx="6335713" cy="2123658"/>
          </a:xfrm>
          <a:prstGeom prst="rect">
            <a:avLst/>
          </a:prstGeom>
          <a:noFill/>
        </p:spPr>
        <p:txBody>
          <a:bodyPr wrap="square" rtlCol="0">
            <a:spAutoFit/>
          </a:bodyPr>
          <a:lstStyle/>
          <a:p>
            <a:r>
              <a:rPr kumimoji="1" lang="zh-CN" altLang="en-US" sz="1200" dirty="0">
                <a:latin typeface="微软雅黑" pitchFamily="34" charset="-122"/>
                <a:ea typeface="微软雅黑" pitchFamily="34" charset="-122"/>
              </a:rPr>
              <a:t>风险后果：</a:t>
            </a:r>
            <a:r>
              <a:rPr kumimoji="1" lang="en-US" altLang="zh-CN" sz="1200" dirty="0" err="1">
                <a:solidFill>
                  <a:srgbClr val="FF0000"/>
                </a:solidFill>
                <a:latin typeface="微软雅黑" pitchFamily="34" charset="-122"/>
                <a:ea typeface="微软雅黑" pitchFamily="34" charset="-122"/>
              </a:rPr>
              <a:t>Cb</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事故导致死亡概率较小</a:t>
            </a:r>
            <a:r>
              <a:rPr kumimoji="1" lang="en-US" altLang="zh-CN" sz="1200" dirty="0">
                <a:latin typeface="微软雅黑" pitchFamily="34" charset="-122"/>
                <a:ea typeface="微软雅黑" pitchFamily="34" charset="-122"/>
              </a:rPr>
              <a:t>(0.01-0.1))</a:t>
            </a:r>
          </a:p>
          <a:p>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暴露时间和发生频率：周期性轮询 </a:t>
            </a:r>
            <a:r>
              <a:rPr kumimoji="1" lang="en-US" altLang="zh-CN" sz="1200" dirty="0">
                <a:solidFill>
                  <a:srgbClr val="FF0000"/>
                </a:solidFill>
                <a:latin typeface="微软雅黑" pitchFamily="34" charset="-122"/>
                <a:ea typeface="微软雅黑" pitchFamily="34" charset="-122"/>
              </a:rPr>
              <a:t>Fb</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10%)</a:t>
            </a:r>
          </a:p>
          <a:p>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伤害可规避概率</a:t>
            </a:r>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Pa</a:t>
            </a:r>
            <a:r>
              <a:rPr kumimoji="1" lang="en-US" altLang="zh-CN" sz="1200" dirty="0">
                <a:latin typeface="微软雅黑" pitchFamily="34" charset="-122"/>
                <a:ea typeface="微软雅黑" pitchFamily="34" charset="-122"/>
              </a:rPr>
              <a:t>(&gt;90%)</a:t>
            </a:r>
          </a:p>
          <a:p>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不期望发生概率：</a:t>
            </a:r>
            <a:r>
              <a:rPr kumimoji="1" lang="en-US" altLang="zh-CN" sz="1200" dirty="0">
                <a:solidFill>
                  <a:srgbClr val="FF0000"/>
                </a:solidFill>
                <a:latin typeface="微软雅黑" pitchFamily="34" charset="-122"/>
                <a:ea typeface="微软雅黑" pitchFamily="34" charset="-122"/>
              </a:rPr>
              <a:t>W1</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低于</a:t>
            </a:r>
            <a:r>
              <a:rPr kumimoji="1" lang="en-US" altLang="zh-CN" sz="1200" dirty="0">
                <a:latin typeface="微软雅黑" pitchFamily="34" charset="-122"/>
                <a:ea typeface="微软雅黑" pitchFamily="34" charset="-122"/>
              </a:rPr>
              <a:t>30</a:t>
            </a:r>
            <a:r>
              <a:rPr kumimoji="1" lang="zh-CN" altLang="en-US" sz="1200" dirty="0">
                <a:latin typeface="微软雅黑" pitchFamily="34" charset="-122"/>
                <a:ea typeface="微软雅黑" pitchFamily="34" charset="-122"/>
              </a:rPr>
              <a:t>年一次</a:t>
            </a:r>
            <a:r>
              <a:rPr kumimoji="1" lang="en-US" altLang="zh-CN" sz="1200" dirty="0">
                <a:latin typeface="微软雅黑" pitchFamily="34" charset="-122"/>
                <a:ea typeface="微软雅黑" pitchFamily="34" charset="-122"/>
              </a:rPr>
              <a:t>)</a:t>
            </a:r>
          </a:p>
          <a:p>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根据风险图指示，</a:t>
            </a:r>
            <a:r>
              <a:rPr kumimoji="1" lang="en-US" altLang="zh-CN" sz="1200" dirty="0">
                <a:latin typeface="微软雅黑" pitchFamily="34" charset="-122"/>
                <a:ea typeface="微软雅黑" pitchFamily="34" charset="-122"/>
              </a:rPr>
              <a:t>SIL2</a:t>
            </a:r>
            <a:r>
              <a:rPr kumimoji="1" lang="zh-CN" altLang="en-US" sz="1200" dirty="0">
                <a:latin typeface="微软雅黑" pitchFamily="34" charset="-122"/>
                <a:ea typeface="微软雅黑" pitchFamily="34" charset="-122"/>
              </a:rPr>
              <a:t>即可满足要求。</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p:txBody>
      </p:sp>
      <p:sp>
        <p:nvSpPr>
          <p:cNvPr id="2" name="文本框 1"/>
          <p:cNvSpPr txBox="1"/>
          <p:nvPr/>
        </p:nvSpPr>
        <p:spPr>
          <a:xfrm>
            <a:off x="594955" y="845750"/>
            <a:ext cx="5293437" cy="307777"/>
          </a:xfrm>
          <a:prstGeom prst="rect">
            <a:avLst/>
          </a:prstGeom>
          <a:noFill/>
        </p:spPr>
        <p:txBody>
          <a:bodyPr wrap="square" rtlCol="0">
            <a:spAutoFit/>
          </a:bodyPr>
          <a:lstStyle/>
          <a:p>
            <a:r>
              <a:rPr kumimoji="1" lang="zh-CN" altLang="en-US" sz="1400" b="1" dirty="0">
                <a:latin typeface="微软雅黑" pitchFamily="34" charset="-122"/>
                <a:ea typeface="微软雅黑" pitchFamily="34" charset="-122"/>
              </a:rPr>
              <a:t>我们以综合监控为例，来讨论应该化为哪个</a:t>
            </a:r>
            <a:r>
              <a:rPr kumimoji="1" lang="en-US" altLang="zh-CN" sz="1400" b="1" dirty="0">
                <a:latin typeface="微软雅黑" pitchFamily="34" charset="-122"/>
                <a:ea typeface="微软雅黑" pitchFamily="34" charset="-122"/>
              </a:rPr>
              <a:t>SIL</a:t>
            </a:r>
            <a:r>
              <a:rPr kumimoji="1" lang="zh-CN" altLang="en-US" sz="1400" b="1" dirty="0">
                <a:latin typeface="微软雅黑" pitchFamily="34" charset="-122"/>
                <a:ea typeface="微软雅黑" pitchFamily="34" charset="-122"/>
              </a:rPr>
              <a:t>等级</a:t>
            </a:r>
          </a:p>
        </p:txBody>
      </p:sp>
      <p:sp>
        <p:nvSpPr>
          <p:cNvPr id="4" name="TextBox 3">
            <a:extLst>
              <a:ext uri="{FF2B5EF4-FFF2-40B4-BE49-F238E27FC236}">
                <a16:creationId xmlns:a16="http://schemas.microsoft.com/office/drawing/2014/main" id="{5B6D27D1-ABE7-4CE5-930A-09142A08AD7C}"/>
              </a:ext>
            </a:extLst>
          </p:cNvPr>
          <p:cNvSpPr txBox="1"/>
          <p:nvPr/>
        </p:nvSpPr>
        <p:spPr>
          <a:xfrm>
            <a:off x="387349" y="121402"/>
            <a:ext cx="57086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a:t>
            </a:r>
            <a:r>
              <a:rPr kumimoji="1" lang="en-US" altLang="zh-CN" b="1" dirty="0">
                <a:solidFill>
                  <a:srgbClr val="009EA1"/>
                </a:solidFill>
                <a:latin typeface="微软雅黑" pitchFamily="34" charset="-122"/>
                <a:ea typeface="微软雅黑" pitchFamily="34" charset="-122"/>
                <a:sym typeface="Wingdings" panose="05000000000000000000" pitchFamily="2" charset="2"/>
              </a:rPr>
              <a:t>3</a:t>
            </a:r>
            <a:r>
              <a:rPr kumimoji="1" lang="zh-CN" altLang="en-US" b="1" dirty="0">
                <a:solidFill>
                  <a:srgbClr val="009EA1"/>
                </a:solidFill>
                <a:latin typeface="微软雅黑" pitchFamily="34" charset="-122"/>
                <a:ea typeface="微软雅黑" pitchFamily="34" charset="-122"/>
                <a:sym typeface="Wingdings" panose="05000000000000000000" pitchFamily="2" charset="2"/>
              </a:rPr>
              <a:t>、</a:t>
            </a:r>
            <a:r>
              <a:rPr kumimoji="1" lang="en-US" altLang="zh-CN" b="1" dirty="0">
                <a:solidFill>
                  <a:srgbClr val="009EA1"/>
                </a:solidFill>
                <a:latin typeface="微软雅黑" pitchFamily="34" charset="-122"/>
                <a:ea typeface="微软雅黑" pitchFamily="34" charset="-122"/>
                <a:sym typeface="Wingdings" panose="05000000000000000000" pitchFamily="2" charset="2"/>
              </a:rPr>
              <a:t>SIL</a:t>
            </a:r>
            <a:r>
              <a:rPr kumimoji="1" lang="zh-CN" altLang="en-US" b="1" dirty="0">
                <a:solidFill>
                  <a:srgbClr val="009EA1"/>
                </a:solidFill>
                <a:latin typeface="微软雅黑" pitchFamily="34" charset="-122"/>
                <a:ea typeface="微软雅黑" pitchFamily="34" charset="-122"/>
                <a:sym typeface="Wingdings" panose="05000000000000000000" pitchFamily="2" charset="2"/>
              </a:rPr>
              <a:t>认证的等级判断</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66881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5964" y="4785077"/>
            <a:ext cx="1261884" cy="276999"/>
          </a:xfrm>
          <a:prstGeom prst="rect">
            <a:avLst/>
          </a:prstGeom>
          <a:noFill/>
        </p:spPr>
        <p:txBody>
          <a:bodyPr wrap="none" rtlCol="0">
            <a:spAutoFit/>
          </a:bodyPr>
          <a:lstStyle/>
          <a:p>
            <a:r>
              <a:rPr kumimoji="1" lang="zh-CN" altLang="en-US" sz="1200" dirty="0">
                <a:solidFill>
                  <a:srgbClr val="009EA1"/>
                </a:solidFill>
                <a:latin typeface="微软雅黑" pitchFamily="34" charset="-122"/>
                <a:ea typeface="微软雅黑" pitchFamily="34" charset="-122"/>
              </a:rPr>
              <a:t>集团品牌管理部</a:t>
            </a:r>
            <a:endParaRPr kumimoji="1" lang="zh-CN" altLang="en-US" sz="1200" dirty="0">
              <a:solidFill>
                <a:srgbClr val="009EA1"/>
              </a:solidFill>
              <a:latin typeface="方正正大黑简体" pitchFamily="2" charset="-122"/>
              <a:ea typeface="方正正大黑简体" pitchFamily="2" charset="-122"/>
            </a:endParaRPr>
          </a:p>
        </p:txBody>
      </p:sp>
      <p:sp>
        <p:nvSpPr>
          <p:cNvPr id="12" name="文本框 11"/>
          <p:cNvSpPr txBox="1"/>
          <p:nvPr/>
        </p:nvSpPr>
        <p:spPr>
          <a:xfrm>
            <a:off x="8469773" y="4745565"/>
            <a:ext cx="530915" cy="369332"/>
          </a:xfrm>
          <a:prstGeom prst="rect">
            <a:avLst/>
          </a:prstGeom>
          <a:noFill/>
        </p:spPr>
        <p:txBody>
          <a:bodyPr wrap="none" rtlCol="0">
            <a:spAutoFit/>
          </a:bodyPr>
          <a:lstStyle/>
          <a:p>
            <a:r>
              <a:rPr kumimoji="1" lang="en-US" altLang="zh-CN" dirty="0">
                <a:solidFill>
                  <a:srgbClr val="009EA1"/>
                </a:solidFill>
                <a:latin typeface="楷体" pitchFamily="49" charset="-122"/>
                <a:ea typeface="楷体" pitchFamily="49" charset="-122"/>
              </a:rPr>
              <a:t>1/4</a:t>
            </a:r>
            <a:endParaRPr kumimoji="1" lang="zh-CN" altLang="en-US" dirty="0">
              <a:solidFill>
                <a:srgbClr val="009EA1"/>
              </a:solidFill>
              <a:latin typeface="楷体" pitchFamily="49" charset="-122"/>
              <a:ea typeface="楷体" pitchFamily="49" charset="-122"/>
            </a:endParaRPr>
          </a:p>
        </p:txBody>
      </p:sp>
      <p:sp>
        <p:nvSpPr>
          <p:cNvPr id="5" name="TextBox 3"/>
          <p:cNvSpPr txBox="1"/>
          <p:nvPr/>
        </p:nvSpPr>
        <p:spPr>
          <a:xfrm>
            <a:off x="463550" y="170934"/>
            <a:ext cx="3245206"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二、</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认证机构的选择</a:t>
            </a:r>
            <a:r>
              <a:rPr kumimoji="1" lang="en-US" altLang="zh-CN" b="1" dirty="0">
                <a:solidFill>
                  <a:srgbClr val="009EA1"/>
                </a:solidFill>
                <a:latin typeface="微软雅黑" pitchFamily="34" charset="-122"/>
                <a:ea typeface="微软雅黑" pitchFamily="34" charset="-122"/>
              </a:rPr>
              <a:t>&amp;</a:t>
            </a:r>
            <a:r>
              <a:rPr kumimoji="1" lang="zh-CN" altLang="en-US" b="1" dirty="0">
                <a:solidFill>
                  <a:srgbClr val="009EA1"/>
                </a:solidFill>
                <a:latin typeface="微软雅黑" pitchFamily="34" charset="-122"/>
                <a:ea typeface="微软雅黑" pitchFamily="34" charset="-122"/>
              </a:rPr>
              <a:t>作用</a:t>
            </a:r>
            <a:endParaRPr kumimoji="1" lang="en-US" altLang="zh-CN" b="1" dirty="0">
              <a:solidFill>
                <a:srgbClr val="009EA1"/>
              </a:solidFill>
              <a:latin typeface="微软雅黑" pitchFamily="34" charset="-122"/>
              <a:ea typeface="微软雅黑" pitchFamily="34" charset="-122"/>
            </a:endParaRPr>
          </a:p>
        </p:txBody>
      </p:sp>
      <p:sp>
        <p:nvSpPr>
          <p:cNvPr id="6" name="TextBox 1"/>
          <p:cNvSpPr txBox="1"/>
          <p:nvPr/>
        </p:nvSpPr>
        <p:spPr>
          <a:xfrm>
            <a:off x="853785" y="931139"/>
            <a:ext cx="4933950" cy="3046988"/>
          </a:xfrm>
          <a:prstGeom prst="rect">
            <a:avLst/>
          </a:prstGeom>
          <a:noFill/>
        </p:spPr>
        <p:txBody>
          <a:bodyPr wrap="square" rtlCol="0">
            <a:spAutoFit/>
          </a:bodyPr>
          <a:lstStyle/>
          <a:p>
            <a:pPr>
              <a:lnSpc>
                <a:spcPct val="150000"/>
              </a:lnSpc>
            </a:pPr>
            <a:r>
              <a:rPr kumimoji="1" lang="en-US" altLang="zh-CN" sz="1600" b="1" dirty="0">
                <a:latin typeface="微软雅黑" pitchFamily="34" charset="-122"/>
                <a:ea typeface="微软雅黑" pitchFamily="34" charset="-122"/>
                <a:sym typeface="Wingdings" panose="05000000000000000000" pitchFamily="2" charset="2"/>
              </a:rPr>
              <a:t>1</a:t>
            </a:r>
            <a:r>
              <a:rPr kumimoji="1" lang="zh-CN" altLang="en-US" sz="1600" b="1" dirty="0">
                <a:latin typeface="微软雅黑" pitchFamily="34" charset="-122"/>
                <a:ea typeface="微软雅黑" pitchFamily="34" charset="-122"/>
                <a:sym typeface="Wingdings" panose="05000000000000000000" pitchFamily="2" charset="2"/>
              </a:rPr>
              <a:t>、认证机构简介</a:t>
            </a: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600" b="1" dirty="0">
                <a:latin typeface="微软雅黑" pitchFamily="34" charset="-122"/>
                <a:ea typeface="微软雅黑" pitchFamily="34" charset="-122"/>
                <a:sym typeface="Wingdings" panose="05000000000000000000" pitchFamily="2" charset="2"/>
              </a:rPr>
              <a:t>2</a:t>
            </a:r>
            <a:r>
              <a:rPr kumimoji="1" lang="zh-CN" altLang="en-US" sz="1600" b="1" dirty="0">
                <a:latin typeface="微软雅黑" pitchFamily="34" charset="-122"/>
                <a:ea typeface="微软雅黑" pitchFamily="34" charset="-122"/>
                <a:sym typeface="Wingdings" panose="05000000000000000000" pitchFamily="2" charset="2"/>
              </a:rPr>
              <a:t>、认证机构的选择标准</a:t>
            </a: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600" b="1" dirty="0">
                <a:latin typeface="微软雅黑" pitchFamily="34" charset="-122"/>
                <a:ea typeface="微软雅黑" pitchFamily="34" charset="-122"/>
                <a:sym typeface="Wingdings" panose="05000000000000000000" pitchFamily="2" charset="2"/>
              </a:rPr>
              <a:t>3</a:t>
            </a:r>
            <a:r>
              <a:rPr kumimoji="1" lang="zh-CN" altLang="en-US" sz="1600" b="1" dirty="0">
                <a:latin typeface="微软雅黑" pitchFamily="34" charset="-122"/>
                <a:ea typeface="微软雅黑" pitchFamily="34" charset="-122"/>
                <a:sym typeface="Wingdings" panose="05000000000000000000" pitchFamily="2" charset="2"/>
              </a:rPr>
              <a:t>、</a:t>
            </a:r>
            <a:r>
              <a:rPr kumimoji="1" lang="en-US" altLang="zh-CN" sz="1600" b="1" dirty="0">
                <a:latin typeface="微软雅黑" pitchFamily="34" charset="-122"/>
                <a:ea typeface="微软雅黑" pitchFamily="34" charset="-122"/>
                <a:sym typeface="Wingdings" panose="05000000000000000000" pitchFamily="2" charset="2"/>
              </a:rPr>
              <a:t>SIL</a:t>
            </a:r>
            <a:r>
              <a:rPr kumimoji="1" lang="zh-CN" altLang="en-US" sz="1600" b="1" dirty="0">
                <a:latin typeface="微软雅黑" pitchFamily="34" charset="-122"/>
                <a:ea typeface="微软雅黑" pitchFamily="34" charset="-122"/>
                <a:sym typeface="Wingdings" panose="05000000000000000000" pitchFamily="2" charset="2"/>
              </a:rPr>
              <a:t>认证的意义</a:t>
            </a: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600" b="1" dirty="0">
                <a:latin typeface="微软雅黑" pitchFamily="34" charset="-122"/>
                <a:ea typeface="微软雅黑" pitchFamily="34" charset="-122"/>
                <a:sym typeface="Wingdings" panose="05000000000000000000" pitchFamily="2" charset="2"/>
              </a:rPr>
              <a:t>4</a:t>
            </a:r>
            <a:r>
              <a:rPr kumimoji="1" lang="zh-CN" altLang="en-US" sz="1600" b="1" dirty="0">
                <a:latin typeface="微软雅黑" pitchFamily="34" charset="-122"/>
                <a:ea typeface="微软雅黑" pitchFamily="34" charset="-122"/>
                <a:sym typeface="Wingdings" panose="05000000000000000000" pitchFamily="2" charset="2"/>
              </a:rPr>
              <a:t>、</a:t>
            </a:r>
            <a:r>
              <a:rPr kumimoji="1" lang="en-US" altLang="zh-CN" sz="1600" b="1" dirty="0">
                <a:latin typeface="微软雅黑" pitchFamily="34" charset="-122"/>
                <a:ea typeface="微软雅黑" pitchFamily="34" charset="-122"/>
                <a:sym typeface="Wingdings" panose="05000000000000000000" pitchFamily="2" charset="2"/>
              </a:rPr>
              <a:t>SIL</a:t>
            </a:r>
            <a:r>
              <a:rPr kumimoji="1" lang="zh-CN" altLang="en-US" sz="1600" b="1" dirty="0">
                <a:latin typeface="微软雅黑" pitchFamily="34" charset="-122"/>
                <a:ea typeface="微软雅黑" pitchFamily="34" charset="-122"/>
                <a:sym typeface="Wingdings" panose="05000000000000000000" pitchFamily="2" charset="2"/>
              </a:rPr>
              <a:t>认证的误区</a:t>
            </a: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endParaRPr kumimoji="1" lang="en-US" altLang="zh-CN" sz="1600" b="1" dirty="0">
              <a:latin typeface="微软雅黑" pitchFamily="34" charset="-122"/>
              <a:ea typeface="微软雅黑" pitchFamily="34" charset="-122"/>
              <a:sym typeface="Wingdings" panose="05000000000000000000" pitchFamily="2" charset="2"/>
            </a:endParaRPr>
          </a:p>
        </p:txBody>
      </p:sp>
    </p:spTree>
    <p:extLst>
      <p:ext uri="{BB962C8B-B14F-4D97-AF65-F5344CB8AC3E}">
        <p14:creationId xmlns:p14="http://schemas.microsoft.com/office/powerpoint/2010/main" val="179374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550" y="695608"/>
            <a:ext cx="8229600" cy="3920842"/>
          </a:xfrm>
        </p:spPr>
        <p:txBody>
          <a:bodyPr>
            <a:noAutofit/>
          </a:bodyPr>
          <a:lstStyle/>
          <a:p>
            <a:pPr marL="0" indent="0">
              <a:lnSpc>
                <a:spcPct val="150000"/>
              </a:lnSpc>
              <a:buNone/>
            </a:pPr>
            <a:r>
              <a:rPr lang="en-US" altLang="zh-CN" sz="1200" dirty="0"/>
              <a:t>	</a:t>
            </a:r>
            <a:r>
              <a:rPr kumimoji="1" lang="zh-CN" altLang="en-US" sz="1200" dirty="0">
                <a:latin typeface="微软雅黑" pitchFamily="34" charset="-122"/>
                <a:ea typeface="微软雅黑" pitchFamily="34" charset="-122"/>
              </a:rPr>
              <a:t>一家合格的认证机构，首先需要有相应的</a:t>
            </a:r>
            <a:r>
              <a:rPr kumimoji="1" lang="zh-CN" altLang="en-US" sz="1200" dirty="0">
                <a:solidFill>
                  <a:srgbClr val="FF0000"/>
                </a:solidFill>
                <a:latin typeface="微软雅黑" pitchFamily="34" charset="-122"/>
                <a:ea typeface="微软雅黑" pitchFamily="34" charset="-122"/>
              </a:rPr>
              <a:t>认证资质</a:t>
            </a:r>
            <a:r>
              <a:rPr kumimoji="1" lang="zh-CN" altLang="en-US" sz="1200" dirty="0">
                <a:latin typeface="微软雅黑" pitchFamily="34" charset="-122"/>
                <a:ea typeface="微软雅黑" pitchFamily="34" charset="-122"/>
              </a:rPr>
              <a:t>，有资质的才拥有相应的认证资格</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签署加入国际认可论坛</a:t>
            </a:r>
            <a:r>
              <a:rPr kumimoji="1" lang="en-US" altLang="zh-CN" sz="1200" dirty="0">
                <a:latin typeface="微软雅黑" pitchFamily="34" charset="-122"/>
                <a:ea typeface="微软雅黑" pitchFamily="34" charset="-122"/>
              </a:rPr>
              <a:t>(IAF-International Accreditation Forum)</a:t>
            </a:r>
            <a:r>
              <a:rPr kumimoji="1" lang="zh-CN" altLang="en-US" sz="1200" dirty="0">
                <a:latin typeface="微软雅黑" pitchFamily="34" charset="-122"/>
                <a:ea typeface="微软雅黑" pitchFamily="34" charset="-122"/>
              </a:rPr>
              <a:t>互认协议</a:t>
            </a:r>
            <a:r>
              <a:rPr kumimoji="1" lang="en-US" altLang="zh-CN" sz="1200" dirty="0">
                <a:latin typeface="微软雅黑" pitchFamily="34" charset="-122"/>
                <a:ea typeface="微软雅黑" pitchFamily="34" charset="-122"/>
              </a:rPr>
              <a:t>(MLA)</a:t>
            </a:r>
            <a:r>
              <a:rPr kumimoji="1" lang="zh-CN" altLang="en-US" sz="1200" dirty="0">
                <a:latin typeface="微软雅黑" pitchFamily="34" charset="-122"/>
                <a:ea typeface="微软雅黑" pitchFamily="34" charset="-122"/>
              </a:rPr>
              <a:t>的估计认可机构或</a:t>
            </a:r>
            <a:r>
              <a:rPr kumimoji="1" lang="en-US" altLang="zh-CN" sz="1200" dirty="0">
                <a:latin typeface="微软雅黑" pitchFamily="34" charset="-122"/>
                <a:ea typeface="微软雅黑" pitchFamily="34" charset="-122"/>
              </a:rPr>
              <a:t>CNCA</a:t>
            </a:r>
            <a:r>
              <a:rPr kumimoji="1" lang="zh-CN" altLang="en-US" sz="1200" dirty="0">
                <a:latin typeface="微软雅黑" pitchFamily="34" charset="-122"/>
                <a:ea typeface="微软雅黑" pitchFamily="34" charset="-122"/>
              </a:rPr>
              <a:t>认可的国内认证机构</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     </a:t>
            </a:r>
          </a:p>
          <a:p>
            <a:pPr marL="0" indent="0">
              <a:lnSpc>
                <a:spcPct val="150000"/>
              </a:lnSpc>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其中</a:t>
            </a:r>
            <a:r>
              <a:rPr kumimoji="1" lang="en-US" altLang="zh-CN" sz="1200" dirty="0">
                <a:latin typeface="微软雅黑" pitchFamily="34" charset="-122"/>
                <a:ea typeface="微软雅黑" pitchFamily="34" charset="-122"/>
              </a:rPr>
              <a:t>:</a:t>
            </a:r>
          </a:p>
          <a:p>
            <a:pPr marL="0" indent="0">
              <a:lnSpc>
                <a:spcPct val="150000"/>
              </a:lnSpc>
              <a:buNone/>
            </a:pPr>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国际性认证机构</a:t>
            </a:r>
            <a:r>
              <a:rPr kumimoji="1" lang="en-US" altLang="zh-CN" sz="1200" b="1" dirty="0">
                <a:latin typeface="微软雅黑" pitchFamily="34" charset="-122"/>
                <a:ea typeface="微软雅黑" pitchFamily="34" charset="-122"/>
              </a:rPr>
              <a:t>:  </a:t>
            </a:r>
            <a:r>
              <a:rPr kumimoji="1" lang="en-US" altLang="zh-CN" sz="1200" dirty="0">
                <a:latin typeface="微软雅黑" pitchFamily="34" charset="-122"/>
                <a:ea typeface="微软雅黑" pitchFamily="34" charset="-122"/>
              </a:rPr>
              <a:t>Bureau Veritas</a:t>
            </a:r>
            <a:r>
              <a:rPr kumimoji="1" lang="zh-CN" altLang="en-US" sz="1200" dirty="0">
                <a:latin typeface="微软雅黑" pitchFamily="34" charset="-122"/>
                <a:ea typeface="微软雅黑" pitchFamily="34" charset="-122"/>
              </a:rPr>
              <a:t>必维、</a:t>
            </a:r>
            <a:r>
              <a:rPr kumimoji="1" lang="en-US" altLang="zh-CN" sz="1200" dirty="0">
                <a:latin typeface="微软雅黑" pitchFamily="34" charset="-122"/>
                <a:ea typeface="微软雅黑" pitchFamily="34" charset="-122"/>
              </a:rPr>
              <a:t>TUV</a:t>
            </a:r>
            <a:r>
              <a:rPr kumimoji="1" lang="zh-CN" altLang="en-US" sz="1200" dirty="0">
                <a:latin typeface="微软雅黑" pitchFamily="34" charset="-122"/>
                <a:ea typeface="微软雅黑" pitchFamily="34" charset="-122"/>
              </a:rPr>
              <a:t>莱茵、</a:t>
            </a:r>
            <a:r>
              <a:rPr kumimoji="1" lang="en-US" altLang="zh-CN" sz="1200" dirty="0">
                <a:latin typeface="微软雅黑" pitchFamily="34" charset="-122"/>
                <a:ea typeface="微软雅黑" pitchFamily="34" charset="-122"/>
              </a:rPr>
              <a:t>TUV</a:t>
            </a:r>
            <a:r>
              <a:rPr kumimoji="1" lang="zh-CN" altLang="en-US" sz="1200" dirty="0">
                <a:latin typeface="微软雅黑" pitchFamily="34" charset="-122"/>
                <a:ea typeface="微软雅黑" pitchFamily="34" charset="-122"/>
              </a:rPr>
              <a:t>南德、</a:t>
            </a:r>
            <a:r>
              <a:rPr kumimoji="1" lang="en-US" altLang="zh-CN" sz="1200" dirty="0">
                <a:latin typeface="微软雅黑" pitchFamily="34" charset="-122"/>
                <a:ea typeface="微软雅黑" pitchFamily="34" charset="-122"/>
              </a:rPr>
              <a:t>TUV</a:t>
            </a:r>
            <a:r>
              <a:rPr kumimoji="1" lang="zh-CN" altLang="en-US" sz="1200" dirty="0">
                <a:latin typeface="微软雅黑" pitchFamily="34" charset="-122"/>
                <a:ea typeface="微软雅黑" pitchFamily="34" charset="-122"/>
              </a:rPr>
              <a:t>北德、</a:t>
            </a:r>
            <a:r>
              <a:rPr kumimoji="1" lang="en-US" altLang="zh-CN" sz="1200" dirty="0">
                <a:latin typeface="微软雅黑" pitchFamily="34" charset="-122"/>
                <a:ea typeface="微软雅黑" pitchFamily="34" charset="-122"/>
              </a:rPr>
              <a:t>EXIDA</a:t>
            </a:r>
            <a:r>
              <a:rPr kumimoji="1" lang="zh-CN" altLang="en-US" sz="1200" dirty="0">
                <a:latin typeface="微软雅黑" pitchFamily="34" charset="-122"/>
                <a:ea typeface="微软雅黑" pitchFamily="34" charset="-122"/>
              </a:rPr>
              <a:t>和</a:t>
            </a:r>
            <a:r>
              <a:rPr kumimoji="1" lang="en-US" altLang="zh-CN" sz="1200" dirty="0">
                <a:latin typeface="微软雅黑" pitchFamily="34" charset="-122"/>
                <a:ea typeface="微软雅黑" pitchFamily="34" charset="-122"/>
              </a:rPr>
              <a:t>SGS</a:t>
            </a:r>
            <a:r>
              <a:rPr kumimoji="1" lang="zh-CN" altLang="en-US" sz="1200" dirty="0">
                <a:latin typeface="微软雅黑" pitchFamily="34" charset="-122"/>
                <a:ea typeface="微软雅黑" pitchFamily="34" charset="-122"/>
              </a:rPr>
              <a:t>等。</a:t>
            </a:r>
            <a:endParaRPr kumimoji="1" lang="en-US" altLang="zh-CN" sz="1200" dirty="0">
              <a:latin typeface="微软雅黑" pitchFamily="34" charset="-122"/>
              <a:ea typeface="微软雅黑" pitchFamily="34" charset="-122"/>
            </a:endParaRPr>
          </a:p>
          <a:p>
            <a:pPr marL="0" indent="0">
              <a:lnSpc>
                <a:spcPct val="150000"/>
              </a:lnSpc>
              <a:buNone/>
            </a:pPr>
            <a:r>
              <a:rPr kumimoji="1" lang="en-US" altLang="zh-CN" sz="1200" dirty="0">
                <a:latin typeface="微软雅黑" pitchFamily="34" charset="-122"/>
                <a:ea typeface="微软雅黑" pitchFamily="34" charset="-122"/>
              </a:rPr>
              <a:t>	</a:t>
            </a:r>
          </a:p>
          <a:p>
            <a:pPr marL="0" indent="0">
              <a:lnSpc>
                <a:spcPct val="150000"/>
              </a:lnSpc>
              <a:buNone/>
            </a:pPr>
            <a:r>
              <a:rPr kumimoji="1" lang="en-US" altLang="zh-CN" sz="1200" dirty="0">
                <a:latin typeface="微软雅黑" pitchFamily="34" charset="-122"/>
                <a:ea typeface="微软雅黑" pitchFamily="34" charset="-122"/>
              </a:rPr>
              <a:t>	Bureau Veritas</a:t>
            </a:r>
            <a:r>
              <a:rPr kumimoji="1" lang="zh-CN" altLang="en-US" sz="1200" dirty="0">
                <a:latin typeface="微软雅黑" pitchFamily="34" charset="-122"/>
                <a:ea typeface="微软雅黑" pitchFamily="34" charset="-122"/>
              </a:rPr>
              <a:t>必维：法国</a:t>
            </a:r>
            <a:endParaRPr kumimoji="1" lang="en-US" altLang="zh-CN" sz="1200" dirty="0">
              <a:latin typeface="微软雅黑" pitchFamily="34" charset="-122"/>
              <a:ea typeface="微软雅黑" pitchFamily="34" charset="-122"/>
            </a:endParaRPr>
          </a:p>
          <a:p>
            <a:pPr marL="0" indent="0">
              <a:lnSpc>
                <a:spcPct val="150000"/>
              </a:lnSpc>
              <a:buNone/>
            </a:pPr>
            <a:r>
              <a:rPr kumimoji="1" lang="en-US" altLang="zh-CN" sz="1200" dirty="0">
                <a:latin typeface="微软雅黑" pitchFamily="34" charset="-122"/>
                <a:ea typeface="微软雅黑" pitchFamily="34" charset="-122"/>
              </a:rPr>
              <a:t>	</a:t>
            </a:r>
          </a:p>
          <a:p>
            <a:pPr marL="0" indent="0">
              <a:lnSpc>
                <a:spcPct val="150000"/>
              </a:lnSpc>
              <a:buNone/>
            </a:pPr>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TUV</a:t>
            </a:r>
            <a:r>
              <a:rPr kumimoji="1" lang="zh-CN" altLang="en-US" sz="1200" b="1" dirty="0">
                <a:latin typeface="微软雅黑" pitchFamily="34" charset="-122"/>
                <a:ea typeface="微软雅黑" pitchFamily="34" charset="-122"/>
              </a:rPr>
              <a:t>莱茵</a:t>
            </a:r>
            <a:r>
              <a:rPr kumimoji="1" lang="en-US" altLang="zh-CN" sz="1200" b="1"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德国</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认可度很高</a:t>
            </a:r>
            <a:r>
              <a:rPr kumimoji="1" lang="en-US" altLang="zh-CN" sz="1200" b="1"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                                    </a:t>
            </a:r>
            <a:endParaRPr kumimoji="1" lang="en-US" altLang="zh-CN" sz="1200" dirty="0">
              <a:latin typeface="微软雅黑" pitchFamily="34" charset="-122"/>
              <a:ea typeface="微软雅黑" pitchFamily="34" charset="-122"/>
            </a:endParaRPr>
          </a:p>
          <a:p>
            <a:pPr marL="0" indent="0">
              <a:lnSpc>
                <a:spcPct val="150000"/>
              </a:lnSpc>
              <a:buNone/>
            </a:pPr>
            <a:r>
              <a:rPr kumimoji="1" lang="en-US" altLang="zh-CN" sz="1200" dirty="0">
                <a:latin typeface="微软雅黑" pitchFamily="34" charset="-122"/>
                <a:ea typeface="微软雅黑" pitchFamily="34" charset="-122"/>
              </a:rPr>
              <a:t>	</a:t>
            </a:r>
          </a:p>
          <a:p>
            <a:pPr marL="0" indent="0">
              <a:lnSpc>
                <a:spcPct val="150000"/>
              </a:lnSpc>
              <a:buNone/>
            </a:pPr>
            <a:r>
              <a:rPr kumimoji="1" lang="en-US" altLang="zh-CN" sz="1200" dirty="0">
                <a:latin typeface="微软雅黑" pitchFamily="34" charset="-122"/>
                <a:ea typeface="微软雅黑" pitchFamily="34" charset="-122"/>
              </a:rPr>
              <a:t>	EXIDA</a:t>
            </a:r>
            <a:r>
              <a:rPr kumimoji="1" lang="zh-CN" altLang="en-US" sz="1200" dirty="0">
                <a:latin typeface="微软雅黑" pitchFamily="34" charset="-122"/>
                <a:ea typeface="微软雅黑" pitchFamily="34" charset="-122"/>
              </a:rPr>
              <a:t>：美国</a:t>
            </a:r>
            <a:endParaRPr kumimoji="1" lang="en-US" altLang="zh-CN" sz="1200" dirty="0">
              <a:latin typeface="微软雅黑" pitchFamily="34" charset="-122"/>
              <a:ea typeface="微软雅黑" pitchFamily="34" charset="-122"/>
            </a:endParaRPr>
          </a:p>
          <a:p>
            <a:pPr marL="0" indent="0">
              <a:lnSpc>
                <a:spcPct val="150000"/>
              </a:lnSpc>
              <a:buNone/>
            </a:pPr>
            <a:r>
              <a:rPr kumimoji="1" lang="en-US" altLang="zh-CN" sz="1200" dirty="0">
                <a:latin typeface="微软雅黑" pitchFamily="34" charset="-122"/>
                <a:ea typeface="微软雅黑" pitchFamily="34" charset="-122"/>
              </a:rPr>
              <a:t>	</a:t>
            </a:r>
          </a:p>
          <a:p>
            <a:pPr marL="0" indent="0">
              <a:lnSpc>
                <a:spcPct val="150000"/>
              </a:lnSpc>
              <a:buNone/>
            </a:pPr>
            <a:r>
              <a:rPr kumimoji="1" lang="en-US" altLang="zh-CN" sz="1200" dirty="0">
                <a:latin typeface="微软雅黑" pitchFamily="34" charset="-122"/>
                <a:ea typeface="微软雅黑" pitchFamily="34" charset="-122"/>
              </a:rPr>
              <a:t>	SGS </a:t>
            </a:r>
            <a:r>
              <a:rPr kumimoji="1" lang="zh-CN" altLang="en-US" sz="1200" dirty="0">
                <a:latin typeface="微软雅黑" pitchFamily="34" charset="-122"/>
                <a:ea typeface="微软雅黑" pitchFamily="34" charset="-122"/>
              </a:rPr>
              <a:t>：瑞士</a:t>
            </a:r>
            <a:r>
              <a:rPr kumimoji="1" lang="en-US" altLang="zh-CN" sz="1200" dirty="0">
                <a:latin typeface="微软雅黑" pitchFamily="34" charset="-122"/>
                <a:ea typeface="微软雅黑" pitchFamily="34" charset="-122"/>
              </a:rPr>
              <a:t>	</a:t>
            </a:r>
          </a:p>
          <a:p>
            <a:pPr marL="0" indent="0">
              <a:lnSpc>
                <a:spcPct val="150000"/>
              </a:lnSpc>
              <a:buNone/>
            </a:pPr>
            <a:r>
              <a:rPr kumimoji="1" lang="en-US" altLang="zh-CN" sz="1200" dirty="0">
                <a:ea typeface="微软雅黑" pitchFamily="34" charset="-122"/>
              </a:rPr>
              <a:t>	</a:t>
            </a:r>
            <a:endParaRPr kumimoji="1" lang="zh-CN" altLang="zh-CN" sz="1200" dirty="0">
              <a:ea typeface="微软雅黑" pitchFamily="34" charset="-122"/>
            </a:endParaRPr>
          </a:p>
          <a:p>
            <a:pPr marL="0" indent="0">
              <a:lnSpc>
                <a:spcPct val="150000"/>
              </a:lnSpc>
              <a:buNone/>
            </a:pPr>
            <a:endParaRPr kumimoji="1" lang="en-US" altLang="zh-CN" sz="1200" dirty="0">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823" y="1914267"/>
            <a:ext cx="501986" cy="61766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695" y="2656775"/>
            <a:ext cx="542325" cy="60232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8277" y="3314852"/>
            <a:ext cx="939162" cy="569413"/>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1781" y="4009107"/>
            <a:ext cx="1118094" cy="551593"/>
          </a:xfrm>
          <a:prstGeom prst="rect">
            <a:avLst/>
          </a:prstGeom>
        </p:spPr>
      </p:pic>
      <p:sp>
        <p:nvSpPr>
          <p:cNvPr id="9" name="TextBox 3">
            <a:extLst>
              <a:ext uri="{FF2B5EF4-FFF2-40B4-BE49-F238E27FC236}">
                <a16:creationId xmlns:a16="http://schemas.microsoft.com/office/drawing/2014/main" id="{B00D2CFD-EAA0-4412-AF7F-5131A9F0F6A6}"/>
              </a:ext>
            </a:extLst>
          </p:cNvPr>
          <p:cNvSpPr txBox="1"/>
          <p:nvPr/>
        </p:nvSpPr>
        <p:spPr>
          <a:xfrm>
            <a:off x="463550" y="170934"/>
            <a:ext cx="5499100" cy="369332"/>
          </a:xfrm>
          <a:prstGeom prst="rect">
            <a:avLst/>
          </a:prstGeom>
          <a:noFill/>
        </p:spPr>
        <p:txBody>
          <a:bodyPr wrap="square" rtlCol="0">
            <a:spAutoFit/>
          </a:bodyPr>
          <a:lstStyle/>
          <a:p>
            <a:r>
              <a:rPr kumimoji="1" lang="zh-CN" altLang="en-US" b="1" dirty="0">
                <a:solidFill>
                  <a:srgbClr val="009EA1"/>
                </a:solidFill>
                <a:ea typeface="微软雅黑"/>
              </a:rPr>
              <a:t>二、认证机构的选择</a:t>
            </a:r>
            <a:r>
              <a:rPr kumimoji="1" lang="en-US" altLang="zh-CN" b="1" dirty="0">
                <a:solidFill>
                  <a:srgbClr val="009EA1"/>
                </a:solidFill>
                <a:ea typeface="微软雅黑"/>
              </a:rPr>
              <a:t>&amp;</a:t>
            </a:r>
            <a:r>
              <a:rPr kumimoji="1" lang="zh-CN" altLang="en-US" b="1" dirty="0">
                <a:solidFill>
                  <a:srgbClr val="009EA1"/>
                </a:solidFill>
                <a:ea typeface="微软雅黑"/>
              </a:rPr>
              <a:t>作用  </a:t>
            </a:r>
            <a:r>
              <a:rPr kumimoji="1" lang="en-US" altLang="zh-CN" b="1" dirty="0">
                <a:solidFill>
                  <a:srgbClr val="009EA1"/>
                </a:solidFill>
                <a:latin typeface="微软雅黑" pitchFamily="34" charset="-122"/>
                <a:ea typeface="微软雅黑" pitchFamily="34" charset="-122"/>
              </a:rPr>
              <a:t>| 1</a:t>
            </a:r>
            <a:r>
              <a:rPr kumimoji="1" lang="zh-CN" altLang="en-US" b="1" dirty="0">
                <a:solidFill>
                  <a:srgbClr val="009EA1"/>
                </a:solidFill>
                <a:latin typeface="微软雅黑" pitchFamily="34" charset="-122"/>
                <a:ea typeface="微软雅黑" pitchFamily="34" charset="-122"/>
              </a:rPr>
              <a:t>、认证机构简介</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047305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3775050"/>
          </a:xfrm>
        </p:spPr>
        <p:txBody>
          <a:bodyPr>
            <a:normAutofit/>
          </a:bodyPr>
          <a:lstStyle/>
          <a:p>
            <a:pPr marL="0" indent="0">
              <a:buNone/>
            </a:pPr>
            <a:r>
              <a:rPr kumimoji="1" lang="en-US" altLang="zh-CN" sz="1400" b="1" dirty="0">
                <a:latin typeface="微软雅黑" pitchFamily="34" charset="-122"/>
                <a:ea typeface="微软雅黑" pitchFamily="34" charset="-122"/>
              </a:rPr>
              <a:t>SIL</a:t>
            </a:r>
            <a:r>
              <a:rPr kumimoji="1" lang="zh-CN" altLang="en-US" sz="1400" b="1" dirty="0">
                <a:latin typeface="微软雅黑" pitchFamily="34" charset="-122"/>
                <a:ea typeface="微软雅黑" pitchFamily="34" charset="-122"/>
              </a:rPr>
              <a:t>认知机构的选择，从</a:t>
            </a:r>
            <a:r>
              <a:rPr kumimoji="1" lang="en-US" altLang="zh-CN" sz="1400" b="1" dirty="0">
                <a:latin typeface="微软雅黑" pitchFamily="34" charset="-122"/>
                <a:ea typeface="微软雅黑" pitchFamily="34" charset="-122"/>
              </a:rPr>
              <a:t>5</a:t>
            </a:r>
            <a:r>
              <a:rPr kumimoji="1" lang="zh-CN" altLang="en-US" sz="1400" b="1" dirty="0">
                <a:latin typeface="微软雅黑" pitchFamily="34" charset="-122"/>
                <a:ea typeface="微软雅黑" pitchFamily="34" charset="-122"/>
              </a:rPr>
              <a:t>个维度，来剖析</a:t>
            </a:r>
            <a:r>
              <a:rPr kumimoji="1" lang="en-US" altLang="zh-CN" sz="1400" b="1" dirty="0">
                <a:latin typeface="微软雅黑" pitchFamily="34" charset="-122"/>
                <a:ea typeface="微软雅黑" pitchFamily="34" charset="-122"/>
              </a:rPr>
              <a:t>:</a:t>
            </a:r>
          </a:p>
          <a:p>
            <a:pPr marL="0" indent="0">
              <a:buNone/>
            </a:pPr>
            <a:r>
              <a:rPr lang="en-US" altLang="zh-CN" sz="1400" dirty="0"/>
              <a:t>	</a:t>
            </a:r>
          </a:p>
          <a:p>
            <a:pPr marL="0" indent="0">
              <a:buNone/>
            </a:pPr>
            <a:r>
              <a:rPr kumimoji="1" lang="en-US" altLang="zh-CN" sz="1200" b="1" dirty="0">
                <a:latin typeface="微软雅黑" pitchFamily="34" charset="-122"/>
                <a:ea typeface="微软雅黑" pitchFamily="34" charset="-122"/>
              </a:rPr>
              <a:t>a</a:t>
            </a:r>
            <a:r>
              <a:rPr kumimoji="1" lang="zh-CN" altLang="en-US" sz="1200" b="1" dirty="0">
                <a:latin typeface="微软雅黑" pitchFamily="34" charset="-122"/>
                <a:ea typeface="微软雅黑" pitchFamily="34" charset="-122"/>
              </a:rPr>
              <a:t>、品牌知名度</a:t>
            </a:r>
            <a:endParaRPr kumimoji="1" lang="en-US" altLang="zh-CN" sz="1200" b="1" dirty="0">
              <a:latin typeface="微软雅黑" pitchFamily="34" charset="-122"/>
              <a:ea typeface="微软雅黑" pitchFamily="34" charset="-122"/>
            </a:endParaRPr>
          </a:p>
          <a:p>
            <a:pPr marL="0" indent="0">
              <a:buNone/>
            </a:pPr>
            <a:endParaRPr kumimoji="1" lang="en-US" altLang="zh-CN" sz="1300" dirty="0">
              <a:latin typeface="微软雅黑" pitchFamily="34" charset="-122"/>
              <a:ea typeface="微软雅黑" pitchFamily="34" charset="-122"/>
            </a:endParaRPr>
          </a:p>
          <a:p>
            <a:pPr marL="0" indent="0">
              <a:buNone/>
            </a:pPr>
            <a:r>
              <a:rPr kumimoji="1" lang="en-US" altLang="zh-CN" sz="1300" dirty="0">
                <a:latin typeface="微软雅黑" pitchFamily="34" charset="-122"/>
                <a:ea typeface="微软雅黑" pitchFamily="34" charset="-122"/>
              </a:rPr>
              <a:t>	</a:t>
            </a:r>
            <a:r>
              <a:rPr kumimoji="1" lang="zh-CN" altLang="en-US" sz="1200" dirty="0">
                <a:solidFill>
                  <a:srgbClr val="FF0000"/>
                </a:solidFill>
                <a:latin typeface="微软雅黑" pitchFamily="34" charset="-122"/>
                <a:ea typeface="微软雅黑" pitchFamily="34" charset="-122"/>
              </a:rPr>
              <a:t>认证的证书 可以形象比喻为大学的毕业证书</a:t>
            </a:r>
            <a:r>
              <a:rPr kumimoji="1" lang="zh-CN" altLang="en-US" sz="1200" dirty="0">
                <a:latin typeface="微软雅黑" pitchFamily="34" charset="-122"/>
                <a:ea typeface="微软雅黑" pitchFamily="34" charset="-122"/>
              </a:rPr>
              <a:t>，不同的学习颁发的证书，对应于不同的知名度和影响力；国内</a:t>
            </a:r>
            <a:r>
              <a:rPr kumimoji="1" lang="en-US" altLang="zh-CN" sz="1200" dirty="0">
                <a:latin typeface="微软雅黑" pitchFamily="34" charset="-122"/>
                <a:ea typeface="微软雅黑" pitchFamily="34" charset="-122"/>
              </a:rPr>
              <a:t>SIL</a:t>
            </a:r>
            <a:r>
              <a:rPr kumimoji="1" lang="zh-CN" altLang="en-US" sz="1200" dirty="0">
                <a:latin typeface="微软雅黑" pitchFamily="34" charset="-122"/>
                <a:ea typeface="微软雅黑" pitchFamily="34" charset="-122"/>
              </a:rPr>
              <a:t>认证比较熟知的有</a:t>
            </a: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德国莱茵</a:t>
            </a:r>
            <a:r>
              <a:rPr kumimoji="1" lang="en-US" altLang="zh-CN" sz="1200" dirty="0">
                <a:latin typeface="微软雅黑" pitchFamily="34" charset="-122"/>
                <a:ea typeface="微软雅黑" pitchFamily="34" charset="-122"/>
              </a:rPr>
              <a:t>TUV</a:t>
            </a:r>
            <a:r>
              <a:rPr kumimoji="1" lang="zh-CN" altLang="en-US" sz="1200" dirty="0">
                <a:latin typeface="微软雅黑" pitchFamily="34" charset="-122"/>
                <a:ea typeface="微软雅黑" pitchFamily="34" charset="-122"/>
              </a:rPr>
              <a:t>集团、上海所</a:t>
            </a:r>
            <a:r>
              <a:rPr kumimoji="1" lang="en-US" altLang="zh-CN" sz="1200" dirty="0">
                <a:latin typeface="微软雅黑" pitchFamily="34" charset="-122"/>
                <a:ea typeface="微软雅黑" pitchFamily="34" charset="-122"/>
              </a:rPr>
              <a:t>(SITIIAS)</a:t>
            </a:r>
            <a:r>
              <a:rPr kumimoji="1" lang="zh-CN" altLang="en-US" sz="1200" dirty="0">
                <a:latin typeface="微软雅黑" pitchFamily="34" charset="-122"/>
                <a:ea typeface="微软雅黑" pitchFamily="34" charset="-122"/>
              </a:rPr>
              <a:t>、北京所、法国</a:t>
            </a:r>
            <a:r>
              <a:rPr kumimoji="1" lang="en-US" altLang="zh-CN" sz="1200" dirty="0">
                <a:latin typeface="微软雅黑" pitchFamily="34" charset="-122"/>
                <a:ea typeface="微软雅黑" pitchFamily="34" charset="-122"/>
              </a:rPr>
              <a:t>BV</a:t>
            </a:r>
            <a:r>
              <a:rPr kumimoji="1" lang="zh-CN" altLang="en-US" sz="1200" dirty="0">
                <a:latin typeface="微软雅黑" pitchFamily="34" charset="-122"/>
                <a:ea typeface="微软雅黑" pitchFamily="34" charset="-122"/>
              </a:rPr>
              <a:t>等机构。</a:t>
            </a:r>
            <a:endParaRPr kumimoji="1" lang="en-US" altLang="zh-CN" sz="1200"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其中一款产品的认证费用，知名机构价格在</a:t>
            </a:r>
            <a:r>
              <a:rPr kumimoji="1" lang="en-US" altLang="zh-CN" sz="1200" dirty="0">
                <a:latin typeface="微软雅黑" pitchFamily="34" charset="-122"/>
                <a:ea typeface="微软雅黑" pitchFamily="34" charset="-122"/>
              </a:rPr>
              <a:t>50-80</a:t>
            </a:r>
            <a:r>
              <a:rPr kumimoji="1" lang="zh-CN" altLang="en-US" sz="1200" dirty="0">
                <a:latin typeface="微软雅黑" pitchFamily="34" charset="-122"/>
                <a:ea typeface="微软雅黑" pitchFamily="34" charset="-122"/>
              </a:rPr>
              <a:t>万，发证时间基本都在</a:t>
            </a:r>
            <a:r>
              <a:rPr kumimoji="1" lang="en-US" altLang="zh-CN" sz="1200" dirty="0">
                <a:latin typeface="微软雅黑" pitchFamily="34" charset="-122"/>
                <a:ea typeface="微软雅黑" pitchFamily="34" charset="-122"/>
              </a:rPr>
              <a:t>1~2</a:t>
            </a:r>
            <a:r>
              <a:rPr kumimoji="1" lang="zh-CN" altLang="en-US" sz="1200" dirty="0">
                <a:latin typeface="微软雅黑" pitchFamily="34" charset="-122"/>
                <a:ea typeface="微软雅黑" pitchFamily="34" charset="-122"/>
              </a:rPr>
              <a:t>年，野鸡机构价格</a:t>
            </a:r>
            <a:r>
              <a:rPr kumimoji="1" lang="en-US" altLang="zh-CN" sz="1200" dirty="0">
                <a:latin typeface="微软雅黑" pitchFamily="34" charset="-122"/>
                <a:ea typeface="微软雅黑" pitchFamily="34" charset="-122"/>
              </a:rPr>
              <a:t>510</a:t>
            </a:r>
            <a:r>
              <a:rPr kumimoji="1" lang="zh-CN" altLang="en-US" sz="1200" dirty="0">
                <a:latin typeface="微软雅黑" pitchFamily="34" charset="-122"/>
                <a:ea typeface="微软雅黑" pitchFamily="34" charset="-122"/>
              </a:rPr>
              <a:t>万不等，发证时间</a:t>
            </a:r>
            <a:r>
              <a:rPr kumimoji="1" lang="en-US" altLang="zh-CN" sz="1200" dirty="0">
                <a:latin typeface="微软雅黑" pitchFamily="34" charset="-122"/>
                <a:ea typeface="微软雅黑" pitchFamily="34" charset="-122"/>
              </a:rPr>
              <a:t>1~3</a:t>
            </a:r>
            <a:r>
              <a:rPr kumimoji="1" lang="zh-CN" altLang="en-US" sz="1200" dirty="0">
                <a:latin typeface="微软雅黑" pitchFamily="34" charset="-122"/>
                <a:ea typeface="微软雅黑" pitchFamily="34" charset="-122"/>
              </a:rPr>
              <a:t>个月</a:t>
            </a:r>
            <a:endParaRPr kumimoji="1" lang="en-US" altLang="zh-CN" sz="1200" dirty="0">
              <a:latin typeface="微软雅黑" pitchFamily="34" charset="-122"/>
              <a:ea typeface="微软雅黑" pitchFamily="34" charset="-122"/>
            </a:endParaRPr>
          </a:p>
          <a:p>
            <a:pPr marL="0" indent="0">
              <a:buNone/>
            </a:pPr>
            <a:endParaRPr kumimoji="1" lang="en-US" altLang="zh-CN" sz="1300" dirty="0">
              <a:latin typeface="微软雅黑" pitchFamily="34" charset="-122"/>
              <a:ea typeface="微软雅黑" pitchFamily="34" charset="-122"/>
            </a:endParaRPr>
          </a:p>
          <a:p>
            <a:pPr marL="0" indent="0">
              <a:buNone/>
            </a:pPr>
            <a:r>
              <a:rPr kumimoji="1" lang="en-US" altLang="zh-CN" sz="1200" b="1" dirty="0">
                <a:latin typeface="微软雅黑" pitchFamily="34" charset="-122"/>
                <a:ea typeface="微软雅黑" pitchFamily="34" charset="-122"/>
              </a:rPr>
              <a:t>b</a:t>
            </a: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 SIL</a:t>
            </a:r>
            <a:r>
              <a:rPr kumimoji="1" lang="zh-CN" altLang="en-US" sz="1200" b="1" dirty="0">
                <a:latin typeface="微软雅黑" pitchFamily="34" charset="-122"/>
                <a:ea typeface="微软雅黑" pitchFamily="34" charset="-122"/>
              </a:rPr>
              <a:t>证书及报告的有效性及公信力</a:t>
            </a:r>
            <a:endParaRPr kumimoji="1" lang="en-US" altLang="zh-CN" sz="1200" b="1" dirty="0">
              <a:latin typeface="微软雅黑" pitchFamily="34" charset="-122"/>
              <a:ea typeface="微软雅黑" pitchFamily="34" charset="-122"/>
            </a:endParaRPr>
          </a:p>
          <a:p>
            <a:pPr marL="0" indent="0">
              <a:buNone/>
            </a:pPr>
            <a:endParaRPr kumimoji="1" lang="en-US" altLang="zh-CN" sz="1200" b="1" dirty="0">
              <a:latin typeface="微软雅黑" pitchFamily="34" charset="-122"/>
              <a:ea typeface="微软雅黑" pitchFamily="34" charset="-122"/>
            </a:endParaRPr>
          </a:p>
          <a:p>
            <a:pPr marL="0" indent="0">
              <a:buNone/>
            </a:pPr>
            <a:r>
              <a:rPr kumimoji="1" lang="en-US" altLang="zh-CN" sz="1300" dirty="0">
                <a:latin typeface="微软雅黑" pitchFamily="34" charset="-122"/>
                <a:ea typeface="微软雅黑" pitchFamily="34" charset="-122"/>
              </a:rPr>
              <a:t>	</a:t>
            </a:r>
            <a:r>
              <a:rPr kumimoji="1" lang="zh-CN" altLang="en-US" sz="1200" dirty="0">
                <a:solidFill>
                  <a:srgbClr val="FF0000"/>
                </a:solidFill>
                <a:latin typeface="微软雅黑" pitchFamily="34" charset="-122"/>
                <a:ea typeface="微软雅黑" pitchFamily="34" charset="-122"/>
              </a:rPr>
              <a:t>不同机构颁发的证书，在不同行业的认可度会不同。</a:t>
            </a:r>
            <a:endParaRPr kumimoji="1" lang="en-US" altLang="zh-CN" sz="1200" dirty="0">
              <a:solidFill>
                <a:srgbClr val="FF0000"/>
              </a:solidFill>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拿着</a:t>
            </a:r>
            <a:r>
              <a:rPr kumimoji="1" lang="en-US" altLang="zh-CN" sz="1200" dirty="0">
                <a:solidFill>
                  <a:srgbClr val="FF0000"/>
                </a:solidFill>
                <a:latin typeface="微软雅黑" pitchFamily="34" charset="-122"/>
                <a:ea typeface="微软雅黑" pitchFamily="34" charset="-122"/>
              </a:rPr>
              <a:t>TUV</a:t>
            </a:r>
            <a:r>
              <a:rPr kumimoji="1" lang="zh-CN" altLang="en-US" sz="1200" dirty="0">
                <a:solidFill>
                  <a:srgbClr val="FF0000"/>
                </a:solidFill>
                <a:latin typeface="微软雅黑" pitchFamily="34" charset="-122"/>
                <a:ea typeface="微软雅黑" pitchFamily="34" charset="-122"/>
              </a:rPr>
              <a:t>、</a:t>
            </a:r>
            <a:r>
              <a:rPr kumimoji="1" lang="en-US" altLang="zh-CN" sz="1200" dirty="0">
                <a:solidFill>
                  <a:srgbClr val="FF0000"/>
                </a:solidFill>
                <a:latin typeface="微软雅黑" pitchFamily="34" charset="-122"/>
                <a:ea typeface="微软雅黑" pitchFamily="34" charset="-122"/>
              </a:rPr>
              <a:t>BV</a:t>
            </a:r>
            <a:r>
              <a:rPr kumimoji="1" lang="zh-CN" altLang="en-US" sz="1200" dirty="0">
                <a:solidFill>
                  <a:srgbClr val="FF0000"/>
                </a:solidFill>
                <a:latin typeface="微软雅黑" pitchFamily="34" charset="-122"/>
                <a:ea typeface="微软雅黑" pitchFamily="34" charset="-122"/>
              </a:rPr>
              <a:t>的证书全球适用</a:t>
            </a:r>
            <a:r>
              <a:rPr kumimoji="1" lang="zh-CN" altLang="en-US" sz="1200" dirty="0">
                <a:latin typeface="微软雅黑" pitchFamily="34" charset="-122"/>
                <a:ea typeface="微软雅黑" pitchFamily="34" charset="-122"/>
              </a:rPr>
              <a:t>，上海所和北京所的证全国大中型项目都适用，走出国门的大项目可能有点问题，中小型项目全球适用。中海油等企业对仪表证书的发证机构有要求，野鸡认证机构认证的产品无法入围。</a:t>
            </a:r>
            <a:r>
              <a:rPr kumimoji="1" lang="en-US" altLang="zh-CN" sz="1200" dirty="0">
                <a:latin typeface="微软雅黑" pitchFamily="34" charset="-122"/>
                <a:ea typeface="微软雅黑" pitchFamily="34" charset="-122"/>
              </a:rPr>
              <a:t>	</a:t>
            </a:r>
          </a:p>
        </p:txBody>
      </p:sp>
      <p:sp>
        <p:nvSpPr>
          <p:cNvPr id="4" name="TextBox 3">
            <a:extLst>
              <a:ext uri="{FF2B5EF4-FFF2-40B4-BE49-F238E27FC236}">
                <a16:creationId xmlns:a16="http://schemas.microsoft.com/office/drawing/2014/main" id="{B1CA7108-F6CC-476E-98E8-23441B59DFB8}"/>
              </a:ext>
            </a:extLst>
          </p:cNvPr>
          <p:cNvSpPr txBox="1"/>
          <p:nvPr/>
        </p:nvSpPr>
        <p:spPr>
          <a:xfrm>
            <a:off x="463550" y="170934"/>
            <a:ext cx="615950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二、</a:t>
            </a:r>
            <a:r>
              <a:rPr kumimoji="1" lang="zh-CN" altLang="en-US" b="1" dirty="0">
                <a:solidFill>
                  <a:srgbClr val="009EA1"/>
                </a:solidFill>
                <a:ea typeface="微软雅黑"/>
              </a:rPr>
              <a:t>认证机构的选择</a:t>
            </a:r>
            <a:r>
              <a:rPr kumimoji="1" lang="en-US" altLang="zh-CN" b="1" dirty="0">
                <a:solidFill>
                  <a:srgbClr val="009EA1"/>
                </a:solidFill>
                <a:ea typeface="微软雅黑"/>
              </a:rPr>
              <a:t>&amp;</a:t>
            </a:r>
            <a:r>
              <a:rPr kumimoji="1" lang="zh-CN" altLang="en-US" b="1" dirty="0">
                <a:solidFill>
                  <a:srgbClr val="009EA1"/>
                </a:solidFill>
                <a:ea typeface="微软雅黑"/>
              </a:rPr>
              <a:t>作用  </a:t>
            </a:r>
            <a:r>
              <a:rPr kumimoji="1" lang="en-US" altLang="zh-CN" b="1" dirty="0">
                <a:solidFill>
                  <a:srgbClr val="009EA1"/>
                </a:solidFill>
                <a:latin typeface="微软雅黑" pitchFamily="34" charset="-122"/>
                <a:ea typeface="微软雅黑" pitchFamily="34" charset="-122"/>
              </a:rPr>
              <a:t>| 2</a:t>
            </a:r>
            <a:r>
              <a:rPr kumimoji="1" lang="zh-CN" altLang="en-US" b="1" dirty="0">
                <a:solidFill>
                  <a:srgbClr val="009EA1"/>
                </a:solidFill>
                <a:latin typeface="微软雅黑" pitchFamily="34" charset="-122"/>
                <a:ea typeface="微软雅黑" pitchFamily="34" charset="-122"/>
              </a:rPr>
              <a:t>、选择标准</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26973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3775050"/>
          </a:xfrm>
        </p:spPr>
        <p:txBody>
          <a:bodyPr>
            <a:normAutofit/>
          </a:bodyPr>
          <a:lstStyle/>
          <a:p>
            <a:pPr marL="0" indent="0">
              <a:buNone/>
            </a:pPr>
            <a:r>
              <a:rPr lang="en-US" altLang="zh-CN" sz="1200" dirty="0"/>
              <a:t>	</a:t>
            </a:r>
          </a:p>
          <a:p>
            <a:pPr marL="0" indent="0">
              <a:buNone/>
            </a:pPr>
            <a:r>
              <a:rPr kumimoji="1" lang="en-US" altLang="zh-CN" sz="1200" b="1" dirty="0">
                <a:latin typeface="微软雅黑" pitchFamily="34" charset="-122"/>
                <a:ea typeface="微软雅黑" pitchFamily="34" charset="-122"/>
              </a:rPr>
              <a:t>c</a:t>
            </a: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SIL</a:t>
            </a:r>
            <a:r>
              <a:rPr kumimoji="1" lang="zh-CN" altLang="en-US" sz="1200" b="1" dirty="0">
                <a:latin typeface="微软雅黑" pitchFamily="34" charset="-122"/>
                <a:ea typeface="微软雅黑" pitchFamily="34" charset="-122"/>
              </a:rPr>
              <a:t>证书的规范性</a:t>
            </a:r>
            <a:endParaRPr kumimoji="1" lang="en-US" altLang="zh-CN" sz="1200" b="1" dirty="0">
              <a:latin typeface="微软雅黑" pitchFamily="34" charset="-122"/>
              <a:ea typeface="微软雅黑" pitchFamily="34" charset="-122"/>
            </a:endParaRPr>
          </a:p>
          <a:p>
            <a:pPr marL="0" indent="0">
              <a:buNone/>
            </a:pPr>
            <a:endParaRPr kumimoji="1" lang="en-US" altLang="zh-CN" sz="1200"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正规的</a:t>
            </a:r>
            <a:r>
              <a:rPr kumimoji="1" lang="en-US" altLang="zh-CN" sz="1200" dirty="0">
                <a:latin typeface="微软雅黑" pitchFamily="34" charset="-122"/>
                <a:ea typeface="微软雅黑" pitchFamily="34" charset="-122"/>
              </a:rPr>
              <a:t>SIL</a:t>
            </a:r>
            <a:r>
              <a:rPr kumimoji="1" lang="zh-CN" altLang="en-US" sz="1200" dirty="0">
                <a:latin typeface="微软雅黑" pitchFamily="34" charset="-122"/>
                <a:ea typeface="微软雅黑" pitchFamily="34" charset="-122"/>
              </a:rPr>
              <a:t>证书，内容全面</a:t>
            </a:r>
            <a:endParaRPr kumimoji="1" lang="en-US" altLang="zh-CN" sz="1200"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认证产品等级</a:t>
            </a:r>
            <a:r>
              <a:rPr kumimoji="1" lang="en-US" altLang="zh-CN" sz="1200" dirty="0">
                <a:latin typeface="微软雅黑" pitchFamily="34" charset="-122"/>
                <a:ea typeface="微软雅黑" pitchFamily="34" charset="-122"/>
              </a:rPr>
              <a:t>: SIL1~SIL4;</a:t>
            </a: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认证产品名称</a:t>
            </a:r>
            <a:r>
              <a:rPr kumimoji="1" lang="en-US" altLang="zh-CN" sz="1200" dirty="0">
                <a:latin typeface="微软雅黑" pitchFamily="34" charset="-122"/>
                <a:ea typeface="微软雅黑" pitchFamily="34" charset="-122"/>
              </a:rPr>
              <a:t>: XXX;</a:t>
            </a: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认证参考的标准号</a:t>
            </a:r>
            <a:r>
              <a:rPr kumimoji="1" lang="en-US" altLang="zh-CN" sz="1200" dirty="0">
                <a:latin typeface="微软雅黑" pitchFamily="34" charset="-122"/>
                <a:ea typeface="微软雅黑" pitchFamily="34" charset="-122"/>
              </a:rPr>
              <a:t>: IEC61508:2010</a:t>
            </a:r>
            <a:r>
              <a:rPr kumimoji="1" lang="zh-CN" altLang="en-US" sz="1200" dirty="0">
                <a:latin typeface="微软雅黑" pitchFamily="34" charset="-122"/>
                <a:ea typeface="微软雅黑" pitchFamily="34" charset="-122"/>
              </a:rPr>
              <a:t>等</a:t>
            </a:r>
            <a:endParaRPr kumimoji="1" lang="en-US" altLang="zh-CN" sz="1200"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认证产品类型</a:t>
            </a:r>
            <a:r>
              <a:rPr kumimoji="1" lang="en-US" altLang="zh-CN" sz="1200" dirty="0">
                <a:latin typeface="微软雅黑" pitchFamily="34" charset="-122"/>
                <a:ea typeface="微软雅黑" pitchFamily="34" charset="-122"/>
              </a:rPr>
              <a:t>: TYPE: A</a:t>
            </a:r>
            <a:r>
              <a:rPr kumimoji="1" lang="zh-CN" altLang="en-US" sz="1200" dirty="0">
                <a:latin typeface="微软雅黑" pitchFamily="34" charset="-122"/>
                <a:ea typeface="微软雅黑" pitchFamily="34" charset="-122"/>
              </a:rPr>
              <a:t>或</a:t>
            </a:r>
            <a:r>
              <a:rPr kumimoji="1" lang="en-US" altLang="zh-CN" sz="1200" dirty="0">
                <a:latin typeface="微软雅黑" pitchFamily="34" charset="-122"/>
                <a:ea typeface="微软雅黑" pitchFamily="34" charset="-122"/>
              </a:rPr>
              <a:t>B;</a:t>
            </a: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认证产品重要参数等；</a:t>
            </a:r>
            <a:endParaRPr kumimoji="1" lang="en-US" altLang="zh-CN" sz="1200" dirty="0">
              <a:latin typeface="微软雅黑" pitchFamily="34" charset="-122"/>
              <a:ea typeface="微软雅黑" pitchFamily="34" charset="-122"/>
            </a:endParaRPr>
          </a:p>
          <a:p>
            <a:pPr marL="0" indent="0">
              <a:buNone/>
            </a:pPr>
            <a:endParaRPr kumimoji="1" lang="en-US" altLang="zh-CN" sz="1200"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以德国</a:t>
            </a:r>
            <a:r>
              <a:rPr kumimoji="1" lang="en-US" altLang="zh-CN" sz="1200" dirty="0">
                <a:latin typeface="微软雅黑" pitchFamily="34" charset="-122"/>
                <a:ea typeface="微软雅黑" pitchFamily="34" charset="-122"/>
              </a:rPr>
              <a:t>TUV</a:t>
            </a:r>
            <a:r>
              <a:rPr kumimoji="1" lang="zh-CN" altLang="en-US" sz="1200" dirty="0">
                <a:latin typeface="微软雅黑" pitchFamily="34" charset="-122"/>
                <a:ea typeface="微软雅黑" pitchFamily="34" charset="-122"/>
              </a:rPr>
              <a:t>认证证书为例</a:t>
            </a:r>
            <a:r>
              <a:rPr kumimoji="1" lang="en-US" altLang="zh-CN" sz="1200" dirty="0">
                <a:latin typeface="微软雅黑" pitchFamily="34" charset="-122"/>
                <a:ea typeface="微软雅黑" pitchFamily="34" charset="-122"/>
              </a:rPr>
              <a:t>: </a:t>
            </a:r>
          </a:p>
          <a:p>
            <a:pPr marL="0" indent="0">
              <a:buNone/>
            </a:pPr>
            <a:endParaRPr lang="en-US" altLang="zh-CN" sz="1200" dirty="0"/>
          </a:p>
          <a:p>
            <a:pPr marL="0" indent="0">
              <a:buNone/>
            </a:pPr>
            <a:r>
              <a:rPr lang="en-US" altLang="zh-CN" sz="1200" dirty="0"/>
              <a:t>	</a:t>
            </a:r>
            <a:endParaRPr kumimoji="1" lang="en-US" altLang="zh-CN" sz="12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1CA7108-F6CC-476E-98E8-23441B59DFB8}"/>
              </a:ext>
            </a:extLst>
          </p:cNvPr>
          <p:cNvSpPr txBox="1"/>
          <p:nvPr/>
        </p:nvSpPr>
        <p:spPr>
          <a:xfrm>
            <a:off x="463550" y="170934"/>
            <a:ext cx="615950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二、</a:t>
            </a:r>
            <a:r>
              <a:rPr kumimoji="1" lang="zh-CN" altLang="en-US" b="1" dirty="0">
                <a:solidFill>
                  <a:srgbClr val="009EA1"/>
                </a:solidFill>
                <a:ea typeface="微软雅黑"/>
              </a:rPr>
              <a:t>认证机构的选择</a:t>
            </a:r>
            <a:r>
              <a:rPr kumimoji="1" lang="en-US" altLang="zh-CN" b="1" dirty="0">
                <a:solidFill>
                  <a:srgbClr val="009EA1"/>
                </a:solidFill>
                <a:ea typeface="微软雅黑"/>
              </a:rPr>
              <a:t>&amp;</a:t>
            </a:r>
            <a:r>
              <a:rPr kumimoji="1" lang="zh-CN" altLang="en-US" b="1" dirty="0">
                <a:solidFill>
                  <a:srgbClr val="009EA1"/>
                </a:solidFill>
                <a:ea typeface="微软雅黑"/>
              </a:rPr>
              <a:t>作用 </a:t>
            </a:r>
            <a:r>
              <a:rPr kumimoji="1" lang="en-US" altLang="zh-CN" b="1" dirty="0">
                <a:solidFill>
                  <a:srgbClr val="009EA1"/>
                </a:solidFill>
                <a:latin typeface="微软雅黑" pitchFamily="34" charset="-122"/>
                <a:ea typeface="微软雅黑" pitchFamily="34" charset="-122"/>
              </a:rPr>
              <a:t>| 2</a:t>
            </a:r>
            <a:r>
              <a:rPr kumimoji="1" lang="zh-CN" altLang="en-US" b="1" dirty="0">
                <a:solidFill>
                  <a:srgbClr val="009EA1"/>
                </a:solidFill>
                <a:latin typeface="微软雅黑" pitchFamily="34" charset="-122"/>
                <a:ea typeface="微软雅黑" pitchFamily="34" charset="-122"/>
              </a:rPr>
              <a:t>、选择标准</a:t>
            </a:r>
            <a:endParaRPr kumimoji="1" lang="en-US" altLang="zh-CN" b="1" dirty="0">
              <a:solidFill>
                <a:srgbClr val="009EA1"/>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B2D72570-A186-4BCA-97F0-4305A79B591F}"/>
              </a:ext>
            </a:extLst>
          </p:cNvPr>
          <p:cNvPicPr>
            <a:picLocks noChangeAspect="1"/>
          </p:cNvPicPr>
          <p:nvPr/>
        </p:nvPicPr>
        <p:blipFill>
          <a:blip r:embed="rId2"/>
          <a:stretch>
            <a:fillRect/>
          </a:stretch>
        </p:blipFill>
        <p:spPr>
          <a:xfrm>
            <a:off x="4043362" y="609599"/>
            <a:ext cx="3043238" cy="4187495"/>
          </a:xfrm>
          <a:prstGeom prst="rect">
            <a:avLst/>
          </a:prstGeom>
        </p:spPr>
      </p:pic>
    </p:spTree>
    <p:extLst>
      <p:ext uri="{BB962C8B-B14F-4D97-AF65-F5344CB8AC3E}">
        <p14:creationId xmlns:p14="http://schemas.microsoft.com/office/powerpoint/2010/main" val="207396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3775050"/>
          </a:xfrm>
        </p:spPr>
        <p:txBody>
          <a:bodyPr>
            <a:normAutofit/>
          </a:bodyPr>
          <a:lstStyle/>
          <a:p>
            <a:pPr marL="0" indent="0">
              <a:buNone/>
            </a:pPr>
            <a:r>
              <a:rPr lang="en-US" altLang="zh-CN" sz="1200" b="1" dirty="0"/>
              <a:t>d</a:t>
            </a:r>
            <a:r>
              <a:rPr kumimoji="1" lang="zh-CN" altLang="en-US" sz="1200" b="1" dirty="0">
                <a:latin typeface="微软雅黑" pitchFamily="34" charset="-122"/>
                <a:ea typeface="微软雅黑" pitchFamily="34" charset="-122"/>
              </a:rPr>
              <a:t>、工程师的技术能力及数量</a:t>
            </a:r>
            <a:endParaRPr kumimoji="1" lang="en-US" altLang="zh-CN" sz="1200" b="1" dirty="0">
              <a:latin typeface="微软雅黑" pitchFamily="34" charset="-122"/>
              <a:ea typeface="微软雅黑" pitchFamily="34" charset="-122"/>
            </a:endParaRPr>
          </a:p>
          <a:p>
            <a:pPr marL="0" indent="0">
              <a:buNone/>
            </a:pPr>
            <a:endParaRPr kumimoji="1" lang="en-US" altLang="zh-CN" sz="1200" b="1"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solidFill>
                  <a:srgbClr val="FF0000"/>
                </a:solidFill>
                <a:latin typeface="微软雅黑" pitchFamily="34" charset="-122"/>
                <a:ea typeface="微软雅黑" pitchFamily="34" charset="-122"/>
              </a:rPr>
              <a:t>如果一个认证机构的技术能力比较强，会在认证过程中帮助客户解决很多技术问题。</a:t>
            </a:r>
            <a:endParaRPr kumimoji="1" lang="en-US" altLang="zh-CN" sz="1200" dirty="0">
              <a:solidFill>
                <a:srgbClr val="FF0000"/>
              </a:solidFill>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技术能力强的认证机构，可以为申请功能安全认证的企业提供更多的</a:t>
            </a:r>
            <a:r>
              <a:rPr kumimoji="1" lang="zh-CN" altLang="en-US" sz="1200" dirty="0">
                <a:solidFill>
                  <a:srgbClr val="FF0000"/>
                </a:solidFill>
                <a:latin typeface="微软雅黑" pitchFamily="34" charset="-122"/>
                <a:ea typeface="微软雅黑" pitchFamily="34" charset="-122"/>
              </a:rPr>
              <a:t>额外性服务，如人员资格培训，技术咨询</a:t>
            </a:r>
            <a:r>
              <a:rPr kumimoji="1" lang="zh-CN" altLang="en-US" sz="1200" dirty="0">
                <a:latin typeface="微软雅黑" pitchFamily="34" charset="-122"/>
                <a:ea typeface="微软雅黑" pitchFamily="34" charset="-122"/>
              </a:rPr>
              <a:t>等。</a:t>
            </a:r>
            <a:endParaRPr kumimoji="1" lang="en-US" altLang="zh-CN" sz="1200"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如果认证机构有足够的技术能力和项目经验支撑，企业的功能安全认证的周期可以相应的缩短。</a:t>
            </a:r>
          </a:p>
          <a:p>
            <a:pPr marL="0" indent="0">
              <a:buNone/>
            </a:pPr>
            <a:r>
              <a:rPr kumimoji="1" lang="en-US" altLang="zh-CN" sz="1200" dirty="0">
                <a:latin typeface="微软雅黑" pitchFamily="34" charset="-122"/>
                <a:ea typeface="微软雅黑" pitchFamily="34" charset="-122"/>
              </a:rPr>
              <a:t>	</a:t>
            </a:r>
          </a:p>
          <a:p>
            <a:pPr marL="0" indent="0">
              <a:buNone/>
            </a:pPr>
            <a:r>
              <a:rPr kumimoji="1" lang="en-US" altLang="zh-CN" sz="1200" b="1" dirty="0">
                <a:latin typeface="微软雅黑" pitchFamily="34" charset="-122"/>
                <a:ea typeface="微软雅黑" pitchFamily="34" charset="-122"/>
              </a:rPr>
              <a:t>e</a:t>
            </a:r>
            <a:r>
              <a:rPr kumimoji="1" lang="zh-CN" altLang="en-US" sz="1200" b="1" dirty="0">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价格和周期</a:t>
            </a:r>
            <a:endParaRPr kumimoji="1" lang="en-US" altLang="zh-CN" sz="1200" b="1" dirty="0">
              <a:latin typeface="微软雅黑" pitchFamily="34" charset="-122"/>
              <a:ea typeface="微软雅黑" pitchFamily="34" charset="-122"/>
            </a:endParaRPr>
          </a:p>
          <a:p>
            <a:pPr marL="0" indent="0">
              <a:buNone/>
            </a:pPr>
            <a:endParaRPr kumimoji="1" lang="en-US" altLang="zh-CN" sz="1200" b="1"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SIL</a:t>
            </a:r>
            <a:r>
              <a:rPr kumimoji="1" lang="zh-CN" altLang="en-US" sz="1200" dirty="0">
                <a:latin typeface="微软雅黑" pitchFamily="34" charset="-122"/>
                <a:ea typeface="微软雅黑" pitchFamily="34" charset="-122"/>
              </a:rPr>
              <a:t>认证的</a:t>
            </a:r>
            <a:r>
              <a:rPr kumimoji="1" lang="zh-CN" altLang="en-US" sz="1200" dirty="0">
                <a:solidFill>
                  <a:srgbClr val="FF0000"/>
                </a:solidFill>
                <a:latin typeface="微软雅黑" pitchFamily="34" charset="-122"/>
                <a:ea typeface="微软雅黑" pitchFamily="34" charset="-122"/>
              </a:rPr>
              <a:t>价格和项目周期与</a:t>
            </a:r>
            <a:r>
              <a:rPr kumimoji="1" lang="en-US" altLang="zh-CN" sz="1200" dirty="0">
                <a:solidFill>
                  <a:srgbClr val="FF0000"/>
                </a:solidFill>
                <a:latin typeface="微软雅黑" pitchFamily="34" charset="-122"/>
                <a:ea typeface="微软雅黑" pitchFamily="34" charset="-122"/>
              </a:rPr>
              <a:t>SIL</a:t>
            </a:r>
            <a:r>
              <a:rPr kumimoji="1" lang="zh-CN" altLang="en-US" sz="1200" dirty="0">
                <a:solidFill>
                  <a:srgbClr val="FF0000"/>
                </a:solidFill>
                <a:latin typeface="微软雅黑" pitchFamily="34" charset="-122"/>
                <a:ea typeface="微软雅黑" pitchFamily="34" charset="-122"/>
              </a:rPr>
              <a:t>证书的含金量相辅相成。</a:t>
            </a: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目前功能安全认证整体的市场价还比较高，正规机构做功能安全认证的周期也都比较长，针对产品质量、技术、功能检验要求更高，所以在时间成本和人力成本上花费的时间更久，成本更高。</a:t>
            </a:r>
          </a:p>
          <a:p>
            <a:pPr marL="0" indent="0">
              <a:buNone/>
            </a:pPr>
            <a:r>
              <a:rPr lang="en-US" altLang="zh-CN" sz="1200" dirty="0"/>
              <a:t>		</a:t>
            </a:r>
            <a:r>
              <a:rPr kumimoji="1" lang="en-US" altLang="zh-CN" sz="1200" dirty="0">
                <a:latin typeface="微软雅黑" pitchFamily="34" charset="-122"/>
                <a:ea typeface="微软雅黑" pitchFamily="34" charset="-122"/>
              </a:rPr>
              <a:t>	</a:t>
            </a:r>
          </a:p>
        </p:txBody>
      </p:sp>
      <p:sp>
        <p:nvSpPr>
          <p:cNvPr id="4" name="TextBox 3">
            <a:extLst>
              <a:ext uri="{FF2B5EF4-FFF2-40B4-BE49-F238E27FC236}">
                <a16:creationId xmlns:a16="http://schemas.microsoft.com/office/drawing/2014/main" id="{2BBF1255-D053-4848-9144-E9575D1F6A9B}"/>
              </a:ext>
            </a:extLst>
          </p:cNvPr>
          <p:cNvSpPr txBox="1"/>
          <p:nvPr/>
        </p:nvSpPr>
        <p:spPr>
          <a:xfrm>
            <a:off x="463550" y="170934"/>
            <a:ext cx="615950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二、</a:t>
            </a:r>
            <a:r>
              <a:rPr kumimoji="1" lang="zh-CN" altLang="en-US" b="1" dirty="0">
                <a:solidFill>
                  <a:srgbClr val="009EA1"/>
                </a:solidFill>
                <a:ea typeface="微软雅黑"/>
              </a:rPr>
              <a:t>认证机构的选择</a:t>
            </a:r>
            <a:r>
              <a:rPr kumimoji="1" lang="en-US" altLang="zh-CN" b="1" dirty="0">
                <a:solidFill>
                  <a:srgbClr val="009EA1"/>
                </a:solidFill>
                <a:ea typeface="微软雅黑"/>
              </a:rPr>
              <a:t>&amp;</a:t>
            </a:r>
            <a:r>
              <a:rPr kumimoji="1" lang="zh-CN" altLang="en-US" b="1" dirty="0">
                <a:solidFill>
                  <a:srgbClr val="009EA1"/>
                </a:solidFill>
                <a:ea typeface="微软雅黑"/>
              </a:rPr>
              <a:t>作用 </a:t>
            </a:r>
            <a:r>
              <a:rPr kumimoji="1" lang="en-US" altLang="zh-CN" b="1" dirty="0">
                <a:solidFill>
                  <a:srgbClr val="009EA1"/>
                </a:solidFill>
                <a:latin typeface="微软雅黑" pitchFamily="34" charset="-122"/>
                <a:ea typeface="微软雅黑" pitchFamily="34" charset="-122"/>
              </a:rPr>
              <a:t>| 2</a:t>
            </a:r>
            <a:r>
              <a:rPr kumimoji="1" lang="zh-CN" altLang="en-US" b="1" dirty="0">
                <a:solidFill>
                  <a:srgbClr val="009EA1"/>
                </a:solidFill>
                <a:latin typeface="微软雅黑" pitchFamily="34" charset="-122"/>
                <a:ea typeface="微软雅黑" pitchFamily="34" charset="-122"/>
              </a:rPr>
              <a:t>、选择标准</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91695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59820"/>
            <a:ext cx="8229600" cy="4134430"/>
          </a:xfrm>
        </p:spPr>
        <p:txBody>
          <a:bodyPr>
            <a:noAutofit/>
          </a:bodyPr>
          <a:lstStyle/>
          <a:p>
            <a:pPr marL="0" indent="0">
              <a:lnSpc>
                <a:spcPct val="150000"/>
              </a:lnSpc>
              <a:buNone/>
            </a:pPr>
            <a:r>
              <a:rPr kumimoji="1" lang="en-US" altLang="zh-CN" sz="1200" dirty="0">
                <a:latin typeface="微软雅黑" panose="020B0503020204020204" pitchFamily="34" charset="-122"/>
                <a:ea typeface="微软雅黑" panose="020B0503020204020204" pitchFamily="34" charset="-122"/>
              </a:rPr>
              <a:t>	</a:t>
            </a:r>
            <a:r>
              <a:rPr kumimoji="1" lang="zh-CN" altLang="en-US" sz="1200" dirty="0">
                <a:latin typeface="微软雅黑" panose="020B0503020204020204" pitchFamily="34" charset="-122"/>
                <a:ea typeface="微软雅黑" panose="020B0503020204020204" pitchFamily="34" charset="-122"/>
              </a:rPr>
              <a:t>在现代过程工业生产中，由于设备繁多，工艺复杂，要求</a:t>
            </a:r>
            <a:r>
              <a:rPr kumimoji="1" lang="zh-CN" altLang="en-US" sz="1200" dirty="0">
                <a:solidFill>
                  <a:srgbClr val="FF0000"/>
                </a:solidFill>
                <a:latin typeface="微软雅黑" panose="020B0503020204020204" pitchFamily="34" charset="-122"/>
                <a:ea typeface="微软雅黑" panose="020B0503020204020204" pitchFamily="34" charset="-122"/>
              </a:rPr>
              <a:t>整个控制系统不允许存在任何安全薄弱环节</a:t>
            </a:r>
            <a:r>
              <a:rPr kumimoji="1" lang="zh-CN" altLang="en-US" sz="1200" dirty="0">
                <a:latin typeface="微软雅黑" panose="020B0503020204020204" pitchFamily="34" charset="-122"/>
                <a:ea typeface="微软雅黑" panose="020B0503020204020204" pitchFamily="34" charset="-122"/>
              </a:rPr>
              <a:t>，一旦系统中的设备工作不正常</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失效</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就有可能造成控制系统的故障和设备停车，发生诸如化工厂的火灾、爆炸，飞机的机械漏油，列车相撞等危险事件，会对人员、设备和环境造成灾难性后果。如何将这种灾难控制在可接受的范围之内，就需要依靠标准和法规来规范。而</a:t>
            </a:r>
            <a:r>
              <a:rPr kumimoji="1" lang="en-US" altLang="zh-CN" sz="1200" dirty="0">
                <a:latin typeface="微软雅黑" panose="020B0503020204020204" pitchFamily="34" charset="-122"/>
                <a:ea typeface="微软雅黑" panose="020B0503020204020204" pitchFamily="34" charset="-122"/>
              </a:rPr>
              <a:t>SIL</a:t>
            </a:r>
            <a:r>
              <a:rPr kumimoji="1" lang="zh-CN" altLang="en-US" sz="1200" dirty="0">
                <a:latin typeface="微软雅黑" panose="020B0503020204020204" pitchFamily="34" charset="-122"/>
                <a:ea typeface="微软雅黑" panose="020B0503020204020204" pitchFamily="34" charset="-122"/>
              </a:rPr>
              <a:t>认证正是在这些标准和规范上建立起来的。</a:t>
            </a:r>
            <a:endParaRPr kumimoji="1" lang="en-US" altLang="zh-CN" sz="1200" dirty="0">
              <a:latin typeface="微软雅黑" panose="020B0503020204020204" pitchFamily="34" charset="-122"/>
              <a:ea typeface="微软雅黑" panose="020B0503020204020204" pitchFamily="34" charset="-122"/>
            </a:endParaRPr>
          </a:p>
          <a:p>
            <a:pPr marL="0" indent="0">
              <a:lnSpc>
                <a:spcPct val="150000"/>
              </a:lnSpc>
              <a:buNone/>
            </a:pPr>
            <a:r>
              <a:rPr kumimoji="1" lang="en-US" altLang="zh-CN" sz="1200" b="1" dirty="0">
                <a:latin typeface="微软雅黑" panose="020B0503020204020204" pitchFamily="34" charset="-122"/>
                <a:ea typeface="微软雅黑" panose="020B0503020204020204" pitchFamily="34" charset="-122"/>
              </a:rPr>
              <a:t>	</a:t>
            </a:r>
            <a:r>
              <a:rPr kumimoji="1" lang="zh-CN" altLang="en-US" sz="1200" dirty="0">
                <a:latin typeface="微软雅黑" panose="020B0503020204020204" pitchFamily="34" charset="-122"/>
                <a:ea typeface="微软雅黑" panose="020B0503020204020204" pitchFamily="34" charset="-122"/>
              </a:rPr>
              <a:t>其中</a:t>
            </a:r>
            <a:r>
              <a:rPr kumimoji="1" lang="en-US" altLang="zh-CN" sz="1200" dirty="0">
                <a:latin typeface="微软雅黑" panose="020B0503020204020204" pitchFamily="34" charset="-122"/>
                <a:ea typeface="微软雅黑" panose="020B0503020204020204" pitchFamily="34" charset="-122"/>
              </a:rPr>
              <a:t>:</a:t>
            </a:r>
          </a:p>
          <a:p>
            <a:pPr marL="0" indent="0">
              <a:buNone/>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对企业的意义</a:t>
            </a:r>
            <a:r>
              <a:rPr lang="en-US" altLang="zh-CN" sz="1200" b="1" dirty="0">
                <a:latin typeface="微软雅黑" panose="020B0503020204020204" pitchFamily="34" charset="-122"/>
                <a:ea typeface="微软雅黑" panose="020B0503020204020204" pitchFamily="34" charset="-122"/>
              </a:rPr>
              <a:t>:</a:t>
            </a:r>
          </a:p>
          <a:p>
            <a:pPr marL="0" indent="0">
              <a:buNone/>
            </a:pPr>
            <a:r>
              <a:rPr kumimoji="1" lang="en-US" altLang="zh-CN" sz="1200" dirty="0">
                <a:latin typeface="微软雅黑" panose="020B0503020204020204" pitchFamily="34" charset="-122"/>
                <a:ea typeface="微软雅黑" panose="020B0503020204020204" pitchFamily="34" charset="-122"/>
              </a:rPr>
              <a:t>		1</a:t>
            </a:r>
            <a:r>
              <a:rPr kumimoji="1" lang="zh-CN" altLang="en-US" sz="1200" dirty="0">
                <a:latin typeface="微软雅黑" panose="020B0503020204020204" pitchFamily="34" charset="-122"/>
                <a:ea typeface="微软雅黑" panose="020B0503020204020204" pitchFamily="34" charset="-122"/>
              </a:rPr>
              <a:t>、</a:t>
            </a:r>
            <a:r>
              <a:rPr kumimoji="1" lang="zh-CN" altLang="en-US" sz="1200" dirty="0">
                <a:solidFill>
                  <a:srgbClr val="FF0000"/>
                </a:solidFill>
                <a:latin typeface="微软雅黑" panose="020B0503020204020204" pitchFamily="34" charset="-122"/>
                <a:ea typeface="微软雅黑" panose="020B0503020204020204" pitchFamily="34" charset="-122"/>
              </a:rPr>
              <a:t>保证企业研发水平和经验；</a:t>
            </a:r>
            <a:endParaRPr kumimoji="1" lang="en-US" altLang="zh-CN" sz="1200" dirty="0">
              <a:solidFill>
                <a:srgbClr val="FF0000"/>
              </a:solidFill>
              <a:latin typeface="微软雅黑" panose="020B0503020204020204" pitchFamily="34" charset="-122"/>
              <a:ea typeface="微软雅黑" panose="020B0503020204020204" pitchFamily="34" charset="-122"/>
            </a:endParaRPr>
          </a:p>
          <a:p>
            <a:pPr marL="0" indent="0">
              <a:buNone/>
            </a:pPr>
            <a:r>
              <a:rPr kumimoji="1" lang="en-US" altLang="zh-CN" sz="1200" dirty="0">
                <a:solidFill>
                  <a:srgbClr val="FF0000"/>
                </a:solidFill>
                <a:latin typeface="微软雅黑" panose="020B0503020204020204" pitchFamily="34" charset="-122"/>
                <a:ea typeface="微软雅黑" panose="020B0503020204020204" pitchFamily="34" charset="-122"/>
              </a:rPr>
              <a:t>		</a:t>
            </a:r>
            <a:r>
              <a:rPr kumimoji="1" lang="en-US" altLang="zh-CN" sz="1200" dirty="0">
                <a:latin typeface="微软雅黑" panose="020B0503020204020204" pitchFamily="34" charset="-122"/>
                <a:ea typeface="微软雅黑" panose="020B0503020204020204" pitchFamily="34" charset="-122"/>
              </a:rPr>
              <a:t>2</a:t>
            </a:r>
            <a:r>
              <a:rPr kumimoji="1" lang="zh-CN" altLang="en-US" sz="1200" dirty="0">
                <a:latin typeface="微软雅黑" panose="020B0503020204020204" pitchFamily="34" charset="-122"/>
                <a:ea typeface="微软雅黑" panose="020B0503020204020204" pitchFamily="34" charset="-122"/>
              </a:rPr>
              <a:t>、提高企业安全经验和安全水平；</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		2</a:t>
            </a:r>
            <a:r>
              <a:rPr kumimoji="1" lang="zh-CN" altLang="en-US" sz="1200" dirty="0">
                <a:latin typeface="微软雅黑" panose="020B0503020204020204" pitchFamily="34" charset="-122"/>
                <a:ea typeface="微软雅黑" panose="020B0503020204020204" pitchFamily="34" charset="-122"/>
              </a:rPr>
              <a:t>、对未认证的同行有竞争优势</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		3</a:t>
            </a:r>
            <a:r>
              <a:rPr kumimoji="1" lang="zh-CN" altLang="en-US" sz="1200" dirty="0">
                <a:latin typeface="微软雅黑" panose="020B0503020204020204" pitchFamily="34" charset="-122"/>
                <a:ea typeface="微软雅黑" panose="020B0503020204020204" pitchFamily="34" charset="-122"/>
              </a:rPr>
              <a:t>、在发生事故时，规避一定法律责任</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pPr marL="0" indent="0">
              <a:buNone/>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对产品的意义</a:t>
            </a:r>
            <a:r>
              <a:rPr lang="en-US" altLang="zh-CN" sz="1200" b="1" dirty="0">
                <a:latin typeface="微软雅黑" panose="020B0503020204020204" pitchFamily="34" charset="-122"/>
                <a:ea typeface="微软雅黑" panose="020B0503020204020204" pitchFamily="34" charset="-122"/>
              </a:rPr>
              <a:t>:</a:t>
            </a:r>
          </a:p>
          <a:p>
            <a:pPr marL="0" indent="0">
              <a:buNone/>
            </a:pPr>
            <a:r>
              <a:rPr kumimoji="1" lang="en-US" altLang="zh-CN" sz="1200" dirty="0">
                <a:solidFill>
                  <a:srgbClr val="FF0000"/>
                </a:solidFill>
                <a:latin typeface="微软雅黑" panose="020B0503020204020204" pitchFamily="34" charset="-122"/>
                <a:ea typeface="微软雅黑" panose="020B0503020204020204" pitchFamily="34" charset="-122"/>
              </a:rPr>
              <a:t>		a</a:t>
            </a:r>
            <a:r>
              <a:rPr kumimoji="1" lang="zh-CN" altLang="en-US" sz="1200" dirty="0">
                <a:solidFill>
                  <a:srgbClr val="FF0000"/>
                </a:solidFill>
                <a:latin typeface="微软雅黑" panose="020B0503020204020204" pitchFamily="34" charset="-122"/>
                <a:ea typeface="微软雅黑" panose="020B0503020204020204" pitchFamily="34" charset="-122"/>
              </a:rPr>
              <a:t>、可以保证产品特定功能的正确性</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		b</a:t>
            </a:r>
            <a:r>
              <a:rPr kumimoji="1" lang="zh-CN" altLang="en-US" sz="1200" dirty="0">
                <a:latin typeface="微软雅黑" panose="020B0503020204020204" pitchFamily="34" charset="-122"/>
                <a:ea typeface="微软雅黑" panose="020B0503020204020204" pitchFamily="34" charset="-122"/>
              </a:rPr>
              <a:t>、提高产品在行业的接受程度</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		c</a:t>
            </a:r>
            <a:r>
              <a:rPr kumimoji="1" lang="zh-CN" altLang="en-US" sz="1200" dirty="0">
                <a:latin typeface="微软雅黑" panose="020B0503020204020204" pitchFamily="34" charset="-122"/>
                <a:ea typeface="微软雅黑" panose="020B0503020204020204" pitchFamily="34" charset="-122"/>
              </a:rPr>
              <a:t>、拥有更高的产业溢价</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solidFill>
                  <a:srgbClr val="FF0000"/>
                </a:solidFill>
                <a:latin typeface="微软雅黑" panose="020B0503020204020204" pitchFamily="34" charset="-122"/>
                <a:ea typeface="微软雅黑" panose="020B0503020204020204" pitchFamily="34" charset="-122"/>
              </a:rPr>
              <a:t>		d</a:t>
            </a:r>
            <a:r>
              <a:rPr kumimoji="1" lang="zh-CN" altLang="en-US" sz="1200" dirty="0">
                <a:solidFill>
                  <a:srgbClr val="FF0000"/>
                </a:solidFill>
                <a:latin typeface="微软雅黑" panose="020B0503020204020204" pitchFamily="34" charset="-122"/>
                <a:ea typeface="微软雅黑" panose="020B0503020204020204" pitchFamily="34" charset="-122"/>
              </a:rPr>
              <a:t>、增加客户信心，提高竞争力</a:t>
            </a:r>
            <a:endParaRPr kumimoji="1" lang="en-US" altLang="zh-CN" sz="1200" dirty="0">
              <a:latin typeface="微软雅黑" panose="020B0503020204020204" pitchFamily="34" charset="-122"/>
              <a:ea typeface="微软雅黑" panose="020B0503020204020204" pitchFamily="34" charset="-122"/>
            </a:endParaRPr>
          </a:p>
          <a:p>
            <a:pPr marL="0" indent="0">
              <a:lnSpc>
                <a:spcPct val="150000"/>
              </a:lnSpc>
              <a:buNone/>
            </a:pPr>
            <a:endParaRPr kumimoji="1" lang="en-US" altLang="zh-CN" sz="1200" dirty="0">
              <a:latin typeface="微软雅黑" panose="020B0503020204020204" pitchFamily="34" charset="-122"/>
              <a:ea typeface="微软雅黑" panose="020B0503020204020204" pitchFamily="34" charset="-122"/>
            </a:endParaRPr>
          </a:p>
          <a:p>
            <a:pPr marL="0" indent="0">
              <a:lnSpc>
                <a:spcPct val="150000"/>
              </a:lnSpc>
              <a:buNone/>
            </a:pPr>
            <a:r>
              <a:rPr kumimoji="1" lang="en-US" altLang="zh-CN" sz="1200" dirty="0">
                <a:latin typeface="微软雅黑" panose="020B0503020204020204" pitchFamily="34" charset="-122"/>
                <a:ea typeface="微软雅黑" panose="020B0503020204020204" pitchFamily="34" charset="-122"/>
              </a:rPr>
              <a:t>	</a:t>
            </a:r>
            <a:endParaRPr kumimoji="1" lang="zh-CN" altLang="zh-CN" sz="1200" dirty="0">
              <a:latin typeface="微软雅黑" panose="020B0503020204020204" pitchFamily="34" charset="-122"/>
              <a:ea typeface="微软雅黑" panose="020B0503020204020204" pitchFamily="34" charset="-122"/>
            </a:endParaRPr>
          </a:p>
        </p:txBody>
      </p:sp>
      <p:sp>
        <p:nvSpPr>
          <p:cNvPr id="5" name="TextBox 3">
            <a:extLst>
              <a:ext uri="{FF2B5EF4-FFF2-40B4-BE49-F238E27FC236}">
                <a16:creationId xmlns:a16="http://schemas.microsoft.com/office/drawing/2014/main" id="{411E1DFC-B44D-458E-AEB3-21CC0F3F5B82}"/>
              </a:ext>
            </a:extLst>
          </p:cNvPr>
          <p:cNvSpPr txBox="1"/>
          <p:nvPr/>
        </p:nvSpPr>
        <p:spPr>
          <a:xfrm>
            <a:off x="46355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二、</a:t>
            </a:r>
            <a:r>
              <a:rPr kumimoji="1" lang="zh-CN" altLang="en-US" b="1" dirty="0">
                <a:solidFill>
                  <a:srgbClr val="009EA1"/>
                </a:solidFill>
                <a:ea typeface="微软雅黑"/>
              </a:rPr>
              <a:t>认证机构的选择</a:t>
            </a:r>
            <a:r>
              <a:rPr kumimoji="1" lang="en-US" altLang="zh-CN" b="1" dirty="0">
                <a:solidFill>
                  <a:srgbClr val="009EA1"/>
                </a:solidFill>
                <a:ea typeface="微软雅黑"/>
              </a:rPr>
              <a:t>&amp;</a:t>
            </a:r>
            <a:r>
              <a:rPr kumimoji="1" lang="zh-CN" altLang="en-US" b="1" dirty="0">
                <a:solidFill>
                  <a:srgbClr val="009EA1"/>
                </a:solidFill>
                <a:ea typeface="微软雅黑"/>
              </a:rPr>
              <a:t>作用 </a:t>
            </a:r>
            <a:r>
              <a:rPr kumimoji="1" lang="en-US" altLang="zh-CN" b="1" dirty="0">
                <a:solidFill>
                  <a:srgbClr val="009EA1"/>
                </a:solidFill>
                <a:latin typeface="微软雅黑" pitchFamily="34" charset="-122"/>
                <a:ea typeface="微软雅黑" pitchFamily="34" charset="-122"/>
              </a:rPr>
              <a:t>| 3</a:t>
            </a:r>
            <a:r>
              <a:rPr kumimoji="1" lang="zh-CN" altLang="en-US" b="1" dirty="0">
                <a:solidFill>
                  <a:srgbClr val="009EA1"/>
                </a:solidFill>
                <a:latin typeface="微软雅黑" pitchFamily="34" charset="-122"/>
                <a:ea typeface="微软雅黑" pitchFamily="34" charset="-122"/>
              </a:rPr>
              <a:t>、</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认证的意义</a:t>
            </a:r>
            <a:endParaRPr kumimoji="1" lang="en-US" altLang="zh-CN" b="1" dirty="0">
              <a:solidFill>
                <a:srgbClr val="009EA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ACDC8F35-CA17-4E7F-BA5F-936667DE1E52}"/>
              </a:ext>
            </a:extLst>
          </p:cNvPr>
          <p:cNvPicPr>
            <a:picLocks noChangeAspect="1"/>
          </p:cNvPicPr>
          <p:nvPr/>
        </p:nvPicPr>
        <p:blipFill>
          <a:blip r:embed="rId2"/>
          <a:stretch>
            <a:fillRect/>
          </a:stretch>
        </p:blipFill>
        <p:spPr>
          <a:xfrm>
            <a:off x="4286961" y="1911328"/>
            <a:ext cx="1891589" cy="2520972"/>
          </a:xfrm>
          <a:prstGeom prst="rect">
            <a:avLst/>
          </a:prstGeom>
        </p:spPr>
      </p:pic>
      <p:pic>
        <p:nvPicPr>
          <p:cNvPr id="8" name="图片 7">
            <a:extLst>
              <a:ext uri="{FF2B5EF4-FFF2-40B4-BE49-F238E27FC236}">
                <a16:creationId xmlns:a16="http://schemas.microsoft.com/office/drawing/2014/main" id="{27A4A59A-D40A-4A6D-9769-1CAEF57844B7}"/>
              </a:ext>
            </a:extLst>
          </p:cNvPr>
          <p:cNvPicPr>
            <a:picLocks noChangeAspect="1"/>
          </p:cNvPicPr>
          <p:nvPr/>
        </p:nvPicPr>
        <p:blipFill>
          <a:blip r:embed="rId3"/>
          <a:stretch>
            <a:fillRect/>
          </a:stretch>
        </p:blipFill>
        <p:spPr>
          <a:xfrm>
            <a:off x="6273800" y="2317728"/>
            <a:ext cx="2317750" cy="1471772"/>
          </a:xfrm>
          <a:prstGeom prst="rect">
            <a:avLst/>
          </a:prstGeom>
        </p:spPr>
      </p:pic>
    </p:spTree>
    <p:extLst>
      <p:ext uri="{BB962C8B-B14F-4D97-AF65-F5344CB8AC3E}">
        <p14:creationId xmlns:p14="http://schemas.microsoft.com/office/powerpoint/2010/main" val="253730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600" y="647120"/>
            <a:ext cx="8229600" cy="3899480"/>
          </a:xfrm>
        </p:spPr>
        <p:txBody>
          <a:bodyPr>
            <a:normAutofit/>
          </a:bodyPr>
          <a:lstStyle/>
          <a:p>
            <a:pPr marL="0" indent="0">
              <a:lnSpc>
                <a:spcPct val="150000"/>
              </a:lnSpc>
              <a:buNone/>
            </a:pPr>
            <a:endParaRPr lang="en-US" altLang="zh-CN" sz="1200" dirty="0"/>
          </a:p>
          <a:p>
            <a:pPr marL="457200" lvl="1" indent="0">
              <a:buNone/>
            </a:pPr>
            <a:r>
              <a:rPr kumimoji="1" lang="en-US" altLang="zh-CN" sz="1200" b="1" dirty="0">
                <a:solidFill>
                  <a:srgbClr val="FF0000"/>
                </a:solidFill>
                <a:latin typeface="微软雅黑" panose="020B0503020204020204" pitchFamily="34" charset="-122"/>
                <a:ea typeface="微软雅黑" panose="020B0503020204020204" pitchFamily="34" charset="-122"/>
              </a:rPr>
              <a:t>1) </a:t>
            </a:r>
            <a:r>
              <a:rPr kumimoji="1" lang="zh-CN" altLang="en-US" sz="1200" b="1" dirty="0">
                <a:solidFill>
                  <a:srgbClr val="FF0000"/>
                </a:solidFill>
                <a:latin typeface="微软雅黑" panose="020B0503020204020204" pitchFamily="34" charset="-122"/>
                <a:ea typeface="微软雅黑" panose="020B0503020204020204" pitchFamily="34" charset="-122"/>
              </a:rPr>
              <a:t>自己独自埋头搞设计，没有贯彻</a:t>
            </a:r>
            <a:r>
              <a:rPr kumimoji="1" lang="en-US" altLang="zh-CN" sz="1200" b="1" dirty="0">
                <a:solidFill>
                  <a:srgbClr val="FF0000"/>
                </a:solidFill>
                <a:latin typeface="微软雅黑" panose="020B0503020204020204" pitchFamily="34" charset="-122"/>
                <a:ea typeface="微软雅黑" panose="020B0503020204020204" pitchFamily="34" charset="-122"/>
              </a:rPr>
              <a:t>IEC 61508</a:t>
            </a:r>
            <a:r>
              <a:rPr kumimoji="1" lang="zh-CN" altLang="en-US" sz="1200" b="1" dirty="0">
                <a:solidFill>
                  <a:srgbClr val="FF0000"/>
                </a:solidFill>
                <a:latin typeface="微软雅黑" panose="020B0503020204020204" pitchFamily="34" charset="-122"/>
                <a:ea typeface="微软雅黑" panose="020B0503020204020204" pitchFamily="34" charset="-122"/>
              </a:rPr>
              <a:t>强调的生命周期理念</a:t>
            </a:r>
            <a:r>
              <a:rPr kumimoji="1" lang="zh-CN" altLang="en-US" sz="1200" b="1" dirty="0">
                <a:latin typeface="微软雅黑" panose="020B0503020204020204" pitchFamily="34" charset="-122"/>
                <a:ea typeface="微软雅黑" panose="020B0503020204020204" pitchFamily="34" charset="-122"/>
              </a:rPr>
              <a:t>，个别企业在产品设计完成之后，才想起来找认证机构帮助验证</a:t>
            </a:r>
            <a:r>
              <a:rPr kumimoji="1" lang="en-US" altLang="zh-CN" sz="1200" b="1" dirty="0">
                <a:latin typeface="微软雅黑" panose="020B0503020204020204" pitchFamily="34" charset="-122"/>
                <a:ea typeface="微软雅黑" panose="020B0503020204020204" pitchFamily="34" charset="-122"/>
              </a:rPr>
              <a:t>SIL</a:t>
            </a:r>
            <a:r>
              <a:rPr kumimoji="1" lang="zh-CN" altLang="en-US" sz="1200" b="1" dirty="0">
                <a:latin typeface="微软雅黑" panose="020B0503020204020204" pitchFamily="34" charset="-122"/>
                <a:ea typeface="微软雅黑" panose="020B0503020204020204" pitchFamily="34" charset="-122"/>
              </a:rPr>
              <a:t>等级，执行</a:t>
            </a:r>
            <a:r>
              <a:rPr kumimoji="1" lang="en-US" altLang="zh-CN" sz="1200" b="1" dirty="0">
                <a:latin typeface="微软雅黑" panose="020B0503020204020204" pitchFamily="34" charset="-122"/>
                <a:ea typeface="微软雅黑" panose="020B0503020204020204" pitchFamily="34" charset="-122"/>
              </a:rPr>
              <a:t>SIL</a:t>
            </a:r>
            <a:r>
              <a:rPr kumimoji="1" lang="zh-CN" altLang="en-US" sz="1200" b="1" dirty="0">
                <a:latin typeface="微软雅黑" panose="020B0503020204020204" pitchFamily="34" charset="-122"/>
                <a:ea typeface="微软雅黑" panose="020B0503020204020204" pitchFamily="34" charset="-122"/>
              </a:rPr>
              <a:t>认证</a:t>
            </a:r>
            <a:r>
              <a:rPr kumimoji="1" lang="en-US" altLang="zh-CN" sz="1200" b="1" dirty="0">
                <a:latin typeface="微软雅黑" panose="020B0503020204020204" pitchFamily="34" charset="-122"/>
                <a:ea typeface="微软雅黑" panose="020B0503020204020204" pitchFamily="34" charset="-122"/>
              </a:rPr>
              <a:t>;</a:t>
            </a:r>
          </a:p>
          <a:p>
            <a:pPr marL="457200" lvl="1" indent="0">
              <a:buNone/>
            </a:pPr>
            <a:endParaRPr kumimoji="1" lang="en-US" altLang="zh-CN" sz="1200" dirty="0">
              <a:latin typeface="微软雅黑" panose="020B0503020204020204" pitchFamily="34" charset="-122"/>
              <a:ea typeface="微软雅黑" panose="020B0503020204020204" pitchFamily="34" charset="-122"/>
            </a:endParaRPr>
          </a:p>
          <a:p>
            <a:pPr marL="457200" lvl="1" indent="0">
              <a:buNone/>
            </a:pPr>
            <a:r>
              <a:rPr kumimoji="1" lang="en-US" altLang="zh-CN" sz="1200" dirty="0">
                <a:latin typeface="微软雅黑" panose="020B0503020204020204" pitchFamily="34" charset="-122"/>
                <a:ea typeface="微软雅黑" panose="020B0503020204020204" pitchFamily="34" charset="-122"/>
              </a:rPr>
              <a:t>	1)</a:t>
            </a:r>
            <a:r>
              <a:rPr kumimoji="1" lang="zh-CN" altLang="en-US" sz="1200" dirty="0">
                <a:latin typeface="微软雅黑" panose="020B0503020204020204" pitchFamily="34" charset="-122"/>
                <a:ea typeface="微软雅黑" panose="020B0503020204020204" pitchFamily="34" charset="-122"/>
              </a:rPr>
              <a:t>、这个阶段的硬件结构、软件结构基本已经定型，一旦发现计划产品安全功能的时候就忽略了一些因素，那么将面临大量重新评估和修改工作。如果有大问题，很有可能需要把原来的设计推到重来。</a:t>
            </a:r>
            <a:endParaRPr kumimoji="1" lang="en-US" altLang="zh-CN" sz="1200" dirty="0">
              <a:latin typeface="微软雅黑" panose="020B0503020204020204" pitchFamily="34" charset="-122"/>
              <a:ea typeface="微软雅黑" panose="020B0503020204020204" pitchFamily="34" charset="-122"/>
            </a:endParaRPr>
          </a:p>
          <a:p>
            <a:pPr marL="457200" lvl="1" indent="0">
              <a:buNone/>
            </a:pPr>
            <a:r>
              <a:rPr kumimoji="1" lang="en-US" altLang="zh-CN" sz="1200" dirty="0">
                <a:latin typeface="微软雅黑" panose="020B0503020204020204" pitchFamily="34" charset="-122"/>
                <a:ea typeface="微软雅黑" panose="020B0503020204020204" pitchFamily="34" charset="-122"/>
              </a:rPr>
              <a:t>	2)</a:t>
            </a:r>
            <a:r>
              <a:rPr kumimoji="1" lang="zh-CN" altLang="en-US" sz="1200" dirty="0">
                <a:latin typeface="微软雅黑" panose="020B0503020204020204" pitchFamily="34" charset="-122"/>
                <a:ea typeface="微软雅黑" panose="020B0503020204020204" pitchFamily="34" charset="-122"/>
              </a:rPr>
              <a:t>、</a:t>
            </a:r>
            <a:r>
              <a:rPr kumimoji="1" lang="en-US" altLang="zh-CN" sz="1200" dirty="0">
                <a:latin typeface="微软雅黑" panose="020B0503020204020204" pitchFamily="34" charset="-122"/>
                <a:ea typeface="微软雅黑" panose="020B0503020204020204" pitchFamily="34" charset="-122"/>
              </a:rPr>
              <a:t>SIL</a:t>
            </a:r>
            <a:r>
              <a:rPr kumimoji="1" lang="zh-CN" altLang="en-US" sz="1200" dirty="0">
                <a:latin typeface="微软雅黑" panose="020B0503020204020204" pitchFamily="34" charset="-122"/>
                <a:ea typeface="微软雅黑" panose="020B0503020204020204" pitchFamily="34" charset="-122"/>
              </a:rPr>
              <a:t>认证需要从一开始就要求机构介入给予指导，指明方向，这样才能提高效率，减少返工。</a:t>
            </a:r>
            <a:endParaRPr kumimoji="1" lang="en-US" altLang="zh-CN" sz="1200" dirty="0">
              <a:latin typeface="微软雅黑" panose="020B0503020204020204" pitchFamily="34" charset="-122"/>
              <a:ea typeface="微软雅黑" panose="020B0503020204020204" pitchFamily="34" charset="-122"/>
            </a:endParaRPr>
          </a:p>
          <a:p>
            <a:pPr lvl="1">
              <a:buAutoNum type="alphaLcPeriod"/>
            </a:pPr>
            <a:endParaRPr kumimoji="1" lang="en-US" altLang="zh-CN" sz="1200" dirty="0">
              <a:latin typeface="微软雅黑" panose="020B0503020204020204" pitchFamily="34" charset="-122"/>
              <a:ea typeface="微软雅黑" panose="020B0503020204020204" pitchFamily="34" charset="-122"/>
            </a:endParaRPr>
          </a:p>
          <a:p>
            <a:pPr marL="457200" lvl="1" indent="0">
              <a:buNone/>
            </a:pPr>
            <a:r>
              <a:rPr kumimoji="1" lang="en-US" altLang="zh-CN" sz="1200" b="1" dirty="0">
                <a:latin typeface="微软雅黑" panose="020B0503020204020204" pitchFamily="34" charset="-122"/>
                <a:ea typeface="微软雅黑" panose="020B0503020204020204" pitchFamily="34" charset="-122"/>
              </a:rPr>
              <a:t>2) </a:t>
            </a:r>
            <a:r>
              <a:rPr kumimoji="1" lang="zh-CN" altLang="en-US" sz="1200" b="1" dirty="0">
                <a:latin typeface="微软雅黑" panose="020B0503020204020204" pitchFamily="34" charset="-122"/>
                <a:ea typeface="微软雅黑" panose="020B0503020204020204" pitchFamily="34" charset="-122"/>
              </a:rPr>
              <a:t>担心多花钱</a:t>
            </a:r>
            <a:r>
              <a:rPr kumimoji="1" lang="en-US" altLang="zh-CN" sz="1200" b="1" dirty="0">
                <a:latin typeface="微软雅黑" panose="020B0503020204020204" pitchFamily="34" charset="-122"/>
                <a:ea typeface="微软雅黑" panose="020B0503020204020204" pitchFamily="34" charset="-122"/>
              </a:rPr>
              <a:t>;</a:t>
            </a:r>
          </a:p>
          <a:p>
            <a:pPr marL="457200" lvl="1" indent="0">
              <a:buNone/>
            </a:pPr>
            <a:endParaRPr kumimoji="1" lang="en-US" altLang="zh-CN" sz="1200" b="1" dirty="0">
              <a:latin typeface="微软雅黑" panose="020B0503020204020204" pitchFamily="34" charset="-122"/>
              <a:ea typeface="微软雅黑" panose="020B0503020204020204" pitchFamily="34" charset="-122"/>
            </a:endParaRPr>
          </a:p>
          <a:p>
            <a:pPr marL="457200" lvl="1" indent="0">
              <a:buNone/>
            </a:pPr>
            <a:r>
              <a:rPr kumimoji="1" lang="en-US" altLang="zh-CN" sz="1200" dirty="0">
                <a:latin typeface="微软雅黑" panose="020B0503020204020204" pitchFamily="34" charset="-122"/>
                <a:ea typeface="微软雅黑" panose="020B0503020204020204" pitchFamily="34" charset="-122"/>
              </a:rPr>
              <a:t>	</a:t>
            </a:r>
            <a:r>
              <a:rPr kumimoji="1" lang="zh-CN" altLang="en-US" sz="1200" dirty="0">
                <a:latin typeface="微软雅黑" panose="020B0503020204020204" pitchFamily="34" charset="-122"/>
                <a:ea typeface="微软雅黑" panose="020B0503020204020204" pitchFamily="34" charset="-122"/>
              </a:rPr>
              <a:t>不管是一开始就联系认证机构，还是产品设计完成之后再联系，</a:t>
            </a:r>
            <a:r>
              <a:rPr kumimoji="1" lang="zh-CN" altLang="en-US" sz="1200" dirty="0">
                <a:solidFill>
                  <a:srgbClr val="FF0000"/>
                </a:solidFill>
                <a:latin typeface="微软雅黑" panose="020B0503020204020204" pitchFamily="34" charset="-122"/>
                <a:ea typeface="微软雅黑" panose="020B0503020204020204" pitchFamily="34" charset="-122"/>
              </a:rPr>
              <a:t>费用其实差不多</a:t>
            </a:r>
            <a:r>
              <a:rPr kumimoji="1" lang="zh-CN" altLang="en-US" sz="1200" dirty="0">
                <a:latin typeface="微软雅黑" panose="020B0503020204020204" pitchFamily="34" charset="-122"/>
                <a:ea typeface="微软雅黑" panose="020B0503020204020204" pitchFamily="34" charset="-122"/>
              </a:rPr>
              <a:t>。认证机构越早介入，总体效果越好。</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		</a:t>
            </a:r>
            <a:endParaRPr kumimoji="1" lang="zh-CN" altLang="zh-CN" sz="1200" dirty="0">
              <a:latin typeface="微软雅黑" pitchFamily="34" charset="-122"/>
              <a:ea typeface="微软雅黑" pitchFamily="34" charset="-122"/>
            </a:endParaRPr>
          </a:p>
          <a:p>
            <a:pPr marL="0" indent="0">
              <a:lnSpc>
                <a:spcPct val="150000"/>
              </a:lnSpc>
              <a:buNone/>
            </a:pPr>
            <a:endParaRPr kumimoji="1" lang="en-US" altLang="zh-CN" sz="1200" dirty="0">
              <a:latin typeface="微软雅黑" pitchFamily="34" charset="-122"/>
              <a:ea typeface="微软雅黑" pitchFamily="34" charset="-122"/>
            </a:endParaRPr>
          </a:p>
        </p:txBody>
      </p:sp>
      <p:sp>
        <p:nvSpPr>
          <p:cNvPr id="5" name="TextBox 3">
            <a:extLst>
              <a:ext uri="{FF2B5EF4-FFF2-40B4-BE49-F238E27FC236}">
                <a16:creationId xmlns:a16="http://schemas.microsoft.com/office/drawing/2014/main" id="{01D5C2CA-AE76-454B-B622-8FC0B6DEBC72}"/>
              </a:ext>
            </a:extLst>
          </p:cNvPr>
          <p:cNvSpPr txBox="1"/>
          <p:nvPr/>
        </p:nvSpPr>
        <p:spPr>
          <a:xfrm>
            <a:off x="46355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二、</a:t>
            </a:r>
            <a:r>
              <a:rPr kumimoji="1" lang="zh-CN" altLang="en-US" b="1" dirty="0">
                <a:solidFill>
                  <a:srgbClr val="009EA1"/>
                </a:solidFill>
                <a:ea typeface="微软雅黑"/>
              </a:rPr>
              <a:t>认证机构的选择</a:t>
            </a:r>
            <a:r>
              <a:rPr kumimoji="1" lang="en-US" altLang="zh-CN" b="1" dirty="0">
                <a:solidFill>
                  <a:srgbClr val="009EA1"/>
                </a:solidFill>
                <a:ea typeface="微软雅黑"/>
              </a:rPr>
              <a:t>&amp;</a:t>
            </a:r>
            <a:r>
              <a:rPr kumimoji="1" lang="zh-CN" altLang="en-US" b="1" dirty="0">
                <a:solidFill>
                  <a:srgbClr val="009EA1"/>
                </a:solidFill>
                <a:ea typeface="微软雅黑"/>
              </a:rPr>
              <a:t>作用 </a:t>
            </a:r>
            <a:r>
              <a:rPr kumimoji="1" lang="en-US" altLang="zh-CN" b="1" dirty="0">
                <a:solidFill>
                  <a:srgbClr val="009EA1"/>
                </a:solidFill>
                <a:latin typeface="微软雅黑" pitchFamily="34" charset="-122"/>
                <a:ea typeface="微软雅黑" pitchFamily="34" charset="-122"/>
              </a:rPr>
              <a:t>| 4</a:t>
            </a:r>
            <a:r>
              <a:rPr kumimoji="1" lang="zh-CN" altLang="en-US" b="1" dirty="0">
                <a:solidFill>
                  <a:srgbClr val="009EA1"/>
                </a:solidFill>
                <a:latin typeface="微软雅黑" pitchFamily="34" charset="-122"/>
                <a:ea typeface="微软雅黑" pitchFamily="34" charset="-122"/>
              </a:rPr>
              <a:t>、</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认证的误区</a:t>
            </a:r>
            <a:endParaRPr kumimoji="1" lang="en-US" altLang="zh-CN" b="1" dirty="0">
              <a:solidFill>
                <a:srgbClr val="009EA1"/>
              </a:solidFill>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FBA40167-F8DE-438B-8C50-FC60192171EF}"/>
              </a:ext>
            </a:extLst>
          </p:cNvPr>
          <p:cNvPicPr>
            <a:picLocks noChangeAspect="1"/>
          </p:cNvPicPr>
          <p:nvPr/>
        </p:nvPicPr>
        <p:blipFill>
          <a:blip r:embed="rId2"/>
          <a:stretch>
            <a:fillRect/>
          </a:stretch>
        </p:blipFill>
        <p:spPr>
          <a:xfrm>
            <a:off x="7162800" y="3231054"/>
            <a:ext cx="1422400" cy="1422400"/>
          </a:xfrm>
          <a:prstGeom prst="rect">
            <a:avLst/>
          </a:prstGeom>
        </p:spPr>
      </p:pic>
    </p:spTree>
    <p:extLst>
      <p:ext uri="{BB962C8B-B14F-4D97-AF65-F5344CB8AC3E}">
        <p14:creationId xmlns:p14="http://schemas.microsoft.com/office/powerpoint/2010/main" val="38194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5964" y="4785077"/>
            <a:ext cx="1261884" cy="276999"/>
          </a:xfrm>
          <a:prstGeom prst="rect">
            <a:avLst/>
          </a:prstGeom>
          <a:noFill/>
        </p:spPr>
        <p:txBody>
          <a:bodyPr wrap="none" rtlCol="0">
            <a:spAutoFit/>
          </a:bodyPr>
          <a:lstStyle/>
          <a:p>
            <a:r>
              <a:rPr kumimoji="1" lang="zh-CN" altLang="en-US" sz="1200" dirty="0">
                <a:solidFill>
                  <a:srgbClr val="009EA1"/>
                </a:solidFill>
                <a:latin typeface="微软雅黑" pitchFamily="34" charset="-122"/>
                <a:ea typeface="微软雅黑" pitchFamily="34" charset="-122"/>
              </a:rPr>
              <a:t>集团品牌管理部</a:t>
            </a:r>
            <a:endParaRPr kumimoji="1" lang="zh-CN" altLang="en-US" sz="1200" dirty="0">
              <a:solidFill>
                <a:srgbClr val="009EA1"/>
              </a:solidFill>
              <a:latin typeface="方正正大黑简体" pitchFamily="2" charset="-122"/>
              <a:ea typeface="方正正大黑简体" pitchFamily="2" charset="-122"/>
            </a:endParaRPr>
          </a:p>
        </p:txBody>
      </p:sp>
      <p:sp>
        <p:nvSpPr>
          <p:cNvPr id="12" name="文本框 11"/>
          <p:cNvSpPr txBox="1"/>
          <p:nvPr/>
        </p:nvSpPr>
        <p:spPr>
          <a:xfrm>
            <a:off x="8469773" y="4745565"/>
            <a:ext cx="530915" cy="369332"/>
          </a:xfrm>
          <a:prstGeom prst="rect">
            <a:avLst/>
          </a:prstGeom>
          <a:noFill/>
        </p:spPr>
        <p:txBody>
          <a:bodyPr wrap="none" rtlCol="0">
            <a:spAutoFit/>
          </a:bodyPr>
          <a:lstStyle/>
          <a:p>
            <a:r>
              <a:rPr kumimoji="1" lang="en-US" altLang="zh-CN" dirty="0">
                <a:solidFill>
                  <a:srgbClr val="009EA1"/>
                </a:solidFill>
                <a:latin typeface="楷体" pitchFamily="49" charset="-122"/>
                <a:ea typeface="楷体" pitchFamily="49" charset="-122"/>
              </a:rPr>
              <a:t>1/4</a:t>
            </a:r>
            <a:endParaRPr kumimoji="1" lang="zh-CN" altLang="en-US" dirty="0">
              <a:solidFill>
                <a:srgbClr val="009EA1"/>
              </a:solidFill>
              <a:latin typeface="楷体" pitchFamily="49" charset="-122"/>
              <a:ea typeface="楷体" pitchFamily="49" charset="-122"/>
            </a:endParaRPr>
          </a:p>
        </p:txBody>
      </p:sp>
      <p:sp>
        <p:nvSpPr>
          <p:cNvPr id="2" name="文本框 1"/>
          <p:cNvSpPr txBox="1"/>
          <p:nvPr/>
        </p:nvSpPr>
        <p:spPr>
          <a:xfrm>
            <a:off x="644458" y="847585"/>
            <a:ext cx="4986568" cy="2800767"/>
          </a:xfrm>
          <a:prstGeom prst="rect">
            <a:avLst/>
          </a:prstGeom>
          <a:noFill/>
        </p:spPr>
        <p:txBody>
          <a:bodyPr wrap="square" rtlCol="0">
            <a:spAutoFit/>
          </a:bodyPr>
          <a:lstStyle/>
          <a:p>
            <a:r>
              <a:rPr kumimoji="1" lang="en-US" altLang="zh-CN" sz="1600" b="1" dirty="0">
                <a:ea typeface="微软雅黑"/>
              </a:rPr>
              <a:t>1</a:t>
            </a:r>
            <a:r>
              <a:rPr kumimoji="1" lang="zh-CN" altLang="en-US" sz="1600" b="1" dirty="0">
                <a:ea typeface="微软雅黑"/>
              </a:rPr>
              <a:t>、软件生命周期</a:t>
            </a:r>
            <a:endParaRPr kumimoji="1" lang="en-US" altLang="zh-CN" sz="1600" b="1" dirty="0">
              <a:ea typeface="微软雅黑"/>
            </a:endParaRPr>
          </a:p>
          <a:p>
            <a:endParaRPr kumimoji="1" lang="en-US" altLang="zh-CN" sz="1600" b="1" dirty="0">
              <a:ea typeface="微软雅黑"/>
            </a:endParaRPr>
          </a:p>
          <a:p>
            <a:r>
              <a:rPr kumimoji="1" lang="en-US" altLang="zh-CN" sz="1600" b="1" dirty="0">
                <a:ea typeface="微软雅黑"/>
              </a:rPr>
              <a:t>2</a:t>
            </a:r>
            <a:r>
              <a:rPr kumimoji="1" lang="zh-CN" altLang="en-US" sz="1600" b="1" dirty="0">
                <a:ea typeface="微软雅黑"/>
              </a:rPr>
              <a:t>、认证机构如何参与</a:t>
            </a:r>
            <a:endParaRPr kumimoji="1" lang="en-US" altLang="zh-CN" sz="1600" b="1" dirty="0">
              <a:ea typeface="微软雅黑"/>
            </a:endParaRPr>
          </a:p>
          <a:p>
            <a:endParaRPr kumimoji="1" lang="en-US" altLang="zh-CN" sz="1600" b="1" dirty="0">
              <a:ea typeface="微软雅黑"/>
            </a:endParaRPr>
          </a:p>
          <a:p>
            <a:r>
              <a:rPr kumimoji="1" lang="en-US" altLang="zh-CN" sz="1600" b="1" dirty="0">
                <a:ea typeface="微软雅黑"/>
              </a:rPr>
              <a:t>3</a:t>
            </a:r>
            <a:r>
              <a:rPr kumimoji="1" lang="zh-CN" altLang="en-US" sz="1600" b="1" dirty="0">
                <a:ea typeface="微软雅黑"/>
              </a:rPr>
              <a:t>、认证的基本流程</a:t>
            </a:r>
            <a:endParaRPr kumimoji="1" lang="en-US" altLang="zh-CN" sz="1600" b="1" dirty="0">
              <a:ea typeface="微软雅黑"/>
            </a:endParaRPr>
          </a:p>
          <a:p>
            <a:endParaRPr kumimoji="1" lang="en-US" altLang="zh-CN" sz="1600" b="1" dirty="0">
              <a:ea typeface="微软雅黑"/>
            </a:endParaRPr>
          </a:p>
          <a:p>
            <a:r>
              <a:rPr kumimoji="1" lang="en-US" altLang="zh-CN" sz="1600" b="1" dirty="0">
                <a:ea typeface="微软雅黑"/>
              </a:rPr>
              <a:t>4</a:t>
            </a:r>
            <a:r>
              <a:rPr kumimoji="1" lang="zh-CN" altLang="en-US" sz="1600" b="1" dirty="0">
                <a:ea typeface="微软雅黑"/>
              </a:rPr>
              <a:t>、认证参考时间</a:t>
            </a:r>
            <a:endParaRPr kumimoji="1" lang="en-US" altLang="zh-CN" sz="1600" b="1" dirty="0">
              <a:ea typeface="微软雅黑"/>
            </a:endParaRPr>
          </a:p>
          <a:p>
            <a:endParaRPr kumimoji="1" lang="en-US" altLang="zh-CN" sz="1600" b="1" dirty="0">
              <a:ea typeface="微软雅黑"/>
            </a:endParaRPr>
          </a:p>
          <a:p>
            <a:r>
              <a:rPr kumimoji="1" lang="en-US" altLang="zh-CN" sz="1600" b="1" dirty="0">
                <a:ea typeface="微软雅黑"/>
              </a:rPr>
              <a:t>5</a:t>
            </a:r>
            <a:r>
              <a:rPr kumimoji="1" lang="zh-CN" altLang="en-US" sz="1600" b="1" dirty="0">
                <a:ea typeface="微软雅黑"/>
              </a:rPr>
              <a:t>、软件生命周期的文档</a:t>
            </a:r>
            <a:endParaRPr kumimoji="1" lang="en-US" altLang="zh-CN" sz="1600" b="1" dirty="0">
              <a:ea typeface="微软雅黑"/>
            </a:endParaRPr>
          </a:p>
          <a:p>
            <a:endParaRPr kumimoji="1" lang="en-US" altLang="zh-CN" sz="1600" b="1" dirty="0">
              <a:ea typeface="微软雅黑"/>
            </a:endParaRPr>
          </a:p>
          <a:p>
            <a:r>
              <a:rPr kumimoji="1" lang="en-US" altLang="zh-CN" sz="1600" b="1" dirty="0">
                <a:ea typeface="微软雅黑"/>
              </a:rPr>
              <a:t>6</a:t>
            </a:r>
            <a:r>
              <a:rPr kumimoji="1" lang="zh-CN" altLang="en-US" sz="1600" b="1" dirty="0">
                <a:ea typeface="微软雅黑"/>
              </a:rPr>
              <a:t>、项目人员的组织架构</a:t>
            </a:r>
          </a:p>
        </p:txBody>
      </p:sp>
      <p:sp>
        <p:nvSpPr>
          <p:cNvPr id="5" name="TextBox 4">
            <a:extLst>
              <a:ext uri="{FF2B5EF4-FFF2-40B4-BE49-F238E27FC236}">
                <a16:creationId xmlns:a16="http://schemas.microsoft.com/office/drawing/2014/main" id="{10D53B0E-25BB-4774-B587-D2C408EF91F2}"/>
              </a:ext>
            </a:extLst>
          </p:cNvPr>
          <p:cNvSpPr txBox="1"/>
          <p:nvPr/>
        </p:nvSpPr>
        <p:spPr>
          <a:xfrm>
            <a:off x="496142" y="170934"/>
            <a:ext cx="2641600" cy="369332"/>
          </a:xfrm>
          <a:prstGeom prst="rect">
            <a:avLst/>
          </a:prstGeom>
          <a:noFill/>
        </p:spPr>
        <p:txBody>
          <a:bodyPr wrap="square" rtlCol="0">
            <a:spAutoFit/>
          </a:bodyPr>
          <a:lstStyle/>
          <a:p>
            <a:r>
              <a:rPr kumimoji="1" lang="zh-CN" altLang="en-US" b="1" dirty="0">
                <a:solidFill>
                  <a:srgbClr val="009EA1"/>
                </a:solidFill>
                <a:ea typeface="微软雅黑"/>
              </a:rPr>
              <a:t>三、</a:t>
            </a:r>
            <a:r>
              <a:rPr kumimoji="1" lang="en-US" altLang="zh-CN" b="1" dirty="0">
                <a:solidFill>
                  <a:srgbClr val="009EA1"/>
                </a:solidFill>
                <a:ea typeface="微软雅黑"/>
              </a:rPr>
              <a:t>SIL</a:t>
            </a:r>
            <a:r>
              <a:rPr kumimoji="1" lang="zh-CN" altLang="en-US" b="1" dirty="0">
                <a:solidFill>
                  <a:srgbClr val="009EA1"/>
                </a:solidFill>
                <a:ea typeface="微软雅黑"/>
              </a:rPr>
              <a:t>认证流程</a:t>
            </a:r>
            <a:endParaRPr kumimoji="1" lang="en-US" altLang="zh-CN" b="1" dirty="0">
              <a:solidFill>
                <a:srgbClr val="009EA1"/>
              </a:solidFill>
              <a:ea typeface="微软雅黑"/>
            </a:endParaRPr>
          </a:p>
        </p:txBody>
      </p:sp>
    </p:spTree>
    <p:extLst>
      <p:ext uri="{BB962C8B-B14F-4D97-AF65-F5344CB8AC3E}">
        <p14:creationId xmlns:p14="http://schemas.microsoft.com/office/powerpoint/2010/main" val="42780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55964" y="4785077"/>
            <a:ext cx="1261884" cy="276999"/>
          </a:xfrm>
          <a:prstGeom prst="rect">
            <a:avLst/>
          </a:prstGeom>
          <a:noFill/>
        </p:spPr>
        <p:txBody>
          <a:bodyPr wrap="none" rtlCol="0">
            <a:spAutoFit/>
          </a:bodyPr>
          <a:lstStyle/>
          <a:p>
            <a:r>
              <a:rPr kumimoji="1" lang="zh-CN" altLang="en-US" sz="1200" dirty="0">
                <a:solidFill>
                  <a:srgbClr val="009EA1"/>
                </a:solidFill>
                <a:latin typeface="微软雅黑" pitchFamily="34" charset="-122"/>
                <a:ea typeface="微软雅黑" pitchFamily="34" charset="-122"/>
              </a:rPr>
              <a:t>集团品牌管理部</a:t>
            </a:r>
            <a:endParaRPr kumimoji="1" lang="zh-CN" altLang="en-US" sz="1200" dirty="0">
              <a:solidFill>
                <a:srgbClr val="009EA1"/>
              </a:solidFill>
              <a:latin typeface="方正正大黑简体" pitchFamily="2" charset="-122"/>
              <a:ea typeface="方正正大黑简体" pitchFamily="2" charset="-122"/>
            </a:endParaRPr>
          </a:p>
        </p:txBody>
      </p:sp>
      <p:sp>
        <p:nvSpPr>
          <p:cNvPr id="12" name="文本框 11"/>
          <p:cNvSpPr txBox="1"/>
          <p:nvPr/>
        </p:nvSpPr>
        <p:spPr>
          <a:xfrm>
            <a:off x="8469773" y="4745565"/>
            <a:ext cx="530915" cy="369332"/>
          </a:xfrm>
          <a:prstGeom prst="rect">
            <a:avLst/>
          </a:prstGeom>
          <a:noFill/>
        </p:spPr>
        <p:txBody>
          <a:bodyPr wrap="none" rtlCol="0">
            <a:spAutoFit/>
          </a:bodyPr>
          <a:lstStyle/>
          <a:p>
            <a:r>
              <a:rPr kumimoji="1" lang="en-US" altLang="zh-CN" dirty="0">
                <a:solidFill>
                  <a:srgbClr val="009EA1"/>
                </a:solidFill>
                <a:latin typeface="楷体" pitchFamily="49" charset="-122"/>
                <a:ea typeface="楷体" pitchFamily="49" charset="-122"/>
              </a:rPr>
              <a:t>1/4</a:t>
            </a:r>
            <a:endParaRPr kumimoji="1" lang="zh-CN" altLang="en-US" dirty="0">
              <a:solidFill>
                <a:srgbClr val="009EA1"/>
              </a:solidFill>
              <a:latin typeface="楷体" pitchFamily="49" charset="-122"/>
              <a:ea typeface="楷体" pitchFamily="49" charset="-122"/>
            </a:endParaRPr>
          </a:p>
        </p:txBody>
      </p:sp>
      <p:sp>
        <p:nvSpPr>
          <p:cNvPr id="2" name="文本框 1"/>
          <p:cNvSpPr txBox="1"/>
          <p:nvPr/>
        </p:nvSpPr>
        <p:spPr>
          <a:xfrm>
            <a:off x="1807085" y="844881"/>
            <a:ext cx="4986568" cy="400110"/>
          </a:xfrm>
          <a:prstGeom prst="rect">
            <a:avLst/>
          </a:prstGeom>
          <a:noFill/>
        </p:spPr>
        <p:txBody>
          <a:bodyPr wrap="square" rtlCol="0">
            <a:spAutoFit/>
          </a:bodyPr>
          <a:lstStyle/>
          <a:p>
            <a:r>
              <a:rPr kumimoji="1" lang="zh-CN" altLang="en-US" sz="2000" b="1" dirty="0">
                <a:solidFill>
                  <a:srgbClr val="009EA1"/>
                </a:solidFill>
                <a:ea typeface="微软雅黑"/>
              </a:rPr>
              <a:t>一、</a:t>
            </a:r>
            <a:r>
              <a:rPr kumimoji="1" lang="en-US" altLang="zh-CN" sz="2000" b="1" dirty="0">
                <a:solidFill>
                  <a:srgbClr val="009EA1"/>
                </a:solidFill>
                <a:ea typeface="微软雅黑"/>
              </a:rPr>
              <a:t>SIL</a:t>
            </a:r>
            <a:r>
              <a:rPr kumimoji="1" lang="zh-CN" altLang="en-US" sz="2000" b="1" dirty="0">
                <a:solidFill>
                  <a:srgbClr val="009EA1"/>
                </a:solidFill>
                <a:ea typeface="微软雅黑"/>
              </a:rPr>
              <a:t>认证是什么</a:t>
            </a:r>
          </a:p>
        </p:txBody>
      </p:sp>
      <p:sp>
        <p:nvSpPr>
          <p:cNvPr id="6" name="文本框 5"/>
          <p:cNvSpPr txBox="1"/>
          <p:nvPr/>
        </p:nvSpPr>
        <p:spPr>
          <a:xfrm>
            <a:off x="1807085" y="1295308"/>
            <a:ext cx="4986568" cy="400110"/>
          </a:xfrm>
          <a:prstGeom prst="rect">
            <a:avLst/>
          </a:prstGeom>
          <a:noFill/>
        </p:spPr>
        <p:txBody>
          <a:bodyPr wrap="square" rtlCol="0">
            <a:spAutoFit/>
          </a:bodyPr>
          <a:lstStyle/>
          <a:p>
            <a:r>
              <a:rPr kumimoji="1" lang="zh-CN" altLang="en-US" sz="2000" b="1" dirty="0">
                <a:solidFill>
                  <a:srgbClr val="009EA1"/>
                </a:solidFill>
                <a:ea typeface="微软雅黑"/>
              </a:rPr>
              <a:t>二、认证机构的选择</a:t>
            </a:r>
            <a:r>
              <a:rPr kumimoji="1" lang="en-US" altLang="zh-CN" sz="2000" b="1" dirty="0">
                <a:solidFill>
                  <a:srgbClr val="009EA1"/>
                </a:solidFill>
                <a:ea typeface="微软雅黑"/>
              </a:rPr>
              <a:t>&amp;</a:t>
            </a:r>
            <a:r>
              <a:rPr kumimoji="1" lang="zh-CN" altLang="en-US" sz="2000" b="1" dirty="0">
                <a:solidFill>
                  <a:srgbClr val="009EA1"/>
                </a:solidFill>
                <a:ea typeface="微软雅黑"/>
              </a:rPr>
              <a:t>作用</a:t>
            </a:r>
          </a:p>
        </p:txBody>
      </p:sp>
      <p:sp>
        <p:nvSpPr>
          <p:cNvPr id="7" name="文本框 6"/>
          <p:cNvSpPr txBox="1"/>
          <p:nvPr/>
        </p:nvSpPr>
        <p:spPr>
          <a:xfrm>
            <a:off x="1807085" y="1830586"/>
            <a:ext cx="4986568" cy="400110"/>
          </a:xfrm>
          <a:prstGeom prst="rect">
            <a:avLst/>
          </a:prstGeom>
          <a:noFill/>
        </p:spPr>
        <p:txBody>
          <a:bodyPr wrap="square" rtlCol="0">
            <a:spAutoFit/>
          </a:bodyPr>
          <a:lstStyle/>
          <a:p>
            <a:r>
              <a:rPr kumimoji="1" lang="zh-CN" altLang="en-US" sz="2000" b="1" dirty="0">
                <a:solidFill>
                  <a:srgbClr val="009EA1"/>
                </a:solidFill>
                <a:ea typeface="微软雅黑"/>
              </a:rPr>
              <a:t>三、认证流程</a:t>
            </a:r>
          </a:p>
        </p:txBody>
      </p:sp>
      <p:sp>
        <p:nvSpPr>
          <p:cNvPr id="8" name="文本框 7"/>
          <p:cNvSpPr txBox="1"/>
          <p:nvPr/>
        </p:nvSpPr>
        <p:spPr>
          <a:xfrm>
            <a:off x="1807085" y="2371037"/>
            <a:ext cx="4986568" cy="400110"/>
          </a:xfrm>
          <a:prstGeom prst="rect">
            <a:avLst/>
          </a:prstGeom>
          <a:noFill/>
        </p:spPr>
        <p:txBody>
          <a:bodyPr wrap="square" rtlCol="0">
            <a:spAutoFit/>
          </a:bodyPr>
          <a:lstStyle/>
          <a:p>
            <a:r>
              <a:rPr kumimoji="1" lang="zh-CN" altLang="en-US" sz="2000" b="1" dirty="0">
                <a:solidFill>
                  <a:srgbClr val="009EA1"/>
                </a:solidFill>
                <a:ea typeface="微软雅黑"/>
              </a:rPr>
              <a:t>四、</a:t>
            </a:r>
            <a:r>
              <a:rPr kumimoji="1" lang="en-US" altLang="zh-CN" sz="2000" b="1" dirty="0">
                <a:solidFill>
                  <a:srgbClr val="009EA1"/>
                </a:solidFill>
                <a:ea typeface="微软雅黑"/>
              </a:rPr>
              <a:t>SIL</a:t>
            </a:r>
            <a:r>
              <a:rPr kumimoji="1" lang="zh-CN" altLang="en-US" sz="2000" b="1" dirty="0">
                <a:solidFill>
                  <a:srgbClr val="009EA1"/>
                </a:solidFill>
                <a:ea typeface="微软雅黑"/>
              </a:rPr>
              <a:t>认证开发参考</a:t>
            </a:r>
          </a:p>
        </p:txBody>
      </p:sp>
    </p:spTree>
    <p:extLst>
      <p:ext uri="{BB962C8B-B14F-4D97-AF65-F5344CB8AC3E}">
        <p14:creationId xmlns:p14="http://schemas.microsoft.com/office/powerpoint/2010/main" val="42876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774699"/>
            <a:ext cx="8229600" cy="3594101"/>
          </a:xfrm>
        </p:spPr>
        <p:txBody>
          <a:bodyPr>
            <a:noAutofit/>
          </a:bodyPr>
          <a:lstStyle/>
          <a:p>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indent="0">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SIL</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认证强调</a:t>
            </a:r>
            <a:r>
              <a:rPr kumimoji="1" lang="zh-CN" altLang="en-US" sz="1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生命周期的理论</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，从产品需求规范阶段开始，利用标准和规范中的成熟方法对产品整个生命周期的各个阶段进行管理和控制，从而将产品在各个阶段出现故障的可能性减小到最少，实现对风险的控制。</a:t>
            </a: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lvl="1"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p>
          <a:p>
            <a:pPr marL="0" lvl="1"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典型的软件生命周期包括</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一个</a:t>
            </a:r>
            <a:r>
              <a:rPr kumimoji="1" lang="zh-CN" altLang="en-US" sz="1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需求阶段、开发阶段、测试阶段、集成阶段、安装阶段和一个维护阶段</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。从软件构思开始到软件不再可用结束的时期内发生的活动。</a:t>
            </a: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lvl="1"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p>
          <a:p>
            <a:pPr marL="0" lvl="1"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SIL</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认证并没有硬性要求使用特定的软件开发生命周期，但是给出了一个推荐的生命周期模型及文档集 </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r>
              <a:rPr kumimoji="1" lang="zh-CN" altLang="en-US" sz="12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生命周期</a:t>
            </a:r>
            <a:r>
              <a:rPr kumimoji="1" lang="en-US" altLang="zh-CN" sz="12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V</a:t>
            </a:r>
            <a:r>
              <a:rPr kumimoji="1" lang="zh-CN" altLang="en-US" sz="12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型图</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如下图</a:t>
            </a: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lvl="1">
              <a:lnSpc>
                <a:spcPct val="150000"/>
              </a:lnSpc>
              <a:buAutoNum type="alphaLcPeriod"/>
            </a:pP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endParaRPr kumimoji="1" lang="en-US" altLang="zh-CN" sz="1600" dirty="0">
              <a:latin typeface="微软雅黑" pitchFamily="34" charset="-122"/>
              <a:ea typeface="微软雅黑" pitchFamily="34" charset="-122"/>
            </a:endParaRPr>
          </a:p>
          <a:p>
            <a:pPr marL="0" indent="0">
              <a:lnSpc>
                <a:spcPct val="150000"/>
              </a:lnSpc>
              <a:buNone/>
            </a:pPr>
            <a:endParaRPr kumimoji="1" lang="en-US" altLang="zh-CN" sz="1600" dirty="0">
              <a:latin typeface="微软雅黑" pitchFamily="34" charset="-122"/>
              <a:ea typeface="微软雅黑" pitchFamily="34" charset="-122"/>
            </a:endParaRPr>
          </a:p>
          <a:p>
            <a:pPr marL="0" indent="0">
              <a:lnSpc>
                <a:spcPct val="150000"/>
              </a:lnSpc>
              <a:buNone/>
            </a:pPr>
            <a:endParaRPr kumimoji="1" lang="zh-CN" altLang="en-US" sz="16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3A1EB827-D614-46BE-94C0-4CBBBB16AEBB}"/>
              </a:ext>
            </a:extLst>
          </p:cNvPr>
          <p:cNvSpPr txBox="1"/>
          <p:nvPr/>
        </p:nvSpPr>
        <p:spPr>
          <a:xfrm>
            <a:off x="46355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1</a:t>
            </a:r>
            <a:r>
              <a:rPr kumimoji="1" lang="zh-CN" altLang="en-US" b="1" dirty="0">
                <a:solidFill>
                  <a:srgbClr val="009EA1"/>
                </a:solidFill>
                <a:latin typeface="微软雅黑" pitchFamily="34" charset="-122"/>
                <a:ea typeface="微软雅黑" pitchFamily="34" charset="-122"/>
              </a:rPr>
              <a:t>、软件生命周期</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313902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77" y="606424"/>
            <a:ext cx="5190150" cy="2289176"/>
          </a:xfrm>
          <a:prstGeom prst="rect">
            <a:avLst/>
          </a:prstGeom>
        </p:spPr>
      </p:pic>
      <p:sp>
        <p:nvSpPr>
          <p:cNvPr id="2" name="文本框 1"/>
          <p:cNvSpPr txBox="1"/>
          <p:nvPr/>
        </p:nvSpPr>
        <p:spPr>
          <a:xfrm>
            <a:off x="2092978" y="2922929"/>
            <a:ext cx="1689100" cy="246221"/>
          </a:xfrm>
          <a:prstGeom prst="rect">
            <a:avLst/>
          </a:prstGeom>
          <a:noFill/>
        </p:spPr>
        <p:txBody>
          <a:bodyPr wrap="square" rtlCol="0">
            <a:spAutoFit/>
          </a:bodyPr>
          <a:lstStyle/>
          <a:p>
            <a:r>
              <a:rPr lang="zh-CN" altLang="en-US" sz="1000" dirty="0"/>
              <a:t>生命周期</a:t>
            </a:r>
            <a:r>
              <a:rPr lang="en-US" altLang="zh-CN" sz="1000" dirty="0"/>
              <a:t>V</a:t>
            </a:r>
            <a:r>
              <a:rPr lang="zh-CN" altLang="en-US" sz="1000" dirty="0"/>
              <a:t>型图</a:t>
            </a:r>
          </a:p>
        </p:txBody>
      </p:sp>
      <p:sp>
        <p:nvSpPr>
          <p:cNvPr id="5" name="文本框 4">
            <a:extLst>
              <a:ext uri="{FF2B5EF4-FFF2-40B4-BE49-F238E27FC236}">
                <a16:creationId xmlns:a16="http://schemas.microsoft.com/office/drawing/2014/main" id="{77641181-1F2E-4B44-A6E3-4076998DABC9}"/>
              </a:ext>
            </a:extLst>
          </p:cNvPr>
          <p:cNvSpPr txBox="1"/>
          <p:nvPr/>
        </p:nvSpPr>
        <p:spPr>
          <a:xfrm>
            <a:off x="478705" y="3199653"/>
            <a:ext cx="5725245" cy="1167692"/>
          </a:xfrm>
          <a:prstGeom prst="rect">
            <a:avLst/>
          </a:prstGeom>
          <a:noFill/>
        </p:spPr>
        <p:txBody>
          <a:bodyPr wrap="square" rtlCol="0">
            <a:spAutoFit/>
          </a:bodyPr>
          <a:lstStyle/>
          <a:p>
            <a:pPr>
              <a:lnSpc>
                <a:spcPct val="150000"/>
              </a:lnSpc>
            </a:pPr>
            <a:r>
              <a:rPr lang="en-US" altLang="zh-CN" sz="1200" dirty="0"/>
              <a:t>	</a:t>
            </a:r>
            <a:r>
              <a:rPr kumimoji="1" lang="zh-CN" altLang="en-US" sz="1200" dirty="0">
                <a:latin typeface="微软雅黑" panose="020B0503020204020204" pitchFamily="34" charset="-122"/>
                <a:ea typeface="微软雅黑" panose="020B0503020204020204" pitchFamily="34" charset="-122"/>
              </a:rPr>
              <a:t>它是按开发软件的规模和复杂程度，从时间上把软件开发的整个过程（</a:t>
            </a:r>
            <a:r>
              <a:rPr kumimoji="1" lang="zh-CN" altLang="en-US" sz="1200" dirty="0">
                <a:solidFill>
                  <a:srgbClr val="FF0000"/>
                </a:solidFill>
                <a:latin typeface="微软雅黑" panose="020B0503020204020204" pitchFamily="34" charset="-122"/>
                <a:ea typeface="微软雅黑" panose="020B0503020204020204" pitchFamily="34" charset="-122"/>
              </a:rPr>
              <a:t>从计划开发开始到软件报废为止的整个历史阶段</a:t>
            </a:r>
            <a:r>
              <a:rPr kumimoji="1" lang="zh-CN" altLang="en-US" sz="1200" dirty="0">
                <a:latin typeface="微软雅黑" panose="020B0503020204020204" pitchFamily="34" charset="-122"/>
                <a:ea typeface="微软雅黑" panose="020B0503020204020204" pitchFamily="34" charset="-122"/>
              </a:rPr>
              <a:t>）进行分解，形成相对独立的几个阶段，每个阶段又分解成几个具体的任务，然后</a:t>
            </a:r>
            <a:r>
              <a:rPr kumimoji="1" lang="zh-CN" altLang="en-US" sz="1200" dirty="0">
                <a:solidFill>
                  <a:srgbClr val="FF0000"/>
                </a:solidFill>
                <a:latin typeface="微软雅黑" panose="020B0503020204020204" pitchFamily="34" charset="-122"/>
                <a:ea typeface="微软雅黑" panose="020B0503020204020204" pitchFamily="34" charset="-122"/>
              </a:rPr>
              <a:t>按规定顺序依次完成各阶段的任务</a:t>
            </a:r>
            <a:r>
              <a:rPr kumimoji="1" lang="zh-CN" altLang="en-US" sz="1200" dirty="0">
                <a:latin typeface="微软雅黑" panose="020B0503020204020204" pitchFamily="34" charset="-122"/>
                <a:ea typeface="微软雅黑" panose="020B0503020204020204" pitchFamily="34" charset="-122"/>
              </a:rPr>
              <a:t>并规定一套标准的文档作为各个阶段的开发成果，最后生产出高质量的软件。</a:t>
            </a:r>
          </a:p>
        </p:txBody>
      </p:sp>
      <p:sp>
        <p:nvSpPr>
          <p:cNvPr id="7" name="文本框 6">
            <a:extLst>
              <a:ext uri="{FF2B5EF4-FFF2-40B4-BE49-F238E27FC236}">
                <a16:creationId xmlns:a16="http://schemas.microsoft.com/office/drawing/2014/main" id="{A4087783-7B62-4514-853E-286B44C11D07}"/>
              </a:ext>
            </a:extLst>
          </p:cNvPr>
          <p:cNvSpPr txBox="1"/>
          <p:nvPr/>
        </p:nvSpPr>
        <p:spPr>
          <a:xfrm>
            <a:off x="6353174" y="971034"/>
            <a:ext cx="2473325" cy="2677656"/>
          </a:xfrm>
          <a:prstGeom prst="rect">
            <a:avLst/>
          </a:prstGeom>
          <a:noFill/>
        </p:spPr>
        <p:txBody>
          <a:bodyPr wrap="square" rtlCol="0">
            <a:spAutoFit/>
          </a:bodyPr>
          <a:lstStyle/>
          <a:p>
            <a:r>
              <a:rPr kumimoji="1" lang="en-US" altLang="zh-CN" sz="1200" dirty="0">
                <a:latin typeface="微软雅黑" panose="020B0503020204020204" pitchFamily="34" charset="-122"/>
                <a:ea typeface="微软雅黑" panose="020B0503020204020204" pitchFamily="34" charset="-122"/>
              </a:rPr>
              <a:t>SIL</a:t>
            </a:r>
            <a:r>
              <a:rPr kumimoji="1" lang="zh-CN" altLang="en-US" sz="1200" dirty="0">
                <a:latin typeface="微软雅黑" panose="020B0503020204020204" pitchFamily="34" charset="-122"/>
                <a:ea typeface="微软雅黑" panose="020B0503020204020204" pitchFamily="34" charset="-122"/>
              </a:rPr>
              <a:t>认证采用</a:t>
            </a:r>
            <a:r>
              <a:rPr kumimoji="1" lang="en-US" altLang="zh-CN" sz="1200" dirty="0">
                <a:latin typeface="微软雅黑" panose="020B0503020204020204" pitchFamily="34" charset="-122"/>
                <a:ea typeface="微软雅黑" panose="020B0503020204020204" pitchFamily="34" charset="-122"/>
              </a:rPr>
              <a:t>V</a:t>
            </a:r>
            <a:r>
              <a:rPr kumimoji="1" lang="zh-CN" altLang="en-US" sz="1200" dirty="0">
                <a:latin typeface="微软雅黑" panose="020B0503020204020204" pitchFamily="34" charset="-122"/>
                <a:ea typeface="微软雅黑" panose="020B0503020204020204" pitchFamily="34" charset="-122"/>
              </a:rPr>
              <a:t>型图，主要目的</a:t>
            </a:r>
            <a:r>
              <a:rPr kumimoji="1" lang="en-US" altLang="zh-CN" sz="1200" dirty="0">
                <a:latin typeface="微软雅黑" panose="020B0503020204020204" pitchFamily="34" charset="-122"/>
                <a:ea typeface="微软雅黑" panose="020B0503020204020204" pitchFamily="34" charset="-122"/>
              </a:rPr>
              <a:t>: </a:t>
            </a:r>
          </a:p>
          <a:p>
            <a:endParaRPr kumimoji="1"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kumimoji="1" lang="zh-CN" altLang="en-US" sz="1200" dirty="0">
                <a:solidFill>
                  <a:srgbClr val="FF0000"/>
                </a:solidFill>
                <a:latin typeface="微软雅黑" panose="020B0503020204020204" pitchFamily="34" charset="-122"/>
                <a:ea typeface="微软雅黑" panose="020B0503020204020204" pitchFamily="34" charset="-122"/>
              </a:rPr>
              <a:t>自顶而下的设计方法；</a:t>
            </a:r>
            <a:endParaRPr kumimoji="1" lang="en-US" altLang="zh-CN" sz="1200" dirty="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kumimoji="1" lang="zh-CN" altLang="en-US" sz="1200" dirty="0">
                <a:solidFill>
                  <a:srgbClr val="FF0000"/>
                </a:solidFill>
                <a:latin typeface="微软雅黑" panose="020B0503020204020204" pitchFamily="34" charset="-122"/>
                <a:ea typeface="微软雅黑" panose="020B0503020204020204" pitchFamily="34" charset="-122"/>
              </a:rPr>
              <a:t>模块化；</a:t>
            </a:r>
            <a:endParaRPr kumimoji="1" lang="en-US" altLang="zh-CN" sz="1200" dirty="0">
              <a:solidFill>
                <a:srgbClr val="FF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kumimoji="1" lang="zh-CN" altLang="en-US" sz="1200" dirty="0">
                <a:solidFill>
                  <a:srgbClr val="FF0000"/>
                </a:solidFill>
                <a:latin typeface="微软雅黑" panose="020B0503020204020204" pitchFamily="34" charset="-122"/>
                <a:ea typeface="微软雅黑" panose="020B0503020204020204" pitchFamily="34" charset="-122"/>
              </a:rPr>
              <a:t>开发生命周期每一阶段的验证</a:t>
            </a:r>
            <a:r>
              <a:rPr kumimoji="1" lang="zh-CN" altLang="en-US" sz="1200" dirty="0">
                <a:latin typeface="微软雅黑" panose="020B0503020204020204" pitchFamily="34" charset="-122"/>
                <a:ea typeface="微软雅黑" panose="020B0503020204020204" pitchFamily="34" charset="-122"/>
              </a:rPr>
              <a:t>；</a:t>
            </a:r>
            <a:endParaRPr kumimoji="1"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验证后的模块和模块库；</a:t>
            </a:r>
            <a:endParaRPr kumimoji="1"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清晰的文档；</a:t>
            </a:r>
            <a:endParaRPr kumimoji="1"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可设计的文档；</a:t>
            </a:r>
            <a:endParaRPr kumimoji="1"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确认测试</a:t>
            </a:r>
          </a:p>
          <a:p>
            <a:endParaRPr lang="zh-CN" altLang="en-US" dirty="0"/>
          </a:p>
        </p:txBody>
      </p:sp>
      <p:sp>
        <p:nvSpPr>
          <p:cNvPr id="8" name="TextBox 3">
            <a:extLst>
              <a:ext uri="{FF2B5EF4-FFF2-40B4-BE49-F238E27FC236}">
                <a16:creationId xmlns:a16="http://schemas.microsoft.com/office/drawing/2014/main" id="{3BC05A10-A3F5-4551-82F4-E0E9877A4565}"/>
              </a:ext>
            </a:extLst>
          </p:cNvPr>
          <p:cNvSpPr txBox="1"/>
          <p:nvPr/>
        </p:nvSpPr>
        <p:spPr>
          <a:xfrm>
            <a:off x="46355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1</a:t>
            </a:r>
            <a:r>
              <a:rPr kumimoji="1" lang="zh-CN" altLang="en-US" b="1" dirty="0">
                <a:solidFill>
                  <a:srgbClr val="009EA1"/>
                </a:solidFill>
                <a:latin typeface="微软雅黑" pitchFamily="34" charset="-122"/>
                <a:ea typeface="微软雅黑" pitchFamily="34" charset="-122"/>
              </a:rPr>
              <a:t>、软件生命周期</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63705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0249"/>
            <a:ext cx="8229600" cy="2159001"/>
          </a:xfrm>
        </p:spPr>
        <p:txBody>
          <a:bodyPr>
            <a:noAutofit/>
          </a:bodyPr>
          <a:lstStyle/>
          <a:p>
            <a:pPr marL="0" indent="0">
              <a:lnSpc>
                <a:spcPct val="150000"/>
              </a:lnSpc>
              <a:buNone/>
            </a:pPr>
            <a:r>
              <a:rPr lang="en-US" altLang="zh-CN" sz="1200" dirty="0"/>
              <a:t>	</a:t>
            </a:r>
            <a:r>
              <a:rPr kumimoji="1" lang="zh-CN" altLang="zh-CN" sz="1200" dirty="0">
                <a:latin typeface="微软雅黑" panose="020B0503020204020204" pitchFamily="34" charset="-122"/>
                <a:ea typeface="微软雅黑" panose="020B0503020204020204" pitchFamily="34" charset="-122"/>
              </a:rPr>
              <a:t>安全评估将配合</a:t>
            </a:r>
            <a:r>
              <a:rPr kumimoji="1" lang="zh-CN" altLang="zh-CN" sz="1200" dirty="0">
                <a:solidFill>
                  <a:srgbClr val="FF0000"/>
                </a:solidFill>
                <a:latin typeface="微软雅黑" panose="020B0503020204020204" pitchFamily="34" charset="-122"/>
                <a:ea typeface="微软雅黑" panose="020B0503020204020204" pitchFamily="34" charset="-122"/>
              </a:rPr>
              <a:t>项目生命周期贯穿项目始终</a:t>
            </a:r>
            <a:r>
              <a:rPr kumimoji="1" lang="zh-CN" altLang="zh-CN" sz="1200" dirty="0">
                <a:latin typeface="微软雅黑" panose="020B0503020204020204" pitchFamily="34" charset="-122"/>
                <a:ea typeface="微软雅黑" panose="020B0503020204020204" pitchFamily="34" charset="-122"/>
              </a:rPr>
              <a:t>，安全评估主要通过</a:t>
            </a:r>
            <a:r>
              <a:rPr kumimoji="1" lang="zh-CN" altLang="zh-CN" sz="1200" dirty="0">
                <a:solidFill>
                  <a:srgbClr val="FF0000"/>
                </a:solidFill>
                <a:latin typeface="微软雅黑" panose="020B0503020204020204" pitchFamily="34" charset="-122"/>
                <a:ea typeface="微软雅黑" panose="020B0503020204020204" pitchFamily="34" charset="-122"/>
              </a:rPr>
              <a:t>文件评估</a:t>
            </a:r>
            <a:r>
              <a:rPr kumimoji="1" lang="zh-CN" altLang="zh-CN" sz="1200" dirty="0">
                <a:latin typeface="微软雅黑" panose="020B0503020204020204" pitchFamily="34" charset="-122"/>
                <a:ea typeface="微软雅黑" panose="020B0503020204020204" pitchFamily="34" charset="-122"/>
              </a:rPr>
              <a:t>的方式开展。针对每一份被评估的文件，将出具一份开口项清单（</a:t>
            </a:r>
            <a:r>
              <a:rPr kumimoji="1" lang="en-GB" altLang="zh-CN" sz="1200" dirty="0">
                <a:latin typeface="微软雅黑" panose="020B0503020204020204" pitchFamily="34" charset="-122"/>
                <a:ea typeface="微软雅黑" panose="020B0503020204020204" pitchFamily="34" charset="-122"/>
              </a:rPr>
              <a:t>LOP</a:t>
            </a:r>
            <a:r>
              <a:rPr kumimoji="1" lang="zh-CN" altLang="zh-CN" sz="1200" dirty="0">
                <a:latin typeface="微软雅黑" panose="020B0503020204020204" pitchFamily="34" charset="-122"/>
                <a:ea typeface="微软雅黑" panose="020B0503020204020204" pitchFamily="34" charset="-122"/>
              </a:rPr>
              <a:t>），系统的记录评估工作，并且描述评估结果，直至</a:t>
            </a:r>
            <a:r>
              <a:rPr kumimoji="1" lang="en-GB" altLang="zh-CN" sz="1200" dirty="0">
                <a:latin typeface="微软雅黑" panose="020B0503020204020204" pitchFamily="34" charset="-122"/>
                <a:ea typeface="微软雅黑" panose="020B0503020204020204" pitchFamily="34" charset="-122"/>
              </a:rPr>
              <a:t>LOP</a:t>
            </a:r>
            <a:r>
              <a:rPr kumimoji="1" lang="zh-CN" altLang="zh-CN" sz="1200" dirty="0">
                <a:latin typeface="微软雅黑" panose="020B0503020204020204" pitchFamily="34" charset="-122"/>
                <a:ea typeface="微软雅黑" panose="020B0503020204020204" pitchFamily="34" charset="-122"/>
              </a:rPr>
              <a:t>中所有的开口项关闭方可证明</a:t>
            </a:r>
            <a:r>
              <a:rPr kumimoji="1" lang="zh-CN" altLang="en-US" sz="1200" dirty="0">
                <a:latin typeface="微软雅黑" panose="020B0503020204020204" pitchFamily="34" charset="-122"/>
                <a:ea typeface="微软雅黑" panose="020B0503020204020204" pitchFamily="34" charset="-122"/>
              </a:rPr>
              <a:t>认证机构</a:t>
            </a:r>
            <a:r>
              <a:rPr kumimoji="1" lang="zh-CN" altLang="zh-CN" sz="1200" dirty="0">
                <a:latin typeface="微软雅黑" panose="020B0503020204020204" pitchFamily="34" charset="-122"/>
                <a:ea typeface="微软雅黑" panose="020B0503020204020204" pitchFamily="34" charset="-122"/>
              </a:rPr>
              <a:t>接受该份被评估的文件。</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p>
          <a:p>
            <a:pPr marL="0"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独立安全评估流程，总体可分为三个阶段：</a:t>
            </a: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r>
              <a:rPr kumimoji="1" lang="zh-CN" altLang="en-US" sz="1200" b="1" dirty="0">
                <a:latin typeface="微软雅黑" panose="020B0503020204020204" pitchFamily="34" charset="-122"/>
                <a:ea typeface="微软雅黑" panose="020B0503020204020204" pitchFamily="34" charset="-122"/>
                <a:sym typeface="Wingdings" panose="05000000000000000000" pitchFamily="2" charset="2"/>
              </a:rPr>
              <a:t>阶段一：</a:t>
            </a:r>
            <a:endPar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提交 </a:t>
            </a:r>
            <a:r>
              <a:rPr kumimoji="1" lang="zh-CN" altLang="zh-CN" sz="1200" b="1" dirty="0">
                <a:latin typeface="微软雅黑" panose="020B0503020204020204" pitchFamily="34" charset="-122"/>
                <a:ea typeface="微软雅黑" panose="020B0503020204020204" pitchFamily="34" charset="-122"/>
              </a:rPr>
              <a:t>安全评估服务建议书</a:t>
            </a:r>
          </a:p>
          <a:p>
            <a:pPr marL="0" indent="0">
              <a:lnSpc>
                <a:spcPct val="150000"/>
              </a:lnSpc>
              <a:buNone/>
            </a:pPr>
            <a:endPar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lnSpc>
                <a:spcPct val="150000"/>
              </a:lnSpc>
              <a:buNone/>
            </a:pPr>
            <a:endParaRPr kumimoji="1" lang="en-US" altLang="zh-CN" sz="1200" dirty="0">
              <a:latin typeface="微软雅黑" pitchFamily="34" charset="-122"/>
              <a:ea typeface="微软雅黑" pitchFamily="34" charset="-122"/>
            </a:endParaRPr>
          </a:p>
          <a:p>
            <a:pPr marL="0" indent="0">
              <a:lnSpc>
                <a:spcPct val="150000"/>
              </a:lnSpc>
              <a:buNone/>
            </a:pPr>
            <a:endParaRPr kumimoji="1" lang="en-US" altLang="zh-CN" sz="1200" dirty="0">
              <a:latin typeface="微软雅黑" pitchFamily="34" charset="-122"/>
              <a:ea typeface="微软雅黑" pitchFamily="34" charset="-122"/>
            </a:endParaRPr>
          </a:p>
          <a:p>
            <a:pPr marL="0" indent="0">
              <a:lnSpc>
                <a:spcPct val="150000"/>
              </a:lnSpc>
              <a:buNone/>
            </a:pPr>
            <a:endParaRPr kumimoji="1" lang="zh-CN" altLang="en-US" sz="1200" dirty="0">
              <a:latin typeface="微软雅黑" pitchFamily="34" charset="-122"/>
              <a:ea typeface="微软雅黑" pitchFamily="34" charset="-122"/>
            </a:endParaRPr>
          </a:p>
        </p:txBody>
      </p:sp>
      <p:sp>
        <p:nvSpPr>
          <p:cNvPr id="6" name="TextBox 3">
            <a:extLst>
              <a:ext uri="{FF2B5EF4-FFF2-40B4-BE49-F238E27FC236}">
                <a16:creationId xmlns:a16="http://schemas.microsoft.com/office/drawing/2014/main" id="{191B61BD-F0A0-43E9-9F42-9069118F53CB}"/>
              </a:ext>
            </a:extLst>
          </p:cNvPr>
          <p:cNvSpPr txBox="1"/>
          <p:nvPr/>
        </p:nvSpPr>
        <p:spPr>
          <a:xfrm>
            <a:off x="45720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2. </a:t>
            </a:r>
            <a:r>
              <a:rPr kumimoji="1" lang="zh-CN" altLang="en-US" b="1" dirty="0">
                <a:solidFill>
                  <a:srgbClr val="009EA1"/>
                </a:solidFill>
                <a:latin typeface="微软雅黑" pitchFamily="34" charset="-122"/>
                <a:ea typeface="微软雅黑" pitchFamily="34" charset="-122"/>
              </a:rPr>
              <a:t>认证机构如何参与进来</a:t>
            </a:r>
            <a:endParaRPr kumimoji="1" lang="en-US" altLang="zh-CN" b="1" dirty="0">
              <a:solidFill>
                <a:srgbClr val="009EA1"/>
              </a:solidFill>
              <a:latin typeface="微软雅黑" pitchFamily="34" charset="-122"/>
              <a:ea typeface="微软雅黑" pitchFamily="34" charset="-122"/>
            </a:endParaRPr>
          </a:p>
        </p:txBody>
      </p:sp>
      <p:pic>
        <p:nvPicPr>
          <p:cNvPr id="7" name="Picture 2">
            <a:extLst>
              <a:ext uri="{FF2B5EF4-FFF2-40B4-BE49-F238E27FC236}">
                <a16:creationId xmlns:a16="http://schemas.microsoft.com/office/drawing/2014/main" id="{EA1B5BBD-F47A-468D-9D57-F0CC222AF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76" y="3079233"/>
            <a:ext cx="4802474" cy="860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图片 7">
            <a:extLst>
              <a:ext uri="{FF2B5EF4-FFF2-40B4-BE49-F238E27FC236}">
                <a16:creationId xmlns:a16="http://schemas.microsoft.com/office/drawing/2014/main" id="{569AEE37-58CD-49B5-8EAB-83DA37C96EFD}"/>
              </a:ext>
            </a:extLst>
          </p:cNvPr>
          <p:cNvPicPr>
            <a:picLocks noChangeAspect="1"/>
          </p:cNvPicPr>
          <p:nvPr/>
        </p:nvPicPr>
        <p:blipFill>
          <a:blip r:embed="rId3"/>
          <a:stretch>
            <a:fillRect/>
          </a:stretch>
        </p:blipFill>
        <p:spPr>
          <a:xfrm>
            <a:off x="5829300" y="1698624"/>
            <a:ext cx="2127250" cy="2917582"/>
          </a:xfrm>
          <a:prstGeom prst="rect">
            <a:avLst/>
          </a:prstGeom>
        </p:spPr>
      </p:pic>
    </p:spTree>
    <p:extLst>
      <p:ext uri="{BB962C8B-B14F-4D97-AF65-F5344CB8AC3E}">
        <p14:creationId xmlns:p14="http://schemas.microsoft.com/office/powerpoint/2010/main" val="3159158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78294"/>
            <a:ext cx="7264400" cy="871105"/>
          </a:xfrm>
        </p:spPr>
        <p:txBody>
          <a:bodyPr>
            <a:noAutofit/>
          </a:bodyPr>
          <a:lstStyle/>
          <a:p>
            <a:pPr marL="0" indent="0">
              <a:buNone/>
            </a:pPr>
            <a:r>
              <a:rPr kumimoji="1" lang="zh-CN" altLang="en-US" sz="1200" b="1" dirty="0">
                <a:latin typeface="微软雅黑" pitchFamily="34" charset="-122"/>
                <a:ea typeface="微软雅黑" pitchFamily="34" charset="-122"/>
                <a:sym typeface="Wingdings" panose="05000000000000000000" pitchFamily="2" charset="2"/>
              </a:rPr>
              <a:t>阶段二、</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en-US" altLang="zh-CN" sz="1200" b="1" dirty="0">
                <a:latin typeface="微软雅黑" pitchFamily="34" charset="-122"/>
                <a:ea typeface="微软雅黑" pitchFamily="34" charset="-122"/>
                <a:sym typeface="Wingdings" panose="05000000000000000000" pitchFamily="2" charset="2"/>
              </a:rPr>
              <a:t>	</a:t>
            </a:r>
            <a:r>
              <a:rPr kumimoji="1" lang="zh-CN" altLang="en-US" sz="1200" b="1" dirty="0">
                <a:latin typeface="微软雅黑" pitchFamily="34" charset="-122"/>
                <a:ea typeface="微软雅黑" pitchFamily="34" charset="-122"/>
                <a:sym typeface="Wingdings" panose="05000000000000000000" pitchFamily="2" charset="2"/>
              </a:rPr>
              <a:t>在本阶段进行</a:t>
            </a:r>
            <a:r>
              <a:rPr kumimoji="1" lang="zh-CN" altLang="en-US" sz="1200" b="1" dirty="0">
                <a:solidFill>
                  <a:srgbClr val="FF0000"/>
                </a:solidFill>
                <a:latin typeface="微软雅黑" pitchFamily="34" charset="-122"/>
                <a:ea typeface="微软雅黑" pitchFamily="34" charset="-122"/>
                <a:sym typeface="Wingdings" panose="05000000000000000000" pitchFamily="2" charset="2"/>
              </a:rPr>
              <a:t>评估合同的签署</a:t>
            </a:r>
            <a:r>
              <a:rPr kumimoji="1" lang="zh-CN" altLang="en-US" sz="1200" b="1" dirty="0">
                <a:latin typeface="微软雅黑" pitchFamily="34" charset="-122"/>
                <a:ea typeface="微软雅黑" pitchFamily="34" charset="-122"/>
                <a:sym typeface="Wingdings" panose="05000000000000000000" pitchFamily="2" charset="2"/>
              </a:rPr>
              <a:t>，评测机构开展项目风险评估、建立评估标准、确定评估项目组，并且</a:t>
            </a:r>
            <a:r>
              <a:rPr kumimoji="1" lang="zh-CN" altLang="en-US" sz="1200" b="1" dirty="0">
                <a:solidFill>
                  <a:srgbClr val="FF0000"/>
                </a:solidFill>
                <a:latin typeface="微软雅黑" pitchFamily="34" charset="-122"/>
                <a:ea typeface="微软雅黑" pitchFamily="34" charset="-122"/>
                <a:sym typeface="Wingdings" panose="05000000000000000000" pitchFamily="2" charset="2"/>
              </a:rPr>
              <a:t>发布评估计划给客户</a:t>
            </a:r>
            <a:r>
              <a:rPr kumimoji="1" lang="zh-CN" altLang="en-US" sz="1200" b="1" dirty="0">
                <a:latin typeface="微软雅黑" pitchFamily="34" charset="-122"/>
                <a:ea typeface="微软雅黑" pitchFamily="34" charset="-122"/>
                <a:sym typeface="Wingdings" panose="05000000000000000000" pitchFamily="2" charset="2"/>
              </a:rPr>
              <a:t>。</a:t>
            </a:r>
            <a:r>
              <a:rPr kumimoji="1" lang="en-US" altLang="zh-CN" sz="1200" dirty="0">
                <a:latin typeface="微软雅黑" pitchFamily="34" charset="-122"/>
                <a:ea typeface="微软雅黑" pitchFamily="34" charset="-122"/>
                <a:sym typeface="Wingdings" panose="05000000000000000000" pitchFamily="2" charset="2"/>
              </a:rPr>
              <a:t>                   </a:t>
            </a:r>
          </a:p>
          <a:p>
            <a:pPr marL="0" indent="0">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buNone/>
            </a:pPr>
            <a:endParaRPr kumimoji="1" lang="en-US" altLang="zh-CN" sz="1600" dirty="0">
              <a:latin typeface="微软雅黑" pitchFamily="34" charset="-122"/>
              <a:ea typeface="微软雅黑" pitchFamily="34" charset="-122"/>
            </a:endParaRPr>
          </a:p>
          <a:p>
            <a:pPr marL="0" indent="0">
              <a:buNone/>
            </a:pPr>
            <a:endParaRPr kumimoji="1" lang="en-US" altLang="zh-CN" sz="1600" dirty="0">
              <a:latin typeface="微软雅黑" pitchFamily="34" charset="-122"/>
              <a:ea typeface="微软雅黑" pitchFamily="34" charset="-122"/>
            </a:endParaRPr>
          </a:p>
          <a:p>
            <a:pPr marL="0" indent="0">
              <a:buNone/>
            </a:pPr>
            <a:endParaRPr kumimoji="1" lang="zh-CN" altLang="en-US" sz="1600"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00" y="1695900"/>
            <a:ext cx="6783950" cy="2440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2">
            <a:extLst>
              <a:ext uri="{FF2B5EF4-FFF2-40B4-BE49-F238E27FC236}">
                <a16:creationId xmlns:a16="http://schemas.microsoft.com/office/drawing/2014/main" id="{D8E3A7F0-5A66-462E-9891-D6F3DB622100}"/>
              </a:ext>
            </a:extLst>
          </p:cNvPr>
          <p:cNvSpPr>
            <a:spLocks noChangeArrowheads="1"/>
          </p:cNvSpPr>
          <p:nvPr/>
        </p:nvSpPr>
        <p:spPr bwMode="auto">
          <a:xfrm flipV="1">
            <a:off x="6146799" y="-1061606"/>
            <a:ext cx="5241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TextBox 3">
            <a:extLst>
              <a:ext uri="{FF2B5EF4-FFF2-40B4-BE49-F238E27FC236}">
                <a16:creationId xmlns:a16="http://schemas.microsoft.com/office/drawing/2014/main" id="{0E338476-F454-4654-AAAC-920721695BB3}"/>
              </a:ext>
            </a:extLst>
          </p:cNvPr>
          <p:cNvSpPr txBox="1"/>
          <p:nvPr/>
        </p:nvSpPr>
        <p:spPr>
          <a:xfrm>
            <a:off x="45720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2. </a:t>
            </a:r>
            <a:r>
              <a:rPr kumimoji="1" lang="zh-CN" altLang="en-US" b="1" dirty="0">
                <a:solidFill>
                  <a:srgbClr val="009EA1"/>
                </a:solidFill>
                <a:latin typeface="微软雅黑" pitchFamily="34" charset="-122"/>
                <a:ea typeface="微软雅黑" pitchFamily="34" charset="-122"/>
              </a:rPr>
              <a:t>认证机构如何参与进来</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76728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16208"/>
            <a:ext cx="8229600" cy="762000"/>
          </a:xfrm>
        </p:spPr>
        <p:txBody>
          <a:bodyPr>
            <a:noAutofit/>
          </a:bodyPr>
          <a:lstStyle/>
          <a:p>
            <a:pPr marL="0" indent="0">
              <a:buNone/>
            </a:pPr>
            <a:r>
              <a:rPr kumimoji="1" lang="zh-CN" altLang="en-US" sz="1200" b="1" dirty="0">
                <a:latin typeface="微软雅黑" pitchFamily="34" charset="-122"/>
                <a:ea typeface="微软雅黑" pitchFamily="34" charset="-122"/>
                <a:sym typeface="Wingdings" panose="05000000000000000000" pitchFamily="2" charset="2"/>
              </a:rPr>
              <a:t>阶段三、</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评审机构通过文档评估和现场审核的方式开展项目，当所有的</a:t>
            </a:r>
            <a:r>
              <a:rPr kumimoji="1" lang="zh-CN" altLang="en-US" sz="1200" b="1" dirty="0">
                <a:solidFill>
                  <a:srgbClr val="FF0000"/>
                </a:solidFill>
                <a:latin typeface="微软雅黑" pitchFamily="34" charset="-122"/>
                <a:ea typeface="微软雅黑" pitchFamily="34" charset="-122"/>
              </a:rPr>
              <a:t>一类和二类开口</a:t>
            </a:r>
            <a:r>
              <a:rPr kumimoji="1" lang="zh-CN" altLang="en-US" sz="1200" b="1" dirty="0">
                <a:latin typeface="微软雅黑" pitchFamily="34" charset="-122"/>
                <a:ea typeface="微软雅黑" pitchFamily="34" charset="-122"/>
              </a:rPr>
              <a:t>项都关闭后，开始准备评估报告和证书。</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03" y="1454150"/>
            <a:ext cx="5375447" cy="333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94036C19-8E1D-40F6-8599-B272200DF287}"/>
              </a:ext>
            </a:extLst>
          </p:cNvPr>
          <p:cNvSpPr txBox="1"/>
          <p:nvPr/>
        </p:nvSpPr>
        <p:spPr>
          <a:xfrm>
            <a:off x="45720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2. </a:t>
            </a:r>
            <a:r>
              <a:rPr kumimoji="1" lang="zh-CN" altLang="en-US" b="1" dirty="0">
                <a:solidFill>
                  <a:srgbClr val="009EA1"/>
                </a:solidFill>
                <a:latin typeface="微软雅黑" pitchFamily="34" charset="-122"/>
                <a:ea typeface="微软雅黑" pitchFamily="34" charset="-122"/>
              </a:rPr>
              <a:t>认证机构如何参与进来</a:t>
            </a:r>
            <a:endParaRPr kumimoji="1" lang="en-US" altLang="zh-CN" b="1" dirty="0">
              <a:solidFill>
                <a:srgbClr val="009EA1"/>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EA48883F-C2D2-4FAA-9C05-66739CA74E38}"/>
              </a:ext>
            </a:extLst>
          </p:cNvPr>
          <p:cNvSpPr txBox="1"/>
          <p:nvPr/>
        </p:nvSpPr>
        <p:spPr>
          <a:xfrm>
            <a:off x="6521450" y="1491734"/>
            <a:ext cx="2019300" cy="1169551"/>
          </a:xfrm>
          <a:prstGeom prst="rect">
            <a:avLst/>
          </a:prstGeom>
          <a:noFill/>
        </p:spPr>
        <p:txBody>
          <a:bodyPr wrap="square" rtlCol="0">
            <a:spAutoFit/>
          </a:bodyPr>
          <a:lstStyle/>
          <a:p>
            <a:r>
              <a:rPr kumimoji="1" lang="zh-CN" altLang="en-US" sz="1000" b="1" dirty="0">
                <a:latin typeface="微软雅黑" pitchFamily="34" charset="-122"/>
                <a:ea typeface="微软雅黑" pitchFamily="34" charset="-122"/>
              </a:rPr>
              <a:t>一类</a:t>
            </a:r>
            <a:r>
              <a:rPr kumimoji="1" lang="en-US" altLang="zh-CN" sz="1000" b="1" dirty="0">
                <a:latin typeface="微软雅黑" pitchFamily="34" charset="-122"/>
                <a:ea typeface="微软雅黑" pitchFamily="34" charset="-122"/>
              </a:rPr>
              <a:t>:  </a:t>
            </a:r>
            <a:r>
              <a:rPr kumimoji="1" lang="zh-CN" altLang="en-US" sz="1000" b="1" dirty="0">
                <a:solidFill>
                  <a:srgbClr val="FF0000"/>
                </a:solidFill>
                <a:latin typeface="微软雅黑" pitchFamily="34" charset="-122"/>
                <a:ea typeface="微软雅黑" pitchFamily="34" charset="-122"/>
              </a:rPr>
              <a:t>软件安全关键问题</a:t>
            </a:r>
            <a:endParaRPr kumimoji="1" lang="en-US" altLang="zh-CN" sz="1000" b="1" dirty="0">
              <a:solidFill>
                <a:srgbClr val="FF0000"/>
              </a:solidFill>
              <a:latin typeface="微软雅黑" pitchFamily="34" charset="-122"/>
              <a:ea typeface="微软雅黑" pitchFamily="34" charset="-122"/>
            </a:endParaRPr>
          </a:p>
          <a:p>
            <a:endParaRPr kumimoji="1" lang="en-US" altLang="zh-CN" sz="1000" b="1" dirty="0">
              <a:latin typeface="微软雅黑" pitchFamily="34" charset="-122"/>
              <a:ea typeface="微软雅黑" pitchFamily="34" charset="-122"/>
            </a:endParaRPr>
          </a:p>
          <a:p>
            <a:r>
              <a:rPr kumimoji="1" lang="zh-CN" altLang="en-US" sz="1000" b="1" dirty="0">
                <a:latin typeface="微软雅黑" pitchFamily="34" charset="-122"/>
                <a:ea typeface="微软雅黑" pitchFamily="34" charset="-122"/>
              </a:rPr>
              <a:t>二类</a:t>
            </a:r>
            <a:r>
              <a:rPr kumimoji="1" lang="en-US" altLang="zh-CN" sz="1000" b="1" dirty="0">
                <a:latin typeface="微软雅黑" pitchFamily="34" charset="-122"/>
                <a:ea typeface="微软雅黑" pitchFamily="34" charset="-122"/>
              </a:rPr>
              <a:t>:  </a:t>
            </a:r>
            <a:r>
              <a:rPr kumimoji="1" lang="zh-CN" altLang="en-US" sz="1000" b="1" dirty="0">
                <a:solidFill>
                  <a:srgbClr val="FF0000"/>
                </a:solidFill>
                <a:latin typeface="微软雅黑" pitchFamily="34" charset="-122"/>
                <a:ea typeface="微软雅黑" pitchFamily="34" charset="-122"/>
              </a:rPr>
              <a:t>评估中的不一致或者所依据评估标准中信息的丢失</a:t>
            </a:r>
            <a:endParaRPr kumimoji="1" lang="en-US" altLang="zh-CN" sz="1000" b="1" dirty="0">
              <a:solidFill>
                <a:srgbClr val="FF0000"/>
              </a:solidFill>
              <a:latin typeface="微软雅黑" pitchFamily="34" charset="-122"/>
              <a:ea typeface="微软雅黑" pitchFamily="34" charset="-122"/>
            </a:endParaRPr>
          </a:p>
          <a:p>
            <a:endParaRPr kumimoji="1" lang="en-US" altLang="zh-CN" sz="1000" b="1" dirty="0">
              <a:latin typeface="微软雅黑" pitchFamily="34" charset="-122"/>
              <a:ea typeface="微软雅黑" pitchFamily="34" charset="-122"/>
            </a:endParaRPr>
          </a:p>
          <a:p>
            <a:r>
              <a:rPr kumimoji="1" lang="zh-CN" altLang="en-US" sz="1000" b="1" dirty="0">
                <a:latin typeface="微软雅黑" pitchFamily="34" charset="-122"/>
                <a:ea typeface="微软雅黑" pitchFamily="34" charset="-122"/>
              </a:rPr>
              <a:t>三类</a:t>
            </a:r>
            <a:r>
              <a:rPr kumimoji="1" lang="en-US" altLang="zh-CN" sz="1000" b="1" dirty="0">
                <a:latin typeface="微软雅黑" pitchFamily="34" charset="-122"/>
                <a:ea typeface="微软雅黑" pitchFamily="34" charset="-122"/>
              </a:rPr>
              <a:t>: </a:t>
            </a:r>
            <a:r>
              <a:rPr kumimoji="1" lang="zh-CN" altLang="en-US" sz="1000" b="1" dirty="0">
                <a:latin typeface="微软雅黑" pitchFamily="34" charset="-122"/>
                <a:ea typeface="微软雅黑" pitchFamily="34" charset="-122"/>
              </a:rPr>
              <a:t>一些简单的文字错误或者不一致</a:t>
            </a:r>
          </a:p>
        </p:txBody>
      </p:sp>
    </p:spTree>
    <p:extLst>
      <p:ext uri="{BB962C8B-B14F-4D97-AF65-F5344CB8AC3E}">
        <p14:creationId xmlns:p14="http://schemas.microsoft.com/office/powerpoint/2010/main" val="3854983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6986BB3C-2C0D-4FBF-AAED-374BA011F91D}"/>
              </a:ext>
            </a:extLst>
          </p:cNvPr>
          <p:cNvSpPr txBox="1"/>
          <p:nvPr/>
        </p:nvSpPr>
        <p:spPr>
          <a:xfrm>
            <a:off x="45720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3.</a:t>
            </a:r>
            <a:r>
              <a:rPr kumimoji="1" lang="zh-CN" altLang="en-US" b="1" dirty="0">
                <a:solidFill>
                  <a:srgbClr val="009EA1"/>
                </a:solidFill>
                <a:latin typeface="微软雅黑" pitchFamily="34" charset="-122"/>
                <a:ea typeface="微软雅黑" pitchFamily="34" charset="-122"/>
              </a:rPr>
              <a:t>认证基本流程</a:t>
            </a:r>
            <a:endParaRPr kumimoji="1" lang="en-US" altLang="zh-CN" b="1" dirty="0">
              <a:solidFill>
                <a:srgbClr val="009EA1"/>
              </a:solidFill>
              <a:latin typeface="微软雅黑" pitchFamily="34" charset="-122"/>
              <a:ea typeface="微软雅黑" pitchFamily="34" charset="-122"/>
            </a:endParaRPr>
          </a:p>
        </p:txBody>
      </p:sp>
      <p:sp>
        <p:nvSpPr>
          <p:cNvPr id="7" name="内容占位符 2">
            <a:extLst>
              <a:ext uri="{FF2B5EF4-FFF2-40B4-BE49-F238E27FC236}">
                <a16:creationId xmlns:a16="http://schemas.microsoft.com/office/drawing/2014/main" id="{8808A524-343F-431E-8FA0-F5B20A7ABB6E}"/>
              </a:ext>
            </a:extLst>
          </p:cNvPr>
          <p:cNvSpPr>
            <a:spLocks noGrp="1"/>
          </p:cNvSpPr>
          <p:nvPr>
            <p:ph idx="1"/>
          </p:nvPr>
        </p:nvSpPr>
        <p:spPr>
          <a:xfrm>
            <a:off x="457200" y="688464"/>
            <a:ext cx="8229600" cy="3762886"/>
          </a:xfrm>
        </p:spPr>
        <p:txBody>
          <a:bodyPr>
            <a:noAutofit/>
          </a:bodyPr>
          <a:lstStyle/>
          <a:p>
            <a:pPr marL="400050" lvl="1" indent="0">
              <a:lnSpc>
                <a:spcPct val="150000"/>
              </a:lnSpc>
              <a:buNone/>
            </a:pPr>
            <a:r>
              <a:rPr kumimoji="1" lang="zh-CN" altLang="en-US" sz="1200" b="1" dirty="0">
                <a:latin typeface="微软雅黑" panose="020B0503020204020204" pitchFamily="34" charset="-122"/>
                <a:ea typeface="微软雅黑" panose="020B0503020204020204" pitchFamily="34" charset="-122"/>
              </a:rPr>
              <a:t>对功能安全产品的评测服务，包括</a:t>
            </a:r>
            <a:r>
              <a:rPr kumimoji="1" lang="en-US" altLang="zh-CN" sz="1200" b="1" dirty="0">
                <a:latin typeface="微软雅黑" panose="020B0503020204020204" pitchFamily="34" charset="-122"/>
                <a:ea typeface="微软雅黑" panose="020B0503020204020204" pitchFamily="34" charset="-122"/>
              </a:rPr>
              <a:t>4</a:t>
            </a:r>
            <a:r>
              <a:rPr kumimoji="1" lang="zh-CN" altLang="en-US" sz="1200" b="1" dirty="0">
                <a:latin typeface="微软雅黑" panose="020B0503020204020204" pitchFamily="34" charset="-122"/>
                <a:ea typeface="微软雅黑" panose="020B0503020204020204" pitchFamily="34" charset="-122"/>
              </a:rPr>
              <a:t>个阶段：</a:t>
            </a:r>
            <a:endParaRPr kumimoji="1" lang="en-US" altLang="zh-CN" sz="1200" b="1" dirty="0">
              <a:latin typeface="微软雅黑" panose="020B0503020204020204" pitchFamily="34" charset="-122"/>
              <a:ea typeface="微软雅黑" panose="020B0503020204020204" pitchFamily="34" charset="-122"/>
            </a:endParaRPr>
          </a:p>
          <a:p>
            <a:pPr marL="400050" lvl="1" indent="0">
              <a:lnSpc>
                <a:spcPct val="150000"/>
              </a:lnSpc>
              <a:buNone/>
            </a:pPr>
            <a:r>
              <a:rPr kumimoji="1" lang="en-US" altLang="zh-CN" sz="1200" b="1" dirty="0">
                <a:latin typeface="微软雅黑" panose="020B0503020204020204" pitchFamily="34" charset="-122"/>
                <a:ea typeface="微软雅黑" panose="020B0503020204020204" pitchFamily="34" charset="-122"/>
              </a:rPr>
              <a:t>a. </a:t>
            </a:r>
            <a:r>
              <a:rPr kumimoji="1" lang="zh-CN" altLang="en-US" sz="1200" b="1" dirty="0">
                <a:latin typeface="微软雅黑" panose="020B0503020204020204" pitchFamily="34" charset="-122"/>
                <a:ea typeface="微软雅黑" panose="020B0503020204020204" pitchFamily="34" charset="-122"/>
              </a:rPr>
              <a:t>项目启动阶段</a:t>
            </a:r>
            <a:endParaRPr kumimoji="1" lang="en-US" altLang="zh-CN" sz="1200" b="1" dirty="0">
              <a:latin typeface="微软雅黑" panose="020B0503020204020204" pitchFamily="34" charset="-122"/>
              <a:ea typeface="微软雅黑" panose="020B0503020204020204" pitchFamily="34" charset="-122"/>
            </a:endParaRPr>
          </a:p>
          <a:p>
            <a:pPr marL="0" indent="0">
              <a:lnSpc>
                <a:spcPct val="150000"/>
              </a:lnSpc>
              <a:buNone/>
            </a:pPr>
            <a:r>
              <a:rPr kumimoji="1" lang="en-US" altLang="zh-CN" sz="1200" dirty="0">
                <a:latin typeface="微软雅黑" panose="020B0503020204020204" pitchFamily="34" charset="-122"/>
                <a:ea typeface="微软雅黑" panose="020B0503020204020204" pitchFamily="34" charset="-122"/>
              </a:rPr>
              <a:t>		1)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项目启动</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技术会议</a:t>
            </a: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2)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功能安全项目培训、咨询</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(SIL</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认证机构，会提供相应的培训选项包括，</a:t>
            </a:r>
            <a:r>
              <a:rPr kumimoji="1" lang="en-US" altLang="zh-CN" sz="1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EN50128</a:t>
            </a:r>
            <a:r>
              <a:rPr kumimoji="1" lang="zh-CN" altLang="en-US" sz="1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标准、安全软件需求和设计、安全软件测试</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1200" dirty="0">
              <a:latin typeface="微软雅黑" panose="020B0503020204020204" pitchFamily="34" charset="-122"/>
              <a:ea typeface="微软雅黑" panose="020B0503020204020204" pitchFamily="34" charset="-122"/>
            </a:endParaRPr>
          </a:p>
          <a:p>
            <a:pPr marL="400050" lvl="1" indent="0">
              <a:lnSpc>
                <a:spcPct val="150000"/>
              </a:lnSpc>
              <a:buNone/>
            </a:pPr>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b. </a:t>
            </a:r>
            <a:r>
              <a:rPr kumimoji="1" lang="zh-CN" altLang="en-US" sz="1200" b="1" dirty="0">
                <a:latin typeface="微软雅黑" panose="020B0503020204020204" pitchFamily="34" charset="-122"/>
                <a:ea typeface="微软雅黑" panose="020B0503020204020204" pitchFamily="34" charset="-122"/>
                <a:sym typeface="Wingdings" panose="05000000000000000000" pitchFamily="2" charset="2"/>
              </a:rPr>
              <a:t>概念审核阶段</a:t>
            </a:r>
            <a:endPar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endParaRPr>
          </a:p>
          <a:p>
            <a:pPr marL="0" lvl="1"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1)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计划、设计文档的审核</a:t>
            </a: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400050" lvl="1" indent="0">
              <a:lnSpc>
                <a:spcPct val="150000"/>
              </a:lnSpc>
              <a:buNone/>
            </a:pPr>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c. </a:t>
            </a:r>
            <a:r>
              <a:rPr kumimoji="1" lang="zh-CN" altLang="en-US" sz="1200" b="1" dirty="0">
                <a:latin typeface="微软雅黑" panose="020B0503020204020204" pitchFamily="34" charset="-122"/>
                <a:ea typeface="微软雅黑" panose="020B0503020204020204" pitchFamily="34" charset="-122"/>
                <a:sym typeface="Wingdings" panose="05000000000000000000" pitchFamily="2" charset="2"/>
              </a:rPr>
              <a:t> 主检阶段</a:t>
            </a:r>
            <a:endPar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r>
              <a:rPr kumimoji="1" lang="en-US" altLang="zh-CN" sz="1200" dirty="0">
                <a:latin typeface="微软雅黑" panose="020B0503020204020204" pitchFamily="34" charset="-122"/>
                <a:ea typeface="微软雅黑" panose="020B0503020204020204" pitchFamily="34" charset="-122"/>
              </a:rPr>
              <a:t>		1) </a:t>
            </a:r>
            <a:r>
              <a:rPr kumimoji="1" lang="zh-CN" altLang="en-US" sz="1200" dirty="0">
                <a:latin typeface="微软雅黑" panose="020B0503020204020204" pitchFamily="34" charset="-122"/>
                <a:ea typeface="微软雅黑" panose="020B0503020204020204" pitchFamily="34" charset="-122"/>
              </a:rPr>
              <a:t>软件验证</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测试的审核</a:t>
            </a: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400050" lvl="1" indent="0">
              <a:lnSpc>
                <a:spcPct val="150000"/>
              </a:lnSpc>
              <a:buNone/>
            </a:pPr>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d. </a:t>
            </a:r>
            <a:r>
              <a:rPr kumimoji="1" lang="zh-CN" altLang="en-US" sz="1200" b="1" dirty="0">
                <a:latin typeface="微软雅黑" panose="020B0503020204020204" pitchFamily="34" charset="-122"/>
                <a:ea typeface="微软雅黑" panose="020B0503020204020204" pitchFamily="34" charset="-122"/>
                <a:sym typeface="Wingdings" panose="05000000000000000000" pitchFamily="2" charset="2"/>
              </a:rPr>
              <a:t>认证阶段</a:t>
            </a:r>
            <a:endPar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endParaRPr>
          </a:p>
          <a:p>
            <a:pPr marL="0" lvl="1" indent="0">
              <a:lnSpc>
                <a:spcPct val="150000"/>
              </a:lnSpc>
              <a:buNone/>
            </a:pP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r>
              <a:rPr kumimoji="1" lang="zh-CN" altLang="en-US" sz="1200" dirty="0">
                <a:latin typeface="微软雅黑" panose="020B0503020204020204" pitchFamily="34" charset="-122"/>
                <a:ea typeface="微软雅黑" panose="020B0503020204020204" pitchFamily="34" charset="-122"/>
                <a:sym typeface="Wingdings" panose="05000000000000000000" pitchFamily="2" charset="2"/>
              </a:rPr>
              <a:t>基于测试报告，如果各项均符合要求，则由认证机构颁发证书</a:t>
            </a:r>
            <a:r>
              <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rPr>
              <a:t>  </a:t>
            </a:r>
          </a:p>
          <a:p>
            <a:pPr marL="0" lvl="1" indent="0">
              <a:lnSpc>
                <a:spcPct val="150000"/>
              </a:lnSpc>
              <a:buNone/>
            </a:pPr>
            <a:endParaRPr kumimoji="1"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endParaRPr kumimoji="1"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281925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609600"/>
            <a:ext cx="8229600" cy="4140200"/>
          </a:xfrm>
        </p:spPr>
        <p:txBody>
          <a:bodyPr>
            <a:noAutofit/>
          </a:bodyPr>
          <a:lstStyle/>
          <a:p>
            <a:pPr marL="0" indent="0">
              <a:lnSpc>
                <a:spcPct val="150000"/>
              </a:lnSpc>
              <a:buNone/>
            </a:pPr>
            <a:r>
              <a:rPr kumimoji="1" lang="en-US" altLang="zh-CN" sz="1400" b="1" dirty="0">
                <a:latin typeface="微软雅黑" pitchFamily="34" charset="-122"/>
                <a:ea typeface="微软雅黑" pitchFamily="34" charset="-122"/>
                <a:sym typeface="Wingdings" panose="05000000000000000000" pitchFamily="2" charset="2"/>
              </a:rPr>
              <a:t>b. </a:t>
            </a:r>
            <a:r>
              <a:rPr kumimoji="1" lang="zh-CN" altLang="en-US" sz="1400" b="1" dirty="0">
                <a:latin typeface="微软雅黑" pitchFamily="34" charset="-122"/>
                <a:ea typeface="微软雅黑" pitchFamily="34" charset="-122"/>
                <a:sym typeface="Wingdings" panose="05000000000000000000" pitchFamily="2" charset="2"/>
              </a:rPr>
              <a:t>概念审核阶段</a:t>
            </a:r>
          </a:p>
          <a:p>
            <a:pPr marL="0" lvl="1" indent="0">
              <a:lnSpc>
                <a:spcPct val="200000"/>
              </a:lnSpc>
              <a:buNone/>
            </a:pPr>
            <a:r>
              <a:rPr kumimoji="1" lang="en-US" altLang="zh-CN" sz="1200" dirty="0">
                <a:latin typeface="微软雅黑" pitchFamily="34" charset="-122"/>
                <a:ea typeface="微软雅黑" pitchFamily="34" charset="-122"/>
                <a:sym typeface="Wingdings" panose="05000000000000000000" pitchFamily="2" charset="2"/>
              </a:rPr>
              <a:t>	a. </a:t>
            </a:r>
            <a:r>
              <a:rPr kumimoji="1" lang="zh-CN" altLang="en-US" sz="1200" dirty="0">
                <a:latin typeface="微软雅黑" pitchFamily="34" charset="-122"/>
                <a:ea typeface="微软雅黑" pitchFamily="34" charset="-122"/>
                <a:sym typeface="Wingdings" panose="05000000000000000000" pitchFamily="2" charset="2"/>
              </a:rPr>
              <a:t>检查并评审产品需求规范和安全设计概念</a:t>
            </a:r>
            <a:endParaRPr kumimoji="1" lang="en-US" altLang="zh-CN" sz="1200" b="1" dirty="0">
              <a:latin typeface="微软雅黑" pitchFamily="34" charset="-122"/>
              <a:ea typeface="微软雅黑" pitchFamily="34" charset="-122"/>
              <a:sym typeface="Wingdings" panose="05000000000000000000" pitchFamily="2" charset="2"/>
            </a:endParaRPr>
          </a:p>
          <a:p>
            <a:pPr marL="0" lvl="1" indent="0">
              <a:lnSpc>
                <a:spcPct val="200000"/>
              </a:lnSpc>
              <a:buNone/>
            </a:pPr>
            <a:r>
              <a:rPr kumimoji="1" lang="en-US" altLang="zh-CN" sz="1200" dirty="0">
                <a:latin typeface="微软雅黑" pitchFamily="34" charset="-122"/>
                <a:ea typeface="微软雅黑" pitchFamily="34" charset="-122"/>
                <a:sym typeface="Wingdings" panose="05000000000000000000" pitchFamily="2" charset="2"/>
              </a:rPr>
              <a:t>	c. </a:t>
            </a:r>
            <a:r>
              <a:rPr kumimoji="1" lang="zh-CN" altLang="en-US" sz="1200" dirty="0">
                <a:latin typeface="微软雅黑" pitchFamily="34" charset="-122"/>
                <a:ea typeface="微软雅黑" pitchFamily="34" charset="-122"/>
                <a:sym typeface="Wingdings" panose="05000000000000000000" pitchFamily="2" charset="2"/>
              </a:rPr>
              <a:t>在产品各个生命周期阶段，尤其在</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开发过程中</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质量管理</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，检查并评估故障避免措施的计划</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200000"/>
              </a:lnSpc>
              <a:buNone/>
            </a:pPr>
            <a:r>
              <a:rPr kumimoji="1" lang="en-US" altLang="zh-CN" sz="1200" dirty="0">
                <a:latin typeface="微软雅黑" pitchFamily="34" charset="-122"/>
                <a:ea typeface="微软雅黑" pitchFamily="34" charset="-122"/>
                <a:sym typeface="Wingdings" panose="05000000000000000000" pitchFamily="2" charset="2"/>
              </a:rPr>
              <a:t>	d. </a:t>
            </a:r>
            <a:r>
              <a:rPr kumimoji="1" lang="zh-CN" altLang="en-US" sz="1200" dirty="0">
                <a:latin typeface="微软雅黑" pitchFamily="34" charset="-122"/>
                <a:ea typeface="微软雅黑" pitchFamily="34" charset="-122"/>
                <a:sym typeface="Wingdings" panose="05000000000000000000" pitchFamily="2" charset="2"/>
              </a:rPr>
              <a:t>评估检查和控制故障需采取的措施</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措施</a:t>
            </a:r>
            <a:r>
              <a:rPr kumimoji="1" lang="en-US" altLang="zh-CN" sz="1200" dirty="0">
                <a:latin typeface="微软雅黑" pitchFamily="34" charset="-122"/>
                <a:ea typeface="微软雅黑" pitchFamily="34" charset="-122"/>
                <a:sym typeface="Wingdings" panose="05000000000000000000" pitchFamily="2" charset="2"/>
              </a:rPr>
              <a:t>)</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 FMEDA(</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失效模式影响及诊断分析</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，评价是否安全完整等级能够达到预期的目的；</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200000"/>
              </a:lnSpc>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b="1" dirty="0">
                <a:solidFill>
                  <a:srgbClr val="FF0000"/>
                </a:solidFill>
                <a:latin typeface="微软雅黑" pitchFamily="34" charset="-122"/>
                <a:ea typeface="微软雅黑" pitchFamily="34" charset="-122"/>
                <a:sym typeface="Wingdings" panose="05000000000000000000" pitchFamily="2" charset="2"/>
              </a:rPr>
              <a:t>e. </a:t>
            </a:r>
            <a:r>
              <a:rPr kumimoji="1" lang="zh-CN" altLang="en-US" sz="1200" b="1" dirty="0">
                <a:solidFill>
                  <a:srgbClr val="FF0000"/>
                </a:solidFill>
                <a:latin typeface="微软雅黑" pitchFamily="34" charset="-122"/>
                <a:ea typeface="微软雅黑" pitchFamily="34" charset="-122"/>
                <a:sym typeface="Wingdings" panose="05000000000000000000" pitchFamily="2" charset="2"/>
              </a:rPr>
              <a:t>文件系统的审核</a:t>
            </a:r>
            <a:r>
              <a:rPr kumimoji="1" lang="en-US" altLang="zh-CN" sz="1200" b="1"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b="1" dirty="0">
                <a:solidFill>
                  <a:srgbClr val="FF0000"/>
                </a:solidFill>
                <a:latin typeface="微软雅黑" pitchFamily="34" charset="-122"/>
                <a:ea typeface="微软雅黑" pitchFamily="34" charset="-122"/>
                <a:sym typeface="Wingdings" panose="05000000000000000000" pitchFamily="2" charset="2"/>
              </a:rPr>
              <a:t>设计和质量管理</a:t>
            </a:r>
            <a:r>
              <a:rPr kumimoji="1" lang="en-US" altLang="zh-CN" sz="1200" b="1"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b="1" dirty="0">
                <a:solidFill>
                  <a:srgbClr val="FF0000"/>
                </a:solidFill>
                <a:latin typeface="微软雅黑" pitchFamily="34" charset="-122"/>
                <a:ea typeface="微软雅黑" pitchFamily="34" charset="-122"/>
                <a:sym typeface="Wingdings" panose="05000000000000000000" pitchFamily="2" charset="2"/>
              </a:rPr>
              <a:t>；</a:t>
            </a:r>
            <a:endParaRPr kumimoji="1" lang="en-US" altLang="zh-CN" sz="1200" b="1" dirty="0">
              <a:solidFill>
                <a:srgbClr val="FF0000"/>
              </a:solidFill>
              <a:latin typeface="微软雅黑" pitchFamily="34" charset="-122"/>
              <a:ea typeface="微软雅黑" pitchFamily="34" charset="-122"/>
              <a:sym typeface="Wingdings" panose="05000000000000000000" pitchFamily="2" charset="2"/>
            </a:endParaRPr>
          </a:p>
          <a:p>
            <a:pPr marL="0" lvl="1" indent="0">
              <a:lnSpc>
                <a:spcPct val="200000"/>
              </a:lnSpc>
              <a:buNone/>
            </a:pPr>
            <a:r>
              <a:rPr kumimoji="1" lang="en-US" altLang="zh-CN" sz="1200" dirty="0">
                <a:latin typeface="微软雅黑" pitchFamily="34" charset="-122"/>
                <a:ea typeface="微软雅黑" pitchFamily="34" charset="-122"/>
                <a:sym typeface="Wingdings" panose="05000000000000000000" pitchFamily="2" charset="2"/>
              </a:rPr>
              <a:t>	f.  </a:t>
            </a:r>
            <a:r>
              <a:rPr kumimoji="1" lang="zh-CN" altLang="en-US" sz="1200" dirty="0">
                <a:latin typeface="微软雅黑" pitchFamily="34" charset="-122"/>
                <a:ea typeface="微软雅黑" pitchFamily="34" charset="-122"/>
                <a:sym typeface="Wingdings" panose="05000000000000000000" pitchFamily="2" charset="2"/>
              </a:rPr>
              <a:t>电磁兼容，环境测试需求定义；</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200000"/>
              </a:lnSpc>
              <a:buNone/>
            </a:pPr>
            <a:r>
              <a:rPr kumimoji="1" lang="en-US" altLang="zh-CN" sz="1200" dirty="0">
                <a:latin typeface="微软雅黑" pitchFamily="34" charset="-122"/>
                <a:ea typeface="微软雅黑" pitchFamily="34" charset="-122"/>
                <a:sym typeface="Wingdings" panose="05000000000000000000" pitchFamily="2" charset="2"/>
              </a:rPr>
              <a:t>	g. </a:t>
            </a:r>
            <a:r>
              <a:rPr kumimoji="1" lang="zh-CN" altLang="en-US" sz="1200" dirty="0">
                <a:latin typeface="微软雅黑" pitchFamily="34" charset="-122"/>
                <a:ea typeface="微软雅黑" pitchFamily="34" charset="-122"/>
                <a:sym typeface="Wingdings" panose="05000000000000000000" pitchFamily="2" charset="2"/>
              </a:rPr>
              <a:t>为主检阶段出具项目计划；</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150000"/>
              </a:lnSpc>
              <a:buNone/>
            </a:pPr>
            <a:r>
              <a:rPr kumimoji="1" lang="en-US" altLang="zh-CN" sz="1200" b="1" dirty="0">
                <a:latin typeface="微软雅黑" pitchFamily="34" charset="-122"/>
                <a:ea typeface="微软雅黑" pitchFamily="34" charset="-122"/>
                <a:sym typeface="Wingdings" panose="05000000000000000000" pitchFamily="2" charset="2"/>
              </a:rPr>
              <a:t>	</a:t>
            </a:r>
            <a:r>
              <a:rPr kumimoji="1" lang="en-US" altLang="zh-CN" sz="1200" dirty="0">
                <a:latin typeface="微软雅黑" pitchFamily="34" charset="-122"/>
                <a:ea typeface="微软雅黑" pitchFamily="34" charset="-122"/>
                <a:sym typeface="Wingdings" panose="05000000000000000000" pitchFamily="2" charset="2"/>
              </a:rPr>
              <a:t>h. </a:t>
            </a:r>
            <a:r>
              <a:rPr kumimoji="1" lang="zh-CN" altLang="en-US" sz="1200" dirty="0">
                <a:latin typeface="微软雅黑" pitchFamily="34" charset="-122"/>
                <a:ea typeface="微软雅黑" pitchFamily="34" charset="-122"/>
                <a:sym typeface="Wingdings" panose="05000000000000000000" pitchFamily="2" charset="2"/>
              </a:rPr>
              <a:t>根据概念评估的结果出具报告；</a:t>
            </a: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endParaRPr kumimoji="1" lang="en-US" altLang="zh-CN" sz="1800" b="1" dirty="0">
              <a:latin typeface="微软雅黑" pitchFamily="34" charset="-122"/>
              <a:ea typeface="微软雅黑" pitchFamily="34" charset="-122"/>
              <a:sym typeface="Wingdings" panose="05000000000000000000" pitchFamily="2" charset="2"/>
            </a:endParaRPr>
          </a:p>
        </p:txBody>
      </p:sp>
      <p:sp>
        <p:nvSpPr>
          <p:cNvPr id="3" name="TextBox 3">
            <a:extLst>
              <a:ext uri="{FF2B5EF4-FFF2-40B4-BE49-F238E27FC236}">
                <a16:creationId xmlns:a16="http://schemas.microsoft.com/office/drawing/2014/main" id="{654C0228-96A0-4202-98B1-9D7053BA9AEB}"/>
              </a:ext>
            </a:extLst>
          </p:cNvPr>
          <p:cNvSpPr txBox="1"/>
          <p:nvPr/>
        </p:nvSpPr>
        <p:spPr>
          <a:xfrm>
            <a:off x="45720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3.</a:t>
            </a:r>
            <a:r>
              <a:rPr kumimoji="1" lang="zh-CN" altLang="en-US" b="1" dirty="0">
                <a:solidFill>
                  <a:srgbClr val="009EA1"/>
                </a:solidFill>
                <a:latin typeface="微软雅黑" pitchFamily="34" charset="-122"/>
                <a:ea typeface="微软雅黑" pitchFamily="34" charset="-122"/>
              </a:rPr>
              <a:t>认证基本流程</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711491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4165600"/>
          </a:xfrm>
        </p:spPr>
        <p:txBody>
          <a:bodyPr>
            <a:noAutofit/>
          </a:bodyPr>
          <a:lstStyle/>
          <a:p>
            <a:pPr marL="0" indent="0">
              <a:lnSpc>
                <a:spcPct val="150000"/>
              </a:lnSpc>
              <a:buNone/>
            </a:pPr>
            <a:r>
              <a:rPr kumimoji="1" lang="en-US" altLang="zh-CN" sz="1400" b="1" dirty="0">
                <a:latin typeface="微软雅黑" pitchFamily="34" charset="-122"/>
                <a:ea typeface="微软雅黑" pitchFamily="34" charset="-122"/>
                <a:sym typeface="Wingdings" panose="05000000000000000000" pitchFamily="2" charset="2"/>
              </a:rPr>
              <a:t>c.  </a:t>
            </a:r>
            <a:r>
              <a:rPr kumimoji="1" lang="zh-CN" altLang="en-US" sz="1400" b="1" dirty="0">
                <a:latin typeface="微软雅黑" pitchFamily="34" charset="-122"/>
                <a:ea typeface="微软雅黑" pitchFamily="34" charset="-122"/>
                <a:sym typeface="Wingdings" panose="05000000000000000000" pitchFamily="2" charset="2"/>
              </a:rPr>
              <a:t>主检阶段</a:t>
            </a:r>
            <a:endParaRPr kumimoji="1" lang="en-US" altLang="zh-CN" sz="1400" b="1" dirty="0">
              <a:latin typeface="微软雅黑" pitchFamily="34" charset="-122"/>
              <a:ea typeface="微软雅黑" pitchFamily="34" charset="-122"/>
              <a:sym typeface="Wingdings" panose="05000000000000000000" pitchFamily="2" charset="2"/>
            </a:endParaRP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  </a:t>
            </a:r>
            <a:r>
              <a:rPr kumimoji="1" lang="zh-CN" altLang="en-US" sz="1200" dirty="0">
                <a:latin typeface="微软雅黑" pitchFamily="34" charset="-122"/>
                <a:ea typeface="微软雅黑" pitchFamily="34" charset="-122"/>
                <a:sym typeface="Wingdings" panose="05000000000000000000" pitchFamily="2" charset="2"/>
              </a:rPr>
              <a:t>安全相关的</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所有功能进行测试</a:t>
            </a:r>
            <a:r>
              <a:rPr kumimoji="1" lang="zh-CN" altLang="en-US" sz="1200" dirty="0">
                <a:latin typeface="微软雅黑" pitchFamily="34" charset="-122"/>
                <a:ea typeface="微软雅黑" pitchFamily="34" charset="-122"/>
                <a:sym typeface="Wingdings" panose="05000000000000000000" pitchFamily="2" charset="2"/>
              </a:rPr>
              <a:t>，分析其功能性</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最坏情况</a:t>
            </a:r>
            <a:r>
              <a:rPr kumimoji="1" lang="en-US" altLang="zh-CN" sz="1200" dirty="0">
                <a:latin typeface="微软雅黑" pitchFamily="34" charset="-122"/>
                <a:ea typeface="微软雅黑" pitchFamily="34" charset="-122"/>
                <a:sym typeface="Wingdings" panose="05000000000000000000" pitchFamily="2" charset="2"/>
              </a:rPr>
              <a:t>)</a:t>
            </a: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b.  </a:t>
            </a:r>
            <a:r>
              <a:rPr kumimoji="1" lang="zh-CN" altLang="en-US" sz="1200" dirty="0">
                <a:latin typeface="微软雅黑" pitchFamily="34" charset="-122"/>
                <a:ea typeface="微软雅黑" pitchFamily="34" charset="-122"/>
                <a:sym typeface="Wingdings" panose="05000000000000000000" pitchFamily="2" charset="2"/>
              </a:rPr>
              <a:t>测试和验证检测和控制软件及硬件失效的措施</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c.  </a:t>
            </a:r>
            <a:r>
              <a:rPr kumimoji="1" lang="zh-CN" altLang="en-US" sz="1200" dirty="0">
                <a:latin typeface="微软雅黑" pitchFamily="34" charset="-122"/>
                <a:ea typeface="微软雅黑" pitchFamily="34" charset="-122"/>
                <a:sym typeface="Wingdings" panose="05000000000000000000" pitchFamily="2" charset="2"/>
              </a:rPr>
              <a:t>针对子系统进行</a:t>
            </a:r>
            <a:r>
              <a:rPr kumimoji="1" lang="en-US" altLang="zh-CN" sz="1200" dirty="0">
                <a:latin typeface="微软雅黑" pitchFamily="34" charset="-122"/>
                <a:ea typeface="微软雅黑" pitchFamily="34" charset="-122"/>
                <a:sym typeface="Wingdings" panose="05000000000000000000" pitchFamily="2" charset="2"/>
              </a:rPr>
              <a:t>FMEA(</a:t>
            </a:r>
            <a:r>
              <a:rPr kumimoji="1" lang="zh-CN" altLang="en-US" sz="1200" dirty="0">
                <a:latin typeface="微软雅黑" pitchFamily="34" charset="-122"/>
                <a:ea typeface="微软雅黑" pitchFamily="34" charset="-122"/>
                <a:sym typeface="Wingdings" panose="05000000000000000000" pitchFamily="2" charset="2"/>
              </a:rPr>
              <a:t>风险分析表</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评审</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d.  </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软件验证测试</a:t>
            </a:r>
            <a:r>
              <a:rPr kumimoji="1" lang="zh-CN" altLang="en-US" sz="1200" dirty="0">
                <a:latin typeface="微软雅黑" pitchFamily="34" charset="-122"/>
                <a:ea typeface="微软雅黑" pitchFamily="34" charset="-122"/>
                <a:sym typeface="Wingdings" panose="05000000000000000000" pitchFamily="2" charset="2"/>
              </a:rPr>
              <a:t>进行检查</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模块、集成、系统</a:t>
            </a:r>
            <a:r>
              <a:rPr kumimoji="1" lang="en-US" altLang="zh-CN" sz="1200" dirty="0">
                <a:latin typeface="微软雅黑" pitchFamily="34" charset="-122"/>
                <a:ea typeface="微软雅黑" pitchFamily="34" charset="-122"/>
                <a:sym typeface="Wingdings" panose="05000000000000000000" pitchFamily="2" charset="2"/>
              </a:rPr>
              <a:t>)</a:t>
            </a: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e.  </a:t>
            </a:r>
            <a:r>
              <a:rPr kumimoji="1" lang="zh-CN" altLang="en-US" sz="1200" dirty="0">
                <a:latin typeface="微软雅黑" pitchFamily="34" charset="-122"/>
                <a:ea typeface="微软雅黑" pitchFamily="34" charset="-122"/>
                <a:sym typeface="Wingdings" panose="05000000000000000000" pitchFamily="2" charset="2"/>
              </a:rPr>
              <a:t>对开发过程中创建的产品文档评审</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设计文档、测试、验证、审核记录</a:t>
            </a:r>
            <a:r>
              <a:rPr kumimoji="1" lang="en-US" altLang="zh-CN" sz="1200" dirty="0">
                <a:latin typeface="微软雅黑" pitchFamily="34" charset="-122"/>
                <a:ea typeface="微软雅黑" pitchFamily="34" charset="-122"/>
                <a:sym typeface="Wingdings" panose="05000000000000000000" pitchFamily="2" charset="2"/>
              </a:rPr>
              <a:t>)	</a:t>
            </a: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f.  </a:t>
            </a:r>
            <a:r>
              <a:rPr kumimoji="1" lang="zh-CN" altLang="en-US" sz="1200" dirty="0">
                <a:latin typeface="微软雅黑" pitchFamily="34" charset="-122"/>
                <a:ea typeface="微软雅黑" pitchFamily="34" charset="-122"/>
                <a:sym typeface="Wingdings" panose="05000000000000000000" pitchFamily="2" charset="2"/>
              </a:rPr>
              <a:t>安全相关的可靠性数据的定义和计算；</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g.  </a:t>
            </a:r>
            <a:r>
              <a:rPr kumimoji="1" lang="zh-CN" altLang="en-US" sz="1200" dirty="0">
                <a:latin typeface="微软雅黑" pitchFamily="34" charset="-122"/>
                <a:ea typeface="微软雅黑" pitchFamily="34" charset="-122"/>
                <a:sym typeface="Wingdings" panose="05000000000000000000" pitchFamily="2" charset="2"/>
              </a:rPr>
              <a:t>环境测试</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包括</a:t>
            </a:r>
            <a:r>
              <a:rPr kumimoji="1" lang="en-US" altLang="zh-CN" sz="1200" dirty="0">
                <a:latin typeface="微软雅黑" pitchFamily="34" charset="-122"/>
                <a:ea typeface="微软雅黑" pitchFamily="34" charset="-122"/>
                <a:sym typeface="Wingdings" panose="05000000000000000000" pitchFamily="2" charset="2"/>
              </a:rPr>
              <a:t>EMC)</a:t>
            </a: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h.  </a:t>
            </a:r>
            <a:r>
              <a:rPr kumimoji="1" lang="zh-CN" altLang="en-US" sz="1200" dirty="0">
                <a:latin typeface="微软雅黑" pitchFamily="34" charset="-122"/>
                <a:ea typeface="微软雅黑" pitchFamily="34" charset="-122"/>
                <a:sym typeface="Wingdings" panose="05000000000000000000" pitchFamily="2" charset="2"/>
              </a:rPr>
              <a:t>用户文档的检查</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安装，操作手册，安全手册</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i.   </a:t>
            </a:r>
            <a:r>
              <a:rPr kumimoji="1" lang="zh-CN" altLang="en-US" sz="1200" dirty="0">
                <a:latin typeface="微软雅黑" pitchFamily="34" charset="-122"/>
                <a:ea typeface="微软雅黑" pitchFamily="34" charset="-122"/>
                <a:sym typeface="Wingdings" panose="05000000000000000000" pitchFamily="2" charset="2"/>
              </a:rPr>
              <a:t>提供测试报告</a:t>
            </a: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1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100" dirty="0">
                <a:latin typeface="微软雅黑" pitchFamily="34" charset="-122"/>
                <a:ea typeface="微软雅黑" pitchFamily="34" charset="-122"/>
                <a:sym typeface="Wingdings" panose="05000000000000000000" pitchFamily="2" charset="2"/>
              </a:rPr>
              <a:t>                                                 </a:t>
            </a:r>
          </a:p>
          <a:p>
            <a:pPr marL="0" indent="0">
              <a:lnSpc>
                <a:spcPct val="150000"/>
              </a:lnSpc>
              <a:buNone/>
            </a:pPr>
            <a:endParaRPr kumimoji="1" lang="en-US" altLang="zh-CN" sz="1100" dirty="0">
              <a:latin typeface="微软雅黑" pitchFamily="34" charset="-122"/>
              <a:ea typeface="微软雅黑" pitchFamily="34" charset="-122"/>
            </a:endParaRPr>
          </a:p>
          <a:p>
            <a:pPr marL="0" indent="0">
              <a:lnSpc>
                <a:spcPct val="150000"/>
              </a:lnSpc>
              <a:buNone/>
            </a:pPr>
            <a:endParaRPr kumimoji="1" lang="en-US" altLang="zh-CN" sz="11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021142EB-35AE-4E7A-A1EE-0C82C2456110}"/>
              </a:ext>
            </a:extLst>
          </p:cNvPr>
          <p:cNvSpPr txBox="1"/>
          <p:nvPr/>
        </p:nvSpPr>
        <p:spPr>
          <a:xfrm>
            <a:off x="45720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3.</a:t>
            </a:r>
            <a:r>
              <a:rPr kumimoji="1" lang="zh-CN" altLang="en-US" b="1" dirty="0">
                <a:solidFill>
                  <a:srgbClr val="009EA1"/>
                </a:solidFill>
                <a:latin typeface="微软雅黑" pitchFamily="34" charset="-122"/>
                <a:ea typeface="微软雅黑" pitchFamily="34" charset="-122"/>
              </a:rPr>
              <a:t>认证基本流程</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08758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454323"/>
            <a:ext cx="7594600" cy="297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3">
            <a:extLst>
              <a:ext uri="{FF2B5EF4-FFF2-40B4-BE49-F238E27FC236}">
                <a16:creationId xmlns:a16="http://schemas.microsoft.com/office/drawing/2014/main" id="{B7CB4AB1-A972-4A3F-82B4-E582FBE7DE49}"/>
              </a:ext>
            </a:extLst>
          </p:cNvPr>
          <p:cNvSpPr txBox="1"/>
          <p:nvPr/>
        </p:nvSpPr>
        <p:spPr>
          <a:xfrm>
            <a:off x="457200" y="170934"/>
            <a:ext cx="49847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4.</a:t>
            </a:r>
            <a:r>
              <a:rPr kumimoji="1" lang="zh-CN" altLang="en-US" b="1" dirty="0">
                <a:solidFill>
                  <a:srgbClr val="009EA1"/>
                </a:solidFill>
                <a:latin typeface="微软雅黑" pitchFamily="34" charset="-122"/>
                <a:ea typeface="微软雅黑" pitchFamily="34" charset="-122"/>
              </a:rPr>
              <a:t>认证参考时间</a:t>
            </a:r>
            <a:endParaRPr kumimoji="1" lang="en-US" altLang="zh-CN" b="1" dirty="0">
              <a:solidFill>
                <a:srgbClr val="009EA1"/>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3A407B5E-1238-4F1F-9191-344A735C7747}"/>
              </a:ext>
            </a:extLst>
          </p:cNvPr>
          <p:cNvSpPr txBox="1"/>
          <p:nvPr/>
        </p:nvSpPr>
        <p:spPr>
          <a:xfrm>
            <a:off x="781050" y="776236"/>
            <a:ext cx="6819900" cy="553998"/>
          </a:xfrm>
          <a:prstGeom prst="rect">
            <a:avLst/>
          </a:prstGeom>
          <a:noFill/>
        </p:spPr>
        <p:txBody>
          <a:bodyPr wrap="square" rtlCol="0">
            <a:spAutoFit/>
          </a:bodyPr>
          <a:lstStyle/>
          <a:p>
            <a:r>
              <a:rPr lang="en-US" altLang="zh-CN" dirty="0"/>
              <a:t>	</a:t>
            </a:r>
            <a:r>
              <a:rPr kumimoji="1" lang="zh-CN" altLang="en-US" sz="1200" dirty="0">
                <a:latin typeface="微软雅黑" pitchFamily="34" charset="-122"/>
                <a:ea typeface="微软雅黑" pitchFamily="34" charset="-122"/>
              </a:rPr>
              <a:t>不同认证机构的认证时间会有所差别，通常根据认证</a:t>
            </a:r>
            <a:r>
              <a:rPr kumimoji="1" lang="zh-CN" altLang="en-US" sz="1200" dirty="0">
                <a:solidFill>
                  <a:srgbClr val="FF0000"/>
                </a:solidFill>
                <a:latin typeface="微软雅黑" pitchFamily="34" charset="-122"/>
                <a:ea typeface="微软雅黑" pitchFamily="34" charset="-122"/>
              </a:rPr>
              <a:t>产品的复杂性和认证等级的不同</a:t>
            </a:r>
            <a:r>
              <a:rPr kumimoji="1" lang="zh-CN" altLang="en-US" sz="1200" dirty="0">
                <a:latin typeface="微软雅黑" pitchFamily="34" charset="-122"/>
                <a:ea typeface="微软雅黑" pitchFamily="34" charset="-122"/>
              </a:rPr>
              <a:t>，定为</a:t>
            </a:r>
            <a:r>
              <a:rPr kumimoji="1" lang="en-US" altLang="zh-CN" sz="1200" dirty="0">
                <a:latin typeface="微软雅黑" pitchFamily="34" charset="-122"/>
                <a:ea typeface="微软雅黑" pitchFamily="34" charset="-122"/>
              </a:rPr>
              <a:t>1~2</a:t>
            </a:r>
            <a:r>
              <a:rPr kumimoji="1" lang="zh-CN" altLang="en-US" sz="1200" dirty="0">
                <a:latin typeface="微软雅黑" pitchFamily="34" charset="-122"/>
                <a:ea typeface="微软雅黑" pitchFamily="34" charset="-122"/>
              </a:rPr>
              <a:t>年，具体协约时间，在认证机构 阶段一中的</a:t>
            </a:r>
            <a:r>
              <a:rPr kumimoji="1" lang="zh-CN" altLang="zh-CN" sz="1200" b="1" dirty="0">
                <a:latin typeface="微软雅黑" pitchFamily="34" charset="-122"/>
                <a:ea typeface="微软雅黑" pitchFamily="34" charset="-122"/>
              </a:rPr>
              <a:t>安全评估服务建议书</a:t>
            </a:r>
            <a:r>
              <a:rPr kumimoji="1" lang="zh-CN" altLang="en-US" sz="1200" dirty="0">
                <a:latin typeface="微软雅黑" pitchFamily="34" charset="-122"/>
                <a:ea typeface="微软雅黑" pitchFamily="34" charset="-122"/>
              </a:rPr>
              <a:t>会给出，如下图</a:t>
            </a:r>
          </a:p>
        </p:txBody>
      </p:sp>
    </p:spTree>
    <p:extLst>
      <p:ext uri="{BB962C8B-B14F-4D97-AF65-F5344CB8AC3E}">
        <p14:creationId xmlns:p14="http://schemas.microsoft.com/office/powerpoint/2010/main" val="4174359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779985"/>
            <a:ext cx="8229600" cy="3690415"/>
          </a:xfrm>
        </p:spPr>
        <p:txBody>
          <a:bodyPr>
            <a:noAutofit/>
          </a:bodyPr>
          <a:lstStyle/>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软件生命周期的软件所有相关信息，都需要记录下来</a:t>
            </a:r>
            <a:r>
              <a:rPr kumimoji="1" lang="zh-CN" altLang="en-US" sz="1200" dirty="0">
                <a:latin typeface="微软雅黑" pitchFamily="34" charset="-122"/>
                <a:ea typeface="微软雅黑" pitchFamily="34" charset="-122"/>
                <a:sym typeface="Wingdings" panose="05000000000000000000" pitchFamily="2" charset="2"/>
              </a:rPr>
              <a:t>。各个文档应有</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唯一的参考号</a:t>
            </a:r>
            <a:r>
              <a:rPr kumimoji="1" lang="zh-CN" altLang="en-US" sz="1200" dirty="0">
                <a:latin typeface="微软雅黑" pitchFamily="34" charset="-122"/>
                <a:ea typeface="微软雅黑" pitchFamily="34" charset="-122"/>
                <a:sym typeface="Wingdings" panose="05000000000000000000" pitchFamily="2" charset="2"/>
              </a:rPr>
              <a:t>，与其他文档应有确定的、记录在案的</a:t>
            </a:r>
            <a:r>
              <a:rPr kumimoji="1" lang="zh-CN" altLang="en-US" sz="1200" b="1" dirty="0">
                <a:solidFill>
                  <a:srgbClr val="FF0000"/>
                </a:solidFill>
                <a:latin typeface="微软雅黑" pitchFamily="34" charset="-122"/>
                <a:ea typeface="微软雅黑" pitchFamily="34" charset="-122"/>
                <a:sym typeface="Wingdings" panose="05000000000000000000" pitchFamily="2" charset="2"/>
              </a:rPr>
              <a:t>文档关系，以便文档追溯</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各文档应按下列规则书写</a:t>
            </a:r>
            <a:r>
              <a:rPr kumimoji="1" lang="en-US" altLang="zh-CN" sz="1200" dirty="0">
                <a:latin typeface="微软雅黑" pitchFamily="34" charset="-122"/>
                <a:ea typeface="微软雅黑" pitchFamily="34" charset="-122"/>
                <a:sym typeface="Wingdings" panose="05000000000000000000" pitchFamily="2" charset="2"/>
              </a:rPr>
              <a:t>:</a:t>
            </a: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1) </a:t>
            </a:r>
            <a:r>
              <a:rPr kumimoji="1" lang="zh-CN" altLang="en-US" sz="1200" dirty="0">
                <a:latin typeface="微软雅黑" pitchFamily="34" charset="-122"/>
                <a:ea typeface="微软雅黑" pitchFamily="34" charset="-122"/>
                <a:sym typeface="Wingdings" panose="05000000000000000000" pitchFamily="2" charset="2"/>
              </a:rPr>
              <a:t>应包括或执行所有前期文档的适用条件，使文档具有</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层次关系</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b="1" dirty="0">
                <a:solidFill>
                  <a:srgbClr val="FF0000"/>
                </a:solidFill>
                <a:latin typeface="微软雅黑" pitchFamily="34" charset="-122"/>
                <a:ea typeface="微软雅黑" pitchFamily="34" charset="-122"/>
                <a:sym typeface="Wingdings" panose="05000000000000000000" pitchFamily="2" charset="2"/>
                <a:hlinkClick r:id="rId2" action="ppaction://hlinkfile"/>
              </a:rPr>
              <a:t>文档关联清单</a:t>
            </a:r>
            <a:r>
              <a:rPr kumimoji="1" lang="en-US" altLang="zh-CN" sz="1200" b="1" dirty="0">
                <a:solidFill>
                  <a:srgbClr val="FF0000"/>
                </a:solidFill>
                <a:latin typeface="微软雅黑" pitchFamily="34" charset="-122"/>
                <a:ea typeface="微软雅黑" pitchFamily="34" charset="-122"/>
                <a:sym typeface="Wingdings" panose="05000000000000000000" pitchFamily="2" charset="2"/>
                <a:hlinkClick r:id="rId2" action="ppaction://hlinkfile"/>
              </a:rPr>
              <a:t>.xlsx</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2)</a:t>
            </a:r>
            <a:r>
              <a:rPr kumimoji="1" lang="zh-CN" altLang="en-US" sz="1200" dirty="0">
                <a:latin typeface="微软雅黑" pitchFamily="34" charset="-122"/>
                <a:ea typeface="微软雅黑" pitchFamily="34" charset="-122"/>
                <a:sym typeface="Wingdings" panose="05000000000000000000" pitchFamily="2" charset="2"/>
              </a:rPr>
              <a:t> 不应与前期文档有抵触；</a:t>
            </a: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3) </a:t>
            </a:r>
            <a:r>
              <a:rPr kumimoji="1" lang="zh-CN" altLang="en-US" sz="1200" dirty="0">
                <a:latin typeface="微软雅黑" pitchFamily="34" charset="-122"/>
                <a:ea typeface="微软雅黑" pitchFamily="34" charset="-122"/>
                <a:sym typeface="Wingdings" panose="05000000000000000000" pitchFamily="2" charset="2"/>
              </a:rPr>
              <a:t>在各个文档中，每个术语，首字母缩略词或</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缩写应具有相同的意义</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考虑单独出一个缩略语文档</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4) </a:t>
            </a:r>
            <a:r>
              <a:rPr kumimoji="1" lang="zh-CN" altLang="en-US" sz="1200" dirty="0">
                <a:latin typeface="微软雅黑" pitchFamily="34" charset="-122"/>
                <a:ea typeface="微软雅黑" pitchFamily="34" charset="-122"/>
                <a:sym typeface="Wingdings" panose="05000000000000000000" pitchFamily="2" charset="2"/>
              </a:rPr>
              <a:t>在各个文档中，每一条目或概念应用相同的名称或描述来参考。</a:t>
            </a: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b="1" dirty="0">
                <a:latin typeface="微软雅黑" pitchFamily="34" charset="-122"/>
                <a:ea typeface="微软雅黑" pitchFamily="34" charset="-122"/>
                <a:sym typeface="Wingdings" panose="05000000000000000000" pitchFamily="2" charset="2"/>
              </a:rPr>
              <a:t>软件生命周期的各个阶段文档，如下图：</a:t>
            </a:r>
            <a:endParaRPr kumimoji="1" lang="en-US" altLang="zh-CN" sz="1200" b="1"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endParaRPr kumimoji="1" lang="en-US" altLang="zh-CN" sz="1600" dirty="0">
              <a:latin typeface="微软雅黑" pitchFamily="34" charset="-122"/>
              <a:ea typeface="微软雅黑" pitchFamily="34" charset="-122"/>
            </a:endParaRPr>
          </a:p>
          <a:p>
            <a:pPr marL="0" indent="0">
              <a:lnSpc>
                <a:spcPct val="150000"/>
              </a:lnSpc>
              <a:buNone/>
            </a:pPr>
            <a:endParaRPr kumimoji="1" lang="zh-CN" altLang="en-US" sz="1600" dirty="0">
              <a:latin typeface="微软雅黑" pitchFamily="34" charset="-122"/>
              <a:ea typeface="微软雅黑" pitchFamily="34" charset="-122"/>
            </a:endParaRPr>
          </a:p>
        </p:txBody>
      </p:sp>
      <p:sp>
        <p:nvSpPr>
          <p:cNvPr id="6" name="TextBox 3">
            <a:extLst>
              <a:ext uri="{FF2B5EF4-FFF2-40B4-BE49-F238E27FC236}">
                <a16:creationId xmlns:a16="http://schemas.microsoft.com/office/drawing/2014/main" id="{898A4103-7F01-4A2E-872E-8B8159646B86}"/>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5</a:t>
            </a:r>
            <a:r>
              <a:rPr kumimoji="1" lang="zh-CN" altLang="en-US" b="1" dirty="0">
                <a:solidFill>
                  <a:srgbClr val="009EA1"/>
                </a:solidFill>
                <a:latin typeface="微软雅黑" pitchFamily="34" charset="-122"/>
                <a:ea typeface="微软雅黑" pitchFamily="34" charset="-122"/>
              </a:rPr>
              <a:t>、软件生命周期的文件</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62730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5964" y="4785077"/>
            <a:ext cx="1261884" cy="276999"/>
          </a:xfrm>
          <a:prstGeom prst="rect">
            <a:avLst/>
          </a:prstGeom>
          <a:noFill/>
        </p:spPr>
        <p:txBody>
          <a:bodyPr wrap="none" rtlCol="0">
            <a:spAutoFit/>
          </a:bodyPr>
          <a:lstStyle/>
          <a:p>
            <a:r>
              <a:rPr kumimoji="1" lang="zh-CN" altLang="en-US" sz="1200" dirty="0">
                <a:solidFill>
                  <a:srgbClr val="009EA1"/>
                </a:solidFill>
                <a:latin typeface="微软雅黑" pitchFamily="34" charset="-122"/>
                <a:ea typeface="微软雅黑" pitchFamily="34" charset="-122"/>
              </a:rPr>
              <a:t>集团品牌管理部</a:t>
            </a:r>
            <a:endParaRPr kumimoji="1" lang="zh-CN" altLang="en-US" sz="1200" dirty="0">
              <a:solidFill>
                <a:srgbClr val="009EA1"/>
              </a:solidFill>
              <a:latin typeface="方正正大黑简体" pitchFamily="2" charset="-122"/>
              <a:ea typeface="方正正大黑简体" pitchFamily="2" charset="-122"/>
            </a:endParaRPr>
          </a:p>
        </p:txBody>
      </p:sp>
      <p:sp>
        <p:nvSpPr>
          <p:cNvPr id="12" name="文本框 11"/>
          <p:cNvSpPr txBox="1"/>
          <p:nvPr/>
        </p:nvSpPr>
        <p:spPr>
          <a:xfrm>
            <a:off x="8469773" y="4745565"/>
            <a:ext cx="530915" cy="369332"/>
          </a:xfrm>
          <a:prstGeom prst="rect">
            <a:avLst/>
          </a:prstGeom>
          <a:noFill/>
        </p:spPr>
        <p:txBody>
          <a:bodyPr wrap="none" rtlCol="0">
            <a:spAutoFit/>
          </a:bodyPr>
          <a:lstStyle/>
          <a:p>
            <a:r>
              <a:rPr kumimoji="1" lang="en-US" altLang="zh-CN" dirty="0">
                <a:solidFill>
                  <a:srgbClr val="009EA1"/>
                </a:solidFill>
                <a:latin typeface="楷体" pitchFamily="49" charset="-122"/>
                <a:ea typeface="楷体" pitchFamily="49" charset="-122"/>
              </a:rPr>
              <a:t>1/4</a:t>
            </a:r>
            <a:endParaRPr kumimoji="1" lang="zh-CN" altLang="en-US" dirty="0">
              <a:solidFill>
                <a:srgbClr val="009EA1"/>
              </a:solidFill>
              <a:latin typeface="楷体" pitchFamily="49" charset="-122"/>
              <a:ea typeface="楷体" pitchFamily="49" charset="-122"/>
            </a:endParaRPr>
          </a:p>
        </p:txBody>
      </p:sp>
      <p:sp>
        <p:nvSpPr>
          <p:cNvPr id="9" name="TextBox 1"/>
          <p:cNvSpPr txBox="1"/>
          <p:nvPr/>
        </p:nvSpPr>
        <p:spPr>
          <a:xfrm>
            <a:off x="538084" y="965775"/>
            <a:ext cx="4933950" cy="2308324"/>
          </a:xfrm>
          <a:prstGeom prst="rect">
            <a:avLst/>
          </a:prstGeom>
          <a:noFill/>
        </p:spPr>
        <p:txBody>
          <a:bodyPr wrap="square" rtlCol="0">
            <a:spAutoFit/>
          </a:bodyPr>
          <a:lstStyle/>
          <a:p>
            <a:pPr>
              <a:lnSpc>
                <a:spcPct val="150000"/>
              </a:lnSpc>
            </a:pPr>
            <a:r>
              <a:rPr kumimoji="1" lang="en-US" altLang="zh-CN" sz="1600" b="1" dirty="0">
                <a:latin typeface="微软雅黑" pitchFamily="34" charset="-122"/>
                <a:ea typeface="微软雅黑" pitchFamily="34" charset="-122"/>
                <a:sym typeface="Wingdings" panose="05000000000000000000" pitchFamily="2" charset="2"/>
              </a:rPr>
              <a:t>1</a:t>
            </a:r>
            <a:r>
              <a:rPr kumimoji="1" lang="zh-CN" altLang="en-US" sz="1600" b="1" dirty="0">
                <a:latin typeface="微软雅黑" pitchFamily="34" charset="-122"/>
                <a:ea typeface="微软雅黑" pitchFamily="34" charset="-122"/>
                <a:sym typeface="Wingdings" panose="05000000000000000000" pitchFamily="2" charset="2"/>
              </a:rPr>
              <a:t>、</a:t>
            </a:r>
            <a:r>
              <a:rPr kumimoji="1" lang="en-US" altLang="zh-CN" sz="1600" b="1" dirty="0">
                <a:latin typeface="微软雅黑" pitchFamily="34" charset="-122"/>
                <a:ea typeface="微软雅黑" pitchFamily="34" charset="-122"/>
                <a:sym typeface="Wingdings" panose="05000000000000000000" pitchFamily="2" charset="2"/>
              </a:rPr>
              <a:t>SIL</a:t>
            </a:r>
            <a:r>
              <a:rPr kumimoji="1" lang="zh-CN" altLang="en-US" sz="1600" b="1" dirty="0">
                <a:latin typeface="微软雅黑" pitchFamily="34" charset="-122"/>
                <a:ea typeface="微软雅黑" pitchFamily="34" charset="-122"/>
                <a:sym typeface="Wingdings" panose="05000000000000000000" pitchFamily="2" charset="2"/>
              </a:rPr>
              <a:t>认证概述</a:t>
            </a: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600" b="1" dirty="0">
                <a:latin typeface="微软雅黑" pitchFamily="34" charset="-122"/>
                <a:ea typeface="微软雅黑" pitchFamily="34" charset="-122"/>
                <a:sym typeface="Wingdings" panose="05000000000000000000" pitchFamily="2" charset="2"/>
              </a:rPr>
              <a:t>2</a:t>
            </a:r>
            <a:r>
              <a:rPr kumimoji="1" lang="zh-CN" altLang="en-US" sz="1600" b="1" dirty="0">
                <a:latin typeface="微软雅黑" pitchFamily="34" charset="-122"/>
                <a:ea typeface="微软雅黑" pitchFamily="34" charset="-122"/>
                <a:sym typeface="Wingdings" panose="05000000000000000000" pitchFamily="2" charset="2"/>
              </a:rPr>
              <a:t>、</a:t>
            </a:r>
            <a:r>
              <a:rPr kumimoji="1" lang="en-US" altLang="zh-CN" sz="1600" b="1" dirty="0">
                <a:latin typeface="微软雅黑" pitchFamily="34" charset="-122"/>
                <a:ea typeface="微软雅黑" pitchFamily="34" charset="-122"/>
                <a:sym typeface="Wingdings" panose="05000000000000000000" pitchFamily="2" charset="2"/>
              </a:rPr>
              <a:t>SIL</a:t>
            </a:r>
            <a:r>
              <a:rPr kumimoji="1" lang="zh-CN" altLang="en-US" sz="1600" b="1" dirty="0">
                <a:latin typeface="微软雅黑" pitchFamily="34" charset="-122"/>
                <a:ea typeface="微软雅黑" pitchFamily="34" charset="-122"/>
                <a:sym typeface="Wingdings" panose="05000000000000000000" pitchFamily="2" charset="2"/>
              </a:rPr>
              <a:t>认证的标准</a:t>
            </a: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600" b="1" dirty="0">
                <a:latin typeface="微软雅黑" pitchFamily="34" charset="-122"/>
                <a:ea typeface="微软雅黑" pitchFamily="34" charset="-122"/>
                <a:sym typeface="Wingdings" panose="05000000000000000000" pitchFamily="2" charset="2"/>
              </a:rPr>
              <a:t>3</a:t>
            </a:r>
            <a:r>
              <a:rPr kumimoji="1" lang="zh-CN" altLang="en-US" sz="1600" b="1" dirty="0">
                <a:latin typeface="微软雅黑" pitchFamily="34" charset="-122"/>
                <a:ea typeface="微软雅黑" pitchFamily="34" charset="-122"/>
                <a:sym typeface="Wingdings" panose="05000000000000000000" pitchFamily="2" charset="2"/>
              </a:rPr>
              <a:t>、</a:t>
            </a:r>
            <a:r>
              <a:rPr kumimoji="1" lang="en-US" altLang="zh-CN" sz="1600" b="1" dirty="0">
                <a:latin typeface="微软雅黑" pitchFamily="34" charset="-122"/>
                <a:ea typeface="微软雅黑" pitchFamily="34" charset="-122"/>
                <a:sym typeface="Wingdings" panose="05000000000000000000" pitchFamily="2" charset="2"/>
              </a:rPr>
              <a:t>SIL</a:t>
            </a:r>
            <a:r>
              <a:rPr kumimoji="1" lang="zh-CN" altLang="en-US" sz="1600" b="1" dirty="0">
                <a:latin typeface="微软雅黑" pitchFamily="34" charset="-122"/>
                <a:ea typeface="微软雅黑" pitchFamily="34" charset="-122"/>
                <a:sym typeface="Wingdings" panose="05000000000000000000" pitchFamily="2" charset="2"/>
              </a:rPr>
              <a:t>认证的等级判断</a:t>
            </a:r>
            <a:endParaRPr kumimoji="1" lang="en-US" altLang="zh-CN" sz="1600" b="1" dirty="0">
              <a:latin typeface="微软雅黑" pitchFamily="34" charset="-122"/>
              <a:ea typeface="微软雅黑" pitchFamily="34" charset="-122"/>
              <a:sym typeface="Wingdings" panose="05000000000000000000" pitchFamily="2" charset="2"/>
            </a:endParaRPr>
          </a:p>
          <a:p>
            <a:pPr>
              <a:lnSpc>
                <a:spcPct val="150000"/>
              </a:lnSpc>
            </a:pPr>
            <a:endParaRPr kumimoji="1" lang="en-US" altLang="zh-CN" sz="1600" b="1" dirty="0">
              <a:latin typeface="微软雅黑" pitchFamily="34" charset="-122"/>
              <a:ea typeface="微软雅黑" pitchFamily="34" charset="-122"/>
              <a:sym typeface="Wingdings" panose="05000000000000000000" pitchFamily="2" charset="2"/>
            </a:endParaRPr>
          </a:p>
        </p:txBody>
      </p:sp>
      <p:sp>
        <p:nvSpPr>
          <p:cNvPr id="10" name="TextBox 3"/>
          <p:cNvSpPr txBox="1"/>
          <p:nvPr/>
        </p:nvSpPr>
        <p:spPr>
          <a:xfrm>
            <a:off x="463550" y="170934"/>
            <a:ext cx="264160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199714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75FD74B-0379-4DE1-9939-EE801FC50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17" y="654048"/>
            <a:ext cx="5328870" cy="4001479"/>
          </a:xfrm>
          <a:prstGeom prst="rect">
            <a:avLst/>
          </a:prstGeom>
        </p:spPr>
      </p:pic>
      <p:sp>
        <p:nvSpPr>
          <p:cNvPr id="9" name="TextBox 3">
            <a:extLst>
              <a:ext uri="{FF2B5EF4-FFF2-40B4-BE49-F238E27FC236}">
                <a16:creationId xmlns:a16="http://schemas.microsoft.com/office/drawing/2014/main" id="{E881EA16-8AAA-4F23-B91E-B5059061BB44}"/>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5</a:t>
            </a:r>
            <a:r>
              <a:rPr kumimoji="1" lang="zh-CN" altLang="en-US" b="1" dirty="0">
                <a:solidFill>
                  <a:srgbClr val="009EA1"/>
                </a:solidFill>
                <a:latin typeface="微软雅黑" pitchFamily="34" charset="-122"/>
                <a:ea typeface="微软雅黑" pitchFamily="34" charset="-122"/>
              </a:rPr>
              <a:t>、软件生命周期的文件</a:t>
            </a:r>
            <a:endParaRPr kumimoji="1" lang="en-US" altLang="zh-CN" b="1" dirty="0">
              <a:solidFill>
                <a:srgbClr val="009EA1"/>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2966F8A4-B760-4966-BD72-CD88A966E6F4}"/>
              </a:ext>
            </a:extLst>
          </p:cNvPr>
          <p:cNvSpPr txBox="1"/>
          <p:nvPr/>
        </p:nvSpPr>
        <p:spPr>
          <a:xfrm>
            <a:off x="6399322" y="818484"/>
            <a:ext cx="2501691" cy="2492990"/>
          </a:xfrm>
          <a:prstGeom prst="rect">
            <a:avLst/>
          </a:prstGeom>
          <a:noFill/>
        </p:spPr>
        <p:txBody>
          <a:bodyPr wrap="square" rtlCol="0">
            <a:spAutoFit/>
          </a:bodyPr>
          <a:lstStyle/>
          <a:p>
            <a:r>
              <a:rPr kumimoji="1" lang="zh-CN" altLang="en-US" sz="1200" dirty="0">
                <a:latin typeface="微软雅黑" pitchFamily="34" charset="-122"/>
                <a:ea typeface="微软雅黑" pitchFamily="34" charset="-122"/>
              </a:rPr>
              <a:t>总共文档</a:t>
            </a:r>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18</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个</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大约</a:t>
            </a:r>
            <a:r>
              <a:rPr kumimoji="1" lang="en-US" altLang="zh-CN" sz="1200" dirty="0">
                <a:latin typeface="微软雅黑" pitchFamily="34" charset="-122"/>
                <a:ea typeface="微软雅黑" pitchFamily="34" charset="-122"/>
              </a:rPr>
              <a:t>).</a:t>
            </a:r>
          </a:p>
          <a:p>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系统开发阶段</a:t>
            </a:r>
            <a:r>
              <a:rPr kumimoji="1" lang="en-US" altLang="zh-CN" sz="1200" dirty="0">
                <a:latin typeface="微软雅黑" pitchFamily="34" charset="-122"/>
                <a:ea typeface="微软雅黑" pitchFamily="34" charset="-122"/>
              </a:rPr>
              <a:t>: 	4</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软件需求阶段</a:t>
            </a:r>
            <a:r>
              <a:rPr kumimoji="1" lang="en-US" altLang="zh-CN" sz="1200" dirty="0">
                <a:latin typeface="微软雅黑" pitchFamily="34" charset="-122"/>
                <a:ea typeface="微软雅黑" pitchFamily="34" charset="-122"/>
              </a:rPr>
              <a:t>: 	2</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软件设计阶段</a:t>
            </a:r>
            <a:r>
              <a:rPr kumimoji="1" lang="en-US" altLang="zh-CN" sz="1200" dirty="0">
                <a:latin typeface="微软雅黑" pitchFamily="34" charset="-122"/>
                <a:ea typeface="微软雅黑" pitchFamily="34" charset="-122"/>
              </a:rPr>
              <a:t>: 	3</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软件模块设计阶段</a:t>
            </a:r>
            <a:r>
              <a:rPr kumimoji="1" lang="en-US" altLang="zh-CN" sz="1200" dirty="0">
                <a:latin typeface="微软雅黑" pitchFamily="34" charset="-122"/>
                <a:ea typeface="微软雅黑" pitchFamily="34" charset="-122"/>
              </a:rPr>
              <a:t>: 	2</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编码阶段</a:t>
            </a:r>
            <a:r>
              <a:rPr kumimoji="1" lang="en-US" altLang="zh-CN" sz="1200" dirty="0">
                <a:latin typeface="微软雅黑" pitchFamily="34" charset="-122"/>
                <a:ea typeface="微软雅黑" pitchFamily="34" charset="-122"/>
              </a:rPr>
              <a:t>: 		1</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软件测试阶段</a:t>
            </a:r>
            <a:r>
              <a:rPr kumimoji="1" lang="en-US" altLang="zh-CN" sz="1200" dirty="0">
                <a:latin typeface="微软雅黑" pitchFamily="34" charset="-122"/>
                <a:ea typeface="微软雅黑" pitchFamily="34" charset="-122"/>
              </a:rPr>
              <a:t>:	2</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latin typeface="微软雅黑" pitchFamily="34" charset="-122"/>
                <a:ea typeface="微软雅黑" pitchFamily="34" charset="-122"/>
              </a:rPr>
              <a:t>软件</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硬件集成阶段</a:t>
            </a:r>
            <a:r>
              <a:rPr kumimoji="1" lang="en-US" altLang="zh-CN" sz="1200" dirty="0">
                <a:latin typeface="微软雅黑" pitchFamily="34" charset="-122"/>
                <a:ea typeface="微软雅黑" pitchFamily="34" charset="-122"/>
              </a:rPr>
              <a:t>:	1</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solidFill>
                  <a:srgbClr val="FF0000"/>
                </a:solidFill>
                <a:latin typeface="微软雅黑" pitchFamily="34" charset="-122"/>
                <a:ea typeface="微软雅黑" pitchFamily="34" charset="-122"/>
              </a:rPr>
              <a:t>软件确认</a:t>
            </a:r>
            <a:r>
              <a:rPr kumimoji="1" lang="en-US" altLang="zh-CN" sz="1200" dirty="0">
                <a:solidFill>
                  <a:srgbClr val="FF0000"/>
                </a:solidFill>
                <a:latin typeface="微软雅黑" pitchFamily="34" charset="-122"/>
                <a:ea typeface="微软雅黑" pitchFamily="34" charset="-122"/>
              </a:rPr>
              <a:t>:</a:t>
            </a:r>
          </a:p>
          <a:p>
            <a:r>
              <a:rPr kumimoji="1" lang="zh-CN" altLang="en-US" sz="1200" dirty="0">
                <a:latin typeface="微软雅黑" pitchFamily="34" charset="-122"/>
                <a:ea typeface="微软雅黑" pitchFamily="34" charset="-122"/>
              </a:rPr>
              <a:t>系统集成</a:t>
            </a:r>
            <a:r>
              <a:rPr kumimoji="1" lang="en-US" altLang="zh-CN" sz="1200" dirty="0">
                <a:latin typeface="微软雅黑" pitchFamily="34" charset="-122"/>
                <a:ea typeface="微软雅黑" pitchFamily="34" charset="-122"/>
              </a:rPr>
              <a:t>:		1</a:t>
            </a:r>
            <a:r>
              <a:rPr kumimoji="1" lang="zh-CN" altLang="en-US" sz="1200" dirty="0">
                <a:latin typeface="微软雅黑" pitchFamily="34" charset="-122"/>
                <a:ea typeface="微软雅黑" pitchFamily="34" charset="-122"/>
              </a:rPr>
              <a:t>个文档</a:t>
            </a:r>
            <a:endParaRPr kumimoji="1" lang="en-US" altLang="zh-CN" sz="1200" dirty="0">
              <a:latin typeface="微软雅黑" pitchFamily="34" charset="-122"/>
              <a:ea typeface="微软雅黑" pitchFamily="34" charset="-122"/>
            </a:endParaRPr>
          </a:p>
          <a:p>
            <a:r>
              <a:rPr kumimoji="1" lang="zh-CN" altLang="en-US" sz="1200" dirty="0">
                <a:solidFill>
                  <a:srgbClr val="FF0000"/>
                </a:solidFill>
                <a:latin typeface="微软雅黑" pitchFamily="34" charset="-122"/>
                <a:ea typeface="微软雅黑" pitchFamily="34" charset="-122"/>
              </a:rPr>
              <a:t>系统确认</a:t>
            </a:r>
            <a:r>
              <a:rPr kumimoji="1" lang="en-US" altLang="zh-CN" sz="1200" dirty="0">
                <a:solidFill>
                  <a:srgbClr val="FF0000"/>
                </a:solidFill>
                <a:latin typeface="微软雅黑" pitchFamily="34" charset="-122"/>
                <a:ea typeface="微软雅黑" pitchFamily="34" charset="-122"/>
              </a:rPr>
              <a:t>:</a:t>
            </a:r>
          </a:p>
          <a:p>
            <a:r>
              <a:rPr kumimoji="1" lang="zh-CN" altLang="en-US" sz="1200" dirty="0">
                <a:latin typeface="微软雅黑" pitchFamily="34" charset="-122"/>
                <a:ea typeface="微软雅黑" pitchFamily="34" charset="-122"/>
              </a:rPr>
              <a:t>现场支持</a:t>
            </a:r>
            <a:r>
              <a:rPr kumimoji="1" lang="en-US" altLang="zh-CN" sz="1200" dirty="0">
                <a:latin typeface="微软雅黑" pitchFamily="34" charset="-122"/>
                <a:ea typeface="微软雅黑" pitchFamily="34" charset="-122"/>
              </a:rPr>
              <a:t>:		2</a:t>
            </a:r>
            <a:r>
              <a:rPr kumimoji="1" lang="zh-CN" altLang="en-US" sz="1200" dirty="0">
                <a:latin typeface="微软雅黑" pitchFamily="34" charset="-122"/>
                <a:ea typeface="微软雅黑" pitchFamily="34" charset="-122"/>
              </a:rPr>
              <a:t>个文档</a:t>
            </a:r>
          </a:p>
        </p:txBody>
      </p:sp>
    </p:spTree>
    <p:extLst>
      <p:ext uri="{BB962C8B-B14F-4D97-AF65-F5344CB8AC3E}">
        <p14:creationId xmlns:p14="http://schemas.microsoft.com/office/powerpoint/2010/main" val="2360096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01" y="603022"/>
            <a:ext cx="4848042" cy="4178528"/>
          </a:xfrm>
          <a:prstGeom prst="rect">
            <a:avLst/>
          </a:prstGeom>
        </p:spPr>
      </p:pic>
      <p:sp>
        <p:nvSpPr>
          <p:cNvPr id="3" name="TextBox 3">
            <a:extLst>
              <a:ext uri="{FF2B5EF4-FFF2-40B4-BE49-F238E27FC236}">
                <a16:creationId xmlns:a16="http://schemas.microsoft.com/office/drawing/2014/main" id="{DF14209D-C6F5-4407-9184-3B896792AE77}"/>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5</a:t>
            </a:r>
            <a:r>
              <a:rPr kumimoji="1" lang="zh-CN" altLang="en-US" b="1" dirty="0">
                <a:solidFill>
                  <a:srgbClr val="009EA1"/>
                </a:solidFill>
                <a:latin typeface="微软雅黑" pitchFamily="34" charset="-122"/>
                <a:ea typeface="微软雅黑" pitchFamily="34" charset="-122"/>
              </a:rPr>
              <a:t>、软件生命周期的文件</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993134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555624"/>
            <a:ext cx="8229600" cy="4264025"/>
          </a:xfrm>
        </p:spPr>
        <p:txBody>
          <a:bodyPr>
            <a:noAutofit/>
          </a:bodyPr>
          <a:lstStyle/>
          <a:p>
            <a:pPr marL="0" indent="0">
              <a:lnSpc>
                <a:spcPct val="150000"/>
              </a:lnSpc>
              <a:buNone/>
            </a:pPr>
            <a:r>
              <a:rPr kumimoji="1" lang="en-US" altLang="zh-CN" sz="1800" b="1"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我们以软件需求规格说明书为例，来详细的解释下文档</a:t>
            </a:r>
            <a:r>
              <a:rPr kumimoji="1" lang="en-US" altLang="zh-CN" sz="1800" b="1"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200" b="1" dirty="0">
                <a:latin typeface="微软雅黑" pitchFamily="34" charset="-122"/>
                <a:ea typeface="微软雅黑" pitchFamily="34" charset="-122"/>
                <a:sym typeface="Wingdings" panose="05000000000000000000" pitchFamily="2" charset="2"/>
              </a:rPr>
              <a:t>	</a:t>
            </a:r>
            <a:r>
              <a:rPr kumimoji="1" lang="zh-CN" altLang="en-US" sz="1200" b="1" dirty="0">
                <a:latin typeface="微软雅黑" pitchFamily="34" charset="-122"/>
                <a:ea typeface="微软雅黑" pitchFamily="34" charset="-122"/>
                <a:sym typeface="Wingdings" panose="05000000000000000000" pitchFamily="2" charset="2"/>
              </a:rPr>
              <a:t>软件需求规格说明书</a:t>
            </a:r>
            <a:endParaRPr kumimoji="1" lang="en-US" altLang="zh-CN" sz="1200" b="1"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b="1" dirty="0">
                <a:latin typeface="微软雅黑" pitchFamily="34" charset="-122"/>
                <a:ea typeface="微软雅黑" pitchFamily="34" charset="-122"/>
                <a:sym typeface="Wingdings" panose="05000000000000000000" pitchFamily="2" charset="2"/>
              </a:rPr>
              <a:t>目标</a:t>
            </a:r>
            <a:r>
              <a:rPr kumimoji="1" lang="en-US" altLang="zh-CN" sz="1200" b="1" dirty="0">
                <a:latin typeface="微软雅黑" pitchFamily="34" charset="-122"/>
                <a:ea typeface="微软雅黑" pitchFamily="34" charset="-122"/>
                <a:sym typeface="Wingdings" panose="05000000000000000000" pitchFamily="2" charset="2"/>
              </a:rPr>
              <a:t>:</a:t>
            </a: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对每个软件工程师均适用的综合性文档，根据软件安全完整性等级规定了</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完整的软件需求</a:t>
            </a:r>
            <a:r>
              <a:rPr kumimoji="1" lang="zh-CN" altLang="en-US" sz="1200" dirty="0">
                <a:latin typeface="微软雅黑" pitchFamily="34" charset="-122"/>
                <a:ea typeface="微软雅黑" pitchFamily="34" charset="-122"/>
                <a:sym typeface="Wingdings" panose="05000000000000000000" pitchFamily="2" charset="2"/>
              </a:rPr>
              <a:t>。设置一个唯一编号，例如，</a:t>
            </a:r>
            <a:r>
              <a:rPr kumimoji="1" lang="en-US" altLang="zh-CN" sz="1200" i="1" u="sng" dirty="0">
                <a:solidFill>
                  <a:srgbClr val="FF0000"/>
                </a:solidFill>
                <a:latin typeface="微软雅黑" pitchFamily="34" charset="-122"/>
                <a:ea typeface="微软雅黑" pitchFamily="34" charset="-122"/>
                <a:sym typeface="Wingdings" panose="05000000000000000000" pitchFamily="2" charset="2"/>
              </a:rPr>
              <a:t>CBTC-CI-</a:t>
            </a:r>
            <a:r>
              <a:rPr kumimoji="1" lang="zh-CN" altLang="en-US" sz="1200" i="1" u="sng" dirty="0">
                <a:solidFill>
                  <a:srgbClr val="FF0000"/>
                </a:solidFill>
                <a:latin typeface="微软雅黑" pitchFamily="34" charset="-122"/>
                <a:ea typeface="微软雅黑" pitchFamily="34" charset="-122"/>
                <a:sym typeface="Wingdings" panose="05000000000000000000" pitchFamily="2" charset="2"/>
              </a:rPr>
              <a:t>软件需求规格说明书</a:t>
            </a:r>
            <a:r>
              <a:rPr kumimoji="1" lang="en-US" altLang="zh-CN" sz="1200" i="1" u="sng" dirty="0">
                <a:solidFill>
                  <a:srgbClr val="FF0000"/>
                </a:solidFill>
                <a:latin typeface="微软雅黑" pitchFamily="34" charset="-122"/>
                <a:ea typeface="微软雅黑" pitchFamily="34" charset="-122"/>
                <a:sym typeface="Wingdings" panose="05000000000000000000" pitchFamily="2" charset="2"/>
              </a:rPr>
              <a:t>.doc</a:t>
            </a:r>
          </a:p>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b="1" dirty="0">
                <a:latin typeface="微软雅黑" pitchFamily="34" charset="-122"/>
                <a:ea typeface="微软雅黑" pitchFamily="34" charset="-122"/>
                <a:sym typeface="Wingdings" panose="05000000000000000000" pitchFamily="2" charset="2"/>
              </a:rPr>
              <a:t>要求</a:t>
            </a:r>
            <a:r>
              <a:rPr kumimoji="1" lang="en-US" altLang="zh-CN" sz="1200" b="1" dirty="0">
                <a:latin typeface="微软雅黑" pitchFamily="34" charset="-122"/>
                <a:ea typeface="微软雅黑" pitchFamily="34" charset="-122"/>
                <a:sym typeface="Wingdings" panose="05000000000000000000" pitchFamily="2" charset="2"/>
              </a:rPr>
              <a:t>:</a:t>
            </a:r>
          </a:p>
          <a:p>
            <a:pPr marL="45720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1)</a:t>
            </a:r>
            <a:r>
              <a:rPr kumimoji="1" lang="zh-CN" altLang="en-US" sz="1200" dirty="0">
                <a:latin typeface="微软雅黑" pitchFamily="34" charset="-122"/>
                <a:ea typeface="微软雅黑" pitchFamily="34" charset="-122"/>
                <a:sym typeface="Wingdings" panose="05000000000000000000" pitchFamily="2" charset="2"/>
              </a:rPr>
              <a:t> 软件需求规格说明书应描述待开发</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软件的需求特性</a:t>
            </a:r>
            <a:r>
              <a:rPr kumimoji="1" lang="zh-CN" altLang="en-US" sz="1200" dirty="0">
                <a:latin typeface="微软雅黑" pitchFamily="34" charset="-122"/>
                <a:ea typeface="微软雅黑" pitchFamily="34" charset="-122"/>
                <a:sym typeface="Wingdings" panose="05000000000000000000" pitchFamily="2" charset="2"/>
              </a:rPr>
              <a:t>，而不是开发软件的程序，这些特性应包括</a:t>
            </a:r>
            <a:r>
              <a:rPr kumimoji="1" lang="en-US" altLang="zh-CN" sz="1200" dirty="0">
                <a:latin typeface="微软雅黑" pitchFamily="34" charset="-122"/>
                <a:ea typeface="微软雅黑" pitchFamily="34" charset="-122"/>
                <a:sym typeface="Wingdings" panose="05000000000000000000" pitchFamily="2" charset="2"/>
              </a:rPr>
              <a:t>:</a:t>
            </a: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功能性</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包括能力和相应时间性能</a:t>
            </a:r>
            <a:r>
              <a:rPr kumimoji="1" lang="en-US" altLang="zh-CN" sz="1200" dirty="0">
                <a:latin typeface="微软雅黑" pitchFamily="34" charset="-122"/>
                <a:ea typeface="微软雅黑" pitchFamily="34" charset="-122"/>
                <a:sym typeface="Wingdings" panose="05000000000000000000" pitchFamily="2" charset="2"/>
              </a:rPr>
              <a:t>)</a:t>
            </a: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可靠性和可维护性</a:t>
            </a:r>
            <a:endParaRPr kumimoji="1" lang="en-US" altLang="zh-CN" sz="1200" dirty="0">
              <a:latin typeface="微软雅黑" pitchFamily="34" charset="-122"/>
              <a:ea typeface="微软雅黑" pitchFamily="34" charset="-122"/>
              <a:sym typeface="Wingdings" panose="05000000000000000000" pitchFamily="2" charset="2"/>
            </a:endParaRP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安全性</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包括安全功能及其相关的软件安全完整性等级</a:t>
            </a:r>
            <a:r>
              <a:rPr kumimoji="1" lang="en-US" altLang="zh-CN" sz="1200" dirty="0">
                <a:latin typeface="微软雅黑" pitchFamily="34" charset="-122"/>
                <a:ea typeface="微软雅黑" pitchFamily="34" charset="-122"/>
                <a:sym typeface="Wingdings" panose="05000000000000000000" pitchFamily="2" charset="2"/>
              </a:rPr>
              <a:t>)</a:t>
            </a: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效率</a:t>
            </a:r>
            <a:endParaRPr kumimoji="1" lang="en-US" altLang="zh-CN" sz="1200" dirty="0">
              <a:latin typeface="微软雅黑" pitchFamily="34" charset="-122"/>
              <a:ea typeface="微软雅黑" pitchFamily="34" charset="-122"/>
              <a:sym typeface="Wingdings" panose="05000000000000000000" pitchFamily="2" charset="2"/>
            </a:endParaRP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可用性</a:t>
            </a:r>
            <a:endParaRPr kumimoji="1" lang="en-US" altLang="zh-CN" sz="1200" dirty="0">
              <a:latin typeface="微软雅黑" pitchFamily="34" charset="-122"/>
              <a:ea typeface="微软雅黑" pitchFamily="34" charset="-122"/>
              <a:sym typeface="Wingdings" panose="05000000000000000000" pitchFamily="2" charset="2"/>
            </a:endParaRP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可移植性</a:t>
            </a:r>
            <a:endParaRPr kumimoji="1" lang="en-US" altLang="zh-CN" sz="1200" dirty="0">
              <a:latin typeface="微软雅黑" pitchFamily="34" charset="-122"/>
              <a:ea typeface="微软雅黑" pitchFamily="34" charset="-122"/>
            </a:endParaRPr>
          </a:p>
          <a:p>
            <a:pPr marL="0" indent="0">
              <a:lnSpc>
                <a:spcPct val="150000"/>
              </a:lnSpc>
              <a:buNone/>
            </a:pPr>
            <a:endParaRPr kumimoji="1" lang="zh-CN" altLang="en-US" sz="1600" dirty="0">
              <a:latin typeface="微软雅黑" pitchFamily="34" charset="-122"/>
              <a:ea typeface="微软雅黑" pitchFamily="34" charset="-122"/>
            </a:endParaRPr>
          </a:p>
        </p:txBody>
      </p:sp>
      <p:sp>
        <p:nvSpPr>
          <p:cNvPr id="3" name="TextBox 3">
            <a:extLst>
              <a:ext uri="{FF2B5EF4-FFF2-40B4-BE49-F238E27FC236}">
                <a16:creationId xmlns:a16="http://schemas.microsoft.com/office/drawing/2014/main" id="{B838A5C9-8D3E-4017-9DBB-ABB5404D33D7}"/>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5</a:t>
            </a:r>
            <a:r>
              <a:rPr kumimoji="1" lang="zh-CN" altLang="en-US" b="1" dirty="0">
                <a:solidFill>
                  <a:srgbClr val="009EA1"/>
                </a:solidFill>
                <a:latin typeface="微软雅黑" pitchFamily="34" charset="-122"/>
                <a:ea typeface="微软雅黑" pitchFamily="34" charset="-122"/>
              </a:rPr>
              <a:t>、软件生命周期的文件</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340677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2750" y="873641"/>
            <a:ext cx="8229600" cy="3565009"/>
          </a:xfrm>
        </p:spPr>
        <p:txBody>
          <a:bodyPr>
            <a:noAutofit/>
          </a:bodyPr>
          <a:lstStyle/>
          <a:p>
            <a:pPr marL="0"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	2) </a:t>
            </a:r>
            <a:r>
              <a:rPr kumimoji="1" lang="zh-CN" altLang="en-US" sz="1200" dirty="0">
                <a:latin typeface="微软雅黑" pitchFamily="34" charset="-122"/>
                <a:ea typeface="微软雅黑" pitchFamily="34" charset="-122"/>
                <a:sym typeface="Wingdings" panose="05000000000000000000" pitchFamily="2" charset="2"/>
              </a:rPr>
              <a:t>软件需求规格说明书，应以如下方式，来描述和构造</a:t>
            </a:r>
            <a:r>
              <a:rPr kumimoji="1" lang="en-US" altLang="zh-CN" sz="1200" dirty="0">
                <a:latin typeface="微软雅黑" pitchFamily="34" charset="-122"/>
                <a:ea typeface="微软雅黑" pitchFamily="34" charset="-122"/>
                <a:sym typeface="Wingdings" panose="05000000000000000000" pitchFamily="2" charset="2"/>
              </a:rPr>
              <a:t>:</a:t>
            </a: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latin typeface="微软雅黑" pitchFamily="34" charset="-122"/>
                <a:ea typeface="微软雅黑" pitchFamily="34" charset="-122"/>
                <a:sym typeface="Wingdings" panose="05000000000000000000" pitchFamily="2" charset="2"/>
              </a:rPr>
              <a:t>完整、清楚准确、无二义性、可验证、可测试，可维护和可行的</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不允许使用一段时间、等之类的描述</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lvl="1">
              <a:lnSpc>
                <a:spcPct val="150000"/>
              </a:lnSpc>
              <a:buFont typeface="Wingdings" panose="05000000000000000000" pitchFamily="2" charset="2"/>
              <a:buChar char="l"/>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可追溯</a:t>
            </a:r>
            <a:r>
              <a:rPr kumimoji="1" lang="zh-CN" altLang="en-US" sz="1200" dirty="0">
                <a:latin typeface="微软雅黑" pitchFamily="34" charset="-122"/>
                <a:ea typeface="微软雅黑" pitchFamily="34" charset="-122"/>
                <a:sym typeface="Wingdings" panose="05000000000000000000" pitchFamily="2" charset="2"/>
              </a:rPr>
              <a:t>到涉及的所有输入文档。</a:t>
            </a:r>
            <a:endParaRPr kumimoji="1" lang="en-US" altLang="zh-CN" sz="1200" dirty="0">
              <a:latin typeface="微软雅黑" pitchFamily="34" charset="-122"/>
              <a:ea typeface="微软雅黑" pitchFamily="34" charset="-122"/>
              <a:sym typeface="Wingdings" panose="05000000000000000000" pitchFamily="2" charset="2"/>
            </a:endParaRPr>
          </a:p>
          <a:p>
            <a:pPr marL="45720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3)</a:t>
            </a:r>
            <a:r>
              <a:rPr kumimoji="1" lang="zh-CN" altLang="en-US" sz="1200" dirty="0">
                <a:latin typeface="微软雅黑" pitchFamily="34" charset="-122"/>
                <a:ea typeface="微软雅黑" pitchFamily="34" charset="-122"/>
                <a:sym typeface="Wingdings" panose="05000000000000000000" pitchFamily="2" charset="2"/>
              </a:rPr>
              <a:t> 软件需求规格说明书应让系统整个生命周期所涉及、负责任的人员都能理解的表达和描述方法；</a:t>
            </a:r>
            <a:endParaRPr kumimoji="1" lang="en-US" altLang="zh-CN" sz="1200" dirty="0">
              <a:latin typeface="微软雅黑" pitchFamily="34" charset="-122"/>
              <a:ea typeface="微软雅黑" pitchFamily="34" charset="-122"/>
              <a:sym typeface="Wingdings" panose="05000000000000000000" pitchFamily="2" charset="2"/>
            </a:endParaRPr>
          </a:p>
          <a:p>
            <a:pPr marL="45720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4) </a:t>
            </a:r>
            <a:r>
              <a:rPr kumimoji="1" lang="zh-CN" altLang="en-US" sz="1200" dirty="0">
                <a:latin typeface="微软雅黑" pitchFamily="34" charset="-122"/>
                <a:ea typeface="微软雅黑" pitchFamily="34" charset="-122"/>
                <a:sym typeface="Wingdings" panose="05000000000000000000" pitchFamily="2" charset="2"/>
              </a:rPr>
              <a:t>软件需求规格说明书应根据系统安全性需求规格说明书的要求，包括</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整个系统所有安全功能的需求；</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45720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5) </a:t>
            </a:r>
            <a:r>
              <a:rPr kumimoji="1" lang="zh-CN" altLang="en-US" sz="1200" dirty="0">
                <a:latin typeface="微软雅黑" pitchFamily="34" charset="-122"/>
                <a:ea typeface="微软雅黑" pitchFamily="34" charset="-122"/>
                <a:sym typeface="Wingdings" panose="05000000000000000000" pitchFamily="2" charset="2"/>
              </a:rPr>
              <a:t>对需求的</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可追溯性</a:t>
            </a:r>
            <a:r>
              <a:rPr kumimoji="1" lang="zh-CN" altLang="en-US" sz="1200" dirty="0">
                <a:latin typeface="微软雅黑" pitchFamily="34" charset="-122"/>
                <a:ea typeface="微软雅黑" pitchFamily="34" charset="-122"/>
                <a:sym typeface="Wingdings" panose="05000000000000000000" pitchFamily="2" charset="2"/>
              </a:rPr>
              <a:t>应作为一个重要内容加以考虑，应提供方法允许在生命周期所有阶段均能证实这一点</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所有需求对应唯一编号，例如</a:t>
            </a:r>
            <a:r>
              <a:rPr kumimoji="1" lang="en-US" altLang="zh-CN" sz="1200" i="1" dirty="0">
                <a:solidFill>
                  <a:srgbClr val="FF0000"/>
                </a:solidFill>
                <a:latin typeface="微软雅黑" pitchFamily="34" charset="-122"/>
                <a:ea typeface="微软雅黑" pitchFamily="34" charset="-122"/>
                <a:sym typeface="Wingdings" panose="05000000000000000000" pitchFamily="2" charset="2"/>
              </a:rPr>
              <a:t>CBTC-CI-0001</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457200" lvl="1" indent="0">
              <a:lnSpc>
                <a:spcPct val="150000"/>
              </a:lnSpc>
              <a:buNone/>
            </a:pPr>
            <a:r>
              <a:rPr kumimoji="1" lang="en-US" altLang="zh-CN" sz="1200" dirty="0">
                <a:latin typeface="微软雅黑" pitchFamily="34" charset="-122"/>
                <a:ea typeface="微软雅黑" pitchFamily="34" charset="-122"/>
                <a:sym typeface="Wingdings" panose="05000000000000000000" pitchFamily="2" charset="2"/>
              </a:rPr>
              <a:t>6)</a:t>
            </a:r>
            <a:r>
              <a:rPr kumimoji="1" lang="zh-CN" altLang="en-US" sz="1200" dirty="0">
                <a:latin typeface="微软雅黑" pitchFamily="34" charset="-122"/>
                <a:ea typeface="微软雅黑" pitchFamily="34" charset="-122"/>
                <a:sym typeface="Wingdings" panose="05000000000000000000" pitchFamily="2" charset="2"/>
              </a:rPr>
              <a:t> </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对于任何不可追溯材料，应表明其对系统的安全性或完整性是没有影响的</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endParaRPr kumimoji="1" lang="zh-CN" altLang="en-US" sz="1600" dirty="0">
              <a:latin typeface="微软雅黑" pitchFamily="34" charset="-122"/>
              <a:ea typeface="微软雅黑" pitchFamily="34" charset="-122"/>
            </a:endParaRPr>
          </a:p>
        </p:txBody>
      </p:sp>
      <p:sp>
        <p:nvSpPr>
          <p:cNvPr id="3" name="TextBox 3">
            <a:extLst>
              <a:ext uri="{FF2B5EF4-FFF2-40B4-BE49-F238E27FC236}">
                <a16:creationId xmlns:a16="http://schemas.microsoft.com/office/drawing/2014/main" id="{B838A5C9-8D3E-4017-9DBB-ABB5404D33D7}"/>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5</a:t>
            </a:r>
            <a:r>
              <a:rPr kumimoji="1" lang="zh-CN" altLang="en-US" b="1" dirty="0">
                <a:solidFill>
                  <a:srgbClr val="009EA1"/>
                </a:solidFill>
                <a:latin typeface="微软雅黑" pitchFamily="34" charset="-122"/>
                <a:ea typeface="微软雅黑" pitchFamily="34" charset="-122"/>
              </a:rPr>
              <a:t>、软件生命周期的文件</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3431128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C661F9-4AF9-4433-B7E3-F2938C2B7239}"/>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、项目人员的组织架构</a:t>
            </a:r>
            <a:endParaRPr kumimoji="1" lang="en-US" altLang="zh-CN" b="1" dirty="0">
              <a:solidFill>
                <a:srgbClr val="009EA1"/>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4D3CD0C9-4EC4-44E3-B543-A5FA26D42C37}"/>
              </a:ext>
            </a:extLst>
          </p:cNvPr>
          <p:cNvSpPr txBox="1"/>
          <p:nvPr/>
        </p:nvSpPr>
        <p:spPr>
          <a:xfrm>
            <a:off x="527050" y="745969"/>
            <a:ext cx="7169150" cy="1384995"/>
          </a:xfrm>
          <a:prstGeom prst="rect">
            <a:avLst/>
          </a:prstGeom>
          <a:noFill/>
        </p:spPr>
        <p:txBody>
          <a:bodyPr wrap="square" rtlCol="0">
            <a:spAutoFit/>
          </a:bodyPr>
          <a:lstStyle/>
          <a:p>
            <a:r>
              <a:rPr kumimoji="1" lang="zh-CN" altLang="en-US" sz="1200" b="1" dirty="0">
                <a:latin typeface="微软雅黑" pitchFamily="34" charset="-122"/>
                <a:ea typeface="微软雅黑" pitchFamily="34" charset="-122"/>
              </a:rPr>
              <a:t>软件整个生命周期各个阶段所涉及的内容，应该</a:t>
            </a:r>
            <a:r>
              <a:rPr kumimoji="1" lang="zh-CN" altLang="en-US" sz="1200" b="1" dirty="0">
                <a:solidFill>
                  <a:srgbClr val="FF0000"/>
                </a:solidFill>
                <a:latin typeface="微软雅黑" pitchFamily="34" charset="-122"/>
                <a:ea typeface="微软雅黑" pitchFamily="34" charset="-122"/>
              </a:rPr>
              <a:t>保持独立性</a:t>
            </a:r>
            <a:r>
              <a:rPr kumimoji="1" lang="zh-CN" altLang="en-US" sz="1200" b="1" dirty="0">
                <a:latin typeface="微软雅黑" pitchFamily="34" charset="-122"/>
                <a:ea typeface="微软雅黑" pitchFamily="34" charset="-122"/>
              </a:rPr>
              <a:t>，至少按照如下结构分配人员：</a:t>
            </a:r>
            <a:endParaRPr kumimoji="1" lang="en-US" altLang="zh-CN" sz="1200" b="1"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pPr marL="228600" indent="-228600">
              <a:buAutoNum type="arabicParenR"/>
            </a:pPr>
            <a:r>
              <a:rPr kumimoji="1" lang="zh-CN" altLang="en-US" sz="1200" dirty="0">
                <a:solidFill>
                  <a:srgbClr val="FF0000"/>
                </a:solidFill>
                <a:latin typeface="微软雅黑" pitchFamily="34" charset="-122"/>
                <a:ea typeface="微软雅黑" pitchFamily="34" charset="-122"/>
              </a:rPr>
              <a:t>评估员</a:t>
            </a:r>
            <a:r>
              <a:rPr kumimoji="1" lang="zh-CN" altLang="en-US" sz="1200" dirty="0">
                <a:latin typeface="微软雅黑" pitchFamily="34" charset="-122"/>
                <a:ea typeface="微软雅黑" pitchFamily="34" charset="-122"/>
              </a:rPr>
              <a:t>应由</a:t>
            </a:r>
            <a:r>
              <a:rPr kumimoji="1" lang="en-US" altLang="zh-CN" sz="1200" dirty="0">
                <a:latin typeface="微软雅黑" pitchFamily="34" charset="-122"/>
                <a:ea typeface="微软雅黑" pitchFamily="34" charset="-122"/>
              </a:rPr>
              <a:t>SIL</a:t>
            </a:r>
            <a:r>
              <a:rPr kumimoji="1" lang="zh-CN" altLang="en-US" sz="1200" dirty="0">
                <a:latin typeface="微软雅黑" pitchFamily="34" charset="-122"/>
                <a:ea typeface="微软雅黑" pitchFamily="34" charset="-122"/>
              </a:rPr>
              <a:t>认证机构安全主管认可，独立于项目；</a:t>
            </a:r>
            <a:endParaRPr kumimoji="1" lang="en-US" altLang="zh-CN" sz="1200" dirty="0">
              <a:latin typeface="微软雅黑" pitchFamily="34" charset="-122"/>
              <a:ea typeface="微软雅黑" pitchFamily="34" charset="-122"/>
            </a:endParaRPr>
          </a:p>
          <a:p>
            <a:pPr marL="228600" indent="-228600">
              <a:buAutoNum type="arabicParenR"/>
            </a:pPr>
            <a:r>
              <a:rPr kumimoji="1" lang="zh-CN" altLang="en-US" sz="1200" dirty="0">
                <a:latin typeface="微软雅黑" pitchFamily="34" charset="-122"/>
                <a:ea typeface="微软雅黑" pitchFamily="34" charset="-122"/>
              </a:rPr>
              <a:t>设计者</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生产者、验证员和确认员可以同属一个公司，但至少要满足如下</a:t>
            </a:r>
            <a:r>
              <a:rPr kumimoji="1" lang="zh-CN" altLang="en-US" sz="1200" dirty="0">
                <a:solidFill>
                  <a:srgbClr val="FF0000"/>
                </a:solidFill>
                <a:latin typeface="微软雅黑" pitchFamily="34" charset="-122"/>
                <a:ea typeface="微软雅黑" pitchFamily="34" charset="-122"/>
              </a:rPr>
              <a:t>独立性</a:t>
            </a:r>
            <a:r>
              <a:rPr kumimoji="1" lang="en-US" altLang="zh-CN" sz="1200" dirty="0">
                <a:latin typeface="微软雅黑" pitchFamily="34" charset="-122"/>
                <a:ea typeface="微软雅黑" pitchFamily="34" charset="-122"/>
              </a:rPr>
              <a:t>:</a:t>
            </a:r>
          </a:p>
          <a:p>
            <a:r>
              <a:rPr kumimoji="1" lang="en-US" altLang="zh-CN" sz="1200" dirty="0">
                <a:latin typeface="微软雅黑" pitchFamily="34" charset="-122"/>
                <a:ea typeface="微软雅黑" pitchFamily="34" charset="-122"/>
              </a:rPr>
              <a:t>	a)  </a:t>
            </a:r>
            <a:r>
              <a:rPr kumimoji="1" lang="en-US" altLang="zh-CN" sz="1200" dirty="0">
                <a:solidFill>
                  <a:srgbClr val="FF0000"/>
                </a:solidFill>
                <a:latin typeface="微软雅黑" pitchFamily="34" charset="-122"/>
                <a:ea typeface="微软雅黑" pitchFamily="34" charset="-122"/>
              </a:rPr>
              <a:t>SIL1/2</a:t>
            </a: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验证员和确认员可以是同一个人，但他们不能又是设计者</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生产者。设计者</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生产者、验证员和确认员都能向项目经理报告。</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b)  SIL3/4</a:t>
            </a:r>
            <a:r>
              <a:rPr kumimoji="1" lang="zh-CN" altLang="en-US" sz="1200" dirty="0">
                <a:latin typeface="微软雅黑" pitchFamily="34" charset="-122"/>
                <a:ea typeface="微软雅黑" pitchFamily="34" charset="-122"/>
              </a:rPr>
              <a:t> 确认员与验证员不能是同一个人，且不向项目经理汇报</a:t>
            </a:r>
          </a:p>
        </p:txBody>
      </p:sp>
      <p:pic>
        <p:nvPicPr>
          <p:cNvPr id="13" name="图片 12">
            <a:extLst>
              <a:ext uri="{FF2B5EF4-FFF2-40B4-BE49-F238E27FC236}">
                <a16:creationId xmlns:a16="http://schemas.microsoft.com/office/drawing/2014/main" id="{D1C31649-E83A-4B77-AADD-DA7943D4FB37}"/>
              </a:ext>
            </a:extLst>
          </p:cNvPr>
          <p:cNvPicPr>
            <a:picLocks noChangeAspect="1"/>
          </p:cNvPicPr>
          <p:nvPr/>
        </p:nvPicPr>
        <p:blipFill>
          <a:blip r:embed="rId2"/>
          <a:stretch>
            <a:fillRect/>
          </a:stretch>
        </p:blipFill>
        <p:spPr>
          <a:xfrm>
            <a:off x="4467723" y="2448015"/>
            <a:ext cx="4234454" cy="1590897"/>
          </a:xfrm>
          <a:prstGeom prst="rect">
            <a:avLst/>
          </a:prstGeom>
        </p:spPr>
      </p:pic>
      <p:pic>
        <p:nvPicPr>
          <p:cNvPr id="15" name="图片 14">
            <a:extLst>
              <a:ext uri="{FF2B5EF4-FFF2-40B4-BE49-F238E27FC236}">
                <a16:creationId xmlns:a16="http://schemas.microsoft.com/office/drawing/2014/main" id="{D754136B-63A4-42A6-A62A-3BD5E59A95D0}"/>
              </a:ext>
            </a:extLst>
          </p:cNvPr>
          <p:cNvPicPr>
            <a:picLocks noChangeAspect="1"/>
          </p:cNvPicPr>
          <p:nvPr/>
        </p:nvPicPr>
        <p:blipFill>
          <a:blip r:embed="rId3"/>
          <a:stretch>
            <a:fillRect/>
          </a:stretch>
        </p:blipFill>
        <p:spPr>
          <a:xfrm>
            <a:off x="381845" y="2502147"/>
            <a:ext cx="3978249" cy="1482634"/>
          </a:xfrm>
          <a:prstGeom prst="rect">
            <a:avLst/>
          </a:prstGeom>
        </p:spPr>
      </p:pic>
      <p:sp>
        <p:nvSpPr>
          <p:cNvPr id="6" name="文本框 5">
            <a:extLst>
              <a:ext uri="{FF2B5EF4-FFF2-40B4-BE49-F238E27FC236}">
                <a16:creationId xmlns:a16="http://schemas.microsoft.com/office/drawing/2014/main" id="{EC3EFAFE-BBD2-40BF-8779-2E6B9347B0A8}"/>
              </a:ext>
            </a:extLst>
          </p:cNvPr>
          <p:cNvSpPr txBox="1"/>
          <p:nvPr/>
        </p:nvSpPr>
        <p:spPr>
          <a:xfrm>
            <a:off x="1327028" y="4212865"/>
            <a:ext cx="1347591" cy="246221"/>
          </a:xfrm>
          <a:prstGeom prst="rect">
            <a:avLst/>
          </a:prstGeom>
          <a:noFill/>
        </p:spPr>
        <p:txBody>
          <a:bodyPr wrap="square" rtlCol="0">
            <a:spAutoFit/>
          </a:bodyPr>
          <a:lstStyle/>
          <a:p>
            <a:r>
              <a:rPr kumimoji="1" lang="zh-CN" altLang="en-US" sz="1000" dirty="0">
                <a:latin typeface="微软雅黑" pitchFamily="34" charset="-122"/>
                <a:ea typeface="微软雅黑" pitchFamily="34" charset="-122"/>
              </a:rPr>
              <a:t>可以是同一个人</a:t>
            </a:r>
          </a:p>
        </p:txBody>
      </p:sp>
      <p:sp>
        <p:nvSpPr>
          <p:cNvPr id="8" name="矩形 7">
            <a:extLst>
              <a:ext uri="{FF2B5EF4-FFF2-40B4-BE49-F238E27FC236}">
                <a16:creationId xmlns:a16="http://schemas.microsoft.com/office/drawing/2014/main" id="{E7319D03-BD7D-4603-92CC-7AB3D7EA416C}"/>
              </a:ext>
            </a:extLst>
          </p:cNvPr>
          <p:cNvSpPr/>
          <p:nvPr/>
        </p:nvSpPr>
        <p:spPr>
          <a:xfrm>
            <a:off x="685800" y="4226529"/>
            <a:ext cx="533400" cy="194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42C9ACD9-472E-4E81-A1EE-6467B0C45A9D}"/>
              </a:ext>
            </a:extLst>
          </p:cNvPr>
          <p:cNvSpPr/>
          <p:nvPr/>
        </p:nvSpPr>
        <p:spPr>
          <a:xfrm>
            <a:off x="685800" y="4587240"/>
            <a:ext cx="533400" cy="19465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17006E4-0B54-4705-A6D6-FE78AB0A0153}"/>
              </a:ext>
            </a:extLst>
          </p:cNvPr>
          <p:cNvSpPr txBox="1"/>
          <p:nvPr/>
        </p:nvSpPr>
        <p:spPr>
          <a:xfrm>
            <a:off x="1327027" y="4561455"/>
            <a:ext cx="1347591" cy="246221"/>
          </a:xfrm>
          <a:prstGeom prst="rect">
            <a:avLst/>
          </a:prstGeom>
          <a:noFill/>
        </p:spPr>
        <p:txBody>
          <a:bodyPr wrap="square" rtlCol="0">
            <a:spAutoFit/>
          </a:bodyPr>
          <a:lstStyle/>
          <a:p>
            <a:r>
              <a:rPr kumimoji="1" lang="zh-CN" altLang="en-US" sz="1000" dirty="0">
                <a:latin typeface="微软雅黑" pitchFamily="34" charset="-122"/>
                <a:ea typeface="微软雅黑" pitchFamily="34" charset="-122"/>
              </a:rPr>
              <a:t>可以是同一个机构</a:t>
            </a:r>
          </a:p>
        </p:txBody>
      </p:sp>
      <p:cxnSp>
        <p:nvCxnSpPr>
          <p:cNvPr id="11" name="直接连接符 10">
            <a:extLst>
              <a:ext uri="{FF2B5EF4-FFF2-40B4-BE49-F238E27FC236}">
                <a16:creationId xmlns:a16="http://schemas.microsoft.com/office/drawing/2014/main" id="{A3606729-D30D-486B-A716-7B8A3B08D81F}"/>
              </a:ext>
            </a:extLst>
          </p:cNvPr>
          <p:cNvCxnSpPr/>
          <p:nvPr/>
        </p:nvCxnSpPr>
        <p:spPr>
          <a:xfrm>
            <a:off x="2948940" y="4323855"/>
            <a:ext cx="438785" cy="0"/>
          </a:xfrm>
          <a:prstGeom prst="line">
            <a:avLst/>
          </a:prstGeom>
        </p:spPr>
        <p:style>
          <a:lnRef idx="2">
            <a:schemeClr val="dk1"/>
          </a:lnRef>
          <a:fillRef idx="0">
            <a:schemeClr val="dk1"/>
          </a:fillRef>
          <a:effectRef idx="1">
            <a:schemeClr val="dk1"/>
          </a:effectRef>
          <a:fontRef idx="minor">
            <a:schemeClr val="tx1"/>
          </a:fontRef>
        </p:style>
      </p:cxnSp>
      <p:sp>
        <p:nvSpPr>
          <p:cNvPr id="16" name="文本框 15">
            <a:extLst>
              <a:ext uri="{FF2B5EF4-FFF2-40B4-BE49-F238E27FC236}">
                <a16:creationId xmlns:a16="http://schemas.microsoft.com/office/drawing/2014/main" id="{0297E949-EBE3-4FF0-8F11-2258B98E8B8D}"/>
              </a:ext>
            </a:extLst>
          </p:cNvPr>
          <p:cNvSpPr txBox="1"/>
          <p:nvPr/>
        </p:nvSpPr>
        <p:spPr>
          <a:xfrm>
            <a:off x="3552068" y="4200744"/>
            <a:ext cx="1347591" cy="246221"/>
          </a:xfrm>
          <a:prstGeom prst="rect">
            <a:avLst/>
          </a:prstGeom>
          <a:noFill/>
        </p:spPr>
        <p:txBody>
          <a:bodyPr wrap="square" rtlCol="0">
            <a:spAutoFit/>
          </a:bodyPr>
          <a:lstStyle/>
          <a:p>
            <a:r>
              <a:rPr kumimoji="1" lang="zh-CN" altLang="en-US" sz="1000" dirty="0">
                <a:latin typeface="微软雅黑" pitchFamily="34" charset="-122"/>
                <a:ea typeface="微软雅黑" pitchFamily="34" charset="-122"/>
              </a:rPr>
              <a:t>应向项目经理汇报</a:t>
            </a:r>
          </a:p>
        </p:txBody>
      </p:sp>
      <p:cxnSp>
        <p:nvCxnSpPr>
          <p:cNvPr id="17" name="直接连接符 16">
            <a:extLst>
              <a:ext uri="{FF2B5EF4-FFF2-40B4-BE49-F238E27FC236}">
                <a16:creationId xmlns:a16="http://schemas.microsoft.com/office/drawing/2014/main" id="{C3F194E9-20D4-4965-BE3B-A1FCBB151214}"/>
              </a:ext>
            </a:extLst>
          </p:cNvPr>
          <p:cNvCxnSpPr/>
          <p:nvPr/>
        </p:nvCxnSpPr>
        <p:spPr>
          <a:xfrm>
            <a:off x="2948940" y="4684565"/>
            <a:ext cx="438785"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8" name="文本框 17">
            <a:extLst>
              <a:ext uri="{FF2B5EF4-FFF2-40B4-BE49-F238E27FC236}">
                <a16:creationId xmlns:a16="http://schemas.microsoft.com/office/drawing/2014/main" id="{AFAECB25-6FAF-4DEA-9AF8-9474830820D0}"/>
              </a:ext>
            </a:extLst>
          </p:cNvPr>
          <p:cNvSpPr txBox="1"/>
          <p:nvPr/>
        </p:nvSpPr>
        <p:spPr>
          <a:xfrm>
            <a:off x="3552068" y="4528247"/>
            <a:ext cx="1347591" cy="246221"/>
          </a:xfrm>
          <a:prstGeom prst="rect">
            <a:avLst/>
          </a:prstGeom>
          <a:noFill/>
        </p:spPr>
        <p:txBody>
          <a:bodyPr wrap="square" rtlCol="0">
            <a:spAutoFit/>
          </a:bodyPr>
          <a:lstStyle/>
          <a:p>
            <a:r>
              <a:rPr kumimoji="1" lang="zh-CN" altLang="en-US" sz="1000" dirty="0">
                <a:latin typeface="微软雅黑" pitchFamily="34" charset="-122"/>
                <a:ea typeface="微软雅黑" pitchFamily="34" charset="-122"/>
              </a:rPr>
              <a:t>可以向项目经理汇报</a:t>
            </a:r>
          </a:p>
        </p:txBody>
      </p:sp>
    </p:spTree>
    <p:extLst>
      <p:ext uri="{BB962C8B-B14F-4D97-AF65-F5344CB8AC3E}">
        <p14:creationId xmlns:p14="http://schemas.microsoft.com/office/powerpoint/2010/main" val="1017617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2750" y="540266"/>
            <a:ext cx="8229600" cy="4330819"/>
          </a:xfrm>
        </p:spPr>
        <p:txBody>
          <a:bodyPr>
            <a:noAutofit/>
          </a:bodyPr>
          <a:lstStyle/>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zh-CN" altLang="en-US" sz="1400" b="1" dirty="0">
                <a:latin typeface="微软雅黑" pitchFamily="34" charset="-122"/>
                <a:ea typeface="微软雅黑" pitchFamily="34" charset="-122"/>
                <a:sym typeface="Wingdings" panose="05000000000000000000" pitchFamily="2" charset="2"/>
              </a:rPr>
              <a:t>根据项目人员分配，我们将详述，每个角色的职责</a:t>
            </a:r>
            <a:endParaRPr kumimoji="1" lang="en-US" altLang="zh-CN" sz="1400" b="1" dirty="0">
              <a:latin typeface="微软雅黑" pitchFamily="34" charset="-122"/>
              <a:ea typeface="微软雅黑" pitchFamily="34" charset="-122"/>
              <a:sym typeface="Wingdings" panose="05000000000000000000" pitchFamily="2" charset="2"/>
            </a:endParaRPr>
          </a:p>
          <a:p>
            <a:pPr marL="0" indent="0">
              <a:buNone/>
            </a:pPr>
            <a:r>
              <a:rPr kumimoji="1" lang="en-US" altLang="zh-CN" sz="1200" b="1" dirty="0">
                <a:latin typeface="微软雅黑" pitchFamily="34" charset="-122"/>
                <a:ea typeface="微软雅黑" pitchFamily="34" charset="-122"/>
                <a:sym typeface="Wingdings" panose="05000000000000000000" pitchFamily="2" charset="2"/>
              </a:rPr>
              <a:t>1</a:t>
            </a:r>
            <a:r>
              <a:rPr kumimoji="1" lang="zh-CN" altLang="en-US" sz="1200" b="1" dirty="0">
                <a:latin typeface="微软雅黑" pitchFamily="34" charset="-122"/>
                <a:ea typeface="微软雅黑" pitchFamily="34" charset="-122"/>
                <a:sym typeface="Wingdings" panose="05000000000000000000" pitchFamily="2" charset="2"/>
              </a:rPr>
              <a:t>、需求经理</a:t>
            </a:r>
            <a:r>
              <a:rPr kumimoji="1" lang="en-US" altLang="zh-CN" sz="1200" b="1" dirty="0">
                <a:latin typeface="微软雅黑" pitchFamily="34" charset="-122"/>
                <a:ea typeface="微软雅黑" pitchFamily="34" charset="-122"/>
                <a:sym typeface="Wingdings" panose="05000000000000000000" pitchFamily="2" charset="2"/>
              </a:rPr>
              <a:t>:</a:t>
            </a: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1</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、负责软件需求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系统体系，量化成一条条具体的软件需求</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2</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、开发和维护软件需求文档</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、建立和保持系统级要求的可追溯性；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4</a:t>
            </a:r>
            <a:r>
              <a:rPr kumimoji="1" lang="zh-CN" altLang="en-US" sz="1200" dirty="0">
                <a:latin typeface="微软雅黑" pitchFamily="34" charset="-122"/>
                <a:ea typeface="微软雅黑" pitchFamily="34" charset="-122"/>
                <a:sym typeface="Wingdings" panose="05000000000000000000" pitchFamily="2" charset="2"/>
              </a:rPr>
              <a:t>、确保规范和软件要求的变更和配置管理，包括状态，版本和授权状态</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、确保软件需求规范</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参照用户要求和最终应用环境</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的一致性和完整性；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b="1" dirty="0">
                <a:latin typeface="微软雅黑" pitchFamily="34" charset="-122"/>
                <a:ea typeface="微软雅黑" pitchFamily="34" charset="-122"/>
                <a:sym typeface="Wingdings" panose="05000000000000000000" pitchFamily="2" charset="2"/>
              </a:rPr>
              <a:t>2</a:t>
            </a:r>
            <a:r>
              <a:rPr kumimoji="1" lang="zh-CN" altLang="en-US" sz="1200" b="1" dirty="0">
                <a:latin typeface="微软雅黑" pitchFamily="34" charset="-122"/>
                <a:ea typeface="微软雅黑" pitchFamily="34" charset="-122"/>
                <a:sym typeface="Wingdings" panose="05000000000000000000" pitchFamily="2" charset="2"/>
              </a:rPr>
              <a:t>、设计人员</a:t>
            </a:r>
            <a:r>
              <a:rPr kumimoji="1" lang="en-US" altLang="zh-CN" sz="1200" b="1" dirty="0">
                <a:latin typeface="微软雅黑" pitchFamily="34" charset="-122"/>
                <a:ea typeface="微软雅黑" pitchFamily="34" charset="-122"/>
                <a:sym typeface="Wingdings" panose="05000000000000000000" pitchFamily="2" charset="2"/>
              </a:rPr>
              <a:t>:</a:t>
            </a: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1</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、将特定的软件需求转换为可接受的解决方案</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设计架构</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2</a:t>
            </a:r>
            <a:r>
              <a:rPr kumimoji="1" lang="zh-CN" altLang="en-US" sz="1200" dirty="0">
                <a:latin typeface="微软雅黑" pitchFamily="34" charset="-122"/>
                <a:ea typeface="微软雅黑" pitchFamily="34" charset="-122"/>
                <a:sym typeface="Wingdings" panose="05000000000000000000" pitchFamily="2" charset="2"/>
              </a:rPr>
              <a:t>、拥有架构和下游解决方案</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、应定义和选择设计方法和辅助工具</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4</a:t>
            </a:r>
            <a:r>
              <a:rPr kumimoji="1" lang="zh-CN" altLang="en-US" sz="1200" dirty="0">
                <a:latin typeface="微软雅黑" pitchFamily="34" charset="-122"/>
                <a:ea typeface="微软雅黑" pitchFamily="34" charset="-122"/>
                <a:sym typeface="Wingdings" panose="05000000000000000000" pitchFamily="2" charset="2"/>
              </a:rPr>
              <a:t>、应适用适当的设计原则和标准</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、应酌情制定组件规格</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6</a:t>
            </a:r>
            <a:r>
              <a:rPr kumimoji="1" lang="zh-CN" altLang="en-US" sz="1200" dirty="0">
                <a:latin typeface="微软雅黑" pitchFamily="34" charset="-122"/>
                <a:ea typeface="微软雅黑" pitchFamily="34" charset="-122"/>
                <a:sym typeface="Wingdings" panose="05000000000000000000" pitchFamily="2" charset="2"/>
              </a:rPr>
              <a:t>、应保持与特定软件要求的可追溯性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7</a:t>
            </a:r>
            <a:r>
              <a:rPr kumimoji="1" lang="zh-CN" altLang="en-US" sz="1200" dirty="0">
                <a:latin typeface="微软雅黑" pitchFamily="34" charset="-122"/>
                <a:ea typeface="微软雅黑" pitchFamily="34" charset="-122"/>
                <a:sym typeface="Wingdings" panose="05000000000000000000" pitchFamily="2" charset="2"/>
              </a:rPr>
              <a:t>、应制定和维护设计文件</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8</a:t>
            </a:r>
            <a:r>
              <a:rPr kumimoji="1" lang="zh-CN" altLang="en-US" sz="1200" dirty="0">
                <a:latin typeface="微软雅黑" pitchFamily="34" charset="-122"/>
                <a:ea typeface="微软雅黑" pitchFamily="34" charset="-122"/>
                <a:sym typeface="Wingdings" panose="05000000000000000000" pitchFamily="2" charset="2"/>
              </a:rPr>
              <a:t>、应确保设计文件变更和配置控制</a:t>
            </a:r>
            <a:endParaRPr kumimoji="1" lang="zh-CN" altLang="en-US" sz="1600" dirty="0">
              <a:latin typeface="微软雅黑" pitchFamily="34" charset="-122"/>
              <a:ea typeface="微软雅黑" pitchFamily="34" charset="-122"/>
            </a:endParaRP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endParaRPr kumimoji="1" lang="zh-CN" altLang="en-US" sz="16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6CF2A63C-4150-42BD-84F2-3379DAA01FF3}"/>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、项目人员的组织架构</a:t>
            </a:r>
            <a:endParaRPr kumimoji="1" lang="en-US" altLang="zh-CN" b="1" dirty="0">
              <a:solidFill>
                <a:srgbClr val="009EA1"/>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FB4C0FC3-1917-4D4D-9B27-AF11D05AB5C5}"/>
              </a:ext>
            </a:extLst>
          </p:cNvPr>
          <p:cNvPicPr>
            <a:picLocks noChangeAspect="1"/>
          </p:cNvPicPr>
          <p:nvPr/>
        </p:nvPicPr>
        <p:blipFill>
          <a:blip r:embed="rId2"/>
          <a:stretch>
            <a:fillRect/>
          </a:stretch>
        </p:blipFill>
        <p:spPr>
          <a:xfrm>
            <a:off x="5995670" y="2019300"/>
            <a:ext cx="2735580" cy="2735580"/>
          </a:xfrm>
          <a:prstGeom prst="rect">
            <a:avLst/>
          </a:prstGeom>
        </p:spPr>
      </p:pic>
    </p:spTree>
    <p:extLst>
      <p:ext uri="{BB962C8B-B14F-4D97-AF65-F5344CB8AC3E}">
        <p14:creationId xmlns:p14="http://schemas.microsoft.com/office/powerpoint/2010/main" val="4207790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2750" y="540266"/>
            <a:ext cx="8229600" cy="4330819"/>
          </a:xfrm>
        </p:spPr>
        <p:txBody>
          <a:bodyPr>
            <a:noAutofit/>
          </a:bodyPr>
          <a:lstStyle/>
          <a:p>
            <a:pPr marL="0" indent="0">
              <a:buNone/>
            </a:pPr>
            <a:r>
              <a:rPr kumimoji="1" lang="en-US" altLang="zh-CN" sz="1200" b="1" dirty="0">
                <a:latin typeface="微软雅黑" pitchFamily="34" charset="-122"/>
                <a:ea typeface="微软雅黑" pitchFamily="34" charset="-122"/>
                <a:sym typeface="Wingdings" panose="05000000000000000000" pitchFamily="2" charset="2"/>
              </a:rPr>
              <a:t>3</a:t>
            </a:r>
            <a:r>
              <a:rPr kumimoji="1" lang="zh-CN" altLang="en-US" sz="1200" b="1" dirty="0">
                <a:latin typeface="微软雅黑" pitchFamily="34" charset="-122"/>
                <a:ea typeface="微软雅黑" pitchFamily="34" charset="-122"/>
                <a:sym typeface="Wingdings" panose="05000000000000000000" pitchFamily="2" charset="2"/>
              </a:rPr>
              <a:t>、实施人员</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1</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、将设计解决方案转换为数据</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源代码</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其他设计表示</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2</a:t>
            </a:r>
            <a:r>
              <a:rPr kumimoji="1" lang="zh-CN" altLang="en-US" sz="1200" dirty="0">
                <a:latin typeface="微软雅黑" pitchFamily="34" charset="-122"/>
                <a:ea typeface="微软雅黑" pitchFamily="34" charset="-122"/>
                <a:sym typeface="Wingdings" panose="05000000000000000000" pitchFamily="2" charset="2"/>
              </a:rPr>
              <a:t>、应将源代码转换为可执行代码</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其他设计表示；</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、应运用安全设计原则；</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4</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、应用指导的数据准备</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编码标准；</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、应进行分析以验证中间结果；</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6</a:t>
            </a:r>
            <a:r>
              <a:rPr kumimoji="1" lang="zh-CN" altLang="en-US" sz="1200" dirty="0">
                <a:latin typeface="微软雅黑" pitchFamily="34" charset="-122"/>
                <a:ea typeface="微软雅黑" pitchFamily="34" charset="-122"/>
                <a:sym typeface="Wingdings" panose="05000000000000000000" pitchFamily="2" charset="2"/>
              </a:rPr>
              <a:t>、将软件集成到目标机器上；</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7</a:t>
            </a:r>
            <a:r>
              <a:rPr kumimoji="1" lang="zh-CN" altLang="en-US" sz="1200" dirty="0">
                <a:latin typeface="微软雅黑" pitchFamily="34" charset="-122"/>
                <a:ea typeface="微软雅黑" pitchFamily="34" charset="-122"/>
                <a:sym typeface="Wingdings" panose="05000000000000000000" pitchFamily="2" charset="2"/>
              </a:rPr>
              <a:t>、应制定和维护包含应用方法、数据类型和列表的实施文件；</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8</a:t>
            </a:r>
            <a:r>
              <a:rPr kumimoji="1" lang="zh-CN" altLang="en-US" sz="1200" dirty="0">
                <a:latin typeface="微软雅黑" pitchFamily="34" charset="-122"/>
                <a:ea typeface="微软雅黑" pitchFamily="34" charset="-122"/>
                <a:sym typeface="Wingdings" panose="05000000000000000000" pitchFamily="2" charset="2"/>
              </a:rPr>
              <a:t>、应保持设计的可追溯性；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9</a:t>
            </a:r>
            <a:r>
              <a:rPr kumimoji="1" lang="zh-CN" altLang="en-US" sz="1200" dirty="0">
                <a:latin typeface="微软雅黑" pitchFamily="34" charset="-122"/>
                <a:ea typeface="微软雅黑" pitchFamily="34" charset="-122"/>
                <a:sym typeface="Wingdings" panose="05000000000000000000" pitchFamily="2" charset="2"/>
              </a:rPr>
              <a:t>、应保持生成或修改的数据</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代码处于变更和配置控制之下。</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endParaRPr kumimoji="1" lang="zh-CN" altLang="en-US" sz="16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6B08B60-2652-41E2-A6DC-E38622DD7A51}"/>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、项目人员的组织架构</a:t>
            </a:r>
            <a:endParaRPr kumimoji="1" lang="en-US" altLang="zh-CN" b="1" dirty="0">
              <a:solidFill>
                <a:srgbClr val="009EA1"/>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7B80046E-19C3-404C-83F2-5A71F2CBF40E}"/>
              </a:ext>
            </a:extLst>
          </p:cNvPr>
          <p:cNvPicPr>
            <a:picLocks noChangeAspect="1"/>
          </p:cNvPicPr>
          <p:nvPr/>
        </p:nvPicPr>
        <p:blipFill>
          <a:blip r:embed="rId2"/>
          <a:stretch>
            <a:fillRect/>
          </a:stretch>
        </p:blipFill>
        <p:spPr>
          <a:xfrm>
            <a:off x="5906770" y="2019300"/>
            <a:ext cx="2735580" cy="2735580"/>
          </a:xfrm>
          <a:prstGeom prst="rect">
            <a:avLst/>
          </a:prstGeom>
        </p:spPr>
      </p:pic>
    </p:spTree>
    <p:extLst>
      <p:ext uri="{BB962C8B-B14F-4D97-AF65-F5344CB8AC3E}">
        <p14:creationId xmlns:p14="http://schemas.microsoft.com/office/powerpoint/2010/main" val="1166655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2750" y="540266"/>
            <a:ext cx="8229600" cy="4330819"/>
          </a:xfrm>
        </p:spPr>
        <p:txBody>
          <a:bodyPr>
            <a:noAutofit/>
          </a:bodyPr>
          <a:lstStyle/>
          <a:p>
            <a:pPr marL="0" indent="0">
              <a:buNone/>
            </a:pPr>
            <a:r>
              <a:rPr kumimoji="1" lang="en-US" altLang="zh-CN" sz="1200" b="1" dirty="0">
                <a:latin typeface="微软雅黑" pitchFamily="34" charset="-122"/>
                <a:ea typeface="微软雅黑" pitchFamily="34" charset="-122"/>
                <a:sym typeface="Wingdings" panose="05000000000000000000" pitchFamily="2" charset="2"/>
              </a:rPr>
              <a:t>4</a:t>
            </a:r>
            <a:r>
              <a:rPr kumimoji="1" lang="zh-CN" altLang="en-US" sz="1200" b="1" dirty="0">
                <a:latin typeface="微软雅黑" pitchFamily="34" charset="-122"/>
                <a:ea typeface="微软雅黑" pitchFamily="34" charset="-122"/>
                <a:sym typeface="Wingdings" panose="05000000000000000000" pitchFamily="2" charset="2"/>
              </a:rPr>
              <a:t>、测试人员</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1</a:t>
            </a:r>
            <a:r>
              <a:rPr kumimoji="1" lang="zh-CN" altLang="en-US" sz="1200" dirty="0">
                <a:latin typeface="微软雅黑" pitchFamily="34" charset="-122"/>
                <a:ea typeface="微软雅黑" pitchFamily="34" charset="-122"/>
                <a:sym typeface="Wingdings" panose="05000000000000000000" pitchFamily="2" charset="2"/>
              </a:rPr>
              <a:t>、应确保测试活动有计划，完成所有相应的</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测试任务</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2</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、制定测试规范</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目标和案例</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、应确保软件需求和测试案例与指定的测试目标的可追溯性；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4</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、应确保测试计划得以实施并进行特的测试</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故障注入</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、应识别与预期结果的偏差并将记录在测试报告中</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6</a:t>
            </a:r>
            <a:r>
              <a:rPr kumimoji="1" lang="zh-CN" altLang="en-US" sz="1200" dirty="0">
                <a:latin typeface="微软雅黑" pitchFamily="34" charset="-122"/>
                <a:ea typeface="微软雅黑" pitchFamily="34" charset="-122"/>
                <a:sym typeface="Wingdings" panose="05000000000000000000" pitchFamily="2" charset="2"/>
              </a:rPr>
              <a:t>、对相关变更管理机构的更改，进行评估和决定；</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7</a:t>
            </a:r>
            <a:r>
              <a:rPr kumimoji="1" lang="zh-CN" altLang="en-US" sz="1200" dirty="0">
                <a:latin typeface="微软雅黑" pitchFamily="34" charset="-122"/>
                <a:ea typeface="微软雅黑" pitchFamily="34" charset="-122"/>
                <a:sym typeface="Wingdings" panose="05000000000000000000" pitchFamily="2" charset="2"/>
              </a:rPr>
              <a:t>、应在报告中记录结果</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8</a:t>
            </a:r>
            <a:r>
              <a:rPr kumimoji="1" lang="zh-CN" altLang="en-US" sz="1200" dirty="0">
                <a:latin typeface="微软雅黑" pitchFamily="34" charset="-122"/>
                <a:ea typeface="微软雅黑" pitchFamily="34" charset="-122"/>
                <a:sym typeface="Wingdings" panose="05000000000000000000" pitchFamily="2" charset="2"/>
              </a:rPr>
              <a:t>、应选择软件测试设备</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endParaRPr kumimoji="1" lang="zh-CN" altLang="en-US" sz="16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6B08B60-2652-41E2-A6DC-E38622DD7A51}"/>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、项目人员的组织架构</a:t>
            </a:r>
            <a:endParaRPr kumimoji="1" lang="en-US" altLang="zh-CN" b="1" dirty="0">
              <a:solidFill>
                <a:srgbClr val="009EA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291FC3A5-B1A0-4C73-A275-41EE7C1D4365}"/>
              </a:ext>
            </a:extLst>
          </p:cNvPr>
          <p:cNvPicPr>
            <a:picLocks noChangeAspect="1"/>
          </p:cNvPicPr>
          <p:nvPr/>
        </p:nvPicPr>
        <p:blipFill>
          <a:blip r:embed="rId2"/>
          <a:stretch>
            <a:fillRect/>
          </a:stretch>
        </p:blipFill>
        <p:spPr>
          <a:xfrm>
            <a:off x="5906770" y="2019300"/>
            <a:ext cx="2735580" cy="2735580"/>
          </a:xfrm>
          <a:prstGeom prst="rect">
            <a:avLst/>
          </a:prstGeom>
        </p:spPr>
      </p:pic>
    </p:spTree>
    <p:extLst>
      <p:ext uri="{BB962C8B-B14F-4D97-AF65-F5344CB8AC3E}">
        <p14:creationId xmlns:p14="http://schemas.microsoft.com/office/powerpoint/2010/main" val="2434467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2750" y="540266"/>
            <a:ext cx="8229600" cy="4330819"/>
          </a:xfrm>
        </p:spPr>
        <p:txBody>
          <a:bodyPr>
            <a:noAutofit/>
          </a:bodyPr>
          <a:lstStyle/>
          <a:p>
            <a:pPr marL="0" indent="0">
              <a:buNone/>
            </a:pPr>
            <a:r>
              <a:rPr kumimoji="1" lang="en-US" altLang="zh-CN" sz="1200" b="1" dirty="0">
                <a:latin typeface="微软雅黑" pitchFamily="34" charset="-122"/>
                <a:ea typeface="微软雅黑" pitchFamily="34" charset="-122"/>
                <a:sym typeface="Wingdings" panose="05000000000000000000" pitchFamily="2" charset="2"/>
              </a:rPr>
              <a:t>5</a:t>
            </a:r>
            <a:r>
              <a:rPr kumimoji="1" lang="zh-CN" altLang="en-US" sz="1200" b="1" dirty="0">
                <a:latin typeface="微软雅黑" pitchFamily="34" charset="-122"/>
                <a:ea typeface="微软雅黑" pitchFamily="34" charset="-122"/>
                <a:sym typeface="Wingdings" panose="05000000000000000000" pitchFamily="2" charset="2"/>
              </a:rPr>
              <a:t>、集成人员</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1</a:t>
            </a:r>
            <a:r>
              <a:rPr kumimoji="1" lang="zh-CN" altLang="en-US" sz="1200" dirty="0">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应使用软件基线来管理整合过程</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2</a:t>
            </a:r>
            <a:r>
              <a:rPr kumimoji="1" lang="zh-CN" altLang="en-US" sz="1200" dirty="0">
                <a:latin typeface="微软雅黑" pitchFamily="34" charset="-122"/>
                <a:ea typeface="微软雅黑" pitchFamily="34" charset="-122"/>
                <a:sym typeface="Wingdings" panose="05000000000000000000" pitchFamily="2" charset="2"/>
              </a:rPr>
              <a:t>、应根据设计人员的组件规范和体系结构开发的软件组件以及软件</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硬件集成测试规范，说明必要的输入组件，集成活动的顺序以及由此产生的集成组件；</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、制定并保持整合活动的记录；</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4</a:t>
            </a:r>
            <a:r>
              <a:rPr kumimoji="1" lang="zh-CN" altLang="en-US" sz="1200" dirty="0">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应确定整合异常情况</a:t>
            </a:r>
            <a:r>
              <a:rPr kumimoji="1" lang="zh-CN" altLang="en-US" sz="1200" dirty="0">
                <a:latin typeface="微软雅黑" pitchFamily="34" charset="-122"/>
                <a:ea typeface="微软雅黑" pitchFamily="34" charset="-122"/>
                <a:sym typeface="Wingdings" panose="05000000000000000000" pitchFamily="2" charset="2"/>
              </a:rPr>
              <a:t>，并将其记录并传达给相关变更管理机构进行评估和决策；</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、制定一个组件和整体系统整合报告，说明整合的结果</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en-US" altLang="zh-CN" sz="1200" b="1" dirty="0">
                <a:latin typeface="微软雅黑" pitchFamily="34" charset="-122"/>
                <a:ea typeface="微软雅黑" pitchFamily="34" charset="-122"/>
                <a:sym typeface="Wingdings" panose="05000000000000000000" pitchFamily="2" charset="2"/>
              </a:rPr>
              <a:t>6</a:t>
            </a:r>
            <a:r>
              <a:rPr kumimoji="1" lang="zh-CN" altLang="en-US" sz="1200" b="1" dirty="0">
                <a:latin typeface="微软雅黑" pitchFamily="34" charset="-122"/>
                <a:ea typeface="微软雅黑" pitchFamily="34" charset="-122"/>
                <a:sym typeface="Wingdings" panose="05000000000000000000" pitchFamily="2" charset="2"/>
              </a:rPr>
              <a:t>、验证人员</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1</a:t>
            </a:r>
            <a:r>
              <a:rPr kumimoji="1" lang="zh-CN" altLang="en-US" sz="1200" dirty="0">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应制定一项软件验证计划</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可能包括质量问题</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，说明需要</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验证什么类型的过程</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例如审查，分析等</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和测试作为证据；</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2</a:t>
            </a:r>
            <a:r>
              <a:rPr kumimoji="1" lang="zh-CN" altLang="en-US" sz="1200" dirty="0">
                <a:latin typeface="微软雅黑" pitchFamily="34" charset="-122"/>
                <a:ea typeface="微软雅黑" pitchFamily="34" charset="-122"/>
                <a:sym typeface="Wingdings" panose="05000000000000000000" pitchFamily="2" charset="2"/>
              </a:rPr>
              <a:t>、应检查记录证据的充分性</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完整性、一致性，正确性，相关性和可追溯性</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，以便与指定的验证目标一起进行审查，整合和测试；</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应识别异常情况，对风险</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影响</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条款进行评估</a:t>
            </a:r>
            <a:r>
              <a:rPr kumimoji="1" lang="zh-CN" altLang="en-US" sz="1200" dirty="0">
                <a:latin typeface="微软雅黑" pitchFamily="34" charset="-122"/>
                <a:ea typeface="微软雅黑" pitchFamily="34" charset="-122"/>
                <a:sym typeface="Wingdings" panose="05000000000000000000" pitchFamily="2" charset="2"/>
              </a:rPr>
              <a:t>，并将这些情况记录并传达给相关变更管理机构进行评估和决策</a:t>
            </a:r>
            <a:r>
              <a:rPr kumimoji="1" lang="en-US" altLang="zh-CN" sz="1200" dirty="0">
                <a:latin typeface="微软雅黑" pitchFamily="34" charset="-122"/>
                <a:ea typeface="微软雅黑" pitchFamily="34" charset="-122"/>
                <a:sym typeface="Wingdings" panose="05000000000000000000" pitchFamily="2" charset="2"/>
              </a:rPr>
              <a:t>	4</a:t>
            </a:r>
            <a:r>
              <a:rPr kumimoji="1" lang="zh-CN" altLang="en-US" sz="1200" dirty="0">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管理验证过程</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审查，整合和测试</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并确保活动的独立性</a:t>
            </a:r>
            <a:r>
              <a:rPr kumimoji="1" lang="zh-CN" altLang="en-US" sz="1200" dirty="0">
                <a:latin typeface="微软雅黑" pitchFamily="34" charset="-122"/>
                <a:ea typeface="微软雅黑" pitchFamily="34" charset="-122"/>
                <a:sym typeface="Wingdings" panose="05000000000000000000" pitchFamily="2" charset="2"/>
              </a:rPr>
              <a:t>；</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、应开发和保存验证活动的记录</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6</a:t>
            </a:r>
            <a:r>
              <a:rPr kumimoji="1" lang="zh-CN" altLang="en-US" sz="1200" dirty="0">
                <a:latin typeface="微软雅黑" pitchFamily="34" charset="-122"/>
                <a:ea typeface="微软雅黑" pitchFamily="34" charset="-122"/>
                <a:sym typeface="Wingdings" panose="05000000000000000000" pitchFamily="2" charset="2"/>
              </a:rPr>
              <a:t>、制定验证报告，说明验证活动的结果；</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endParaRPr kumimoji="1" lang="zh-CN" altLang="en-US" sz="16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6B08B60-2652-41E2-A6DC-E38622DD7A51}"/>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、项目人员的组织架构</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71666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2750" y="540266"/>
            <a:ext cx="8229600" cy="4330819"/>
          </a:xfrm>
        </p:spPr>
        <p:txBody>
          <a:bodyPr>
            <a:noAutofit/>
          </a:bodyPr>
          <a:lstStyle/>
          <a:p>
            <a:pPr marL="0" indent="0">
              <a:buNone/>
            </a:pPr>
            <a:r>
              <a:rPr kumimoji="1" lang="en-US" altLang="zh-CN" sz="1200" b="1" dirty="0">
                <a:latin typeface="微软雅黑" pitchFamily="34" charset="-122"/>
                <a:ea typeface="微软雅黑" pitchFamily="34" charset="-122"/>
                <a:sym typeface="Wingdings" panose="05000000000000000000" pitchFamily="2" charset="2"/>
              </a:rPr>
              <a:t>7</a:t>
            </a:r>
            <a:r>
              <a:rPr kumimoji="1" lang="zh-CN" altLang="en-US" sz="1200" b="1" dirty="0">
                <a:latin typeface="微软雅黑" pitchFamily="34" charset="-122"/>
                <a:ea typeface="微软雅黑" pitchFamily="34" charset="-122"/>
                <a:sym typeface="Wingdings" panose="05000000000000000000" pitchFamily="2" charset="2"/>
              </a:rPr>
              <a:t>、确认人员</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1</a:t>
            </a:r>
            <a:r>
              <a:rPr kumimoji="1" lang="zh-CN" altLang="en-US" sz="1200" dirty="0">
                <a:latin typeface="微软雅黑" pitchFamily="34" charset="-122"/>
                <a:ea typeface="微软雅黑" pitchFamily="34" charset="-122"/>
                <a:sym typeface="Wingdings" panose="05000000000000000000" pitchFamily="2" charset="2"/>
              </a:rPr>
              <a:t>、应在预期的应用环境中对软件进行系统理解；</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2</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、应制定验证计划并指定软件验证的基本任务和活动，并与评估员商定此计划；</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、应针对预期的环境</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用途审查软件要求；</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4</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、应掌握软件需求，以确保所有这些都得到满足；</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、应根据</a:t>
            </a:r>
            <a:r>
              <a:rPr kumimoji="1" lang="en-US" altLang="zh-CN" sz="1200" dirty="0">
                <a:latin typeface="微软雅黑" pitchFamily="34" charset="-122"/>
                <a:ea typeface="微软雅黑" pitchFamily="34" charset="-122"/>
                <a:sym typeface="Wingdings" panose="05000000000000000000" pitchFamily="2" charset="2"/>
              </a:rPr>
              <a:t>SIL</a:t>
            </a:r>
            <a:r>
              <a:rPr kumimoji="1" lang="zh-CN" altLang="en-US" sz="1200" dirty="0">
                <a:latin typeface="微软雅黑" pitchFamily="34" charset="-122"/>
                <a:ea typeface="微软雅黑" pitchFamily="34" charset="-122"/>
                <a:sym typeface="Wingdings" panose="05000000000000000000" pitchFamily="2" charset="2"/>
              </a:rPr>
              <a:t>标准的要求评估软件过程和开发软件的符合性；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6</a:t>
            </a:r>
            <a:r>
              <a:rPr kumimoji="1" lang="zh-CN" altLang="en-US" sz="1200" dirty="0">
                <a:latin typeface="微软雅黑" pitchFamily="34" charset="-122"/>
                <a:ea typeface="微软雅黑" pitchFamily="34" charset="-122"/>
                <a:sym typeface="Wingdings" panose="05000000000000000000" pitchFamily="2" charset="2"/>
              </a:rPr>
              <a:t>、</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应审查验证和测试的正确性，一致性和充分性；</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7</a:t>
            </a:r>
            <a:r>
              <a:rPr kumimoji="1" lang="zh-CN" altLang="en-US" sz="1200" dirty="0">
                <a:latin typeface="微软雅黑" pitchFamily="34" charset="-122"/>
                <a:ea typeface="微软雅黑" pitchFamily="34" charset="-122"/>
                <a:sym typeface="Wingdings" panose="05000000000000000000" pitchFamily="2" charset="2"/>
              </a:rPr>
              <a:t>、应检查测试用例和已执行测试的正确性，一致性和充分性；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8</a:t>
            </a:r>
            <a:r>
              <a:rPr kumimoji="1" lang="zh-CN" altLang="en-US" sz="1200" dirty="0">
                <a:latin typeface="微软雅黑" pitchFamily="34" charset="-122"/>
                <a:ea typeface="微软雅黑" pitchFamily="34" charset="-122"/>
                <a:sym typeface="Wingdings" panose="05000000000000000000" pitchFamily="2" charset="2"/>
              </a:rPr>
              <a:t>、应确保所有的验证计划均已执行；</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9</a:t>
            </a:r>
            <a:r>
              <a:rPr kumimoji="1" lang="zh-CN" altLang="en-US" sz="1200" dirty="0">
                <a:latin typeface="微软雅黑" pitchFamily="34" charset="-122"/>
                <a:ea typeface="微软雅黑" pitchFamily="34" charset="-122"/>
                <a:sym typeface="Wingdings" panose="05000000000000000000" pitchFamily="2" charset="2"/>
              </a:rPr>
              <a:t>、应对风险</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影响</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方面的所有偏差进行审查和分类，记录并提交给负责变更管理和决策的机构；</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10</a:t>
            </a:r>
            <a:r>
              <a:rPr kumimoji="1" lang="zh-CN" altLang="en-US" sz="1200" dirty="0">
                <a:latin typeface="微软雅黑" pitchFamily="34" charset="-122"/>
                <a:ea typeface="微软雅黑" pitchFamily="34" charset="-122"/>
                <a:sym typeface="Wingdings" panose="05000000000000000000" pitchFamily="2" charset="2"/>
              </a:rPr>
              <a:t>、应就软件的预期用途的实用性给出建议，并酌情指出任何应用限制；</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11</a:t>
            </a:r>
            <a:r>
              <a:rPr kumimoji="1" lang="zh-CN" altLang="en-US" sz="1200" dirty="0">
                <a:latin typeface="微软雅黑" pitchFamily="34" charset="-122"/>
                <a:ea typeface="微软雅黑" pitchFamily="34" charset="-122"/>
                <a:sym typeface="Wingdings" panose="05000000000000000000" pitchFamily="2" charset="2"/>
              </a:rPr>
              <a:t>、应包含验证计划的偏差</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12</a:t>
            </a:r>
            <a:r>
              <a:rPr kumimoji="1" lang="zh-CN" altLang="en-US" sz="1200" dirty="0">
                <a:latin typeface="微软雅黑" pitchFamily="34" charset="-122"/>
                <a:ea typeface="微软雅黑" pitchFamily="34" charset="-122"/>
                <a:sym typeface="Wingdings" panose="05000000000000000000" pitchFamily="2" charset="2"/>
              </a:rPr>
              <a:t>、应在整个项目的各个阶段酌情对整体项目</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作为通用开发过程的实例</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进行审计，检查或审查</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13</a:t>
            </a:r>
            <a:r>
              <a:rPr kumimoji="1" lang="zh-CN" altLang="en-US" sz="1200" dirty="0">
                <a:latin typeface="微软雅黑" pitchFamily="34" charset="-122"/>
                <a:ea typeface="微软雅黑" pitchFamily="34" charset="-122"/>
                <a:sym typeface="Wingdings" panose="05000000000000000000" pitchFamily="2" charset="2"/>
              </a:rPr>
              <a:t>、应酌情审查和分析与先前申请有关的验证报告；</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14</a:t>
            </a:r>
            <a:r>
              <a:rPr kumimoji="1" lang="zh-CN" altLang="en-US" sz="1200" dirty="0">
                <a:latin typeface="微软雅黑" pitchFamily="34" charset="-122"/>
                <a:ea typeface="微软雅黑" pitchFamily="34" charset="-122"/>
                <a:sym typeface="Wingdings" panose="05000000000000000000" pitchFamily="2" charset="2"/>
              </a:rPr>
              <a:t>、应审查一开发的解决方案是否可追溯到软件需求；</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15</a:t>
            </a:r>
            <a:r>
              <a:rPr kumimoji="1" lang="zh-CN" altLang="en-US" sz="1200" dirty="0">
                <a:latin typeface="微软雅黑" pitchFamily="34" charset="-122"/>
                <a:ea typeface="微软雅黑" pitchFamily="34" charset="-122"/>
                <a:sym typeface="Wingdings" panose="05000000000000000000" pitchFamily="2" charset="2"/>
              </a:rPr>
              <a:t>、应通过消除或风险控制</a:t>
            </a:r>
            <a:r>
              <a:rPr kumimoji="1" lang="en-US" altLang="zh-CN" sz="1200" dirty="0">
                <a:latin typeface="微软雅黑" pitchFamily="34" charset="-122"/>
                <a:ea typeface="微软雅黑" pitchFamily="34" charset="-122"/>
                <a:sym typeface="Wingdings" panose="05000000000000000000" pitchFamily="2" charset="2"/>
              </a:rPr>
              <a:t>/</a:t>
            </a:r>
            <a:r>
              <a:rPr kumimoji="1" lang="zh-CN" altLang="en-US" sz="1200" dirty="0">
                <a:latin typeface="微软雅黑" pitchFamily="34" charset="-122"/>
                <a:ea typeface="微软雅黑" pitchFamily="34" charset="-122"/>
                <a:sym typeface="Wingdings" panose="05000000000000000000" pitchFamily="2" charset="2"/>
              </a:rPr>
              <a:t>转移措施，确保对相关危害日志和剩余不合格情况进行奢侈，并以适当方式关闭所有危害</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endParaRPr kumimoji="1" lang="zh-CN" altLang="en-US" sz="16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6B08B60-2652-41E2-A6DC-E38622DD7A51}"/>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、项目人员的组织架构</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71105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550" y="699609"/>
            <a:ext cx="8229600" cy="3376247"/>
          </a:xfrm>
        </p:spPr>
        <p:txBody>
          <a:bodyPr>
            <a:normAutofit/>
          </a:bodyPr>
          <a:lstStyle/>
          <a:p>
            <a:pPr marL="0" indent="0">
              <a:lnSpc>
                <a:spcPct val="160000"/>
              </a:lnSpc>
              <a:buNone/>
            </a:pPr>
            <a:r>
              <a:rPr kumimoji="1" lang="en-US" altLang="zh-CN" sz="1200" dirty="0">
                <a:latin typeface="微软雅黑" pitchFamily="34" charset="-122"/>
                <a:ea typeface="微软雅黑" pitchFamily="34" charset="-122"/>
              </a:rPr>
              <a:t>	SIL</a:t>
            </a:r>
            <a:r>
              <a:rPr kumimoji="1" lang="zh-CN" altLang="en-US" sz="1200" dirty="0">
                <a:latin typeface="微软雅黑" pitchFamily="34" charset="-122"/>
                <a:ea typeface="微软雅黑" pitchFamily="34" charset="-122"/>
              </a:rPr>
              <a:t>认证就是</a:t>
            </a:r>
            <a:r>
              <a:rPr kumimoji="1" lang="zh-CN" altLang="en-US" sz="1200" dirty="0">
                <a:solidFill>
                  <a:srgbClr val="FF0000"/>
                </a:solidFill>
                <a:latin typeface="微软雅黑" pitchFamily="34" charset="-122"/>
                <a:ea typeface="微软雅黑" pitchFamily="34" charset="-122"/>
              </a:rPr>
              <a:t>基于</a:t>
            </a:r>
            <a:r>
              <a:rPr kumimoji="1" lang="en-US" altLang="zh-CN" sz="1200" dirty="0">
                <a:solidFill>
                  <a:srgbClr val="FF0000"/>
                </a:solidFill>
                <a:latin typeface="微软雅黑" pitchFamily="34" charset="-122"/>
                <a:ea typeface="微软雅黑" pitchFamily="34" charset="-122"/>
              </a:rPr>
              <a:t>IEC 61508</a:t>
            </a:r>
            <a:r>
              <a:rPr kumimoji="1" lang="zh-CN" altLang="en-US" sz="1200" dirty="0">
                <a:solidFill>
                  <a:srgbClr val="FF0000"/>
                </a:solidFill>
                <a:latin typeface="微软雅黑" pitchFamily="34" charset="-122"/>
                <a:ea typeface="微软雅黑" pitchFamily="34" charset="-122"/>
              </a:rPr>
              <a:t>（</a:t>
            </a:r>
            <a:r>
              <a:rPr kumimoji="1" lang="en-US" altLang="zh-CN" sz="1200" dirty="0">
                <a:solidFill>
                  <a:srgbClr val="FF0000"/>
                </a:solidFill>
                <a:latin typeface="微软雅黑" pitchFamily="34" charset="-122"/>
                <a:ea typeface="微软雅黑" pitchFamily="34" charset="-122"/>
              </a:rPr>
              <a:t>GB/T 20438</a:t>
            </a:r>
            <a:r>
              <a:rPr kumimoji="1" lang="zh-CN" altLang="en-US" sz="1200" dirty="0">
                <a:solidFill>
                  <a:srgbClr val="FF0000"/>
                </a:solidFill>
                <a:latin typeface="微软雅黑" pitchFamily="34" charset="-122"/>
                <a:ea typeface="微软雅黑" pitchFamily="34" charset="-122"/>
              </a:rPr>
              <a:t>）</a:t>
            </a:r>
            <a:r>
              <a:rPr kumimoji="1" lang="en-US" altLang="zh-CN" sz="1200" dirty="0">
                <a:solidFill>
                  <a:srgbClr val="FF0000"/>
                </a:solidFill>
                <a:latin typeface="微软雅黑" pitchFamily="34" charset="-122"/>
                <a:ea typeface="微软雅黑" pitchFamily="34" charset="-122"/>
              </a:rPr>
              <a:t>, IEC 61511(GB/T 21109), IEC 61513, IEC 13849-1, IEC 62061, IEC 61800-5-2</a:t>
            </a:r>
            <a:r>
              <a:rPr kumimoji="1" lang="zh-CN" altLang="en-US" sz="1200" dirty="0">
                <a:solidFill>
                  <a:srgbClr val="FF0000"/>
                </a:solidFill>
                <a:latin typeface="微软雅黑" pitchFamily="34" charset="-122"/>
                <a:ea typeface="微软雅黑" pitchFamily="34" charset="-122"/>
              </a:rPr>
              <a:t>等标准</a:t>
            </a:r>
            <a:r>
              <a:rPr kumimoji="1" lang="zh-CN" altLang="en-US" sz="1200" dirty="0">
                <a:latin typeface="微软雅黑" pitchFamily="34" charset="-122"/>
                <a:ea typeface="微软雅黑" pitchFamily="34" charset="-122"/>
              </a:rPr>
              <a:t>，对安全设备的</a:t>
            </a:r>
            <a:r>
              <a:rPr kumimoji="1" lang="zh-CN" altLang="en-US" sz="1200" dirty="0">
                <a:solidFill>
                  <a:srgbClr val="FF0000"/>
                </a:solidFill>
                <a:latin typeface="微软雅黑" pitchFamily="34" charset="-122"/>
                <a:ea typeface="微软雅黑" pitchFamily="34" charset="-122"/>
              </a:rPr>
              <a:t>安全完整性等级</a:t>
            </a:r>
            <a:r>
              <a:rPr kumimoji="1" lang="en-US" altLang="zh-CN" sz="1200" dirty="0">
                <a:solidFill>
                  <a:srgbClr val="FF0000"/>
                </a:solidFill>
                <a:latin typeface="微软雅黑" pitchFamily="34" charset="-122"/>
                <a:ea typeface="微软雅黑" pitchFamily="34" charset="-122"/>
              </a:rPr>
              <a:t>(SIL)</a:t>
            </a:r>
            <a:r>
              <a:rPr kumimoji="1" lang="zh-CN" altLang="en-US" sz="1200" dirty="0">
                <a:latin typeface="微软雅黑" pitchFamily="34" charset="-122"/>
                <a:ea typeface="微软雅黑" pitchFamily="34" charset="-122"/>
              </a:rPr>
              <a:t>或者性能等级</a:t>
            </a:r>
            <a:r>
              <a:rPr kumimoji="1" lang="en-US" altLang="zh-CN" sz="1200" dirty="0">
                <a:latin typeface="微软雅黑" pitchFamily="34" charset="-122"/>
                <a:ea typeface="微软雅黑" pitchFamily="34" charset="-122"/>
              </a:rPr>
              <a:t>(PL)</a:t>
            </a:r>
            <a:r>
              <a:rPr kumimoji="1" lang="zh-CN" altLang="en-US" sz="1200" dirty="0">
                <a:latin typeface="微软雅黑" pitchFamily="34" charset="-122"/>
                <a:ea typeface="微软雅黑" pitchFamily="34" charset="-122"/>
              </a:rPr>
              <a:t>进行评估和确认的一种</a:t>
            </a:r>
            <a:r>
              <a:rPr kumimoji="1" lang="zh-CN" altLang="en-US" sz="1200" dirty="0">
                <a:solidFill>
                  <a:srgbClr val="FF0000"/>
                </a:solidFill>
                <a:latin typeface="微软雅黑" pitchFamily="34" charset="-122"/>
                <a:ea typeface="微软雅黑" pitchFamily="34" charset="-122"/>
              </a:rPr>
              <a:t>第三方评估、验证和认证</a:t>
            </a:r>
            <a:r>
              <a:rPr kumimoji="1" lang="zh-CN" altLang="en-US" sz="1200" dirty="0">
                <a:latin typeface="微软雅黑" pitchFamily="34" charset="-122"/>
                <a:ea typeface="微软雅黑" pitchFamily="34" charset="-122"/>
              </a:rPr>
              <a:t>。功能安全认证主要涉及针对安全设备开发流程的文档管理</a:t>
            </a:r>
            <a:r>
              <a:rPr kumimoji="1" lang="en-US" altLang="zh-CN" sz="1200" dirty="0">
                <a:latin typeface="微软雅黑" pitchFamily="34" charset="-122"/>
                <a:ea typeface="微软雅黑" pitchFamily="34" charset="-122"/>
              </a:rPr>
              <a:t>(FSM)</a:t>
            </a:r>
            <a:r>
              <a:rPr kumimoji="1" lang="zh-CN" altLang="en-US" sz="1200" dirty="0">
                <a:latin typeface="微软雅黑" pitchFamily="34" charset="-122"/>
                <a:ea typeface="微软雅黑" pitchFamily="34" charset="-122"/>
              </a:rPr>
              <a:t>评估，硬件可靠性计算和评估、软件评估、环境试验、</a:t>
            </a:r>
            <a:r>
              <a:rPr kumimoji="1" lang="en-US" altLang="zh-CN" sz="1200" dirty="0">
                <a:latin typeface="微软雅黑" pitchFamily="34" charset="-122"/>
                <a:ea typeface="微软雅黑" pitchFamily="34" charset="-122"/>
              </a:rPr>
              <a:t>EMC</a:t>
            </a:r>
            <a:r>
              <a:rPr kumimoji="1" lang="zh-CN" altLang="en-US" sz="1200" dirty="0">
                <a:latin typeface="微软雅黑" pitchFamily="34" charset="-122"/>
                <a:ea typeface="微软雅黑" pitchFamily="34" charset="-122"/>
              </a:rPr>
              <a:t>电磁兼容性测试等内容。</a:t>
            </a:r>
            <a:endParaRPr kumimoji="1" lang="en-US" altLang="zh-CN" sz="1200" dirty="0">
              <a:latin typeface="微软雅黑" pitchFamily="34" charset="-122"/>
              <a:ea typeface="微软雅黑" pitchFamily="34" charset="-122"/>
            </a:endParaRPr>
          </a:p>
          <a:p>
            <a:pPr marL="0" indent="0">
              <a:lnSpc>
                <a:spcPct val="160000"/>
              </a:lnSpc>
              <a:buNone/>
            </a:pPr>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SIL</a:t>
            </a:r>
            <a:r>
              <a:rPr kumimoji="1" lang="zh-CN" altLang="en-US" sz="1200" dirty="0">
                <a:solidFill>
                  <a:srgbClr val="FF0000"/>
                </a:solidFill>
                <a:latin typeface="微软雅黑" pitchFamily="34" charset="-122"/>
                <a:ea typeface="微软雅黑" pitchFamily="34" charset="-122"/>
              </a:rPr>
              <a:t>（</a:t>
            </a:r>
            <a:r>
              <a:rPr kumimoji="1" lang="en-US" altLang="zh-CN" sz="1200" dirty="0">
                <a:solidFill>
                  <a:srgbClr val="FF0000"/>
                </a:solidFill>
                <a:latin typeface="微软雅黑" pitchFamily="34" charset="-122"/>
                <a:ea typeface="微软雅黑" pitchFamily="34" charset="-122"/>
              </a:rPr>
              <a:t>Safety Integrity Level</a:t>
            </a:r>
            <a:r>
              <a:rPr kumimoji="1" lang="zh-CN" altLang="en-US" sz="1200" dirty="0">
                <a:solidFill>
                  <a:srgbClr val="FF0000"/>
                </a:solidFill>
                <a:latin typeface="微软雅黑" pitchFamily="34" charset="-122"/>
                <a:ea typeface="微软雅黑" pitchFamily="34" charset="-122"/>
              </a:rPr>
              <a:t>）</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安全完整性等级。</a:t>
            </a:r>
            <a:endParaRPr kumimoji="1" lang="en-US" altLang="zh-CN" sz="1200" dirty="0">
              <a:solidFill>
                <a:srgbClr val="FF0000"/>
              </a:solidFill>
              <a:latin typeface="微软雅黑" pitchFamily="34" charset="-122"/>
              <a:ea typeface="微软雅黑" pitchFamily="34" charset="-122"/>
            </a:endParaRPr>
          </a:p>
          <a:p>
            <a:pPr marL="0" indent="0">
              <a:lnSpc>
                <a:spcPct val="160000"/>
              </a:lnSpc>
              <a:buNone/>
            </a:pPr>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SIL</a:t>
            </a:r>
            <a:r>
              <a:rPr kumimoji="1" lang="zh-CN" altLang="en-US" sz="1200" b="1" dirty="0">
                <a:latin typeface="微软雅黑" pitchFamily="34" charset="-122"/>
                <a:ea typeface="微软雅黑" pitchFamily="34" charset="-122"/>
              </a:rPr>
              <a:t>技术标准是由国际电工委员会（</a:t>
            </a:r>
            <a:r>
              <a:rPr kumimoji="1" lang="en-US" altLang="zh-CN" sz="1200" b="1" dirty="0">
                <a:latin typeface="微软雅黑" pitchFamily="34" charset="-122"/>
                <a:ea typeface="微软雅黑" pitchFamily="34" charset="-122"/>
              </a:rPr>
              <a:t>IEC</a:t>
            </a:r>
            <a:r>
              <a:rPr kumimoji="1" lang="zh-CN" altLang="en-US" sz="1200" b="1"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首先颁布制定的，由</a:t>
            </a:r>
            <a:r>
              <a:rPr kumimoji="1" lang="en-US" altLang="zh-CN" sz="1200" dirty="0">
                <a:latin typeface="微软雅黑" pitchFamily="34" charset="-122"/>
                <a:ea typeface="微软雅黑" pitchFamily="34" charset="-122"/>
              </a:rPr>
              <a:t>IEC/TC65</a:t>
            </a:r>
            <a:r>
              <a:rPr kumimoji="1" lang="zh-CN" altLang="en-US" sz="1200" dirty="0">
                <a:latin typeface="微软雅黑" pitchFamily="34" charset="-122"/>
                <a:ea typeface="微软雅黑" pitchFamily="34" charset="-122"/>
              </a:rPr>
              <a:t>归口实施。</a:t>
            </a:r>
            <a:r>
              <a:rPr kumimoji="1" lang="en-US" altLang="zh-CN" sz="1200" dirty="0">
                <a:latin typeface="微软雅黑" pitchFamily="34" charset="-122"/>
                <a:ea typeface="微软雅黑" pitchFamily="34" charset="-122"/>
              </a:rPr>
              <a:t>SIL</a:t>
            </a:r>
            <a:r>
              <a:rPr kumimoji="1" lang="zh-CN" altLang="en-US" sz="1200" dirty="0">
                <a:latin typeface="微软雅黑" pitchFamily="34" charset="-122"/>
                <a:ea typeface="微软雅黑" pitchFamily="34" charset="-122"/>
              </a:rPr>
              <a:t>技术的国家归口标准化技术委员会为“全国过程工业测量控制及自动化”标准化技术委员会（</a:t>
            </a:r>
            <a:r>
              <a:rPr kumimoji="1" lang="en-US" altLang="zh-CN" sz="1200" dirty="0">
                <a:latin typeface="微软雅黑" pitchFamily="34" charset="-122"/>
                <a:ea typeface="微软雅黑" pitchFamily="34" charset="-122"/>
              </a:rPr>
              <a:t>SAC/TC124</a:t>
            </a:r>
            <a:r>
              <a:rPr kumimoji="1" lang="zh-CN" altLang="en-US" sz="1200" dirty="0">
                <a:latin typeface="微软雅黑" pitchFamily="34" charset="-122"/>
                <a:ea typeface="微软雅黑" pitchFamily="34" charset="-122"/>
              </a:rPr>
              <a:t>），秘书处单位为机械工业仪器仪表综合技术经济研究所。</a:t>
            </a:r>
          </a:p>
          <a:p>
            <a:pPr marL="0" indent="0">
              <a:lnSpc>
                <a:spcPct val="160000"/>
              </a:lnSpc>
              <a:buNone/>
            </a:pPr>
            <a:r>
              <a:rPr kumimoji="1" lang="en-US" altLang="zh-CN" sz="1200" dirty="0">
                <a:latin typeface="微软雅黑" pitchFamily="34" charset="-122"/>
                <a:ea typeface="微软雅黑" pitchFamily="34" charset="-122"/>
              </a:rPr>
              <a:t>	SIL</a:t>
            </a:r>
            <a:r>
              <a:rPr kumimoji="1" lang="zh-CN" altLang="en-US" sz="1200" dirty="0">
                <a:latin typeface="微软雅黑" pitchFamily="34" charset="-122"/>
                <a:ea typeface="微软雅黑" pitchFamily="34" charset="-122"/>
              </a:rPr>
              <a:t>认证一共分为</a:t>
            </a:r>
            <a:r>
              <a:rPr kumimoji="1" lang="en-US" altLang="zh-CN" sz="1200" dirty="0">
                <a:solidFill>
                  <a:srgbClr val="FF0000"/>
                </a:solidFill>
                <a:latin typeface="微软雅黑" pitchFamily="34" charset="-122"/>
                <a:ea typeface="微软雅黑" pitchFamily="34" charset="-122"/>
              </a:rPr>
              <a:t>4</a:t>
            </a:r>
            <a:r>
              <a:rPr kumimoji="1" lang="zh-CN" altLang="en-US" sz="1200" dirty="0">
                <a:solidFill>
                  <a:srgbClr val="FF0000"/>
                </a:solidFill>
                <a:latin typeface="微软雅黑" pitchFamily="34" charset="-122"/>
                <a:ea typeface="微软雅黑" pitchFamily="34" charset="-122"/>
              </a:rPr>
              <a:t>个等级</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SIL1</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SIL2</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SIL3</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SIL4</a:t>
            </a:r>
            <a:r>
              <a:rPr kumimoji="1" lang="zh-CN" altLang="en-US" sz="1200" dirty="0">
                <a:latin typeface="微软雅黑" pitchFamily="34" charset="-122"/>
                <a:ea typeface="微软雅黑" pitchFamily="34" charset="-122"/>
              </a:rPr>
              <a:t>，包括对</a:t>
            </a:r>
            <a:r>
              <a:rPr kumimoji="1" lang="zh-CN" altLang="en-US" sz="1200" dirty="0">
                <a:solidFill>
                  <a:srgbClr val="FF0000"/>
                </a:solidFill>
                <a:latin typeface="微软雅黑" pitchFamily="34" charset="-122"/>
                <a:ea typeface="微软雅黑" pitchFamily="34" charset="-122"/>
              </a:rPr>
              <a:t>产品和对系统</a:t>
            </a:r>
            <a:r>
              <a:rPr kumimoji="1" lang="zh-CN" altLang="en-US" sz="1200" dirty="0">
                <a:latin typeface="微软雅黑" pitchFamily="34" charset="-122"/>
                <a:ea typeface="微软雅黑" pitchFamily="34" charset="-122"/>
              </a:rPr>
              <a:t>两个层次。 其中，以</a:t>
            </a:r>
            <a:r>
              <a:rPr kumimoji="1" lang="en-US" altLang="zh-CN" sz="1200" dirty="0">
                <a:latin typeface="微软雅黑" pitchFamily="34" charset="-122"/>
                <a:ea typeface="微软雅黑" pitchFamily="34" charset="-122"/>
              </a:rPr>
              <a:t>SIL4</a:t>
            </a:r>
            <a:r>
              <a:rPr kumimoji="1" lang="zh-CN" altLang="en-US" sz="1200" dirty="0">
                <a:latin typeface="微软雅黑" pitchFamily="34" charset="-122"/>
                <a:ea typeface="微软雅黑" pitchFamily="34" charset="-122"/>
              </a:rPr>
              <a:t>的要求最高。</a:t>
            </a:r>
            <a:endParaRPr kumimoji="1" lang="en-US" altLang="zh-CN" sz="1200" dirty="0">
              <a:latin typeface="微软雅黑" pitchFamily="34" charset="-122"/>
              <a:ea typeface="微软雅黑" pitchFamily="34" charset="-122"/>
            </a:endParaRPr>
          </a:p>
          <a:p>
            <a:pPr marL="0" indent="0">
              <a:lnSpc>
                <a:spcPct val="160000"/>
              </a:lnSpc>
              <a:buNone/>
            </a:pPr>
            <a:endParaRPr kumimoji="1" lang="zh-CN" altLang="en-US" sz="12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3A2F88EB-7498-421F-B7C9-45DBDB2666B3}"/>
              </a:ext>
            </a:extLst>
          </p:cNvPr>
          <p:cNvSpPr txBox="1"/>
          <p:nvPr/>
        </p:nvSpPr>
        <p:spPr>
          <a:xfrm>
            <a:off x="463550" y="170934"/>
            <a:ext cx="45402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1</a:t>
            </a:r>
            <a:r>
              <a:rPr kumimoji="1" lang="zh-CN" altLang="en-US" b="1" dirty="0">
                <a:solidFill>
                  <a:srgbClr val="009EA1"/>
                </a:solidFill>
                <a:latin typeface="微软雅黑" pitchFamily="34" charset="-122"/>
                <a:ea typeface="微软雅黑" pitchFamily="34" charset="-122"/>
              </a:rPr>
              <a:t>、</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认证概述</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755329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2750" y="540266"/>
            <a:ext cx="8229600" cy="4330819"/>
          </a:xfrm>
        </p:spPr>
        <p:txBody>
          <a:bodyPr>
            <a:noAutofit/>
          </a:bodyPr>
          <a:lstStyle/>
          <a:p>
            <a:pPr marL="0" indent="0">
              <a:buNone/>
            </a:pPr>
            <a:r>
              <a:rPr kumimoji="1" lang="en-US" altLang="zh-CN" sz="1200" b="1" dirty="0">
                <a:latin typeface="微软雅黑" pitchFamily="34" charset="-122"/>
                <a:ea typeface="微软雅黑" pitchFamily="34" charset="-122"/>
                <a:sym typeface="Wingdings" panose="05000000000000000000" pitchFamily="2" charset="2"/>
              </a:rPr>
              <a:t>8</a:t>
            </a:r>
            <a:r>
              <a:rPr kumimoji="1" lang="zh-CN" altLang="en-US" sz="1200" b="1" dirty="0">
                <a:latin typeface="微软雅黑" pitchFamily="34" charset="-122"/>
                <a:ea typeface="微软雅黑" pitchFamily="34" charset="-122"/>
                <a:sym typeface="Wingdings" panose="05000000000000000000" pitchFamily="2" charset="2"/>
              </a:rPr>
              <a:t>、项目经理</a:t>
            </a: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endParaRPr kumimoji="1" lang="en-US" altLang="zh-CN" sz="1200" b="1" dirty="0">
              <a:latin typeface="微软雅黑" pitchFamily="34" charset="-122"/>
              <a:ea typeface="微软雅黑" pitchFamily="34" charset="-122"/>
              <a:sym typeface="Wingdings" panose="05000000000000000000" pitchFamily="2" charset="2"/>
            </a:endParaRPr>
          </a:p>
          <a:p>
            <a:pPr marL="0" indent="0">
              <a:buNone/>
            </a:pPr>
            <a:r>
              <a:rPr kumimoji="1" lang="zh-CN" altLang="en-US" sz="1200" dirty="0">
                <a:latin typeface="微软雅黑" pitchFamily="34" charset="-122"/>
                <a:ea typeface="微软雅黑" pitchFamily="34" charset="-122"/>
                <a:sym typeface="Wingdings" panose="05000000000000000000" pitchFamily="2" charset="2"/>
              </a:rPr>
              <a:t>工作职责</a:t>
            </a:r>
            <a:r>
              <a:rPr kumimoji="1" lang="en-US" altLang="zh-CN" sz="1200" dirty="0">
                <a:latin typeface="微软雅黑" pitchFamily="34" charset="-122"/>
                <a:ea typeface="微软雅黑" pitchFamily="34" charset="-122"/>
                <a:sym typeface="Wingdings" panose="05000000000000000000" pitchFamily="2" charset="2"/>
              </a:rPr>
              <a:t>:</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r>
              <a:rPr kumimoji="1" lang="en-US" altLang="zh-CN" sz="1200" dirty="0">
                <a:solidFill>
                  <a:srgbClr val="FF0000"/>
                </a:solidFill>
                <a:latin typeface="微软雅黑" pitchFamily="34" charset="-122"/>
                <a:ea typeface="微软雅黑" pitchFamily="34" charset="-122"/>
                <a:sym typeface="Wingdings" panose="05000000000000000000" pitchFamily="2" charset="2"/>
              </a:rPr>
              <a:t>1</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、确保项目的质量管理体系和独立性符合项目的要求，并根据计划检查进度；</a:t>
            </a:r>
            <a:endParaRPr kumimoji="1" lang="en-US" altLang="zh-CN" sz="1200" dirty="0">
              <a:solidFill>
                <a:srgbClr val="FF0000"/>
              </a:solidFill>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2</a:t>
            </a:r>
            <a:r>
              <a:rPr kumimoji="1" lang="zh-CN" altLang="en-US" sz="1200" dirty="0">
                <a:latin typeface="微软雅黑" pitchFamily="34" charset="-122"/>
                <a:ea typeface="微软雅黑" pitchFamily="34" charset="-122"/>
                <a:sym typeface="Wingdings" panose="05000000000000000000" pitchFamily="2" charset="2"/>
              </a:rPr>
              <a:t>、应在项目中</a:t>
            </a:r>
            <a:r>
              <a:rPr kumimoji="1" lang="zh-CN" altLang="en-US" sz="1200" dirty="0">
                <a:solidFill>
                  <a:srgbClr val="FF0000"/>
                </a:solidFill>
                <a:latin typeface="微软雅黑" pitchFamily="34" charset="-122"/>
                <a:ea typeface="微软雅黑" pitchFamily="34" charset="-122"/>
                <a:sym typeface="Wingdings" panose="05000000000000000000" pitchFamily="2" charset="2"/>
              </a:rPr>
              <a:t>分配足够数量的胜任资源</a:t>
            </a:r>
            <a:r>
              <a:rPr kumimoji="1" lang="zh-CN" altLang="en-US" sz="1200" dirty="0">
                <a:latin typeface="微软雅黑" pitchFamily="34" charset="-122"/>
                <a:ea typeface="微软雅黑" pitchFamily="34" charset="-122"/>
                <a:sym typeface="Wingdings" panose="05000000000000000000" pitchFamily="2" charset="2"/>
              </a:rPr>
              <a:t>，以执行包括安全活动在内的基本任务，同事保证角色的独立性；</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3</a:t>
            </a:r>
            <a:r>
              <a:rPr kumimoji="1" lang="zh-CN" altLang="en-US" sz="1200" dirty="0">
                <a:latin typeface="微软雅黑" pitchFamily="34" charset="-122"/>
                <a:ea typeface="微软雅黑" pitchFamily="34" charset="-122"/>
                <a:sym typeface="Wingdings" panose="05000000000000000000" pitchFamily="2" charset="2"/>
              </a:rPr>
              <a:t>、应确保根据</a:t>
            </a:r>
            <a:r>
              <a:rPr kumimoji="1" lang="en-US" altLang="zh-CN" sz="1200" dirty="0">
                <a:latin typeface="微软雅黑" pitchFamily="34" charset="-122"/>
                <a:ea typeface="微软雅黑" pitchFamily="34" charset="-122"/>
                <a:sym typeface="Wingdings" panose="05000000000000000000" pitchFamily="2" charset="2"/>
              </a:rPr>
              <a:t>EN 50128</a:t>
            </a:r>
            <a:r>
              <a:rPr kumimoji="1" lang="zh-CN" altLang="en-US" sz="1200" dirty="0">
                <a:latin typeface="微软雅黑" pitchFamily="34" charset="-122"/>
                <a:ea typeface="微软雅黑" pitchFamily="34" charset="-122"/>
                <a:sym typeface="Wingdings" panose="05000000000000000000" pitchFamily="2" charset="2"/>
              </a:rPr>
              <a:t>的规定为项目指定合适的验证人；</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4</a:t>
            </a:r>
            <a:r>
              <a:rPr kumimoji="1" lang="zh-CN" altLang="en-US" sz="1200" dirty="0">
                <a:latin typeface="微软雅黑" pitchFamily="34" charset="-122"/>
                <a:ea typeface="微软雅黑" pitchFamily="34" charset="-122"/>
                <a:sym typeface="Wingdings" panose="05000000000000000000" pitchFamily="2" charset="2"/>
              </a:rPr>
              <a:t>、负责软件的交付和部署，并确保利益相关方的安全要求得到履行和交付；</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5</a:t>
            </a:r>
            <a:r>
              <a:rPr kumimoji="1" lang="zh-CN" altLang="en-US" sz="1200" dirty="0">
                <a:latin typeface="微软雅黑" pitchFamily="34" charset="-122"/>
                <a:ea typeface="微软雅黑" pitchFamily="34" charset="-122"/>
                <a:sym typeface="Wingdings" panose="05000000000000000000" pitchFamily="2" charset="2"/>
              </a:rPr>
              <a:t>、应有足够的时间来妥善执行和完成安全任务；</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6</a:t>
            </a:r>
            <a:r>
              <a:rPr kumimoji="1" lang="zh-CN" altLang="en-US" sz="1200" dirty="0">
                <a:latin typeface="微软雅黑" pitchFamily="34" charset="-122"/>
                <a:ea typeface="微软雅黑" pitchFamily="34" charset="-122"/>
                <a:sym typeface="Wingdings" panose="05000000000000000000" pitchFamily="2" charset="2"/>
              </a:rPr>
              <a:t>、认可开发过程中部分和完整的安全交付成果；</a:t>
            </a: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7</a:t>
            </a:r>
            <a:r>
              <a:rPr kumimoji="1" lang="zh-CN" altLang="en-US" sz="1200" dirty="0">
                <a:latin typeface="微软雅黑" pitchFamily="34" charset="-122"/>
                <a:ea typeface="微软雅黑" pitchFamily="34" charset="-122"/>
                <a:sym typeface="Wingdings" panose="05000000000000000000" pitchFamily="2" charset="2"/>
              </a:rPr>
              <a:t>、应确保与安全有关的决策中保持足够的记录和可追溯性；</a:t>
            </a:r>
            <a:r>
              <a:rPr kumimoji="1" lang="en-US" altLang="zh-CN" sz="1200" dirty="0">
                <a:latin typeface="微软雅黑" pitchFamily="34" charset="-122"/>
                <a:ea typeface="微软雅黑" pitchFamily="34" charset="-122"/>
                <a:sym typeface="Wingdings" panose="05000000000000000000" pitchFamily="2" charset="2"/>
              </a:rPr>
              <a:t>	</a:t>
            </a: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p>
          <a:p>
            <a:pPr marL="0" indent="0">
              <a:buNone/>
            </a:pPr>
            <a:endParaRPr kumimoji="1" lang="en-US" altLang="zh-CN" sz="1200" dirty="0">
              <a:latin typeface="微软雅黑" pitchFamily="34" charset="-122"/>
              <a:ea typeface="微软雅黑" pitchFamily="34" charset="-122"/>
              <a:sym typeface="Wingdings" panose="05000000000000000000" pitchFamily="2" charset="2"/>
            </a:endParaRPr>
          </a:p>
          <a:p>
            <a:pPr marL="0" indent="0">
              <a:buNone/>
            </a:pPr>
            <a:r>
              <a:rPr kumimoji="1" lang="en-US" altLang="zh-CN" sz="1200" dirty="0">
                <a:latin typeface="微软雅黑" pitchFamily="34" charset="-122"/>
                <a:ea typeface="微软雅黑" pitchFamily="34" charset="-122"/>
                <a:sym typeface="Wingdings" panose="05000000000000000000" pitchFamily="2" charset="2"/>
              </a:rPr>
              <a:t>	</a:t>
            </a:r>
            <a:endParaRPr kumimoji="1" lang="zh-CN" altLang="en-US" sz="1600" dirty="0">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6B08B60-2652-41E2-A6DC-E38622DD7A51}"/>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、项目人员的组织架构</a:t>
            </a:r>
            <a:endParaRPr kumimoji="1" lang="en-US" altLang="zh-CN" b="1" dirty="0">
              <a:solidFill>
                <a:srgbClr val="009EA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F406BD14-17A8-4416-8245-1FFDD8636481}"/>
              </a:ext>
            </a:extLst>
          </p:cNvPr>
          <p:cNvPicPr>
            <a:picLocks noChangeAspect="1"/>
          </p:cNvPicPr>
          <p:nvPr/>
        </p:nvPicPr>
        <p:blipFill>
          <a:blip r:embed="rId2"/>
          <a:stretch>
            <a:fillRect/>
          </a:stretch>
        </p:blipFill>
        <p:spPr>
          <a:xfrm>
            <a:off x="5995670" y="2019300"/>
            <a:ext cx="2735580" cy="2735580"/>
          </a:xfrm>
          <a:prstGeom prst="rect">
            <a:avLst/>
          </a:prstGeom>
        </p:spPr>
      </p:pic>
    </p:spTree>
    <p:extLst>
      <p:ext uri="{BB962C8B-B14F-4D97-AF65-F5344CB8AC3E}">
        <p14:creationId xmlns:p14="http://schemas.microsoft.com/office/powerpoint/2010/main" val="3772677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57200" y="730250"/>
            <a:ext cx="8229600" cy="431800"/>
          </a:xfrm>
        </p:spPr>
        <p:txBody>
          <a:bodyPr>
            <a:noAutofit/>
          </a:bodyPr>
          <a:lstStyle/>
          <a:p>
            <a:pPr marL="0" indent="0">
              <a:lnSpc>
                <a:spcPct val="150000"/>
              </a:lnSpc>
              <a:buNone/>
            </a:pPr>
            <a:r>
              <a:rPr kumimoji="1" lang="en-US" altLang="zh-CN" sz="1200" b="1" dirty="0">
                <a:latin typeface="微软雅黑" pitchFamily="34" charset="-122"/>
                <a:ea typeface="微软雅黑" pitchFamily="34" charset="-122"/>
                <a:sym typeface="Wingdings" panose="05000000000000000000" pitchFamily="2" charset="2"/>
              </a:rPr>
              <a:t>	</a:t>
            </a:r>
            <a:r>
              <a:rPr kumimoji="1" lang="zh-CN" altLang="en-US" sz="1200" b="1" dirty="0">
                <a:latin typeface="微软雅黑" pitchFamily="34" charset="-122"/>
                <a:ea typeface="微软雅黑" pitchFamily="34" charset="-122"/>
                <a:sym typeface="Wingdings" panose="05000000000000000000" pitchFamily="2" charset="2"/>
              </a:rPr>
              <a:t>在软件生命周期中，不同的角色将承担不同的责任，其中对于主要文档的，分配如下表</a:t>
            </a:r>
            <a:r>
              <a:rPr kumimoji="1" lang="en-US" altLang="zh-CN" sz="1200" b="1" dirty="0">
                <a:latin typeface="微软雅黑" pitchFamily="34" charset="-122"/>
                <a:ea typeface="微软雅黑" pitchFamily="34" charset="-122"/>
                <a:sym typeface="Wingdings" panose="05000000000000000000" pitchFamily="2" charset="2"/>
              </a:rPr>
              <a:t>:</a:t>
            </a:r>
            <a:endParaRPr kumimoji="1" lang="zh-CN" altLang="en-US" sz="1200" dirty="0">
              <a:latin typeface="微软雅黑" pitchFamily="34" charset="-122"/>
              <a:ea typeface="微软雅黑" pitchFamily="34" charset="-122"/>
            </a:endParaRPr>
          </a:p>
        </p:txBody>
      </p:sp>
      <p:graphicFrame>
        <p:nvGraphicFramePr>
          <p:cNvPr id="3" name="表格 2">
            <a:extLst>
              <a:ext uri="{FF2B5EF4-FFF2-40B4-BE49-F238E27FC236}">
                <a16:creationId xmlns:a16="http://schemas.microsoft.com/office/drawing/2014/main" id="{9D0B411B-86E1-40EB-93A7-E9D92535D211}"/>
              </a:ext>
            </a:extLst>
          </p:cNvPr>
          <p:cNvGraphicFramePr>
            <a:graphicFrameLocks noGrp="1"/>
          </p:cNvGraphicFramePr>
          <p:nvPr>
            <p:extLst>
              <p:ext uri="{D42A27DB-BD31-4B8C-83A1-F6EECF244321}">
                <p14:modId xmlns:p14="http://schemas.microsoft.com/office/powerpoint/2010/main" val="256004524"/>
              </p:ext>
            </p:extLst>
          </p:nvPr>
        </p:nvGraphicFramePr>
        <p:xfrm>
          <a:off x="1168400" y="1339156"/>
          <a:ext cx="5883474" cy="2749728"/>
        </p:xfrm>
        <a:graphic>
          <a:graphicData uri="http://schemas.openxmlformats.org/drawingml/2006/table">
            <a:tbl>
              <a:tblPr>
                <a:tableStyleId>{5C22544A-7EE6-4342-B048-85BDC9FD1C3A}</a:tableStyleId>
              </a:tblPr>
              <a:tblGrid>
                <a:gridCol w="4195785">
                  <a:extLst>
                    <a:ext uri="{9D8B030D-6E8A-4147-A177-3AD203B41FA5}">
                      <a16:colId xmlns:a16="http://schemas.microsoft.com/office/drawing/2014/main" val="1666914275"/>
                    </a:ext>
                  </a:extLst>
                </a:gridCol>
                <a:gridCol w="1687689">
                  <a:extLst>
                    <a:ext uri="{9D8B030D-6E8A-4147-A177-3AD203B41FA5}">
                      <a16:colId xmlns:a16="http://schemas.microsoft.com/office/drawing/2014/main" val="702724722"/>
                    </a:ext>
                  </a:extLst>
                </a:gridCol>
              </a:tblGrid>
              <a:tr h="343716">
                <a:tc>
                  <a:txBody>
                    <a:bodyPr/>
                    <a:lstStyle/>
                    <a:p>
                      <a:pPr algn="l" fontAlgn="ctr"/>
                      <a:r>
                        <a:rPr lang="zh-CN" altLang="en-US" sz="1100" u="none" strike="noStrike" dirty="0">
                          <a:effectLst/>
                        </a:rPr>
                        <a:t>软件需求规格说明书</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设计者</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94186428"/>
                  </a:ext>
                </a:extLst>
              </a:tr>
              <a:tr h="343716">
                <a:tc>
                  <a:txBody>
                    <a:bodyPr/>
                    <a:lstStyle/>
                    <a:p>
                      <a:pPr algn="l" fontAlgn="ctr"/>
                      <a:r>
                        <a:rPr lang="zh-CN" altLang="en-US" sz="1100" u="none" strike="noStrike" dirty="0">
                          <a:effectLst/>
                        </a:rPr>
                        <a:t>软件需求测试规格说明书</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确认员</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51450202"/>
                  </a:ext>
                </a:extLst>
              </a:tr>
              <a:tr h="343716">
                <a:tc>
                  <a:txBody>
                    <a:bodyPr/>
                    <a:lstStyle/>
                    <a:p>
                      <a:pPr algn="l" fontAlgn="ctr"/>
                      <a:r>
                        <a:rPr lang="zh-CN" altLang="en-US" sz="1100" u="none" strike="noStrike" dirty="0">
                          <a:effectLst/>
                        </a:rPr>
                        <a:t>软件体系结构</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设计者</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64399178"/>
                  </a:ext>
                </a:extLst>
              </a:tr>
              <a:tr h="343716">
                <a:tc>
                  <a:txBody>
                    <a:bodyPr/>
                    <a:lstStyle/>
                    <a:p>
                      <a:pPr algn="l" fontAlgn="ctr"/>
                      <a:r>
                        <a:rPr lang="zh-CN" altLang="en-US" sz="1100" u="none" strike="noStrike" dirty="0">
                          <a:effectLst/>
                        </a:rPr>
                        <a:t>软件设计和开发</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设计者</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4574504"/>
                  </a:ext>
                </a:extLst>
              </a:tr>
              <a:tr h="343716">
                <a:tc>
                  <a:txBody>
                    <a:bodyPr/>
                    <a:lstStyle/>
                    <a:p>
                      <a:pPr algn="l" fontAlgn="ctr"/>
                      <a:r>
                        <a:rPr lang="zh-CN" altLang="en-US" sz="1100" u="none" strike="noStrike">
                          <a:effectLst/>
                        </a:rPr>
                        <a:t>软件验证和测试</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验证员</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430727626"/>
                  </a:ext>
                </a:extLst>
              </a:tr>
              <a:tr h="343716">
                <a:tc>
                  <a:txBody>
                    <a:bodyPr/>
                    <a:lstStyle/>
                    <a:p>
                      <a:pPr algn="l" fontAlgn="ctr"/>
                      <a:r>
                        <a:rPr lang="zh-CN" altLang="en-US" sz="1100" u="none" strike="noStrike">
                          <a:effectLst/>
                        </a:rPr>
                        <a:t>软件</a:t>
                      </a:r>
                      <a:r>
                        <a:rPr lang="en-US" altLang="zh-CN" sz="1100" u="none" strike="noStrike">
                          <a:effectLst/>
                        </a:rPr>
                        <a:t>/</a:t>
                      </a:r>
                      <a:r>
                        <a:rPr lang="zh-CN" altLang="en-US" sz="1100" u="none" strike="noStrike">
                          <a:effectLst/>
                        </a:rPr>
                        <a:t>硬件集成</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设计者</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99276583"/>
                  </a:ext>
                </a:extLst>
              </a:tr>
              <a:tr h="343716">
                <a:tc>
                  <a:txBody>
                    <a:bodyPr/>
                    <a:lstStyle/>
                    <a:p>
                      <a:pPr algn="l" fontAlgn="ctr"/>
                      <a:r>
                        <a:rPr lang="zh-CN" altLang="en-US" sz="1100" u="none" strike="noStrike">
                          <a:effectLst/>
                        </a:rPr>
                        <a:t>软件确认</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确认员</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75435667"/>
                  </a:ext>
                </a:extLst>
              </a:tr>
              <a:tr h="343716">
                <a:tc>
                  <a:txBody>
                    <a:bodyPr/>
                    <a:lstStyle/>
                    <a:p>
                      <a:pPr algn="l" fontAlgn="ctr"/>
                      <a:r>
                        <a:rPr lang="zh-CN" altLang="en-US" sz="1100" u="none" strike="noStrike">
                          <a:effectLst/>
                        </a:rPr>
                        <a:t>软件评估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评估员</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55705351"/>
                  </a:ext>
                </a:extLst>
              </a:tr>
            </a:tbl>
          </a:graphicData>
        </a:graphic>
      </p:graphicFrame>
      <p:sp>
        <p:nvSpPr>
          <p:cNvPr id="4" name="TextBox 3">
            <a:extLst>
              <a:ext uri="{FF2B5EF4-FFF2-40B4-BE49-F238E27FC236}">
                <a16:creationId xmlns:a16="http://schemas.microsoft.com/office/drawing/2014/main" id="{5F7FA3EA-4217-41D9-8517-3FF4436EBB8E}"/>
              </a:ext>
            </a:extLst>
          </p:cNvPr>
          <p:cNvSpPr txBox="1"/>
          <p:nvPr/>
        </p:nvSpPr>
        <p:spPr>
          <a:xfrm>
            <a:off x="457200" y="170934"/>
            <a:ext cx="58610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三、</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认证流程 </a:t>
            </a:r>
            <a:r>
              <a:rPr kumimoji="1" lang="en-US" altLang="zh-CN" b="1" dirty="0">
                <a:solidFill>
                  <a:srgbClr val="009EA1"/>
                </a:solidFill>
                <a:latin typeface="微软雅黑" pitchFamily="34" charset="-122"/>
                <a:ea typeface="微软雅黑" pitchFamily="34" charset="-122"/>
              </a:rPr>
              <a:t>| 6</a:t>
            </a:r>
            <a:r>
              <a:rPr kumimoji="1" lang="zh-CN" altLang="en-US" b="1" dirty="0">
                <a:solidFill>
                  <a:srgbClr val="009EA1"/>
                </a:solidFill>
                <a:latin typeface="微软雅黑" pitchFamily="34" charset="-122"/>
                <a:ea typeface="微软雅黑" pitchFamily="34" charset="-122"/>
              </a:rPr>
              <a:t>、开发人员的组织架构</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644002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611" y="824011"/>
            <a:ext cx="8229600" cy="3136900"/>
          </a:xfrm>
        </p:spPr>
        <p:txBody>
          <a:bodyPr>
            <a:noAutofit/>
          </a:bodyPr>
          <a:lstStyle/>
          <a:p>
            <a:pPr marL="0" indent="0">
              <a:lnSpc>
                <a:spcPct val="150000"/>
              </a:lnSpc>
              <a:buNone/>
            </a:pPr>
            <a:r>
              <a:rPr kumimoji="1" lang="en-US" altLang="zh-CN" sz="1600" b="1" dirty="0">
                <a:latin typeface="微软雅黑" pitchFamily="34" charset="-122"/>
                <a:ea typeface="微软雅黑" pitchFamily="34" charset="-122"/>
              </a:rPr>
              <a:t>1.  </a:t>
            </a:r>
            <a:r>
              <a:rPr kumimoji="1" lang="zh-CN" altLang="en-US" sz="1600" b="1" dirty="0">
                <a:latin typeface="微软雅黑" pitchFamily="34" charset="-122"/>
                <a:ea typeface="微软雅黑" pitchFamily="34" charset="-122"/>
              </a:rPr>
              <a:t>软件体系设计</a:t>
            </a:r>
            <a:endParaRPr kumimoji="1" lang="en-US" altLang="zh-CN" sz="1600" b="1" dirty="0">
              <a:latin typeface="微软雅黑" pitchFamily="34" charset="-122"/>
              <a:ea typeface="微软雅黑" pitchFamily="34" charset="-122"/>
            </a:endParaRPr>
          </a:p>
          <a:p>
            <a:pPr marL="0" indent="0">
              <a:lnSpc>
                <a:spcPct val="150000"/>
              </a:lnSpc>
              <a:buNone/>
            </a:pPr>
            <a:r>
              <a:rPr kumimoji="1" lang="en-US" altLang="zh-CN" sz="1600" b="1" dirty="0">
                <a:latin typeface="微软雅黑" pitchFamily="34" charset="-122"/>
                <a:ea typeface="微软雅黑" pitchFamily="34" charset="-122"/>
              </a:rPr>
              <a:t>2.  </a:t>
            </a:r>
            <a:r>
              <a:rPr kumimoji="1" lang="zh-CN" altLang="en-US" sz="1600" b="1" dirty="0">
                <a:latin typeface="微软雅黑" pitchFamily="34" charset="-122"/>
                <a:ea typeface="微软雅黑" pitchFamily="34" charset="-122"/>
              </a:rPr>
              <a:t>软件设计和实施</a:t>
            </a:r>
            <a:endParaRPr kumimoji="1" lang="en-US" altLang="zh-CN" sz="1600" b="1" dirty="0">
              <a:latin typeface="微软雅黑" pitchFamily="34" charset="-122"/>
              <a:ea typeface="微软雅黑" pitchFamily="34" charset="-122"/>
            </a:endParaRPr>
          </a:p>
          <a:p>
            <a:pPr marL="0" indent="0">
              <a:lnSpc>
                <a:spcPct val="150000"/>
              </a:lnSpc>
              <a:buNone/>
            </a:pPr>
            <a:r>
              <a:rPr kumimoji="1" lang="en-US" altLang="zh-CN" sz="1600" b="1" dirty="0">
                <a:latin typeface="微软雅黑" pitchFamily="34" charset="-122"/>
                <a:ea typeface="微软雅黑" pitchFamily="34" charset="-122"/>
              </a:rPr>
              <a:t>3.  </a:t>
            </a:r>
            <a:r>
              <a:rPr kumimoji="1" lang="zh-CN" altLang="en-US" sz="1600" b="1" dirty="0">
                <a:latin typeface="微软雅黑" pitchFamily="34" charset="-122"/>
                <a:ea typeface="微软雅黑" pitchFamily="34" charset="-122"/>
              </a:rPr>
              <a:t>验证和测试</a:t>
            </a:r>
            <a:endParaRPr kumimoji="1" lang="en-US" altLang="zh-CN" sz="1600" b="1" dirty="0">
              <a:latin typeface="微软雅黑" pitchFamily="34" charset="-122"/>
              <a:ea typeface="微软雅黑" pitchFamily="34" charset="-122"/>
            </a:endParaRPr>
          </a:p>
          <a:p>
            <a:pPr marL="0" indent="0">
              <a:lnSpc>
                <a:spcPct val="150000"/>
              </a:lnSpc>
              <a:buNone/>
            </a:pPr>
            <a:r>
              <a:rPr kumimoji="1" lang="en-US" altLang="zh-CN" sz="1600" b="1" dirty="0">
                <a:latin typeface="微软雅黑" pitchFamily="34" charset="-122"/>
                <a:ea typeface="微软雅黑" pitchFamily="34" charset="-122"/>
              </a:rPr>
              <a:t>4.  </a:t>
            </a:r>
            <a:r>
              <a:rPr kumimoji="1" lang="zh-CN" altLang="en-US" sz="1600" b="1" dirty="0">
                <a:latin typeface="微软雅黑" pitchFamily="34" charset="-122"/>
                <a:ea typeface="微软雅黑" pitchFamily="34" charset="-122"/>
              </a:rPr>
              <a:t>编码规范</a:t>
            </a:r>
            <a:endParaRPr kumimoji="1" lang="en-US" altLang="zh-CN" sz="1600" b="1" dirty="0">
              <a:latin typeface="微软雅黑" pitchFamily="34" charset="-122"/>
              <a:ea typeface="微软雅黑" pitchFamily="34" charset="-122"/>
            </a:endParaRPr>
          </a:p>
          <a:p>
            <a:pPr marL="228600" indent="-228600">
              <a:lnSpc>
                <a:spcPct val="150000"/>
              </a:lnSpc>
              <a:buAutoNum type="arabicPeriod"/>
            </a:pPr>
            <a:endParaRPr kumimoji="1" lang="en-US" altLang="zh-CN" sz="1800" b="1" dirty="0">
              <a:latin typeface="微软雅黑" pitchFamily="34" charset="-122"/>
              <a:ea typeface="微软雅黑" pitchFamily="34" charset="-122"/>
            </a:endParaRPr>
          </a:p>
          <a:p>
            <a:pPr marL="0" indent="0">
              <a:lnSpc>
                <a:spcPct val="150000"/>
              </a:lnSpc>
              <a:buNone/>
            </a:pPr>
            <a:endParaRPr kumimoji="1" lang="en-US" altLang="zh-CN" sz="1600" dirty="0">
              <a:latin typeface="微软雅黑" pitchFamily="34" charset="-122"/>
              <a:ea typeface="微软雅黑" pitchFamily="34" charset="-122"/>
              <a:sym typeface="Wingdings" panose="05000000000000000000" pitchFamily="2" charset="2"/>
            </a:endParaRPr>
          </a:p>
          <a:p>
            <a:pPr lvl="1">
              <a:lnSpc>
                <a:spcPct val="150000"/>
              </a:lnSpc>
              <a:buAutoNum type="alphaLcPeriod"/>
            </a:pPr>
            <a:endParaRPr kumimoji="1" lang="en-US" altLang="zh-CN" sz="1200" dirty="0">
              <a:latin typeface="微软雅黑" pitchFamily="34" charset="-122"/>
              <a:ea typeface="微软雅黑" pitchFamily="34" charset="-122"/>
              <a:sym typeface="Wingdings" panose="05000000000000000000" pitchFamily="2" charset="2"/>
            </a:endParaRPr>
          </a:p>
          <a:p>
            <a:pPr marL="0" indent="0">
              <a:lnSpc>
                <a:spcPct val="150000"/>
              </a:lnSpc>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r>
              <a:rPr kumimoji="1" lang="en-US" altLang="zh-CN" sz="1600" dirty="0">
                <a:latin typeface="微软雅黑" pitchFamily="34" charset="-122"/>
                <a:ea typeface="微软雅黑" pitchFamily="34" charset="-122"/>
                <a:sym typeface="Wingdings" panose="05000000000000000000" pitchFamily="2" charset="2"/>
              </a:rPr>
              <a:t>                                                 </a:t>
            </a:r>
          </a:p>
          <a:p>
            <a:pPr marL="0" indent="0">
              <a:lnSpc>
                <a:spcPct val="150000"/>
              </a:lnSpc>
              <a:buNone/>
            </a:pPr>
            <a:endParaRPr kumimoji="1" lang="en-US" altLang="zh-CN" sz="1600" dirty="0">
              <a:latin typeface="微软雅黑" pitchFamily="34" charset="-122"/>
              <a:ea typeface="微软雅黑" pitchFamily="34" charset="-122"/>
            </a:endParaRPr>
          </a:p>
          <a:p>
            <a:pPr marL="0" indent="0">
              <a:lnSpc>
                <a:spcPct val="150000"/>
              </a:lnSpc>
              <a:buNone/>
            </a:pPr>
            <a:endParaRPr kumimoji="1" lang="en-US" altLang="zh-CN" sz="1600" dirty="0">
              <a:latin typeface="微软雅黑" pitchFamily="34" charset="-122"/>
              <a:ea typeface="微软雅黑" pitchFamily="34" charset="-122"/>
            </a:endParaRPr>
          </a:p>
          <a:p>
            <a:pPr marL="0" indent="0">
              <a:lnSpc>
                <a:spcPct val="150000"/>
              </a:lnSpc>
              <a:buNone/>
            </a:pPr>
            <a:endParaRPr kumimoji="1" lang="zh-CN" altLang="en-US" sz="1600" dirty="0">
              <a:latin typeface="微软雅黑" pitchFamily="34" charset="-122"/>
              <a:ea typeface="微软雅黑" pitchFamily="34" charset="-122"/>
            </a:endParaRPr>
          </a:p>
        </p:txBody>
      </p:sp>
      <p:sp>
        <p:nvSpPr>
          <p:cNvPr id="4" name="内容占位符 2"/>
          <p:cNvSpPr txBox="1">
            <a:spLocks/>
          </p:cNvSpPr>
          <p:nvPr/>
        </p:nvSpPr>
        <p:spPr>
          <a:xfrm>
            <a:off x="457200" y="9525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a:t>
            </a: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504302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457200" y="624094"/>
            <a:ext cx="6464744" cy="4154984"/>
          </a:xfrm>
          <a:prstGeom prst="rect">
            <a:avLst/>
          </a:prstGeom>
          <a:noFill/>
        </p:spPr>
        <p:txBody>
          <a:bodyPr wrap="square" rtlCol="0">
            <a:spAutoFit/>
          </a:bodyPr>
          <a:lstStyle/>
          <a:p>
            <a:r>
              <a:rPr lang="en-US" altLang="zh-CN" dirty="0"/>
              <a:t>	</a:t>
            </a:r>
            <a:r>
              <a:rPr kumimoji="1" lang="zh-CN" altLang="en-US" sz="1200" dirty="0">
                <a:latin typeface="微软雅黑" pitchFamily="34" charset="-122"/>
                <a:ea typeface="微软雅黑" pitchFamily="34" charset="-122"/>
              </a:rPr>
              <a:t>开发一个软件体系结构，该结构应按照，选定软件</a:t>
            </a:r>
            <a:r>
              <a:rPr kumimoji="1" lang="zh-CN" altLang="en-US" sz="1200" dirty="0">
                <a:solidFill>
                  <a:srgbClr val="FF0000"/>
                </a:solidFill>
                <a:latin typeface="微软雅黑" pitchFamily="34" charset="-122"/>
                <a:ea typeface="微软雅黑" pitchFamily="34" charset="-122"/>
              </a:rPr>
              <a:t>安全完整性等级</a:t>
            </a:r>
            <a:r>
              <a:rPr kumimoji="1" lang="zh-CN" altLang="en-US" sz="1200" dirty="0">
                <a:latin typeface="微软雅黑" pitchFamily="34" charset="-122"/>
                <a:ea typeface="微软雅黑" pitchFamily="34" charset="-122"/>
              </a:rPr>
              <a:t>的要求，来实现软件需求规格说明书的需求。</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SIL2</a:t>
            </a:r>
            <a:r>
              <a:rPr kumimoji="1" lang="zh-CN" altLang="en-US" sz="1200" dirty="0">
                <a:latin typeface="微软雅黑" pitchFamily="34" charset="-122"/>
                <a:ea typeface="微软雅黑" pitchFamily="34" charset="-122"/>
              </a:rPr>
              <a:t>等级，推荐软件体系结构包含措施，如下</a:t>
            </a:r>
            <a:r>
              <a:rPr kumimoji="1" lang="en-US" altLang="zh-CN" sz="1200" dirty="0">
                <a:latin typeface="微软雅黑" pitchFamily="34" charset="-122"/>
                <a:ea typeface="微软雅黑" pitchFamily="34" charset="-122"/>
              </a:rPr>
              <a:t>:</a:t>
            </a:r>
          </a:p>
          <a:p>
            <a:pPr marL="1085850" lvl="2" indent="-171450">
              <a:lnSpc>
                <a:spcPct val="150000"/>
              </a:lnSpc>
              <a:buFont typeface="Wingdings" panose="05000000000000000000" pitchFamily="2" charset="2"/>
              <a:buChar char="l"/>
            </a:pPr>
            <a:r>
              <a:rPr kumimoji="1" lang="zh-CN" altLang="en-US" sz="1200" b="1" dirty="0">
                <a:solidFill>
                  <a:srgbClr val="FF0000"/>
                </a:solidFill>
                <a:latin typeface="微软雅黑" pitchFamily="34" charset="-122"/>
                <a:ea typeface="微软雅黑" pitchFamily="34" charset="-122"/>
              </a:rPr>
              <a:t>防御性编程</a:t>
            </a:r>
            <a:endParaRPr kumimoji="1" lang="en-US" altLang="zh-CN" sz="1200" b="1" dirty="0">
              <a:solidFill>
                <a:srgbClr val="FF0000"/>
              </a:solidFill>
              <a:latin typeface="微软雅黑" pitchFamily="34" charset="-122"/>
              <a:ea typeface="微软雅黑" pitchFamily="34" charset="-122"/>
            </a:endParaRPr>
          </a:p>
          <a:p>
            <a:pPr lvl="3">
              <a:lnSpc>
                <a:spcPct val="150000"/>
              </a:lnSpc>
            </a:pPr>
            <a:r>
              <a:rPr kumimoji="1" lang="zh-CN" altLang="en-US" sz="1200" dirty="0">
                <a:latin typeface="微软雅黑" pitchFamily="34" charset="-122"/>
                <a:ea typeface="微软雅黑" pitchFamily="34" charset="-122"/>
              </a:rPr>
              <a:t>检测异常控制流、数据流和数据值</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故障检测和诊断</a:t>
            </a:r>
            <a:endParaRPr kumimoji="1" lang="en-US" altLang="zh-CN" sz="1200" b="1" dirty="0">
              <a:latin typeface="微软雅黑" pitchFamily="34" charset="-122"/>
              <a:ea typeface="微软雅黑" pitchFamily="34" charset="-122"/>
            </a:endParaRPr>
          </a:p>
          <a:p>
            <a:pPr lvl="3">
              <a:lnSpc>
                <a:spcPct val="150000"/>
              </a:lnSpc>
            </a:pPr>
            <a:r>
              <a:rPr kumimoji="1" lang="zh-CN" altLang="en-US" sz="1200" dirty="0">
                <a:latin typeface="微软雅黑" pitchFamily="34" charset="-122"/>
                <a:ea typeface="微软雅黑" pitchFamily="34" charset="-122"/>
              </a:rPr>
              <a:t>检测系统的故障，对故障做出相应反应，例如自检</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检错码</a:t>
            </a:r>
            <a:endParaRPr kumimoji="1" lang="en-US" altLang="zh-CN" sz="1200" b="1" dirty="0">
              <a:latin typeface="微软雅黑" pitchFamily="34" charset="-122"/>
              <a:ea typeface="微软雅黑" pitchFamily="34" charset="-122"/>
            </a:endParaRPr>
          </a:p>
          <a:p>
            <a:pPr lvl="3">
              <a:lnSpc>
                <a:spcPct val="150000"/>
              </a:lnSpc>
            </a:pPr>
            <a:r>
              <a:rPr kumimoji="1" lang="zh-CN" altLang="en-US" sz="1200" dirty="0">
                <a:latin typeface="微软雅黑" pitchFamily="34" charset="-122"/>
                <a:ea typeface="微软雅黑" pitchFamily="34" charset="-122"/>
              </a:rPr>
              <a:t>检测和纠正敏感信息的错误，例如汉明码、循环码</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solidFill>
                  <a:srgbClr val="FF0000"/>
                </a:solidFill>
                <a:latin typeface="微软雅黑" pitchFamily="34" charset="-122"/>
                <a:ea typeface="微软雅黑" pitchFamily="34" charset="-122"/>
              </a:rPr>
              <a:t>失效断言编程</a:t>
            </a:r>
            <a:endParaRPr kumimoji="1" lang="en-US" altLang="zh-CN" sz="1200" b="1" dirty="0">
              <a:solidFill>
                <a:srgbClr val="FF0000"/>
              </a:solidFill>
              <a:latin typeface="微软雅黑" pitchFamily="34" charset="-122"/>
              <a:ea typeface="微软雅黑" pitchFamily="34" charset="-122"/>
            </a:endParaRPr>
          </a:p>
          <a:p>
            <a:pPr lvl="3">
              <a:lnSpc>
                <a:spcPct val="150000"/>
              </a:lnSpc>
            </a:pPr>
            <a:r>
              <a:rPr kumimoji="1" lang="zh-CN" altLang="en-US" sz="1200" dirty="0">
                <a:latin typeface="微软雅黑" pitchFamily="34" charset="-122"/>
                <a:ea typeface="微软雅黑" pitchFamily="34" charset="-122"/>
              </a:rPr>
              <a:t>避免系统安全关键失效</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安全袋技术</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防止系统进入不安全状态，例如采用独立计算机执行外部监控器，时刻监控主机状态</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endParaRPr kumimoji="1" lang="zh-CN" altLang="en-US" sz="1200" dirty="0">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369C7F63-9381-4EF6-A355-C6996FDEC22B}"/>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1. </a:t>
            </a:r>
            <a:r>
              <a:rPr kumimoji="1" lang="zh-CN" altLang="en-US" sz="1800" b="1" dirty="0">
                <a:solidFill>
                  <a:srgbClr val="009EA1"/>
                </a:solidFill>
                <a:latin typeface="微软雅黑" pitchFamily="34" charset="-122"/>
                <a:ea typeface="微软雅黑" pitchFamily="34" charset="-122"/>
              </a:rPr>
              <a:t>软件体系结构</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587A282D-FC9A-4883-ACAC-AE9A61CE0691}"/>
              </a:ext>
            </a:extLst>
          </p:cNvPr>
          <p:cNvPicPr>
            <a:picLocks noChangeAspect="1"/>
          </p:cNvPicPr>
          <p:nvPr/>
        </p:nvPicPr>
        <p:blipFill>
          <a:blip r:embed="rId2"/>
          <a:stretch>
            <a:fillRect/>
          </a:stretch>
        </p:blipFill>
        <p:spPr>
          <a:xfrm>
            <a:off x="7034085" y="2216150"/>
            <a:ext cx="1737956" cy="2457450"/>
          </a:xfrm>
          <a:prstGeom prst="rect">
            <a:avLst/>
          </a:prstGeom>
        </p:spPr>
      </p:pic>
    </p:spTree>
    <p:extLst>
      <p:ext uri="{BB962C8B-B14F-4D97-AF65-F5344CB8AC3E}">
        <p14:creationId xmlns:p14="http://schemas.microsoft.com/office/powerpoint/2010/main" val="361272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457200" y="616267"/>
            <a:ext cx="8070850" cy="4431983"/>
          </a:xfrm>
          <a:prstGeom prst="rect">
            <a:avLst/>
          </a:prstGeom>
          <a:noFill/>
        </p:spPr>
        <p:txBody>
          <a:bodyPr wrap="square" rtlCol="0">
            <a:spAutoFit/>
          </a:bodyPr>
          <a:lstStyle/>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多版本技术</a:t>
            </a:r>
            <a:endParaRPr kumimoji="1" lang="en-US" altLang="zh-CN" sz="1200" b="1" dirty="0">
              <a:latin typeface="微软雅黑" pitchFamily="34" charset="-122"/>
              <a:ea typeface="微软雅黑" pitchFamily="34" charset="-122"/>
            </a:endParaRPr>
          </a:p>
          <a:p>
            <a:pPr lvl="2">
              <a:lnSpc>
                <a:spcPct val="150000"/>
              </a:lnSpc>
            </a:pPr>
            <a:r>
              <a:rPr kumimoji="1" lang="en-US" altLang="zh-CN" sz="1200" b="1"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在软件执行期间，检测和掩盖残留软件设计错误，避免系统安全关键失效。</a:t>
            </a:r>
            <a:r>
              <a:rPr kumimoji="1" lang="zh-CN" altLang="en-US" sz="1200" dirty="0">
                <a:solidFill>
                  <a:srgbClr val="FF0000"/>
                </a:solidFill>
                <a:latin typeface="微软雅黑" pitchFamily="34" charset="-122"/>
                <a:ea typeface="微软雅黑" pitchFamily="34" charset="-122"/>
              </a:rPr>
              <a:t>软件冗余</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N</a:t>
            </a:r>
            <a:r>
              <a:rPr kumimoji="1" lang="zh-CN" altLang="en-US" sz="1200" dirty="0">
                <a:latin typeface="微软雅黑" pitchFamily="34" charset="-122"/>
                <a:ea typeface="微软雅黑" pitchFamily="34" charset="-122"/>
              </a:rPr>
              <a:t>个版本程序表决输出。</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恢复块</a:t>
            </a:r>
            <a:endParaRPr kumimoji="1" lang="en-US" altLang="zh-CN" sz="1200" b="1" dirty="0">
              <a:latin typeface="微软雅黑" pitchFamily="34" charset="-122"/>
              <a:ea typeface="微软雅黑" pitchFamily="34" charset="-122"/>
            </a:endParaRPr>
          </a:p>
          <a:p>
            <a:pPr lvl="2">
              <a:lnSpc>
                <a:spcPct val="150000"/>
              </a:lnSpc>
            </a:pPr>
            <a:r>
              <a:rPr kumimoji="1" lang="en-US" altLang="zh-CN" sz="1200" b="1"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增加程序执行它预设功能的似真性。</a:t>
            </a:r>
            <a:r>
              <a:rPr kumimoji="1" lang="en-US" altLang="zh-CN" sz="1200" dirty="0">
                <a:solidFill>
                  <a:srgbClr val="FF0000"/>
                </a:solidFill>
                <a:latin typeface="微软雅黑" pitchFamily="34" charset="-122"/>
                <a:ea typeface="微软雅黑" pitchFamily="34" charset="-122"/>
              </a:rPr>
              <a:t>N</a:t>
            </a:r>
            <a:r>
              <a:rPr kumimoji="1" lang="zh-CN" altLang="en-US" sz="1200" dirty="0">
                <a:solidFill>
                  <a:srgbClr val="FF0000"/>
                </a:solidFill>
                <a:latin typeface="微软雅黑" pitchFamily="34" charset="-122"/>
                <a:ea typeface="微软雅黑" pitchFamily="34" charset="-122"/>
              </a:rPr>
              <a:t>个程序段实现同一功能</a:t>
            </a:r>
            <a:r>
              <a:rPr kumimoji="1" lang="zh-CN" altLang="en-US" sz="1200" dirty="0">
                <a:latin typeface="微软雅黑" pitchFamily="34" charset="-122"/>
                <a:ea typeface="微软雅黑" pitchFamily="34" charset="-122"/>
              </a:rPr>
              <a:t>，若第一段执行结果错误，重置数据并使用第二段执行</a:t>
            </a:r>
            <a:r>
              <a:rPr kumimoji="1" lang="en-US" altLang="zh-CN" sz="1200" dirty="0">
                <a:latin typeface="微软雅黑" pitchFamily="34" charset="-122"/>
                <a:ea typeface="微软雅黑" pitchFamily="34" charset="-122"/>
              </a:rPr>
              <a:t>.</a:t>
            </a: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重试恢复机制</a:t>
            </a:r>
            <a:endParaRPr kumimoji="1" lang="en-US" altLang="zh-CN" sz="1200" b="1" dirty="0">
              <a:latin typeface="微软雅黑" pitchFamily="34" charset="-122"/>
              <a:ea typeface="微软雅黑" pitchFamily="34" charset="-122"/>
            </a:endParaRPr>
          </a:p>
          <a:p>
            <a:pPr lvl="3">
              <a:lnSpc>
                <a:spcPct val="150000"/>
              </a:lnSpc>
            </a:pPr>
            <a:r>
              <a:rPr kumimoji="1" lang="zh-CN" altLang="en-US" sz="1200" dirty="0">
                <a:latin typeface="微软雅黑" pitchFamily="34" charset="-122"/>
                <a:ea typeface="微软雅黑" pitchFamily="34" charset="-122"/>
              </a:rPr>
              <a:t>尝试从检测到的故障状况中恢复功能</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执行路径记忆</a:t>
            </a:r>
            <a:endParaRPr kumimoji="1" lang="en-US" altLang="zh-CN" sz="1200" b="1" dirty="0">
              <a:latin typeface="微软雅黑" pitchFamily="34" charset="-122"/>
              <a:ea typeface="微软雅黑" pitchFamily="34" charset="-122"/>
            </a:endParaRPr>
          </a:p>
          <a:p>
            <a:pPr lvl="2">
              <a:lnSpc>
                <a:spcPct val="150000"/>
              </a:lnSpc>
            </a:pPr>
            <a:r>
              <a:rPr kumimoji="1" lang="en-US" altLang="zh-CN" sz="1200" b="1"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若软件执行了一个未许可路径，强制软件故障导向安全。在许可期间，</a:t>
            </a:r>
            <a:r>
              <a:rPr kumimoji="1" lang="zh-CN" altLang="en-US" sz="1200" dirty="0">
                <a:solidFill>
                  <a:srgbClr val="FF0000"/>
                </a:solidFill>
                <a:latin typeface="微软雅黑" pitchFamily="34" charset="-122"/>
                <a:ea typeface="微软雅黑" pitchFamily="34" charset="-122"/>
              </a:rPr>
              <a:t>每个程序执行的所有相关细节做成一个记录</a:t>
            </a:r>
            <a:r>
              <a:rPr kumimoji="1" lang="zh-CN" altLang="en-US" sz="1200" dirty="0">
                <a:latin typeface="微软雅黑" pitchFamily="34" charset="-122"/>
                <a:ea typeface="微软雅黑" pitchFamily="34" charset="-122"/>
              </a:rPr>
              <a:t>。在常规操作中每个程序执行都与许可集进行比较，如有不同，执行安全动作</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软件错误影响分析</a:t>
            </a:r>
            <a:endParaRPr kumimoji="1" lang="en-US" altLang="zh-CN" sz="1200" b="1" dirty="0">
              <a:latin typeface="微软雅黑" pitchFamily="34" charset="-122"/>
              <a:ea typeface="微软雅黑" pitchFamily="34" charset="-122"/>
            </a:endParaRPr>
          </a:p>
          <a:p>
            <a:pPr lvl="3">
              <a:lnSpc>
                <a:spcPct val="150000"/>
              </a:lnSpc>
            </a:pPr>
            <a:r>
              <a:rPr kumimoji="1" lang="zh-CN" altLang="en-US" sz="1200" dirty="0">
                <a:latin typeface="微软雅黑" pitchFamily="34" charset="-122"/>
                <a:ea typeface="微软雅黑" pitchFamily="34" charset="-122"/>
              </a:rPr>
              <a:t>识别软件模块临界值，提出检测软件错误，增加软件</a:t>
            </a:r>
            <a:r>
              <a:rPr kumimoji="1" lang="zh-CN" altLang="en-US" sz="1200" dirty="0">
                <a:solidFill>
                  <a:srgbClr val="FF0000"/>
                </a:solidFill>
                <a:latin typeface="微软雅黑" pitchFamily="34" charset="-122"/>
                <a:ea typeface="微软雅黑" pitchFamily="34" charset="-122"/>
              </a:rPr>
              <a:t>鲁棒性</a:t>
            </a:r>
            <a:r>
              <a:rPr kumimoji="1" lang="zh-CN" altLang="en-US" sz="1200" dirty="0">
                <a:latin typeface="微软雅黑" pitchFamily="34" charset="-122"/>
                <a:ea typeface="微软雅黑" pitchFamily="34" charset="-122"/>
              </a:rPr>
              <a:t>的方法</a:t>
            </a:r>
            <a:endParaRPr kumimoji="1" lang="en-US" altLang="zh-CN" sz="1200" dirty="0">
              <a:latin typeface="微软雅黑" pitchFamily="34" charset="-122"/>
              <a:ea typeface="微软雅黑" pitchFamily="34" charset="-122"/>
            </a:endParaRPr>
          </a:p>
          <a:p>
            <a:pPr marL="1085850" lvl="2"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故障树分析</a:t>
            </a:r>
            <a:endParaRPr kumimoji="1" lang="en-US" altLang="zh-CN" sz="1200" b="1" dirty="0">
              <a:latin typeface="微软雅黑" pitchFamily="34" charset="-122"/>
              <a:ea typeface="微软雅黑" pitchFamily="34" charset="-122"/>
            </a:endParaRPr>
          </a:p>
          <a:p>
            <a:pPr lvl="3">
              <a:lnSpc>
                <a:spcPct val="150000"/>
              </a:lnSpc>
            </a:pPr>
            <a:r>
              <a:rPr kumimoji="1" lang="zh-CN" altLang="en-US" sz="1200" dirty="0">
                <a:latin typeface="微软雅黑" pitchFamily="34" charset="-122"/>
                <a:ea typeface="微软雅黑" pitchFamily="34" charset="-122"/>
              </a:rPr>
              <a:t>对导向危害或严重后果的事件分析提供支持</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endParaRPr kumimoji="1" lang="zh-CN" altLang="en-US" sz="1200" dirty="0">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369C7F63-9381-4EF6-A355-C6996FDEC22B}"/>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1. </a:t>
            </a:r>
            <a:r>
              <a:rPr kumimoji="1" lang="zh-CN" altLang="en-US" sz="1800" b="1" dirty="0">
                <a:solidFill>
                  <a:srgbClr val="009EA1"/>
                </a:solidFill>
                <a:latin typeface="微软雅黑" pitchFamily="34" charset="-122"/>
                <a:ea typeface="微软雅黑" pitchFamily="34" charset="-122"/>
              </a:rPr>
              <a:t>软件体系结构</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668551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457200" y="624094"/>
            <a:ext cx="6826250" cy="4247317"/>
          </a:xfrm>
          <a:prstGeom prst="rect">
            <a:avLst/>
          </a:prstGeom>
          <a:noFill/>
        </p:spPr>
        <p:txBody>
          <a:bodyPr wrap="square" rtlCol="0">
            <a:spAutoFit/>
          </a:bodyPr>
          <a:lstStyle/>
          <a:p>
            <a:r>
              <a:rPr lang="en-US" altLang="zh-CN" dirty="0"/>
              <a:t>	</a:t>
            </a:r>
            <a:r>
              <a:rPr kumimoji="1" lang="zh-CN" altLang="en-US" sz="1200" dirty="0">
                <a:latin typeface="微软雅黑" pitchFamily="34" charset="-122"/>
                <a:ea typeface="微软雅黑" pitchFamily="34" charset="-122"/>
              </a:rPr>
              <a:t>我们以</a:t>
            </a:r>
            <a:r>
              <a:rPr kumimoji="1" lang="zh-CN" altLang="en-US" sz="1200" dirty="0">
                <a:solidFill>
                  <a:srgbClr val="FF0000"/>
                </a:solidFill>
                <a:latin typeface="微软雅黑" pitchFamily="34" charset="-122"/>
                <a:ea typeface="微软雅黑" pitchFamily="34" charset="-122"/>
              </a:rPr>
              <a:t>防御性编程</a:t>
            </a:r>
            <a:r>
              <a:rPr kumimoji="1" lang="zh-CN" altLang="en-US" sz="1200" dirty="0">
                <a:latin typeface="微软雅黑" pitchFamily="34" charset="-122"/>
                <a:ea typeface="微软雅黑" pitchFamily="34" charset="-122"/>
              </a:rPr>
              <a:t>和</a:t>
            </a:r>
            <a:r>
              <a:rPr kumimoji="1" lang="zh-CN" altLang="en-US" sz="1200" dirty="0">
                <a:solidFill>
                  <a:srgbClr val="FF0000"/>
                </a:solidFill>
                <a:latin typeface="微软雅黑" pitchFamily="34" charset="-122"/>
                <a:ea typeface="微软雅黑" pitchFamily="34" charset="-122"/>
              </a:rPr>
              <a:t>失效断言编程</a:t>
            </a:r>
            <a:r>
              <a:rPr kumimoji="1" lang="zh-CN" altLang="en-US" sz="1200" dirty="0">
                <a:latin typeface="微软雅黑" pitchFamily="34" charset="-122"/>
                <a:ea typeface="微软雅黑" pitchFamily="34" charset="-122"/>
              </a:rPr>
              <a:t>为例，详细说明一下</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防御式程序设计</a:t>
            </a:r>
            <a:r>
              <a:rPr kumimoji="1" lang="en-US" altLang="zh-CN" sz="1200" b="1" dirty="0">
                <a:latin typeface="微软雅黑" pitchFamily="34" charset="-122"/>
                <a:ea typeface="微软雅黑" pitchFamily="34" charset="-122"/>
              </a:rPr>
              <a:t>:</a:t>
            </a:r>
          </a:p>
          <a:p>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目标</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检测异常控制流、数据流或数据值，并且以一种预定的和可接受的方式对异常做出反应。</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描述</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a</a:t>
            </a:r>
            <a:r>
              <a:rPr kumimoji="1" lang="zh-CN" altLang="en-US" sz="1200" b="1" dirty="0">
                <a:latin typeface="微软雅黑" pitchFamily="34" charset="-122"/>
                <a:ea typeface="微软雅黑" pitchFamily="34" charset="-122"/>
              </a:rPr>
              <a:t>、防护固有错误</a:t>
            </a:r>
            <a:r>
              <a:rPr kumimoji="1" lang="zh-CN" altLang="en-US" sz="1200" dirty="0">
                <a:latin typeface="微软雅黑" pitchFamily="34" charset="-122"/>
                <a:ea typeface="微软雅黑" pitchFamily="34" charset="-122"/>
              </a:rPr>
              <a:t>，由设计或编码错误或需求不正确导致的，可采用如下方式：</a:t>
            </a:r>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1) </a:t>
            </a:r>
            <a:r>
              <a:rPr kumimoji="1" lang="zh-CN" altLang="en-US" sz="1200" dirty="0">
                <a:latin typeface="微软雅黑" pitchFamily="34" charset="-122"/>
                <a:ea typeface="微软雅黑" pitchFamily="34" charset="-122"/>
              </a:rPr>
              <a:t>必须检查变量的</a:t>
            </a:r>
            <a:r>
              <a:rPr kumimoji="1" lang="zh-CN" altLang="en-US" sz="1200" dirty="0">
                <a:solidFill>
                  <a:srgbClr val="FF0000"/>
                </a:solidFill>
                <a:latin typeface="微软雅黑" pitchFamily="34" charset="-122"/>
                <a:ea typeface="微软雅黑" pitchFamily="34" charset="-122"/>
              </a:rPr>
              <a:t>取值范围</a:t>
            </a:r>
            <a:endParaRPr kumimoji="1" lang="en-US" altLang="zh-CN" sz="1200" dirty="0">
              <a:solidFill>
                <a:srgbClr val="FF0000"/>
              </a:solidFill>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2) </a:t>
            </a:r>
            <a:r>
              <a:rPr kumimoji="1" lang="zh-CN" altLang="en-US" sz="1200" dirty="0">
                <a:latin typeface="微软雅黑" pitchFamily="34" charset="-122"/>
                <a:ea typeface="微软雅黑" pitchFamily="34" charset="-122"/>
              </a:rPr>
              <a:t>在可能的地方，都应该检查值的似真性；</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3) </a:t>
            </a:r>
            <a:r>
              <a:rPr kumimoji="1" lang="zh-CN" altLang="en-US" sz="1200" dirty="0">
                <a:latin typeface="微软雅黑" pitchFamily="34" charset="-122"/>
                <a:ea typeface="微软雅黑" pitchFamily="34" charset="-122"/>
              </a:rPr>
              <a:t>程序入口处必须检查</a:t>
            </a:r>
            <a:r>
              <a:rPr kumimoji="1" lang="zh-CN" altLang="en-US" sz="1200" dirty="0">
                <a:solidFill>
                  <a:srgbClr val="FF0000"/>
                </a:solidFill>
                <a:latin typeface="微软雅黑" pitchFamily="34" charset="-122"/>
                <a:ea typeface="微软雅黑" pitchFamily="34" charset="-122"/>
              </a:rPr>
              <a:t>入口参数</a:t>
            </a:r>
            <a:r>
              <a:rPr kumimoji="1" lang="zh-CN" altLang="en-US" sz="1200" dirty="0">
                <a:latin typeface="微软雅黑" pitchFamily="34" charset="-122"/>
                <a:ea typeface="微软雅黑" pitchFamily="34" charset="-122"/>
              </a:rPr>
              <a:t>的类型、维度和取值范围；</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b</a:t>
            </a:r>
            <a:r>
              <a:rPr kumimoji="1" lang="zh-CN" altLang="en-US" sz="1200" b="1" dirty="0">
                <a:latin typeface="微软雅黑" pitchFamily="34" charset="-122"/>
                <a:ea typeface="微软雅黑" pitchFamily="34" charset="-122"/>
              </a:rPr>
              <a:t>、分离只读和可读写参数并检查其访问权限，函数应该以只读方式访问所有参数，常量参数不应该被写入，帮助解决意外重写和错误使用变量</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如 </a:t>
            </a:r>
            <a:r>
              <a:rPr kumimoji="1" lang="en-US" altLang="zh-CN" sz="1200" b="1" dirty="0">
                <a:solidFill>
                  <a:srgbClr val="FF0000"/>
                </a:solidFill>
                <a:latin typeface="微软雅黑" pitchFamily="34" charset="-122"/>
                <a:ea typeface="微软雅黑" pitchFamily="34" charset="-122"/>
              </a:rPr>
              <a:t>if(5 == </a:t>
            </a:r>
            <a:r>
              <a:rPr kumimoji="1" lang="en-US" altLang="zh-CN" sz="1200" b="1" dirty="0" err="1">
                <a:solidFill>
                  <a:srgbClr val="FF0000"/>
                </a:solidFill>
                <a:latin typeface="微软雅黑" pitchFamily="34" charset="-122"/>
                <a:ea typeface="微软雅黑" pitchFamily="34" charset="-122"/>
              </a:rPr>
              <a:t>i</a:t>
            </a:r>
            <a:r>
              <a:rPr kumimoji="1" lang="en-US" altLang="zh-CN" sz="1200" b="1" dirty="0">
                <a:solidFill>
                  <a:srgbClr val="FF0000"/>
                </a:solidFill>
                <a:latin typeface="微软雅黑" pitchFamily="34" charset="-122"/>
                <a:ea typeface="微软雅黑" pitchFamily="34" charset="-122"/>
              </a:rPr>
              <a:t>)</a:t>
            </a:r>
            <a:r>
              <a:rPr kumimoji="1" lang="en-US" altLang="zh-CN" sz="1200" b="1" dirty="0">
                <a:latin typeface="微软雅黑" pitchFamily="34" charset="-122"/>
                <a:ea typeface="微软雅黑" pitchFamily="34" charset="-122"/>
              </a:rPr>
              <a:t>)</a:t>
            </a:r>
          </a:p>
          <a:p>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a:t>
            </a:r>
            <a:r>
              <a:rPr kumimoji="1" lang="zh-CN" altLang="en-US" sz="1200" b="1" dirty="0">
                <a:latin typeface="微软雅黑" pitchFamily="34" charset="-122"/>
                <a:ea typeface="微软雅黑" pitchFamily="34" charset="-122"/>
              </a:rPr>
              <a:t>、容错处理</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1) </a:t>
            </a:r>
            <a:r>
              <a:rPr kumimoji="1" lang="zh-CN" altLang="en-US" sz="1200" dirty="0">
                <a:latin typeface="微软雅黑" pitchFamily="34" charset="-122"/>
                <a:ea typeface="微软雅黑" pitchFamily="34" charset="-122"/>
              </a:rPr>
              <a:t>应检查具有物理意义的</a:t>
            </a:r>
            <a:r>
              <a:rPr kumimoji="1" lang="zh-CN" altLang="en-US" sz="1200" dirty="0">
                <a:solidFill>
                  <a:srgbClr val="FF0000"/>
                </a:solidFill>
                <a:latin typeface="微软雅黑" pitchFamily="34" charset="-122"/>
                <a:ea typeface="微软雅黑" pitchFamily="34" charset="-122"/>
              </a:rPr>
              <a:t>输入变量和中间变量的合理性</a:t>
            </a:r>
            <a:r>
              <a:rPr kumimoji="1" lang="en-US" altLang="zh-CN" sz="1200" dirty="0">
                <a:latin typeface="微软雅黑" pitchFamily="34" charset="-122"/>
                <a:ea typeface="微软雅黑" pitchFamily="34" charset="-122"/>
              </a:rPr>
              <a:t>;</a:t>
            </a:r>
          </a:p>
          <a:p>
            <a:r>
              <a:rPr kumimoji="1" lang="en-US" altLang="zh-CN" sz="1200" dirty="0">
                <a:latin typeface="微软雅黑" pitchFamily="34" charset="-122"/>
                <a:ea typeface="微软雅黑" pitchFamily="34" charset="-122"/>
              </a:rPr>
              <a:t>	2) </a:t>
            </a:r>
            <a:r>
              <a:rPr kumimoji="1" lang="zh-CN" altLang="en-US" sz="1200" dirty="0">
                <a:latin typeface="微软雅黑" pitchFamily="34" charset="-122"/>
                <a:ea typeface="微软雅黑" pitchFamily="34" charset="-122"/>
              </a:rPr>
              <a:t>应检查</a:t>
            </a:r>
            <a:r>
              <a:rPr kumimoji="1" lang="zh-CN" altLang="en-US" sz="1200" dirty="0">
                <a:solidFill>
                  <a:srgbClr val="FF0000"/>
                </a:solidFill>
                <a:latin typeface="微软雅黑" pitchFamily="34" charset="-122"/>
                <a:ea typeface="微软雅黑" pitchFamily="34" charset="-122"/>
              </a:rPr>
              <a:t>输出变量的影响</a:t>
            </a:r>
            <a:r>
              <a:rPr kumimoji="1" lang="zh-CN" altLang="en-US" sz="1200" dirty="0">
                <a:latin typeface="微软雅黑" pitchFamily="34" charset="-122"/>
                <a:ea typeface="微软雅黑" pitchFamily="34" charset="-122"/>
              </a:rPr>
              <a:t>，最好通过直接观察相关系统状态的变化；</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3)</a:t>
            </a:r>
            <a:r>
              <a:rPr kumimoji="1" lang="zh-CN" altLang="en-US" sz="1200" dirty="0">
                <a:latin typeface="微软雅黑" pitchFamily="34" charset="-122"/>
                <a:ea typeface="微软雅黑" pitchFamily="34" charset="-122"/>
              </a:rPr>
              <a:t> 软件应检查配置，包括预期</a:t>
            </a:r>
            <a:r>
              <a:rPr kumimoji="1" lang="zh-CN" altLang="en-US" sz="1200" dirty="0">
                <a:solidFill>
                  <a:srgbClr val="FF0000"/>
                </a:solidFill>
                <a:latin typeface="微软雅黑" pitchFamily="34" charset="-122"/>
                <a:ea typeface="微软雅黑" pitchFamily="34" charset="-122"/>
              </a:rPr>
              <a:t>硬件的存在和可用性</a:t>
            </a:r>
            <a:r>
              <a:rPr kumimoji="1" lang="zh-CN" altLang="en-US" sz="1200" dirty="0">
                <a:latin typeface="微软雅黑" pitchFamily="34" charset="-122"/>
                <a:ea typeface="微软雅黑" pitchFamily="34" charset="-122"/>
              </a:rPr>
              <a:t>，以及软件本身的完整性。</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zh-CN" altLang="en-US" sz="1200" dirty="0">
              <a:latin typeface="微软雅黑" pitchFamily="34" charset="-122"/>
              <a:ea typeface="微软雅黑" pitchFamily="34" charset="-122"/>
            </a:endParaRPr>
          </a:p>
        </p:txBody>
      </p:sp>
      <p:sp>
        <p:nvSpPr>
          <p:cNvPr id="7" name="内容占位符 2">
            <a:extLst>
              <a:ext uri="{FF2B5EF4-FFF2-40B4-BE49-F238E27FC236}">
                <a16:creationId xmlns:a16="http://schemas.microsoft.com/office/drawing/2014/main" id="{F2906F0A-D0D7-4C03-8ADF-7334F7F9BD7F}"/>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1. </a:t>
            </a:r>
            <a:r>
              <a:rPr kumimoji="1" lang="zh-CN" altLang="en-US" sz="1800" b="1" dirty="0">
                <a:solidFill>
                  <a:srgbClr val="009EA1"/>
                </a:solidFill>
                <a:latin typeface="微软雅黑" pitchFamily="34" charset="-122"/>
                <a:ea typeface="微软雅黑" pitchFamily="34" charset="-122"/>
              </a:rPr>
              <a:t>软件体系结构</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134717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457200" y="624094"/>
            <a:ext cx="6826250" cy="3785652"/>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失效断言编程</a:t>
            </a:r>
            <a:r>
              <a:rPr kumimoji="1" lang="en-US" altLang="zh-CN" sz="1200" b="1" dirty="0">
                <a:latin typeface="微软雅黑" pitchFamily="34" charset="-122"/>
                <a:ea typeface="微软雅黑" pitchFamily="34" charset="-122"/>
              </a:rPr>
              <a:t>:</a:t>
            </a:r>
          </a:p>
          <a:p>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目标</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为避免系统安全关键失效，检查程序执行期间软件设计的剩余故障。</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描述</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断言方式遵循检查</a:t>
            </a:r>
            <a:r>
              <a:rPr kumimoji="1" lang="zh-CN" altLang="en-US" sz="1200" dirty="0">
                <a:solidFill>
                  <a:srgbClr val="FF0000"/>
                </a:solidFill>
                <a:latin typeface="微软雅黑" pitchFamily="34" charset="-122"/>
                <a:ea typeface="微软雅黑" pitchFamily="34" charset="-122"/>
              </a:rPr>
              <a:t>前置条件</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在执行一系列语句之前，检查初始条件的有效性</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和</a:t>
            </a:r>
            <a:r>
              <a:rPr kumimoji="1" lang="zh-CN" altLang="en-US" sz="1200" dirty="0">
                <a:solidFill>
                  <a:srgbClr val="FF0000"/>
                </a:solidFill>
                <a:latin typeface="微软雅黑" pitchFamily="34" charset="-122"/>
                <a:ea typeface="微软雅黑" pitchFamily="34" charset="-122"/>
              </a:rPr>
              <a:t>后置条件</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在执行一系列语句后检查结果</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的想法。如果前置条件或后置条件未满足，则提示错误。</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例如</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assert</a:t>
            </a:r>
            <a:r>
              <a:rPr kumimoji="1" lang="en-US" altLang="zh-CN" sz="1200" dirty="0">
                <a:latin typeface="微软雅黑" pitchFamily="34" charset="-122"/>
                <a:ea typeface="微软雅黑" pitchFamily="34" charset="-122"/>
              </a:rPr>
              <a:t>&lt;pre-condition&gt;; </a:t>
            </a:r>
          </a:p>
          <a:p>
            <a:r>
              <a:rPr kumimoji="1" lang="en-US" altLang="zh-CN" sz="1200" dirty="0">
                <a:latin typeface="微软雅黑" pitchFamily="34" charset="-122"/>
                <a:ea typeface="微软雅黑" pitchFamily="34" charset="-122"/>
              </a:rPr>
              <a:t>	action 1</a:t>
            </a: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action x;</a:t>
            </a:r>
          </a:p>
          <a:p>
            <a:r>
              <a:rPr kumimoji="1" lang="en-US" altLang="zh-CN" sz="1200" dirty="0">
                <a:latin typeface="微软雅黑" pitchFamily="34" charset="-122"/>
                <a:ea typeface="微软雅黑" pitchFamily="34" charset="-122"/>
              </a:rPr>
              <a:t>	assert&lt;post-condition&gt;;</a:t>
            </a:r>
          </a:p>
          <a:p>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zh-CN" altLang="en-US" sz="1200" dirty="0">
              <a:latin typeface="微软雅黑" pitchFamily="34" charset="-122"/>
              <a:ea typeface="微软雅黑" pitchFamily="34" charset="-122"/>
            </a:endParaRPr>
          </a:p>
        </p:txBody>
      </p:sp>
      <p:sp>
        <p:nvSpPr>
          <p:cNvPr id="7" name="内容占位符 2">
            <a:extLst>
              <a:ext uri="{FF2B5EF4-FFF2-40B4-BE49-F238E27FC236}">
                <a16:creationId xmlns:a16="http://schemas.microsoft.com/office/drawing/2014/main" id="{4BA747EE-536C-481E-B5A9-E2DAB9E50D44}"/>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1. </a:t>
            </a:r>
            <a:r>
              <a:rPr kumimoji="1" lang="zh-CN" altLang="en-US" sz="1800" b="1" dirty="0">
                <a:solidFill>
                  <a:srgbClr val="009EA1"/>
                </a:solidFill>
                <a:latin typeface="微软雅黑" pitchFamily="34" charset="-122"/>
                <a:ea typeface="微软雅黑" pitchFamily="34" charset="-122"/>
              </a:rPr>
              <a:t>软件体系结构</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349329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558800" y="648810"/>
            <a:ext cx="7886700" cy="4524315"/>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为符合</a:t>
            </a:r>
            <a:r>
              <a:rPr kumimoji="1" lang="en-US" altLang="zh-CN" sz="1200" b="1" dirty="0">
                <a:latin typeface="微软雅黑" pitchFamily="34" charset="-122"/>
                <a:ea typeface="微软雅黑" pitchFamily="34" charset="-122"/>
              </a:rPr>
              <a:t>SIL</a:t>
            </a:r>
            <a:r>
              <a:rPr kumimoji="1" lang="zh-CN" altLang="en-US" sz="1200" b="1" dirty="0">
                <a:latin typeface="微软雅黑" pitchFamily="34" charset="-122"/>
                <a:ea typeface="微软雅黑" pitchFamily="34" charset="-122"/>
              </a:rPr>
              <a:t>等级的要求，软件设计应该满足如下条件</a:t>
            </a:r>
            <a:r>
              <a:rPr kumimoji="1" lang="en-US" altLang="zh-CN" sz="1200" b="1" dirty="0">
                <a:latin typeface="微软雅黑" pitchFamily="34" charset="-122"/>
                <a:ea typeface="微软雅黑" pitchFamily="34" charset="-122"/>
              </a:rPr>
              <a:t>:</a:t>
            </a:r>
          </a:p>
          <a:p>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1) </a:t>
            </a:r>
            <a:r>
              <a:rPr kumimoji="1" lang="zh-CN" altLang="en-US" sz="1200" dirty="0">
                <a:latin typeface="微软雅黑" pitchFamily="34" charset="-122"/>
                <a:ea typeface="微软雅黑" pitchFamily="34" charset="-122"/>
              </a:rPr>
              <a:t>软件是</a:t>
            </a:r>
            <a:r>
              <a:rPr kumimoji="1" lang="zh-CN" altLang="en-US" sz="1200" dirty="0">
                <a:solidFill>
                  <a:srgbClr val="FF0000"/>
                </a:solidFill>
                <a:latin typeface="微软雅黑" pitchFamily="34" charset="-122"/>
                <a:ea typeface="微软雅黑" pitchFamily="34" charset="-122"/>
              </a:rPr>
              <a:t>可分析、可测试、可验证和可维护</a:t>
            </a:r>
            <a:r>
              <a:rPr kumimoji="1" lang="zh-CN" altLang="en-US" sz="1200" dirty="0">
                <a:latin typeface="微软雅黑" pitchFamily="34" charset="-122"/>
                <a:ea typeface="微软雅黑" pitchFamily="34" charset="-122"/>
              </a:rPr>
              <a:t>的；</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2) </a:t>
            </a:r>
            <a:r>
              <a:rPr kumimoji="1" lang="zh-CN" altLang="en-US" sz="1200" dirty="0">
                <a:latin typeface="微软雅黑" pitchFamily="34" charset="-122"/>
                <a:ea typeface="微软雅黑" pitchFamily="34" charset="-122"/>
              </a:rPr>
              <a:t>软件规模和复杂度最小</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3)</a:t>
            </a:r>
            <a:r>
              <a:rPr kumimoji="1" lang="zh-CN" altLang="en-US" sz="1200" dirty="0">
                <a:latin typeface="微软雅黑" pitchFamily="34" charset="-122"/>
                <a:ea typeface="微软雅黑" pitchFamily="34" charset="-122"/>
              </a:rPr>
              <a:t> </a:t>
            </a:r>
            <a:r>
              <a:rPr kumimoji="1" lang="zh-CN" altLang="en-US" sz="1200" dirty="0">
                <a:solidFill>
                  <a:srgbClr val="FF0000"/>
                </a:solidFill>
                <a:latin typeface="微软雅黑" pitchFamily="34" charset="-122"/>
                <a:ea typeface="微软雅黑" pitchFamily="34" charset="-122"/>
              </a:rPr>
              <a:t>基于模块化设计</a:t>
            </a:r>
            <a:r>
              <a:rPr kumimoji="1" lang="zh-CN" altLang="en-US" sz="1200" dirty="0">
                <a:latin typeface="微软雅黑" pitchFamily="34" charset="-122"/>
                <a:ea typeface="微软雅黑" pitchFamily="34" charset="-122"/>
              </a:rPr>
              <a:t>，每个模块都是可读的、可理解的和可测试的</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4) </a:t>
            </a:r>
            <a:r>
              <a:rPr kumimoji="1" lang="zh-CN" altLang="en-US" sz="1200" dirty="0">
                <a:latin typeface="微软雅黑" pitchFamily="34" charset="-122"/>
                <a:ea typeface="微软雅黑" pitchFamily="34" charset="-122"/>
              </a:rPr>
              <a:t>软件及</a:t>
            </a:r>
            <a:r>
              <a:rPr kumimoji="1" lang="zh-CN" altLang="en-US" sz="1200" dirty="0">
                <a:solidFill>
                  <a:srgbClr val="FF0000"/>
                </a:solidFill>
                <a:latin typeface="微软雅黑" pitchFamily="34" charset="-122"/>
                <a:ea typeface="微软雅黑" pitchFamily="34" charset="-122"/>
              </a:rPr>
              <a:t>编译器要求符合规范</a:t>
            </a:r>
            <a:endParaRPr kumimoji="1" lang="en-US" altLang="zh-CN" sz="1200" dirty="0">
              <a:solidFill>
                <a:srgbClr val="FF0000"/>
              </a:solidFill>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5) </a:t>
            </a:r>
            <a:r>
              <a:rPr kumimoji="1" lang="zh-CN" altLang="en-US" sz="1200" dirty="0">
                <a:latin typeface="微软雅黑" pitchFamily="34" charset="-122"/>
                <a:ea typeface="微软雅黑" pitchFamily="34" charset="-122"/>
              </a:rPr>
              <a:t>符合编码规范</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6)</a:t>
            </a:r>
            <a:r>
              <a:rPr kumimoji="1" lang="zh-CN" altLang="en-US" sz="1200" dirty="0">
                <a:latin typeface="微软雅黑" pitchFamily="34" charset="-122"/>
                <a:ea typeface="微软雅黑" pitchFamily="34" charset="-122"/>
              </a:rPr>
              <a:t> </a:t>
            </a:r>
            <a:r>
              <a:rPr kumimoji="1" lang="zh-CN" altLang="en-US" sz="1200" dirty="0">
                <a:solidFill>
                  <a:srgbClr val="FF0000"/>
                </a:solidFill>
                <a:latin typeface="微软雅黑" pitchFamily="34" charset="-122"/>
                <a:ea typeface="微软雅黑" pitchFamily="34" charset="-122"/>
              </a:rPr>
              <a:t>可追溯性的</a:t>
            </a:r>
            <a:r>
              <a:rPr kumimoji="1" lang="zh-CN" altLang="en-US" sz="1200" dirty="0">
                <a:latin typeface="微软雅黑" pitchFamily="34" charset="-122"/>
                <a:ea typeface="微软雅黑" pitchFamily="34" charset="-122"/>
              </a:rPr>
              <a:t>，包含</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dirty="0">
                <a:latin typeface="微软雅黑" pitchFamily="34" charset="-122"/>
                <a:ea typeface="微软雅黑" pitchFamily="34" charset="-122"/>
              </a:rPr>
              <a:t>需求到设计或其他实现需求对象的可追溯性</a:t>
            </a:r>
            <a:r>
              <a:rPr kumimoji="1" lang="en-US" altLang="zh-CN" sz="1200" dirty="0">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例如 </a:t>
            </a:r>
            <a:r>
              <a:rPr kumimoji="1" lang="en-US" altLang="zh-CN" sz="1200" dirty="0">
                <a:solidFill>
                  <a:srgbClr val="FF0000"/>
                </a:solidFill>
                <a:latin typeface="微软雅黑" pitchFamily="34" charset="-122"/>
                <a:ea typeface="微软雅黑" pitchFamily="34" charset="-122"/>
              </a:rPr>
              <a:t>CBTC-CI-0001</a:t>
            </a:r>
            <a:r>
              <a:rPr kumimoji="1" lang="zh-CN" altLang="en-US" sz="1200" dirty="0">
                <a:solidFill>
                  <a:srgbClr val="FF0000"/>
                </a:solidFill>
                <a:latin typeface="微软雅黑" pitchFamily="34" charset="-122"/>
                <a:ea typeface="微软雅黑" pitchFamily="34" charset="-122"/>
              </a:rPr>
              <a:t>包含哪个模块中</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dirty="0">
                <a:latin typeface="微软雅黑" pitchFamily="34" charset="-122"/>
                <a:ea typeface="微软雅黑" pitchFamily="34" charset="-122"/>
              </a:rPr>
              <a:t>设计对象到实现对象的可追溯性。</a:t>
            </a:r>
            <a:endParaRPr kumimoji="1" lang="en-US" altLang="zh-CN" sz="1200" b="1" dirty="0">
              <a:latin typeface="微软雅黑" pitchFamily="34" charset="-122"/>
              <a:ea typeface="微软雅黑" pitchFamily="34" charset="-122"/>
            </a:endParaRPr>
          </a:p>
          <a:p>
            <a:r>
              <a:rPr kumimoji="1" lang="en-US" altLang="zh-CN" sz="1200" b="1" dirty="0">
                <a:latin typeface="微软雅黑" pitchFamily="34" charset="-122"/>
                <a:ea typeface="微软雅黑" pitchFamily="34" charset="-122"/>
              </a:rPr>
              <a:t>	</a:t>
            </a:r>
          </a:p>
          <a:p>
            <a:r>
              <a:rPr kumimoji="1" lang="en-US" altLang="zh-CN" sz="1200" b="1" i="1" dirty="0">
                <a:solidFill>
                  <a:srgbClr val="FF0000"/>
                </a:solidFill>
                <a:latin typeface="微软雅黑" pitchFamily="34" charset="-122"/>
                <a:ea typeface="微软雅黑" pitchFamily="34" charset="-122"/>
              </a:rPr>
              <a:t>	</a:t>
            </a:r>
            <a:r>
              <a:rPr kumimoji="1" lang="en-US" altLang="zh-CN" sz="1000" i="1" dirty="0">
                <a:latin typeface="微软雅黑" pitchFamily="34" charset="-122"/>
                <a:ea typeface="微软雅黑" pitchFamily="34" charset="-122"/>
              </a:rPr>
              <a:t>		</a:t>
            </a:r>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EN50128</a:t>
            </a:r>
            <a:r>
              <a:rPr kumimoji="1" lang="zh-CN" altLang="en-US" sz="1200" b="1" dirty="0">
                <a:latin typeface="微软雅黑" pitchFamily="34" charset="-122"/>
                <a:ea typeface="微软雅黑" pitchFamily="34" charset="-122"/>
              </a:rPr>
              <a:t>标准下，</a:t>
            </a:r>
            <a:r>
              <a:rPr kumimoji="1" lang="en-US" altLang="zh-CN" sz="1200" b="1" dirty="0">
                <a:latin typeface="微软雅黑" pitchFamily="34" charset="-122"/>
                <a:ea typeface="微软雅黑" pitchFamily="34" charset="-122"/>
              </a:rPr>
              <a:t>SIL2</a:t>
            </a:r>
            <a:r>
              <a:rPr kumimoji="1" lang="zh-CN" altLang="en-US" sz="1200" b="1" dirty="0">
                <a:latin typeface="微软雅黑" pitchFamily="34" charset="-122"/>
                <a:ea typeface="微软雅黑" pitchFamily="34" charset="-122"/>
              </a:rPr>
              <a:t>等级，推荐软件设计技巧</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参考</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，如下</a:t>
            </a:r>
            <a:r>
              <a:rPr kumimoji="1" lang="en-US" altLang="zh-CN" sz="1200" b="1" dirty="0">
                <a:latin typeface="微软雅黑" pitchFamily="34" charset="-122"/>
                <a:ea typeface="微软雅黑" pitchFamily="34" charset="-122"/>
              </a:rPr>
              <a:t>:</a:t>
            </a:r>
          </a:p>
          <a:p>
            <a:r>
              <a:rPr kumimoji="1" lang="en-US" altLang="zh-CN" sz="1200" b="1" dirty="0">
                <a:latin typeface="微软雅黑" pitchFamily="34" charset="-122"/>
                <a:ea typeface="微软雅黑" pitchFamily="34" charset="-122"/>
              </a:rPr>
              <a:t>	</a:t>
            </a:r>
          </a:p>
          <a:p>
            <a:r>
              <a:rPr kumimoji="1" lang="en-US" altLang="zh-CN" sz="1200" b="1"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强烈推荐的方法</a:t>
            </a:r>
            <a:r>
              <a:rPr kumimoji="1" lang="en-US" altLang="zh-CN" sz="1200" b="1" dirty="0">
                <a:latin typeface="微软雅黑" pitchFamily="34" charset="-122"/>
                <a:ea typeface="微软雅黑" pitchFamily="34" charset="-122"/>
              </a:rPr>
              <a:t>:</a:t>
            </a: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半形式化方法</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指逻辑</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功能方框图、顺序图、有限状态机等方法</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结构化方法</a:t>
            </a:r>
            <a:r>
              <a:rPr kumimoji="1" lang="zh-CN" altLang="en-US" sz="1200" dirty="0">
                <a:latin typeface="微软雅黑" pitchFamily="34" charset="-122"/>
                <a:ea typeface="微软雅黑" pitchFamily="34" charset="-122"/>
              </a:rPr>
              <a:t>，包括如</a:t>
            </a:r>
            <a:r>
              <a:rPr kumimoji="1" lang="en-US" altLang="zh-CN" sz="1200" dirty="0">
                <a:latin typeface="微软雅黑" pitchFamily="34" charset="-122"/>
                <a:ea typeface="微软雅黑" pitchFamily="34" charset="-122"/>
              </a:rPr>
              <a:t>JSD,</a:t>
            </a:r>
            <a:r>
              <a:rPr kumimoji="1" lang="zh-CN" altLang="en-US" sz="1200" dirty="0">
                <a:latin typeface="微软雅黑" pitchFamily="34" charset="-122"/>
                <a:ea typeface="微软雅黑" pitchFamily="34" charset="-122"/>
              </a:rPr>
              <a:t> </a:t>
            </a:r>
            <a:r>
              <a:rPr kumimoji="1" lang="en-US" altLang="zh-CN" sz="1200" dirty="0">
                <a:latin typeface="微软雅黑" pitchFamily="34" charset="-122"/>
                <a:ea typeface="微软雅黑" pitchFamily="34" charset="-122"/>
              </a:rPr>
              <a:t>MASCOT,</a:t>
            </a:r>
            <a:r>
              <a:rPr kumimoji="1" lang="zh-CN" altLang="en-US" sz="1200" dirty="0">
                <a:latin typeface="微软雅黑" pitchFamily="34" charset="-122"/>
                <a:ea typeface="微软雅黑" pitchFamily="34" charset="-122"/>
              </a:rPr>
              <a:t> </a:t>
            </a:r>
            <a:r>
              <a:rPr kumimoji="1" lang="en-US" altLang="zh-CN" sz="1200" dirty="0">
                <a:latin typeface="微软雅黑" pitchFamily="34" charset="-122"/>
                <a:ea typeface="微软雅黑" pitchFamily="34" charset="-122"/>
              </a:rPr>
              <a:t>SADT</a:t>
            </a:r>
            <a:r>
              <a:rPr kumimoji="1" lang="zh-CN" altLang="en-US" sz="1200" dirty="0">
                <a:latin typeface="微软雅黑" pitchFamily="34" charset="-122"/>
                <a:ea typeface="微软雅黑" pitchFamily="34" charset="-122"/>
              </a:rPr>
              <a:t>等</a:t>
            </a:r>
            <a:endParaRPr kumimoji="1" lang="en-US" altLang="zh-CN" sz="1200"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通过重视生命周期早期部分提高软件开发质量，用</a:t>
            </a:r>
            <a:r>
              <a:rPr kumimoji="1" lang="zh-CN" altLang="en-US" sz="1200" dirty="0">
                <a:solidFill>
                  <a:srgbClr val="FF0000"/>
                </a:solidFill>
                <a:latin typeface="微软雅黑" pitchFamily="34" charset="-122"/>
                <a:ea typeface="微软雅黑" pitchFamily="34" charset="-122"/>
              </a:rPr>
              <a:t>准确而直觉的过程与符号</a:t>
            </a:r>
            <a:endParaRPr kumimoji="1" lang="en-US" altLang="zh-CN" sz="1200" dirty="0">
              <a:solidFill>
                <a:srgbClr val="FF0000"/>
              </a:solidFill>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计算机辅助</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来识别</a:t>
            </a:r>
            <a:r>
              <a:rPr kumimoji="1" lang="zh-CN" altLang="en-US" sz="1200" dirty="0">
                <a:solidFill>
                  <a:srgbClr val="FF0000"/>
                </a:solidFill>
                <a:latin typeface="微软雅黑" pitchFamily="34" charset="-122"/>
                <a:ea typeface="微软雅黑" pitchFamily="34" charset="-122"/>
              </a:rPr>
              <a:t>需求存在</a:t>
            </a:r>
            <a:r>
              <a:rPr kumimoji="1" lang="zh-CN" altLang="en-US" sz="1200" dirty="0">
                <a:latin typeface="微软雅黑" pitchFamily="34" charset="-122"/>
                <a:ea typeface="微软雅黑" pitchFamily="34" charset="-122"/>
              </a:rPr>
              <a:t>和按逻辑顺序与结构方式排列的</a:t>
            </a:r>
            <a:r>
              <a:rPr kumimoji="1" lang="zh-CN" altLang="en-US" sz="1200" dirty="0">
                <a:solidFill>
                  <a:srgbClr val="FF0000"/>
                </a:solidFill>
                <a:latin typeface="微软雅黑" pitchFamily="34" charset="-122"/>
                <a:ea typeface="微软雅黑" pitchFamily="34" charset="-122"/>
              </a:rPr>
              <a:t>运行特点</a:t>
            </a:r>
            <a:endParaRPr kumimoji="1" lang="en-US" altLang="zh-CN" sz="1200" dirty="0">
              <a:solidFill>
                <a:srgbClr val="FF0000"/>
              </a:solidFill>
              <a:latin typeface="微软雅黑" pitchFamily="34" charset="-122"/>
              <a:ea typeface="微软雅黑" pitchFamily="34" charset="-122"/>
            </a:endParaRPr>
          </a:p>
          <a:p>
            <a:endParaRPr kumimoji="1" lang="en-US" altLang="zh-CN" sz="1200" b="1"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endParaRPr kumimoji="1" lang="zh-CN" altLang="en-US" sz="1200" dirty="0">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369C7F63-9381-4EF6-A355-C6996FDEC22B}"/>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2. </a:t>
            </a:r>
            <a:r>
              <a:rPr kumimoji="1" lang="zh-CN" altLang="en-US" sz="1800" b="1" dirty="0">
                <a:solidFill>
                  <a:srgbClr val="009EA1"/>
                </a:solidFill>
                <a:latin typeface="微软雅黑" pitchFamily="34" charset="-122"/>
                <a:ea typeface="微软雅黑" pitchFamily="34" charset="-122"/>
              </a:rPr>
              <a:t>软件设计和实现</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CEC3A7C9-7799-4890-9313-767DE5101DA7}"/>
              </a:ext>
            </a:extLst>
          </p:cNvPr>
          <p:cNvPicPr>
            <a:picLocks noChangeAspect="1"/>
          </p:cNvPicPr>
          <p:nvPr/>
        </p:nvPicPr>
        <p:blipFill>
          <a:blip r:embed="rId2"/>
          <a:stretch>
            <a:fillRect/>
          </a:stretch>
        </p:blipFill>
        <p:spPr>
          <a:xfrm>
            <a:off x="7055635" y="2495017"/>
            <a:ext cx="1529565" cy="2162788"/>
          </a:xfrm>
          <a:prstGeom prst="rect">
            <a:avLst/>
          </a:prstGeom>
        </p:spPr>
      </p:pic>
    </p:spTree>
    <p:extLst>
      <p:ext uri="{BB962C8B-B14F-4D97-AF65-F5344CB8AC3E}">
        <p14:creationId xmlns:p14="http://schemas.microsoft.com/office/powerpoint/2010/main" val="3436123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749611" y="632380"/>
            <a:ext cx="7886700" cy="3600986"/>
          </a:xfrm>
          <a:prstGeom prst="rect">
            <a:avLst/>
          </a:prstGeom>
          <a:noFill/>
        </p:spPr>
        <p:txBody>
          <a:bodyPr wrap="square" rtlCol="0">
            <a:spAutoFit/>
          </a:bodyPr>
          <a:lstStyle/>
          <a:p>
            <a:pPr marL="1085850" lvl="2" indent="-171450">
              <a:buFont typeface="Wingdings" panose="05000000000000000000" pitchFamily="2" charset="2"/>
              <a:buChar char="l"/>
            </a:pPr>
            <a:r>
              <a:rPr kumimoji="1" lang="zh-CN" altLang="en-US" sz="1200" b="1" dirty="0">
                <a:solidFill>
                  <a:srgbClr val="FF0000"/>
                </a:solidFill>
                <a:latin typeface="微软雅黑" pitchFamily="34" charset="-122"/>
                <a:ea typeface="微软雅黑" pitchFamily="34" charset="-122"/>
              </a:rPr>
              <a:t>模块化方法</a:t>
            </a:r>
            <a:r>
              <a:rPr kumimoji="1" lang="en-US" altLang="zh-CN" sz="1200" b="1" dirty="0">
                <a:solidFill>
                  <a:srgbClr val="FF0000"/>
                </a:solidFill>
                <a:latin typeface="微软雅黑" pitchFamily="34" charset="-122"/>
                <a:ea typeface="微软雅黑" pitchFamily="34" charset="-122"/>
              </a:rPr>
              <a:t>(</a:t>
            </a:r>
            <a:r>
              <a:rPr kumimoji="1" lang="zh-CN" altLang="en-US" sz="1200" b="1" dirty="0">
                <a:solidFill>
                  <a:srgbClr val="FF0000"/>
                </a:solidFill>
                <a:latin typeface="微软雅黑" pitchFamily="34" charset="-122"/>
                <a:ea typeface="微软雅黑" pitchFamily="34" charset="-122"/>
              </a:rPr>
              <a:t>必须</a:t>
            </a:r>
            <a:r>
              <a:rPr kumimoji="1" lang="en-US" altLang="zh-CN" sz="1200" b="1" dirty="0">
                <a:solidFill>
                  <a:srgbClr val="FF0000"/>
                </a:solidFill>
                <a:latin typeface="微软雅黑" pitchFamily="34" charset="-122"/>
                <a:ea typeface="微软雅黑" pitchFamily="34" charset="-122"/>
              </a:rPr>
              <a:t>)</a:t>
            </a:r>
          </a:p>
          <a:p>
            <a:pPr lvl="2"/>
            <a:r>
              <a:rPr kumimoji="1" lang="en-US" altLang="zh-CN" sz="1200" dirty="0">
                <a:solidFill>
                  <a:srgbClr val="FF0000"/>
                </a:solidFill>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为限制系统复杂度，软件系统分解为小型的可理解部分</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设计和编码标准</a:t>
            </a:r>
            <a:endParaRPr kumimoji="1" lang="en-US" altLang="zh-CN" sz="1200" b="1" dirty="0">
              <a:latin typeface="微软雅黑" pitchFamily="34" charset="-122"/>
              <a:ea typeface="微软雅黑" pitchFamily="34" charset="-122"/>
            </a:endParaRPr>
          </a:p>
          <a:p>
            <a:pPr lvl="3"/>
            <a:r>
              <a:rPr kumimoji="1" lang="zh-CN" altLang="en-US" sz="1200" dirty="0">
                <a:latin typeface="微软雅黑" pitchFamily="34" charset="-122"/>
                <a:ea typeface="微软雅黑" pitchFamily="34" charset="-122"/>
              </a:rPr>
              <a:t>使用统一的编码风格和规范</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solidFill>
                  <a:srgbClr val="FF0000"/>
                </a:solidFill>
                <a:latin typeface="微软雅黑" pitchFamily="34" charset="-122"/>
                <a:ea typeface="微软雅黑" pitchFamily="34" charset="-122"/>
              </a:rPr>
              <a:t>可分析程序</a:t>
            </a:r>
            <a:endParaRPr kumimoji="1" lang="en-US" altLang="zh-CN" sz="1200" b="1" dirty="0">
              <a:solidFill>
                <a:srgbClr val="FF0000"/>
              </a:solidFill>
              <a:latin typeface="微软雅黑" pitchFamily="34" charset="-122"/>
              <a:ea typeface="微软雅黑" pitchFamily="34" charset="-122"/>
            </a:endParaRPr>
          </a:p>
          <a:p>
            <a:pPr lvl="2"/>
            <a:r>
              <a:rPr kumimoji="1" lang="en-US" altLang="zh-CN" sz="1200" dirty="0">
                <a:solidFill>
                  <a:srgbClr val="FF0000"/>
                </a:solidFill>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以简单可行的方法来设计一个程序；</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强制型说明的程序语言</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通过使用一种语言减少出现故障的可能性</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常见强类型语言有，</a:t>
            </a:r>
            <a:r>
              <a:rPr kumimoji="1" lang="en-US" altLang="zh-CN" sz="1200" dirty="0">
                <a:latin typeface="微软雅黑" pitchFamily="34" charset="-122"/>
                <a:ea typeface="微软雅黑" pitchFamily="34" charset="-122"/>
              </a:rPr>
              <a:t>c/</a:t>
            </a:r>
            <a:r>
              <a:rPr kumimoji="1" lang="en-US" altLang="zh-CN" sz="1200" dirty="0" err="1">
                <a:latin typeface="微软雅黑" pitchFamily="34" charset="-122"/>
                <a:ea typeface="微软雅黑" pitchFamily="34" charset="-122"/>
              </a:rPr>
              <a:t>c++</a:t>
            </a:r>
            <a:r>
              <a:rPr kumimoji="1" lang="en-US" altLang="zh-CN" sz="1200" dirty="0">
                <a:latin typeface="微软雅黑" pitchFamily="34" charset="-122"/>
                <a:ea typeface="微软雅黑" pitchFamily="34" charset="-122"/>
              </a:rPr>
              <a:t> Java Python)</a:t>
            </a: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结构化编程</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设计和实现程序，</a:t>
            </a:r>
            <a:r>
              <a:rPr kumimoji="1" lang="zh-CN" altLang="en-US" sz="1200" dirty="0">
                <a:solidFill>
                  <a:srgbClr val="FF0000"/>
                </a:solidFill>
                <a:latin typeface="微软雅黑" pitchFamily="34" charset="-122"/>
                <a:ea typeface="微软雅黑" pitchFamily="34" charset="-122"/>
              </a:rPr>
              <a:t>使对程序的分析变为实际</a:t>
            </a:r>
            <a:r>
              <a:rPr kumimoji="1" lang="zh-CN" altLang="en-US" sz="1200" dirty="0">
                <a:latin typeface="微软雅黑" pitchFamily="34" charset="-122"/>
                <a:ea typeface="微软雅黑" pitchFamily="34" charset="-122"/>
              </a:rPr>
              <a:t>，提示所有重要的程序行为</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编程语言</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使用推荐的的编程语言</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已确认的编译器</a:t>
            </a:r>
            <a:endParaRPr kumimoji="1" lang="en-US" altLang="zh-CN" sz="1200" b="1" dirty="0">
              <a:latin typeface="微软雅黑" pitchFamily="34" charset="-122"/>
              <a:ea typeface="微软雅黑" pitchFamily="34" charset="-122"/>
            </a:endParaRPr>
          </a:p>
          <a:p>
            <a:pPr lvl="3"/>
            <a:r>
              <a:rPr kumimoji="1" lang="zh-CN" altLang="en-US" sz="1200" dirty="0">
                <a:latin typeface="微软雅黑" pitchFamily="34" charset="-122"/>
                <a:ea typeface="微软雅黑" pitchFamily="34" charset="-122"/>
              </a:rPr>
              <a:t>使用认证的编译器</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使用中证明的编译器</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使用认证的编译器</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功能和黑箱测试</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包括边界值分析，等价类和输入划分测试，过程模拟；</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endParaRPr kumimoji="1" lang="zh-CN" altLang="en-US" sz="1200" dirty="0">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369C7F63-9381-4EF6-A355-C6996FDEC22B}"/>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2. </a:t>
            </a:r>
            <a:r>
              <a:rPr kumimoji="1" lang="zh-CN" altLang="en-US" sz="1800" b="1" dirty="0">
                <a:solidFill>
                  <a:srgbClr val="009EA1"/>
                </a:solidFill>
                <a:latin typeface="微软雅黑" pitchFamily="34" charset="-122"/>
                <a:ea typeface="微软雅黑" pitchFamily="34" charset="-122"/>
              </a:rPr>
              <a:t>软件设计和实现</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1495637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704850" y="740330"/>
            <a:ext cx="7886700" cy="3046988"/>
          </a:xfrm>
          <a:prstGeom prst="rect">
            <a:avLst/>
          </a:prstGeom>
          <a:noFill/>
        </p:spPr>
        <p:txBody>
          <a:bodyPr wrap="square" rtlCol="0">
            <a:spAutoFit/>
          </a:bodyPr>
          <a:lstStyle/>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性能测试</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包括雪崩</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加压测试，响应时间和存储限制，性能需求</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接口测试</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证明子程序的接口不包含任何导致软件出现故障的错误</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数据记录和分析</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为了软件项目中更加容易证明，检验，评估和维护，而将</a:t>
            </a:r>
            <a:r>
              <a:rPr kumimoji="1" lang="zh-CN" altLang="en-US" sz="1200" dirty="0">
                <a:solidFill>
                  <a:srgbClr val="FF0000"/>
                </a:solidFill>
                <a:latin typeface="微软雅黑" pitchFamily="34" charset="-122"/>
                <a:ea typeface="微软雅黑" pitchFamily="34" charset="-122"/>
              </a:rPr>
              <a:t>所有数据、判断和基本原理都编程</a:t>
            </a:r>
            <a:r>
              <a:rPr kumimoji="1" lang="zh-CN" altLang="en-US" sz="1200" dirty="0">
                <a:latin typeface="微软雅黑" pitchFamily="34" charset="-122"/>
                <a:ea typeface="微软雅黑" pitchFamily="34" charset="-122"/>
              </a:rPr>
              <a:t>文档</a:t>
            </a:r>
            <a:endParaRPr kumimoji="1" lang="en-US" altLang="zh-CN" sz="1200" dirty="0">
              <a:latin typeface="微软雅黑" pitchFamily="34" charset="-122"/>
              <a:ea typeface="微软雅黑" pitchFamily="34" charset="-122"/>
            </a:endParaRPr>
          </a:p>
          <a:p>
            <a:pPr lvl="1"/>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推荐的方法：</a:t>
            </a:r>
            <a:endParaRPr kumimoji="1" lang="en-US" altLang="zh-CN" sz="1200" b="1"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形式化方法</a:t>
            </a:r>
            <a:r>
              <a:rPr kumimoji="1" lang="zh-CN" altLang="en-US" sz="1200" dirty="0">
                <a:latin typeface="微软雅黑" pitchFamily="34" charset="-122"/>
                <a:ea typeface="微软雅黑" pitchFamily="34" charset="-122"/>
              </a:rPr>
              <a:t>，包括如</a:t>
            </a:r>
            <a:r>
              <a:rPr kumimoji="1" lang="en-US" altLang="zh-CN" sz="1200" dirty="0">
                <a:latin typeface="微软雅黑" pitchFamily="34" charset="-122"/>
                <a:ea typeface="微软雅黑" pitchFamily="34" charset="-122"/>
              </a:rPr>
              <a:t>CCS,CSP,HOL,</a:t>
            </a:r>
            <a:r>
              <a:rPr kumimoji="1" lang="zh-CN" altLang="en-US" sz="1200" dirty="0">
                <a:latin typeface="微软雅黑" pitchFamily="34" charset="-122"/>
                <a:ea typeface="微软雅黑" pitchFamily="34" charset="-122"/>
              </a:rPr>
              <a:t>时序逻辑</a:t>
            </a:r>
            <a:endParaRPr kumimoji="1" lang="en-US" altLang="zh-CN" sz="1200"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以</a:t>
            </a:r>
            <a:r>
              <a:rPr kumimoji="1" lang="zh-CN" altLang="en-US" sz="1200" dirty="0">
                <a:solidFill>
                  <a:srgbClr val="FF0000"/>
                </a:solidFill>
                <a:latin typeface="微软雅黑" pitchFamily="34" charset="-122"/>
                <a:ea typeface="微软雅黑" pitchFamily="34" charset="-122"/>
              </a:rPr>
              <a:t>基于数学的方法研究软件</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包括形式化设计和形式化编程技术</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可信</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已验证的模块库和部件</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使用已验证的模块和部件</a:t>
            </a:r>
            <a:endParaRPr kumimoji="1" lang="en-US" altLang="zh-CN" sz="1200" dirty="0">
              <a:latin typeface="微软雅黑" pitchFamily="34" charset="-122"/>
              <a:ea typeface="微软雅黑" pitchFamily="34" charset="-122"/>
            </a:endParaRPr>
          </a:p>
          <a:p>
            <a:pPr marL="1085850" lvl="2" indent="-171450">
              <a:buFont typeface="Wingdings" panose="05000000000000000000" pitchFamily="2" charset="2"/>
              <a:buChar char="l"/>
            </a:pPr>
            <a:r>
              <a:rPr kumimoji="1" lang="zh-CN" altLang="en-US" sz="1200" b="1" dirty="0">
                <a:latin typeface="微软雅黑" pitchFamily="34" charset="-122"/>
                <a:ea typeface="微软雅黑" pitchFamily="34" charset="-122"/>
              </a:rPr>
              <a:t>面向对象的编程</a:t>
            </a:r>
            <a:endParaRPr kumimoji="1" lang="en-US" altLang="zh-CN" sz="1200" b="1" dirty="0">
              <a:latin typeface="微软雅黑" pitchFamily="34" charset="-122"/>
              <a:ea typeface="微软雅黑" pitchFamily="34" charset="-122"/>
            </a:endParaRPr>
          </a:p>
          <a:p>
            <a:pPr lvl="2"/>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快速原型开发、重用现存软件组件，完成必要信息隐藏</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endParaRPr kumimoji="1" lang="zh-CN" altLang="en-US" sz="1200" dirty="0">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369C7F63-9381-4EF6-A355-C6996FDEC22B}"/>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2. </a:t>
            </a:r>
            <a:r>
              <a:rPr kumimoji="1" lang="zh-CN" altLang="en-US" sz="1800" b="1" dirty="0">
                <a:solidFill>
                  <a:srgbClr val="009EA1"/>
                </a:solidFill>
                <a:latin typeface="微软雅黑" pitchFamily="34" charset="-122"/>
                <a:ea typeface="微软雅黑" pitchFamily="34" charset="-122"/>
              </a:rPr>
              <a:t>软件设计和实现</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391085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5A26938-3F66-4C4C-883D-C92C57883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1496835"/>
            <a:ext cx="6617611" cy="2851084"/>
          </a:xfrm>
          <a:prstGeom prst="rect">
            <a:avLst/>
          </a:prstGeom>
        </p:spPr>
      </p:pic>
      <p:sp>
        <p:nvSpPr>
          <p:cNvPr id="10" name="文本框 9">
            <a:extLst>
              <a:ext uri="{FF2B5EF4-FFF2-40B4-BE49-F238E27FC236}">
                <a16:creationId xmlns:a16="http://schemas.microsoft.com/office/drawing/2014/main" id="{31AE7BDF-3077-4C41-B078-4AA326A9D5A1}"/>
              </a:ext>
            </a:extLst>
          </p:cNvPr>
          <p:cNvSpPr txBox="1"/>
          <p:nvPr/>
        </p:nvSpPr>
        <p:spPr>
          <a:xfrm>
            <a:off x="496209" y="701188"/>
            <a:ext cx="6985002" cy="830997"/>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SIL</a:t>
            </a:r>
            <a:r>
              <a:rPr kumimoji="1" lang="zh-CN" altLang="en-US" sz="1200" dirty="0">
                <a:latin typeface="微软雅黑" pitchFamily="34" charset="-122"/>
                <a:ea typeface="微软雅黑" pitchFamily="34" charset="-122"/>
              </a:rPr>
              <a:t>标准由基于</a:t>
            </a:r>
            <a:r>
              <a:rPr kumimoji="1" lang="zh-CN" altLang="en-US" sz="1200" dirty="0">
                <a:solidFill>
                  <a:srgbClr val="FF0000"/>
                </a:solidFill>
                <a:latin typeface="微软雅黑" pitchFamily="34" charset="-122"/>
                <a:ea typeface="微软雅黑" pitchFamily="34" charset="-122"/>
              </a:rPr>
              <a:t>国际电工委员会</a:t>
            </a:r>
            <a:r>
              <a:rPr kumimoji="1" lang="zh-CN" altLang="en-US" sz="1200" dirty="0">
                <a:latin typeface="微软雅黑" pitchFamily="34" charset="-122"/>
                <a:ea typeface="微软雅黑" pitchFamily="34" charset="-122"/>
              </a:rPr>
              <a:t>发布的相关文件。</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其中，不同领域对应于不同标准。铁路</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轨道交通</a:t>
            </a:r>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IEC 61508 + EN50126/EN50128/EN50129</a:t>
            </a:r>
            <a:r>
              <a:rPr kumimoji="1" lang="zh-CN" altLang="en-US" sz="1200" dirty="0">
                <a:latin typeface="微软雅黑" pitchFamily="34" charset="-122"/>
                <a:ea typeface="微软雅黑" pitchFamily="34" charset="-122"/>
              </a:rPr>
              <a:t>这</a:t>
            </a:r>
            <a:r>
              <a:rPr kumimoji="1" lang="en-US" altLang="zh-CN" sz="1200" dirty="0">
                <a:latin typeface="微软雅黑" pitchFamily="34" charset="-122"/>
                <a:ea typeface="微软雅黑" pitchFamily="34" charset="-122"/>
              </a:rPr>
              <a:t>4</a:t>
            </a:r>
            <a:r>
              <a:rPr kumimoji="1" lang="zh-CN" altLang="en-US" sz="1200" dirty="0">
                <a:latin typeface="微软雅黑" pitchFamily="34" charset="-122"/>
                <a:ea typeface="微软雅黑" pitchFamily="34" charset="-122"/>
              </a:rPr>
              <a:t>个标准</a:t>
            </a:r>
            <a:endParaRPr lang="zh-CN" altLang="en-US" sz="1200" dirty="0"/>
          </a:p>
        </p:txBody>
      </p:sp>
      <p:sp>
        <p:nvSpPr>
          <p:cNvPr id="11" name="TextBox 3">
            <a:extLst>
              <a:ext uri="{FF2B5EF4-FFF2-40B4-BE49-F238E27FC236}">
                <a16:creationId xmlns:a16="http://schemas.microsoft.com/office/drawing/2014/main" id="{EB37E477-FF4F-4BE4-8D54-17595204A1BA}"/>
              </a:ext>
            </a:extLst>
          </p:cNvPr>
          <p:cNvSpPr txBox="1"/>
          <p:nvPr/>
        </p:nvSpPr>
        <p:spPr>
          <a:xfrm>
            <a:off x="342900" y="164514"/>
            <a:ext cx="48323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2</a:t>
            </a:r>
            <a:r>
              <a:rPr kumimoji="1" lang="zh-CN" altLang="en-US" b="1" dirty="0">
                <a:solidFill>
                  <a:srgbClr val="009EA1"/>
                </a:solidFill>
                <a:latin typeface="微软雅黑" pitchFamily="34" charset="-122"/>
                <a:ea typeface="微软雅黑" pitchFamily="34" charset="-122"/>
              </a:rPr>
              <a:t>、</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认证的标准</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693466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457200" y="624094"/>
            <a:ext cx="6826250" cy="4247317"/>
          </a:xfrm>
          <a:prstGeom prst="rect">
            <a:avLst/>
          </a:prstGeom>
          <a:noFill/>
        </p:spPr>
        <p:txBody>
          <a:bodyPr wrap="square" rtlCol="0">
            <a:spAutoFit/>
          </a:bodyPr>
          <a:lstStyle/>
          <a:p>
            <a:r>
              <a:rPr lang="en-US" altLang="zh-CN" dirty="0"/>
              <a:t>	</a:t>
            </a:r>
            <a:r>
              <a:rPr kumimoji="1" lang="zh-CN" altLang="en-US" sz="1200" dirty="0">
                <a:latin typeface="微软雅黑" pitchFamily="34" charset="-122"/>
                <a:ea typeface="微软雅黑" pitchFamily="34" charset="-122"/>
              </a:rPr>
              <a:t>我们以</a:t>
            </a:r>
            <a:r>
              <a:rPr kumimoji="1" lang="zh-CN" altLang="en-US" sz="1200" dirty="0">
                <a:solidFill>
                  <a:srgbClr val="FF0000"/>
                </a:solidFill>
                <a:latin typeface="微软雅黑" pitchFamily="34" charset="-122"/>
                <a:ea typeface="微软雅黑" pitchFamily="34" charset="-122"/>
              </a:rPr>
              <a:t>模块化方法</a:t>
            </a:r>
            <a:r>
              <a:rPr kumimoji="1" lang="zh-CN" altLang="en-US" sz="1200" dirty="0">
                <a:latin typeface="微软雅黑" pitchFamily="34" charset="-122"/>
                <a:ea typeface="微软雅黑" pitchFamily="34" charset="-122"/>
              </a:rPr>
              <a:t>和</a:t>
            </a:r>
            <a:r>
              <a:rPr kumimoji="1" lang="zh-CN" altLang="en-US" sz="1200" dirty="0">
                <a:solidFill>
                  <a:srgbClr val="FF0000"/>
                </a:solidFill>
                <a:latin typeface="微软雅黑" pitchFamily="34" charset="-122"/>
                <a:ea typeface="微软雅黑" pitchFamily="34" charset="-122"/>
              </a:rPr>
              <a:t>可分析程序</a:t>
            </a:r>
            <a:r>
              <a:rPr kumimoji="1" lang="zh-CN" altLang="en-US" sz="1200" dirty="0">
                <a:latin typeface="微软雅黑" pitchFamily="34" charset="-122"/>
                <a:ea typeface="微软雅黑" pitchFamily="34" charset="-122"/>
              </a:rPr>
              <a:t>为例，详细说明一下</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模块化方法</a:t>
            </a:r>
            <a:r>
              <a:rPr kumimoji="1" lang="en-US" altLang="zh-CN" sz="1200" b="1" dirty="0">
                <a:latin typeface="微软雅黑" pitchFamily="34" charset="-122"/>
                <a:ea typeface="微软雅黑" pitchFamily="34" charset="-122"/>
              </a:rPr>
              <a:t>:</a:t>
            </a:r>
          </a:p>
          <a:p>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目标</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为限制系统复杂度，软件系统分解为小型的可理解的部分。</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描述</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模块法或者模块化包括几种软件工程的设计、编码和维护阶段的原则。通常采用如下方法</a:t>
            </a:r>
            <a:r>
              <a:rPr kumimoji="1" lang="en-US" altLang="zh-CN" sz="1200" dirty="0">
                <a:latin typeface="微软雅黑" pitchFamily="34" charset="-122"/>
                <a:ea typeface="微软雅黑" pitchFamily="34" charset="-122"/>
              </a:rPr>
              <a:t>:	1)</a:t>
            </a:r>
            <a:r>
              <a:rPr kumimoji="1" lang="zh-CN" altLang="en-US" sz="1200" dirty="0">
                <a:latin typeface="微软雅黑" pitchFamily="34" charset="-122"/>
                <a:ea typeface="微软雅黑" pitchFamily="34" charset="-122"/>
              </a:rPr>
              <a:t> </a:t>
            </a:r>
            <a:r>
              <a:rPr kumimoji="1" lang="zh-CN" altLang="en-US" sz="1200" dirty="0">
                <a:solidFill>
                  <a:srgbClr val="FF0000"/>
                </a:solidFill>
                <a:latin typeface="微软雅黑" pitchFamily="34" charset="-122"/>
                <a:ea typeface="微软雅黑" pitchFamily="34" charset="-122"/>
              </a:rPr>
              <a:t>一个模块要有单一的定义明确的任务或者功能实现；</a:t>
            </a:r>
            <a:endParaRPr kumimoji="1" lang="en-US" altLang="zh-CN" sz="1200" dirty="0">
              <a:solidFill>
                <a:srgbClr val="FF0000"/>
              </a:solidFill>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2)</a:t>
            </a:r>
            <a:r>
              <a:rPr kumimoji="1" lang="zh-CN" altLang="en-US" sz="1200" dirty="0">
                <a:latin typeface="微软雅黑" pitchFamily="34" charset="-122"/>
                <a:ea typeface="微软雅黑" pitchFamily="34" charset="-122"/>
              </a:rPr>
              <a:t> 必须限制和严格定义模块之间的联系，模块内的一致性强；</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3) </a:t>
            </a:r>
            <a:r>
              <a:rPr kumimoji="1" lang="zh-CN" altLang="en-US" sz="1200" dirty="0">
                <a:latin typeface="微软雅黑" pitchFamily="34" charset="-122"/>
                <a:ea typeface="微软雅黑" pitchFamily="34" charset="-122"/>
              </a:rPr>
              <a:t>建立提供不同模块级的子程序集；</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4) </a:t>
            </a:r>
            <a:r>
              <a:rPr kumimoji="1" lang="zh-CN" altLang="en-US" sz="1200" dirty="0">
                <a:latin typeface="微软雅黑" pitchFamily="34" charset="-122"/>
                <a:ea typeface="微软雅黑" pitchFamily="34" charset="-122"/>
              </a:rPr>
              <a:t>子程序的规模限制大小，通常</a:t>
            </a:r>
            <a:r>
              <a:rPr kumimoji="1" lang="en-US" altLang="zh-CN" sz="1200" dirty="0">
                <a:latin typeface="微软雅黑" pitchFamily="34" charset="-122"/>
                <a:ea typeface="微软雅黑" pitchFamily="34" charset="-122"/>
              </a:rPr>
              <a:t>2~4</a:t>
            </a:r>
            <a:r>
              <a:rPr kumimoji="1" lang="zh-CN" altLang="en-US" sz="1200" dirty="0">
                <a:latin typeface="微软雅黑" pitchFamily="34" charset="-122"/>
                <a:ea typeface="微软雅黑" pitchFamily="34" charset="-122"/>
              </a:rPr>
              <a:t>块屏幕大小</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5) </a:t>
            </a:r>
            <a:r>
              <a:rPr kumimoji="1" lang="zh-CN" altLang="en-US" sz="1200" dirty="0">
                <a:solidFill>
                  <a:srgbClr val="FF0000"/>
                </a:solidFill>
                <a:latin typeface="微软雅黑" pitchFamily="34" charset="-122"/>
                <a:ea typeface="微软雅黑" pitchFamily="34" charset="-122"/>
              </a:rPr>
              <a:t>子程序</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函数</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应该有唯一的出口和入口</a:t>
            </a:r>
            <a:endParaRPr kumimoji="1" lang="en-US" altLang="zh-CN" sz="1200" dirty="0">
              <a:solidFill>
                <a:srgbClr val="FF0000"/>
              </a:solidFill>
              <a:latin typeface="微软雅黑" pitchFamily="34" charset="-122"/>
              <a:ea typeface="微软雅黑" pitchFamily="34" charset="-122"/>
            </a:endParaRPr>
          </a:p>
          <a:p>
            <a:r>
              <a:rPr kumimoji="1" lang="en-US" altLang="zh-CN" sz="1200" dirty="0">
                <a:solidFill>
                  <a:srgbClr val="FF0000"/>
                </a:solidFill>
                <a:latin typeface="微软雅黑" pitchFamily="34" charset="-122"/>
                <a:ea typeface="微软雅黑" pitchFamily="34" charset="-122"/>
              </a:rPr>
              <a:t>	</a:t>
            </a:r>
            <a:r>
              <a:rPr kumimoji="1" lang="en-US" altLang="zh-CN" sz="1200" dirty="0">
                <a:latin typeface="微软雅黑" pitchFamily="34" charset="-122"/>
                <a:ea typeface="微软雅黑" pitchFamily="34" charset="-122"/>
              </a:rPr>
              <a:t>6) </a:t>
            </a:r>
            <a:r>
              <a:rPr kumimoji="1" lang="zh-CN" altLang="en-US" sz="1200" dirty="0">
                <a:latin typeface="微软雅黑" pitchFamily="34" charset="-122"/>
                <a:ea typeface="微软雅黑" pitchFamily="34" charset="-122"/>
              </a:rPr>
              <a:t>模块之间通过接口通信，使用全局变量和局部变量的地方都需要对它们进行构造，对变量的访问必须被控制且每个实例中对它们的使用都需要证明</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7) </a:t>
            </a:r>
            <a:r>
              <a:rPr kumimoji="1" lang="zh-CN" altLang="en-US" sz="1200" dirty="0">
                <a:latin typeface="微软雅黑" pitchFamily="34" charset="-122"/>
                <a:ea typeface="微软雅黑" pitchFamily="34" charset="-122"/>
              </a:rPr>
              <a:t>所有的模块接口必须完全归档</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8)</a:t>
            </a:r>
            <a:r>
              <a:rPr kumimoji="1" lang="zh-CN" altLang="en-US" sz="1200" dirty="0">
                <a:solidFill>
                  <a:srgbClr val="FF0000"/>
                </a:solidFill>
                <a:latin typeface="微软雅黑" pitchFamily="34" charset="-122"/>
                <a:ea typeface="微软雅黑" pitchFamily="34" charset="-122"/>
              </a:rPr>
              <a:t> 模块接口的参数一个不超过</a:t>
            </a:r>
            <a:r>
              <a:rPr kumimoji="1" lang="en-US" altLang="zh-CN" sz="1200" dirty="0">
                <a:solidFill>
                  <a:srgbClr val="FF0000"/>
                </a:solidFill>
                <a:latin typeface="微软雅黑" pitchFamily="34" charset="-122"/>
                <a:ea typeface="微软雅黑" pitchFamily="34" charset="-122"/>
              </a:rPr>
              <a:t>5</a:t>
            </a:r>
            <a:r>
              <a:rPr kumimoji="1" lang="zh-CN" altLang="en-US" sz="1200" dirty="0">
                <a:solidFill>
                  <a:srgbClr val="FF0000"/>
                </a:solidFill>
                <a:latin typeface="微软雅黑" pitchFamily="34" charset="-122"/>
                <a:ea typeface="微软雅黑" pitchFamily="34" charset="-122"/>
              </a:rPr>
              <a:t>个</a:t>
            </a:r>
            <a:r>
              <a:rPr kumimoji="1" lang="en-US" altLang="zh-CN" sz="1200" dirty="0">
                <a:latin typeface="微软雅黑" pitchFamily="34" charset="-122"/>
                <a:ea typeface="微软雅黑" pitchFamily="34" charset="-122"/>
              </a:rPr>
              <a:t>	</a:t>
            </a:r>
          </a:p>
          <a:p>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zh-CN" altLang="en-US" sz="1200" dirty="0">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7D379637-01DB-4C58-AD2A-01CD982EB96E}"/>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2. </a:t>
            </a:r>
            <a:r>
              <a:rPr kumimoji="1" lang="zh-CN" altLang="en-US" sz="1800" b="1" dirty="0">
                <a:solidFill>
                  <a:srgbClr val="009EA1"/>
                </a:solidFill>
                <a:latin typeface="微软雅黑" pitchFamily="34" charset="-122"/>
                <a:ea typeface="微软雅黑" pitchFamily="34" charset="-122"/>
              </a:rPr>
              <a:t>软件设计和实现</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412130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457200" y="624094"/>
            <a:ext cx="7404100" cy="3416320"/>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可分析程序</a:t>
            </a:r>
            <a:r>
              <a:rPr kumimoji="1" lang="en-US" altLang="zh-CN" sz="1200" b="1" dirty="0">
                <a:latin typeface="微软雅黑" pitchFamily="34" charset="-122"/>
                <a:ea typeface="微软雅黑" pitchFamily="34" charset="-122"/>
              </a:rPr>
              <a:t>:</a:t>
            </a:r>
          </a:p>
          <a:p>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目标</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以一种程序分析是简单</a:t>
            </a:r>
            <a:r>
              <a:rPr kumimoji="1" lang="zh-CN" altLang="en-US" sz="1200" dirty="0">
                <a:solidFill>
                  <a:srgbClr val="FF0000"/>
                </a:solidFill>
                <a:latin typeface="微软雅黑" pitchFamily="34" charset="-122"/>
                <a:ea typeface="微软雅黑" pitchFamily="34" charset="-122"/>
              </a:rPr>
              <a:t>可行的方法</a:t>
            </a:r>
            <a:r>
              <a:rPr kumimoji="1" lang="zh-CN" altLang="en-US" sz="1200" dirty="0">
                <a:latin typeface="微软雅黑" pitchFamily="34" charset="-122"/>
                <a:ea typeface="微软雅黑" pitchFamily="34" charset="-122"/>
              </a:rPr>
              <a:t>来设计程序。程序的功能在基于分析基础上必须完全可测试。</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描述</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获得一个容易分析的由静态分析方法而得到的程序。为了到达这个要求必须遵循程序的结构化设计原则，例如</a:t>
            </a:r>
            <a:r>
              <a:rPr kumimoji="1" lang="en-US" altLang="zh-CN" sz="1200" dirty="0">
                <a:latin typeface="微软雅黑" pitchFamily="34" charset="-122"/>
                <a:ea typeface="微软雅黑" pitchFamily="34" charset="-122"/>
              </a:rPr>
              <a:t>:</a:t>
            </a:r>
          </a:p>
          <a:p>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1) </a:t>
            </a:r>
            <a:r>
              <a:rPr kumimoji="1" lang="zh-CN" altLang="en-US" sz="1200" dirty="0">
                <a:solidFill>
                  <a:srgbClr val="FF0000"/>
                </a:solidFill>
                <a:latin typeface="微软雅黑" pitchFamily="34" charset="-122"/>
                <a:ea typeface="微软雅黑" pitchFamily="34" charset="-122"/>
              </a:rPr>
              <a:t>模块的控制流应该由序列，迭代和选择的结构化构造组成；</a:t>
            </a:r>
            <a:endParaRPr kumimoji="1" lang="en-US" altLang="zh-CN" sz="1200" dirty="0">
              <a:solidFill>
                <a:srgbClr val="FF0000"/>
              </a:solidFill>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2)</a:t>
            </a:r>
            <a:r>
              <a:rPr kumimoji="1" lang="zh-CN" altLang="en-US" sz="1200" dirty="0">
                <a:latin typeface="微软雅黑" pitchFamily="34" charset="-122"/>
                <a:ea typeface="微软雅黑" pitchFamily="34" charset="-122"/>
              </a:rPr>
              <a:t> 模块应该小</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3) </a:t>
            </a:r>
            <a:r>
              <a:rPr kumimoji="1" lang="zh-CN" altLang="en-US" sz="1200" dirty="0">
                <a:latin typeface="微软雅黑" pitchFamily="34" charset="-122"/>
                <a:ea typeface="微软雅黑" pitchFamily="34" charset="-122"/>
              </a:rPr>
              <a:t>程序中</a:t>
            </a:r>
            <a:r>
              <a:rPr kumimoji="1" lang="zh-CN" altLang="en-US" sz="1200" dirty="0">
                <a:solidFill>
                  <a:srgbClr val="FF0000"/>
                </a:solidFill>
                <a:latin typeface="微软雅黑" pitchFamily="34" charset="-122"/>
                <a:ea typeface="微软雅黑" pitchFamily="34" charset="-122"/>
              </a:rPr>
              <a:t>各个模块的设计应该尽可能的低耦合</a:t>
            </a:r>
            <a:r>
              <a:rPr kumimoji="1" lang="zh-CN" altLang="en-US" sz="1200" dirty="0">
                <a:latin typeface="微软雅黑" pitchFamily="34" charset="-122"/>
                <a:ea typeface="微软雅黑" pitchFamily="34" charset="-122"/>
              </a:rPr>
              <a:t>；</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4) </a:t>
            </a:r>
            <a:r>
              <a:rPr kumimoji="1" lang="zh-CN" altLang="en-US" sz="1200" dirty="0">
                <a:latin typeface="微软雅黑" pitchFamily="34" charset="-122"/>
                <a:ea typeface="微软雅黑" pitchFamily="34" charset="-122"/>
              </a:rPr>
              <a:t>输入和输出参量之间的关系应该尽可能简单；</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5) </a:t>
            </a:r>
            <a:r>
              <a:rPr kumimoji="1" lang="zh-CN" altLang="en-US" sz="1200" dirty="0">
                <a:latin typeface="微软雅黑" pitchFamily="34" charset="-122"/>
                <a:ea typeface="微软雅黑" pitchFamily="34" charset="-122"/>
              </a:rPr>
              <a:t>复杂计算不应该作为分支和循环的判断依据；</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6) </a:t>
            </a:r>
            <a:r>
              <a:rPr kumimoji="1" lang="zh-CN" altLang="en-US" sz="1200" dirty="0">
                <a:solidFill>
                  <a:srgbClr val="FF0000"/>
                </a:solidFill>
                <a:latin typeface="微软雅黑" pitchFamily="34" charset="-122"/>
                <a:ea typeface="微软雅黑" pitchFamily="34" charset="-122"/>
              </a:rPr>
              <a:t>分支和循环的判断</a:t>
            </a:r>
            <a:r>
              <a:rPr kumimoji="1" lang="zh-CN" altLang="en-US" sz="1200" dirty="0">
                <a:latin typeface="微软雅黑" pitchFamily="34" charset="-122"/>
                <a:ea typeface="微软雅黑" pitchFamily="34" charset="-122"/>
              </a:rPr>
              <a:t>应该只是</a:t>
            </a:r>
            <a:r>
              <a:rPr kumimoji="1" lang="zh-CN" altLang="en-US" sz="1200" dirty="0">
                <a:solidFill>
                  <a:srgbClr val="FF0000"/>
                </a:solidFill>
                <a:latin typeface="微软雅黑" pitchFamily="34" charset="-122"/>
                <a:ea typeface="微软雅黑" pitchFamily="34" charset="-122"/>
              </a:rPr>
              <a:t>简单的</a:t>
            </a:r>
            <a:r>
              <a:rPr kumimoji="1" lang="zh-CN" altLang="en-US" sz="1200" dirty="0">
                <a:latin typeface="微软雅黑" pitchFamily="34" charset="-122"/>
                <a:ea typeface="微软雅黑" pitchFamily="34" charset="-122"/>
              </a:rPr>
              <a:t>与模块输入参量有关；</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7)</a:t>
            </a:r>
            <a:r>
              <a:rPr kumimoji="1" lang="zh-CN" altLang="en-US" sz="1200" dirty="0">
                <a:latin typeface="微软雅黑" pitchFamily="34" charset="-122"/>
                <a:ea typeface="微软雅黑" pitchFamily="34" charset="-122"/>
              </a:rPr>
              <a:t> 不同的类型映射之间的界限应简单；</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endParaRPr kumimoji="1" lang="zh-CN" altLang="en-US" sz="1200" dirty="0">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E87919AB-ED23-4E04-970A-14912800363A}"/>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2. </a:t>
            </a:r>
            <a:r>
              <a:rPr kumimoji="1" lang="zh-CN" altLang="en-US" sz="1800" b="1" dirty="0">
                <a:solidFill>
                  <a:srgbClr val="009EA1"/>
                </a:solidFill>
                <a:latin typeface="微软雅黑" pitchFamily="34" charset="-122"/>
                <a:ea typeface="微软雅黑" pitchFamily="34" charset="-122"/>
              </a:rPr>
              <a:t>软件设计和实现</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89304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6" name="文本框 5"/>
          <p:cNvSpPr txBox="1"/>
          <p:nvPr/>
        </p:nvSpPr>
        <p:spPr>
          <a:xfrm>
            <a:off x="457200" y="624094"/>
            <a:ext cx="7404100" cy="800219"/>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举例说明，</a:t>
            </a:r>
            <a:r>
              <a:rPr kumimoji="1" lang="zh-CN" altLang="en-US" sz="1200" dirty="0">
                <a:solidFill>
                  <a:srgbClr val="FF0000"/>
                </a:solidFill>
                <a:latin typeface="微软雅黑" pitchFamily="34" charset="-122"/>
                <a:ea typeface="微软雅黑" pitchFamily="34" charset="-122"/>
              </a:rPr>
              <a:t>不同编译器对代码处理的差异</a:t>
            </a:r>
            <a:r>
              <a:rPr kumimoji="1" lang="zh-CN" altLang="en-US" sz="1200" dirty="0">
                <a:latin typeface="微软雅黑" pitchFamily="34" charset="-122"/>
                <a:ea typeface="微软雅黑" pitchFamily="34" charset="-122"/>
              </a:rPr>
              <a:t>：</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QT5.4</a:t>
            </a:r>
            <a:r>
              <a:rPr kumimoji="1" lang="zh-CN" altLang="en-US" sz="1200" dirty="0">
                <a:latin typeface="微软雅黑" pitchFamily="34" charset="-122"/>
                <a:ea typeface="微软雅黑" pitchFamily="34" charset="-122"/>
              </a:rPr>
              <a:t>的默认编译器 与 </a:t>
            </a:r>
            <a:r>
              <a:rPr kumimoji="1" lang="en-US" altLang="zh-CN" sz="1200" dirty="0">
                <a:latin typeface="微软雅黑" pitchFamily="34" charset="-122"/>
                <a:ea typeface="微软雅黑" pitchFamily="34" charset="-122"/>
              </a:rPr>
              <a:t>g++</a:t>
            </a:r>
            <a:r>
              <a:rPr kumimoji="1" lang="zh-CN" altLang="en-US" sz="1200" dirty="0">
                <a:latin typeface="微软雅黑" pitchFamily="34" charset="-122"/>
                <a:ea typeface="微软雅黑" pitchFamily="34" charset="-122"/>
              </a:rPr>
              <a:t>比较  </a:t>
            </a:r>
            <a:r>
              <a:rPr kumimoji="1" lang="en-US" altLang="zh-CN" sz="1200" dirty="0">
                <a:latin typeface="微软雅黑" pitchFamily="34" charset="-122"/>
                <a:ea typeface="微软雅黑" pitchFamily="34" charset="-122"/>
              </a:rPr>
              <a:t>long </a:t>
            </a:r>
            <a:r>
              <a:rPr kumimoji="1" lang="en-US" altLang="zh-CN" sz="1200" dirty="0" err="1">
                <a:latin typeface="微软雅黑" pitchFamily="34" charset="-122"/>
                <a:ea typeface="微软雅黑" pitchFamily="34" charset="-122"/>
              </a:rPr>
              <a:t>long</a:t>
            </a:r>
            <a:r>
              <a:rPr kumimoji="1" lang="zh-CN" altLang="en-US" sz="1200" dirty="0">
                <a:latin typeface="微软雅黑" pitchFamily="34" charset="-122"/>
                <a:ea typeface="微软雅黑" pitchFamily="34" charset="-122"/>
              </a:rPr>
              <a:t>变量的处理</a:t>
            </a:r>
            <a:endParaRPr kumimoji="1" lang="en-US" altLang="zh-CN" sz="1200" dirty="0">
              <a:latin typeface="微软雅黑" pitchFamily="34" charset="-122"/>
              <a:ea typeface="微软雅黑" pitchFamily="34" charset="-122"/>
            </a:endParaRPr>
          </a:p>
          <a:p>
            <a:endParaRPr kumimoji="1" lang="en-US" altLang="zh-CN" sz="1000" dirty="0">
              <a:solidFill>
                <a:srgbClr val="FF0000"/>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E87919AB-ED23-4E04-970A-14912800363A}"/>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2. </a:t>
            </a:r>
            <a:r>
              <a:rPr kumimoji="1" lang="zh-CN" altLang="en-US" sz="1800" b="1" dirty="0">
                <a:solidFill>
                  <a:srgbClr val="009EA1"/>
                </a:solidFill>
                <a:latin typeface="微软雅黑" pitchFamily="34" charset="-122"/>
                <a:ea typeface="微软雅黑" pitchFamily="34" charset="-122"/>
              </a:rPr>
              <a:t>软件设计和实现</a:t>
            </a:r>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32926416-428D-44E1-8959-17C9334FE715}"/>
              </a:ext>
            </a:extLst>
          </p:cNvPr>
          <p:cNvPicPr>
            <a:picLocks noChangeAspect="1"/>
          </p:cNvPicPr>
          <p:nvPr/>
        </p:nvPicPr>
        <p:blipFill>
          <a:blip r:embed="rId2"/>
          <a:stretch>
            <a:fillRect/>
          </a:stretch>
        </p:blipFill>
        <p:spPr>
          <a:xfrm>
            <a:off x="119626" y="1646237"/>
            <a:ext cx="4516520" cy="2162284"/>
          </a:xfrm>
          <a:prstGeom prst="rect">
            <a:avLst/>
          </a:prstGeom>
        </p:spPr>
      </p:pic>
      <p:pic>
        <p:nvPicPr>
          <p:cNvPr id="10" name="图片 9">
            <a:extLst>
              <a:ext uri="{FF2B5EF4-FFF2-40B4-BE49-F238E27FC236}">
                <a16:creationId xmlns:a16="http://schemas.microsoft.com/office/drawing/2014/main" id="{95EB74F5-8D24-43C6-BF2B-0B790E3FDF69}"/>
              </a:ext>
            </a:extLst>
          </p:cNvPr>
          <p:cNvPicPr>
            <a:picLocks noChangeAspect="1"/>
          </p:cNvPicPr>
          <p:nvPr/>
        </p:nvPicPr>
        <p:blipFill>
          <a:blip r:embed="rId3"/>
          <a:stretch>
            <a:fillRect/>
          </a:stretch>
        </p:blipFill>
        <p:spPr>
          <a:xfrm>
            <a:off x="4636146" y="1646237"/>
            <a:ext cx="4583137" cy="2162284"/>
          </a:xfrm>
          <a:prstGeom prst="rect">
            <a:avLst/>
          </a:prstGeom>
        </p:spPr>
      </p:pic>
      <p:sp>
        <p:nvSpPr>
          <p:cNvPr id="11" name="文本框 10">
            <a:extLst>
              <a:ext uri="{FF2B5EF4-FFF2-40B4-BE49-F238E27FC236}">
                <a16:creationId xmlns:a16="http://schemas.microsoft.com/office/drawing/2014/main" id="{0F297B6F-DF2C-4801-9F91-2B5FA95F8A0D}"/>
              </a:ext>
            </a:extLst>
          </p:cNvPr>
          <p:cNvSpPr txBox="1"/>
          <p:nvPr/>
        </p:nvSpPr>
        <p:spPr>
          <a:xfrm>
            <a:off x="1060450" y="4316968"/>
            <a:ext cx="3930650" cy="246221"/>
          </a:xfrm>
          <a:prstGeom prst="rect">
            <a:avLst/>
          </a:prstGeom>
          <a:noFill/>
        </p:spPr>
        <p:txBody>
          <a:bodyPr wrap="square" rtlCol="0">
            <a:spAutoFit/>
          </a:bodyPr>
          <a:lstStyle/>
          <a:p>
            <a:r>
              <a:rPr kumimoji="1" lang="zh-CN" altLang="en-US" sz="1000" dirty="0">
                <a:solidFill>
                  <a:srgbClr val="FF0000"/>
                </a:solidFill>
                <a:latin typeface="微软雅黑" pitchFamily="34" charset="-122"/>
                <a:ea typeface="微软雅黑" pitchFamily="34" charset="-122"/>
              </a:rPr>
              <a:t>注</a:t>
            </a:r>
            <a:r>
              <a:rPr kumimoji="1" lang="en-US" altLang="zh-CN" sz="1000" dirty="0">
                <a:solidFill>
                  <a:srgbClr val="FF0000"/>
                </a:solidFill>
                <a:latin typeface="微软雅黑" pitchFamily="34" charset="-122"/>
                <a:ea typeface="微软雅黑" pitchFamily="34" charset="-122"/>
              </a:rPr>
              <a:t>: QT5.7</a:t>
            </a:r>
            <a:r>
              <a:rPr kumimoji="1" lang="zh-CN" altLang="en-US" sz="1000" dirty="0">
                <a:solidFill>
                  <a:srgbClr val="FF0000"/>
                </a:solidFill>
                <a:latin typeface="微软雅黑" pitchFamily="34" charset="-122"/>
                <a:ea typeface="微软雅黑" pitchFamily="34" charset="-122"/>
              </a:rPr>
              <a:t>版本 </a:t>
            </a:r>
            <a:r>
              <a:rPr kumimoji="1" lang="en-US" altLang="zh-CN" sz="1000" dirty="0">
                <a:solidFill>
                  <a:srgbClr val="FF0000"/>
                </a:solidFill>
                <a:latin typeface="微软雅黑" pitchFamily="34" charset="-122"/>
                <a:ea typeface="微软雅黑" pitchFamily="34" charset="-122"/>
              </a:rPr>
              <a:t>Desktop</a:t>
            </a:r>
            <a:r>
              <a:rPr kumimoji="1" lang="zh-CN" altLang="en-US" sz="1000" dirty="0">
                <a:solidFill>
                  <a:srgbClr val="FF0000"/>
                </a:solidFill>
                <a:latin typeface="微软雅黑" pitchFamily="34" charset="-122"/>
                <a:ea typeface="微软雅黑" pitchFamily="34" charset="-122"/>
              </a:rPr>
              <a:t> </a:t>
            </a:r>
            <a:r>
              <a:rPr kumimoji="1" lang="en-US" altLang="zh-CN" sz="1000" dirty="0">
                <a:solidFill>
                  <a:srgbClr val="FF0000"/>
                </a:solidFill>
                <a:latin typeface="微软雅黑" pitchFamily="34" charset="-122"/>
                <a:ea typeface="微软雅黑" pitchFamily="34" charset="-122"/>
              </a:rPr>
              <a:t>Qt 5.11.1 MinGW 32bit </a:t>
            </a:r>
            <a:r>
              <a:rPr kumimoji="1" lang="zh-CN" altLang="en-US" sz="1000" dirty="0">
                <a:solidFill>
                  <a:srgbClr val="FF0000"/>
                </a:solidFill>
                <a:latin typeface="微软雅黑" pitchFamily="34" charset="-122"/>
                <a:ea typeface="微软雅黑" pitchFamily="34" charset="-122"/>
              </a:rPr>
              <a:t>与 </a:t>
            </a:r>
            <a:r>
              <a:rPr kumimoji="1" lang="en-US" altLang="zh-CN" sz="1000" dirty="0">
                <a:solidFill>
                  <a:srgbClr val="FF0000"/>
                </a:solidFill>
                <a:latin typeface="微软雅黑" pitchFamily="34" charset="-122"/>
                <a:ea typeface="微软雅黑" pitchFamily="34" charset="-122"/>
              </a:rPr>
              <a:t>g++ </a:t>
            </a:r>
            <a:r>
              <a:rPr kumimoji="1" lang="zh-CN" altLang="en-US" sz="1000" dirty="0">
                <a:solidFill>
                  <a:srgbClr val="FF0000"/>
                </a:solidFill>
                <a:latin typeface="微软雅黑" pitchFamily="34" charset="-122"/>
                <a:ea typeface="微软雅黑" pitchFamily="34" charset="-122"/>
              </a:rPr>
              <a:t>一致</a:t>
            </a:r>
            <a:endParaRPr kumimoji="1"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2240731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369C7F63-9381-4EF6-A355-C6996FDEC22B}"/>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3.</a:t>
            </a:r>
            <a:r>
              <a:rPr kumimoji="1" lang="zh-CN" altLang="en-US" sz="1800" b="1" dirty="0">
                <a:solidFill>
                  <a:srgbClr val="009EA1"/>
                </a:solidFill>
                <a:latin typeface="微软雅黑" pitchFamily="34" charset="-122"/>
                <a:ea typeface="微软雅黑" pitchFamily="34" charset="-122"/>
              </a:rPr>
              <a:t> 软件验证和测试</a:t>
            </a:r>
            <a:endParaRPr kumimoji="1" lang="en-US" altLang="zh-CN" sz="1800" b="1" dirty="0">
              <a:solidFill>
                <a:srgbClr val="009EA1"/>
              </a:solidFill>
              <a:latin typeface="微软雅黑" pitchFamily="34" charset="-122"/>
              <a:ea typeface="微软雅黑" pitchFamily="34" charset="-122"/>
            </a:endParaRPr>
          </a:p>
          <a:p>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F13E8342-A141-41FB-8045-245D79343776}"/>
              </a:ext>
            </a:extLst>
          </p:cNvPr>
          <p:cNvSpPr txBox="1"/>
          <p:nvPr/>
        </p:nvSpPr>
        <p:spPr>
          <a:xfrm>
            <a:off x="501650" y="747364"/>
            <a:ext cx="6464744" cy="4030014"/>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SIL2</a:t>
            </a:r>
            <a:r>
              <a:rPr kumimoji="1" lang="zh-CN" altLang="en-US" sz="1200" b="1" dirty="0">
                <a:latin typeface="微软雅黑" pitchFamily="34" charset="-122"/>
                <a:ea typeface="微软雅黑" pitchFamily="34" charset="-122"/>
              </a:rPr>
              <a:t>软件验证和测试，推荐如下方法</a:t>
            </a:r>
            <a:r>
              <a:rPr kumimoji="1" lang="en-US" altLang="zh-CN" sz="1200" b="1" dirty="0">
                <a:latin typeface="微软雅黑" pitchFamily="34" charset="-122"/>
                <a:ea typeface="微软雅黑" pitchFamily="34" charset="-122"/>
              </a:rPr>
              <a:t>:</a:t>
            </a:r>
          </a:p>
          <a:p>
            <a:endParaRPr kumimoji="1" lang="en-US" altLang="zh-CN" sz="1200" dirty="0">
              <a:latin typeface="微软雅黑" pitchFamily="34" charset="-122"/>
              <a:ea typeface="微软雅黑" pitchFamily="34" charset="-122"/>
            </a:endParaRPr>
          </a:p>
          <a:p>
            <a:pPr marL="628650" lvl="1"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形式化证明</a:t>
            </a:r>
            <a:endParaRPr kumimoji="1" lang="en-US" altLang="zh-CN" sz="1200" b="1" dirty="0">
              <a:latin typeface="微软雅黑" pitchFamily="34" charset="-122"/>
              <a:ea typeface="微软雅黑" pitchFamily="34" charset="-122"/>
            </a:endParaRPr>
          </a:p>
          <a:p>
            <a:pPr lvl="1">
              <a:lnSpc>
                <a:spcPct val="150000"/>
              </a:lnSpc>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不需要运行程序的条件下，使用</a:t>
            </a:r>
            <a:r>
              <a:rPr kumimoji="1" lang="zh-CN" altLang="en-US" sz="1200" dirty="0">
                <a:solidFill>
                  <a:srgbClr val="FF0000"/>
                </a:solidFill>
                <a:latin typeface="微软雅黑" pitchFamily="34" charset="-122"/>
                <a:ea typeface="微软雅黑" pitchFamily="34" charset="-122"/>
              </a:rPr>
              <a:t>理论、数学模型及原则</a:t>
            </a:r>
            <a:r>
              <a:rPr kumimoji="1" lang="zh-CN" altLang="en-US" sz="1200" dirty="0">
                <a:latin typeface="微软雅黑" pitchFamily="34" charset="-122"/>
                <a:ea typeface="微软雅黑" pitchFamily="34" charset="-122"/>
              </a:rPr>
              <a:t>证明程序的正确性</a:t>
            </a:r>
            <a:endParaRPr kumimoji="1" lang="en-US" altLang="zh-CN" sz="1200" dirty="0">
              <a:latin typeface="微软雅黑" pitchFamily="34" charset="-122"/>
              <a:ea typeface="微软雅黑" pitchFamily="34" charset="-122"/>
            </a:endParaRPr>
          </a:p>
          <a:p>
            <a:pPr marL="628650" lvl="1"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概率测试</a:t>
            </a:r>
            <a:endParaRPr kumimoji="1" lang="en-US" altLang="zh-CN" sz="1200" b="1" dirty="0">
              <a:latin typeface="微软雅黑" pitchFamily="34" charset="-122"/>
              <a:ea typeface="微软雅黑" pitchFamily="34" charset="-122"/>
            </a:endParaRPr>
          </a:p>
          <a:p>
            <a:pPr lvl="1">
              <a:lnSpc>
                <a:spcPct val="150000"/>
              </a:lnSpc>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获得被调查软件可靠性属性的定量图，解决可靠度、重要性和测试各项的相关水平</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例如每个需求的的失效概率、某段特定时间内的失效概率</a:t>
            </a:r>
            <a:r>
              <a:rPr kumimoji="1" lang="en-US" altLang="zh-CN" sz="1200" dirty="0">
                <a:latin typeface="微软雅黑" pitchFamily="34" charset="-122"/>
                <a:ea typeface="微软雅黑" pitchFamily="34" charset="-122"/>
              </a:rPr>
              <a:t>)</a:t>
            </a:r>
          </a:p>
          <a:p>
            <a:pPr marL="628650" lvl="1" indent="-171450">
              <a:lnSpc>
                <a:spcPct val="150000"/>
              </a:lnSpc>
              <a:buFont typeface="Wingdings" panose="05000000000000000000" pitchFamily="2" charset="2"/>
              <a:buChar char="l"/>
            </a:pPr>
            <a:r>
              <a:rPr kumimoji="1" lang="zh-CN" altLang="en-US" sz="1200" b="1" dirty="0">
                <a:solidFill>
                  <a:srgbClr val="FF0000"/>
                </a:solidFill>
                <a:latin typeface="微软雅黑" pitchFamily="34" charset="-122"/>
                <a:ea typeface="微软雅黑" pitchFamily="34" charset="-122"/>
              </a:rPr>
              <a:t>静态分析</a:t>
            </a:r>
            <a:endParaRPr kumimoji="1" lang="en-US" altLang="zh-CN" sz="1200" b="1" dirty="0">
              <a:solidFill>
                <a:srgbClr val="FF0000"/>
              </a:solidFill>
              <a:latin typeface="微软雅黑" pitchFamily="34" charset="-122"/>
              <a:ea typeface="微软雅黑" pitchFamily="34" charset="-122"/>
            </a:endParaRPr>
          </a:p>
          <a:p>
            <a:pPr lvl="1">
              <a:lnSpc>
                <a:spcPct val="150000"/>
              </a:lnSpc>
            </a:pPr>
            <a:r>
              <a:rPr kumimoji="1" lang="en-US" altLang="zh-CN" sz="1200" dirty="0">
                <a:solidFill>
                  <a:srgbClr val="FF0000"/>
                </a:solidFill>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包括边界分析、检查列表、控制流分析等</a:t>
            </a:r>
            <a:endParaRPr kumimoji="1" lang="en-US" altLang="zh-CN" sz="1200" dirty="0">
              <a:latin typeface="微软雅黑" pitchFamily="34" charset="-122"/>
              <a:ea typeface="微软雅黑" pitchFamily="34" charset="-122"/>
            </a:endParaRPr>
          </a:p>
          <a:p>
            <a:pPr marL="628650" lvl="1"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动态分析和测试</a:t>
            </a:r>
            <a:endParaRPr kumimoji="1" lang="en-US" altLang="zh-CN" sz="1200" b="1" dirty="0">
              <a:latin typeface="微软雅黑" pitchFamily="34" charset="-122"/>
              <a:ea typeface="微软雅黑" pitchFamily="34" charset="-122"/>
            </a:endParaRPr>
          </a:p>
          <a:p>
            <a:pPr lvl="1">
              <a:lnSpc>
                <a:spcPct val="150000"/>
              </a:lnSpc>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包括边界值分析来执行测试用例、猜错等方式</a:t>
            </a:r>
            <a:endParaRPr kumimoji="1" lang="en-US" altLang="zh-CN" sz="1200" dirty="0">
              <a:latin typeface="微软雅黑" pitchFamily="34" charset="-122"/>
              <a:ea typeface="微软雅黑" pitchFamily="34" charset="-122"/>
            </a:endParaRPr>
          </a:p>
          <a:p>
            <a:pPr marL="628650" lvl="1"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度量</a:t>
            </a:r>
            <a:endParaRPr kumimoji="1" lang="en-US" altLang="zh-CN" sz="1200" b="1" dirty="0">
              <a:latin typeface="微软雅黑" pitchFamily="34" charset="-122"/>
              <a:ea typeface="微软雅黑" pitchFamily="34" charset="-122"/>
            </a:endParaRPr>
          </a:p>
          <a:p>
            <a:pPr lvl="1">
              <a:lnSpc>
                <a:spcPct val="150000"/>
              </a:lnSpc>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从软件自身的性质触发预测程序的属性，而非从研发或测试历史记录。</a:t>
            </a:r>
            <a:endParaRPr kumimoji="1" lang="en-US" altLang="zh-CN" sz="1200" dirty="0">
              <a:latin typeface="微软雅黑" pitchFamily="34" charset="-122"/>
              <a:ea typeface="微软雅黑" pitchFamily="34" charset="-122"/>
            </a:endParaRPr>
          </a:p>
          <a:p>
            <a:pPr marL="628650" lvl="1"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可追溯性度量</a:t>
            </a:r>
            <a:endParaRPr kumimoji="1" lang="en-US" altLang="zh-CN" sz="1200" b="1" dirty="0">
              <a:latin typeface="微软雅黑" pitchFamily="34" charset="-122"/>
              <a:ea typeface="微软雅黑" pitchFamily="34" charset="-122"/>
            </a:endParaRPr>
          </a:p>
          <a:p>
            <a:pPr lvl="1">
              <a:lnSpc>
                <a:spcPct val="150000"/>
              </a:lnSpc>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参考</a:t>
            </a: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可追溯性</a:t>
            </a:r>
          </a:p>
        </p:txBody>
      </p:sp>
      <p:pic>
        <p:nvPicPr>
          <p:cNvPr id="8" name="图片 7">
            <a:extLst>
              <a:ext uri="{FF2B5EF4-FFF2-40B4-BE49-F238E27FC236}">
                <a16:creationId xmlns:a16="http://schemas.microsoft.com/office/drawing/2014/main" id="{AF94E9F5-3237-401D-93DE-CC641345BA10}"/>
              </a:ext>
            </a:extLst>
          </p:cNvPr>
          <p:cNvPicPr>
            <a:picLocks noChangeAspect="1"/>
          </p:cNvPicPr>
          <p:nvPr/>
        </p:nvPicPr>
        <p:blipFill>
          <a:blip r:embed="rId2"/>
          <a:stretch>
            <a:fillRect/>
          </a:stretch>
        </p:blipFill>
        <p:spPr>
          <a:xfrm>
            <a:off x="7010844" y="2370939"/>
            <a:ext cx="1712000" cy="2420749"/>
          </a:xfrm>
          <a:prstGeom prst="rect">
            <a:avLst/>
          </a:prstGeom>
        </p:spPr>
      </p:pic>
    </p:spTree>
    <p:extLst>
      <p:ext uri="{BB962C8B-B14F-4D97-AF65-F5344CB8AC3E}">
        <p14:creationId xmlns:p14="http://schemas.microsoft.com/office/powerpoint/2010/main" val="802867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632380"/>
            <a:ext cx="292735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id="{369C7F63-9381-4EF6-A355-C6996FDEC22B}"/>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3.</a:t>
            </a:r>
            <a:r>
              <a:rPr kumimoji="1" lang="zh-CN" altLang="en-US" sz="1800" b="1" dirty="0">
                <a:solidFill>
                  <a:srgbClr val="009EA1"/>
                </a:solidFill>
                <a:latin typeface="微软雅黑" pitchFamily="34" charset="-122"/>
                <a:ea typeface="微软雅黑" pitchFamily="34" charset="-122"/>
              </a:rPr>
              <a:t> 软件验证和测试</a:t>
            </a:r>
            <a:endParaRPr kumimoji="1" lang="en-US" altLang="zh-CN" sz="1800" b="1" dirty="0">
              <a:solidFill>
                <a:srgbClr val="009EA1"/>
              </a:solidFill>
              <a:latin typeface="微软雅黑" pitchFamily="34" charset="-122"/>
              <a:ea typeface="微软雅黑" pitchFamily="34" charset="-122"/>
            </a:endParaRPr>
          </a:p>
          <a:p>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F13E8342-A141-41FB-8045-245D79343776}"/>
              </a:ext>
            </a:extLst>
          </p:cNvPr>
          <p:cNvSpPr txBox="1"/>
          <p:nvPr/>
        </p:nvSpPr>
        <p:spPr>
          <a:xfrm>
            <a:off x="501650" y="747364"/>
            <a:ext cx="7340600" cy="1167692"/>
          </a:xfrm>
          <a:prstGeom prst="rect">
            <a:avLst/>
          </a:prstGeom>
          <a:noFill/>
        </p:spPr>
        <p:txBody>
          <a:bodyPr wrap="square" rtlCol="0">
            <a:spAutoFit/>
          </a:bodyPr>
          <a:lstStyle/>
          <a:p>
            <a:pPr marL="628650" lvl="1" indent="-171450">
              <a:lnSpc>
                <a:spcPct val="150000"/>
              </a:lnSpc>
              <a:buFont typeface="Wingdings" panose="05000000000000000000" pitchFamily="2" charset="2"/>
              <a:buChar char="l"/>
            </a:pPr>
            <a:r>
              <a:rPr kumimoji="1" lang="zh-CN" altLang="en-US" sz="1200" b="1" dirty="0">
                <a:latin typeface="微软雅黑" pitchFamily="34" charset="-122"/>
                <a:ea typeface="微软雅黑" pitchFamily="34" charset="-122"/>
              </a:rPr>
              <a:t>软件错误影响分析</a:t>
            </a:r>
            <a:endParaRPr kumimoji="1" lang="en-US" altLang="zh-CN" sz="1200" b="1" dirty="0">
              <a:latin typeface="微软雅黑" pitchFamily="34" charset="-122"/>
              <a:ea typeface="微软雅黑" pitchFamily="34" charset="-122"/>
            </a:endParaRPr>
          </a:p>
          <a:p>
            <a:pPr lvl="1">
              <a:lnSpc>
                <a:spcPct val="150000"/>
              </a:lnSpc>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识别</a:t>
            </a:r>
            <a:r>
              <a:rPr kumimoji="1" lang="zh-CN" altLang="en-US" sz="1200" dirty="0">
                <a:solidFill>
                  <a:srgbClr val="FF0000"/>
                </a:solidFill>
                <a:latin typeface="微软雅黑" pitchFamily="34" charset="-122"/>
                <a:ea typeface="微软雅黑" pitchFamily="34" charset="-122"/>
              </a:rPr>
              <a:t>软件模块的临界，提出软件错误</a:t>
            </a:r>
            <a:r>
              <a:rPr kumimoji="1" lang="zh-CN" altLang="en-US" sz="1200" dirty="0">
                <a:latin typeface="微软雅黑" pitchFamily="34" charset="-122"/>
                <a:ea typeface="微软雅黑" pitchFamily="34" charset="-122"/>
              </a:rPr>
              <a:t>，增强软件鲁棒性，评估软件组件所需的确认量；</a:t>
            </a:r>
            <a:endParaRPr kumimoji="1" lang="en-US" altLang="zh-CN" sz="1200" dirty="0">
              <a:latin typeface="微软雅黑" pitchFamily="34" charset="-122"/>
              <a:ea typeface="微软雅黑" pitchFamily="34" charset="-122"/>
            </a:endParaRPr>
          </a:p>
          <a:p>
            <a:pPr lvl="1">
              <a:lnSpc>
                <a:spcPct val="150000"/>
              </a:lnSpc>
            </a:pPr>
            <a:endParaRPr kumimoji="1" lang="en-US" altLang="zh-CN" sz="1200" dirty="0">
              <a:latin typeface="微软雅黑" pitchFamily="34" charset="-122"/>
              <a:ea typeface="微软雅黑" pitchFamily="34" charset="-122"/>
            </a:endParaRPr>
          </a:p>
          <a:p>
            <a:pPr lvl="1">
              <a:lnSpc>
                <a:spcPct val="150000"/>
              </a:lnSpc>
            </a:pPr>
            <a:r>
              <a:rPr kumimoji="1" lang="zh-CN" altLang="en-US" sz="1200" dirty="0">
                <a:latin typeface="微软雅黑" pitchFamily="34" charset="-122"/>
                <a:ea typeface="微软雅黑" pitchFamily="34" charset="-122"/>
              </a:rPr>
              <a:t>我们以</a:t>
            </a:r>
            <a:r>
              <a:rPr kumimoji="1" lang="zh-CN" altLang="en-US" sz="1200" dirty="0">
                <a:solidFill>
                  <a:srgbClr val="FF0000"/>
                </a:solidFill>
                <a:latin typeface="微软雅黑" pitchFamily="34" charset="-122"/>
                <a:ea typeface="微软雅黑" pitchFamily="34" charset="-122"/>
              </a:rPr>
              <a:t>静态分析</a:t>
            </a:r>
            <a:r>
              <a:rPr kumimoji="1" lang="zh-CN" altLang="en-US" sz="1200" dirty="0">
                <a:latin typeface="微软雅黑" pitchFamily="34" charset="-122"/>
                <a:ea typeface="微软雅黑" pitchFamily="34" charset="-122"/>
              </a:rPr>
              <a:t>的一种方法来讨论 </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 </a:t>
            </a:r>
            <a:r>
              <a:rPr kumimoji="1" lang="zh-CN" altLang="en-US" sz="1200" b="1" dirty="0">
                <a:solidFill>
                  <a:srgbClr val="FF0000"/>
                </a:solidFill>
                <a:latin typeface="微软雅黑" pitchFamily="34" charset="-122"/>
                <a:ea typeface="微软雅黑" pitchFamily="34" charset="-122"/>
              </a:rPr>
              <a:t>单元测试，</a:t>
            </a:r>
            <a:r>
              <a:rPr kumimoji="1" lang="zh-CN" altLang="en-US" sz="1200" dirty="0">
                <a:solidFill>
                  <a:srgbClr val="FF0000"/>
                </a:solidFill>
                <a:latin typeface="微软雅黑" pitchFamily="34" charset="-122"/>
                <a:ea typeface="微软雅黑" pitchFamily="34" charset="-122"/>
              </a:rPr>
              <a:t>效果类似下图</a:t>
            </a:r>
            <a:r>
              <a:rPr kumimoji="1" lang="en-US" altLang="zh-CN" sz="1200" dirty="0">
                <a:latin typeface="微软雅黑" pitchFamily="34" charset="-122"/>
                <a:ea typeface="微软雅黑" pitchFamily="34" charset="-122"/>
              </a:rPr>
              <a:t>	</a:t>
            </a:r>
            <a:endParaRPr kumimoji="1" lang="zh-CN" altLang="en-US" sz="1200" dirty="0">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AF94E9F5-3237-401D-93DE-CC641345BA10}"/>
              </a:ext>
            </a:extLst>
          </p:cNvPr>
          <p:cNvPicPr>
            <a:picLocks noChangeAspect="1"/>
          </p:cNvPicPr>
          <p:nvPr/>
        </p:nvPicPr>
        <p:blipFill>
          <a:blip r:embed="rId2"/>
          <a:stretch>
            <a:fillRect/>
          </a:stretch>
        </p:blipFill>
        <p:spPr>
          <a:xfrm>
            <a:off x="7010844" y="2370939"/>
            <a:ext cx="1712000" cy="2420749"/>
          </a:xfrm>
          <a:prstGeom prst="rect">
            <a:avLst/>
          </a:prstGeom>
        </p:spPr>
      </p:pic>
      <p:pic>
        <p:nvPicPr>
          <p:cNvPr id="3" name="图片 2">
            <a:extLst>
              <a:ext uri="{FF2B5EF4-FFF2-40B4-BE49-F238E27FC236}">
                <a16:creationId xmlns:a16="http://schemas.microsoft.com/office/drawing/2014/main" id="{6A8FC980-E285-47E2-A629-1B84CFBBB074}"/>
              </a:ext>
            </a:extLst>
          </p:cNvPr>
          <p:cNvPicPr>
            <a:picLocks noChangeAspect="1"/>
          </p:cNvPicPr>
          <p:nvPr/>
        </p:nvPicPr>
        <p:blipFill>
          <a:blip r:embed="rId3"/>
          <a:stretch>
            <a:fillRect/>
          </a:stretch>
        </p:blipFill>
        <p:spPr>
          <a:xfrm>
            <a:off x="501650" y="2129020"/>
            <a:ext cx="5626100" cy="2622072"/>
          </a:xfrm>
          <a:prstGeom prst="rect">
            <a:avLst/>
          </a:prstGeom>
        </p:spPr>
      </p:pic>
    </p:spTree>
    <p:extLst>
      <p:ext uri="{BB962C8B-B14F-4D97-AF65-F5344CB8AC3E}">
        <p14:creationId xmlns:p14="http://schemas.microsoft.com/office/powerpoint/2010/main" val="3291301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4318" y="694313"/>
            <a:ext cx="7238732" cy="3847207"/>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a:t>
            </a:r>
            <a:r>
              <a:rPr kumimoji="1" lang="zh-CN" altLang="en-US" sz="1600" b="1" dirty="0">
                <a:latin typeface="微软雅黑" pitchFamily="34" charset="-122"/>
                <a:ea typeface="微软雅黑" pitchFamily="34" charset="-122"/>
              </a:rPr>
              <a:t>单元测试</a:t>
            </a:r>
            <a:endParaRPr kumimoji="1" lang="en-US" altLang="zh-CN" sz="1600" b="1" dirty="0">
              <a:latin typeface="微软雅黑" pitchFamily="34" charset="-122"/>
              <a:ea typeface="微软雅黑" pitchFamily="34" charset="-122"/>
            </a:endParaRPr>
          </a:p>
          <a:p>
            <a:r>
              <a:rPr kumimoji="1" lang="zh-CN" altLang="en-US" sz="1200" b="1" dirty="0">
                <a:latin typeface="微软雅黑" pitchFamily="34" charset="-122"/>
                <a:ea typeface="微软雅黑" pitchFamily="34" charset="-122"/>
              </a:rPr>
              <a:t>概述</a:t>
            </a:r>
            <a:endParaRPr kumimoji="1" lang="en-US" altLang="zh-CN" sz="1200" b="1"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单元测试</a:t>
            </a:r>
            <a:r>
              <a:rPr kumimoji="1" lang="en-US" altLang="zh-CN" sz="1200" dirty="0">
                <a:latin typeface="微软雅黑" pitchFamily="34" charset="-122"/>
                <a:ea typeface="微软雅黑" pitchFamily="34" charset="-122"/>
              </a:rPr>
              <a:t>(unit testing), </a:t>
            </a:r>
            <a:r>
              <a:rPr kumimoji="1" lang="zh-CN" altLang="en-US" sz="1200" dirty="0">
                <a:latin typeface="微软雅黑" pitchFamily="34" charset="-122"/>
                <a:ea typeface="微软雅黑" pitchFamily="34" charset="-122"/>
              </a:rPr>
              <a:t>是指对软件中的</a:t>
            </a:r>
            <a:r>
              <a:rPr kumimoji="1" lang="zh-CN" altLang="en-US" sz="1200" dirty="0">
                <a:solidFill>
                  <a:srgbClr val="FF0000"/>
                </a:solidFill>
                <a:latin typeface="微软雅黑" pitchFamily="34" charset="-122"/>
                <a:ea typeface="微软雅黑" pitchFamily="34" charset="-122"/>
              </a:rPr>
              <a:t>最小可测试单元</a:t>
            </a:r>
            <a:r>
              <a:rPr kumimoji="1" lang="zh-CN" altLang="en-US" sz="1200" dirty="0">
                <a:latin typeface="微软雅黑" pitchFamily="34" charset="-122"/>
                <a:ea typeface="微软雅黑" pitchFamily="34" charset="-122"/>
              </a:rPr>
              <a:t>进行检查和验证。</a:t>
            </a:r>
            <a:r>
              <a:rPr kumimoji="1" lang="en-US" altLang="zh-CN" sz="1200" dirty="0">
                <a:solidFill>
                  <a:srgbClr val="FF0000"/>
                </a:solidFill>
                <a:latin typeface="微软雅黑" pitchFamily="34" charset="-122"/>
                <a:ea typeface="微软雅黑" pitchFamily="34" charset="-122"/>
              </a:rPr>
              <a:t>C-</a:t>
            </a:r>
            <a:r>
              <a:rPr kumimoji="1" lang="zh-CN" altLang="en-US" sz="1200" dirty="0">
                <a:solidFill>
                  <a:srgbClr val="FF0000"/>
                </a:solidFill>
                <a:latin typeface="微软雅黑" pitchFamily="34" charset="-122"/>
                <a:ea typeface="微软雅黑" pitchFamily="34" charset="-122"/>
              </a:rPr>
              <a:t>函数   </a:t>
            </a:r>
            <a:r>
              <a:rPr kumimoji="1" lang="en-US" altLang="zh-CN" sz="1200" dirty="0">
                <a:solidFill>
                  <a:srgbClr val="FF0000"/>
                </a:solidFill>
                <a:latin typeface="微软雅黑" pitchFamily="34" charset="-122"/>
                <a:ea typeface="微软雅黑" pitchFamily="34" charset="-122"/>
              </a:rPr>
              <a:t>C++ </a:t>
            </a:r>
            <a:r>
              <a:rPr kumimoji="1" lang="zh-CN" altLang="en-US" sz="1200" dirty="0">
                <a:solidFill>
                  <a:srgbClr val="FF0000"/>
                </a:solidFill>
                <a:latin typeface="微软雅黑" pitchFamily="34" charset="-122"/>
                <a:ea typeface="微软雅黑" pitchFamily="34" charset="-122"/>
              </a:rPr>
              <a:t>类</a:t>
            </a:r>
            <a:endParaRPr kumimoji="1" lang="en-US" altLang="zh-CN" sz="1200" dirty="0">
              <a:solidFill>
                <a:srgbClr val="FF0000"/>
              </a:solidFill>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zh-CN" altLang="en-US" sz="1200" b="1" dirty="0">
                <a:latin typeface="微软雅黑" pitchFamily="34" charset="-122"/>
                <a:ea typeface="微软雅黑" pitchFamily="34" charset="-122"/>
              </a:rPr>
              <a:t>目的</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1. </a:t>
            </a:r>
            <a:r>
              <a:rPr kumimoji="1" lang="zh-CN" altLang="en-US" sz="1200" dirty="0">
                <a:latin typeface="微软雅黑" pitchFamily="34" charset="-122"/>
                <a:ea typeface="微软雅黑" pitchFamily="34" charset="-122"/>
              </a:rPr>
              <a:t>自动化、可重复执行；</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2. </a:t>
            </a:r>
            <a:r>
              <a:rPr kumimoji="1" lang="zh-CN" altLang="en-US" sz="1200" dirty="0">
                <a:latin typeface="微软雅黑" pitchFamily="34" charset="-122"/>
                <a:ea typeface="微软雅黑" pitchFamily="34" charset="-122"/>
              </a:rPr>
              <a:t>测试速度快</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3.  </a:t>
            </a:r>
            <a:r>
              <a:rPr kumimoji="1" lang="zh-CN" altLang="en-US" sz="1200" dirty="0">
                <a:latin typeface="微软雅黑" pitchFamily="34" charset="-122"/>
                <a:ea typeface="微软雅黑" pitchFamily="34" charset="-122"/>
              </a:rPr>
              <a:t>保证测试模块稳定性</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4.</a:t>
            </a:r>
            <a:r>
              <a:rPr kumimoji="1" lang="zh-CN" altLang="en-US" sz="1200" dirty="0">
                <a:latin typeface="微软雅黑" pitchFamily="34" charset="-122"/>
                <a:ea typeface="微软雅黑" pitchFamily="34" charset="-122"/>
              </a:rPr>
              <a:t> 安全的重构已有代码</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zh-CN" altLang="en-US" sz="1200" b="1" dirty="0">
                <a:latin typeface="微软雅黑" pitchFamily="34" charset="-122"/>
                <a:ea typeface="微软雅黑" pitchFamily="34" charset="-122"/>
              </a:rPr>
              <a:t>测试用例</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1. </a:t>
            </a:r>
            <a:r>
              <a:rPr kumimoji="1" lang="zh-CN" altLang="en-US" sz="1200" dirty="0">
                <a:latin typeface="微软雅黑" pitchFamily="34" charset="-122"/>
                <a:ea typeface="微软雅黑" pitchFamily="34" charset="-122"/>
              </a:rPr>
              <a:t>测试用例能验证函数的正确性；</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2. </a:t>
            </a:r>
            <a:r>
              <a:rPr kumimoji="1" lang="zh-CN" altLang="en-US" sz="1200" dirty="0">
                <a:solidFill>
                  <a:srgbClr val="FF0000"/>
                </a:solidFill>
                <a:latin typeface="微软雅黑" pitchFamily="34" charset="-122"/>
                <a:ea typeface="微软雅黑" pitchFamily="34" charset="-122"/>
              </a:rPr>
              <a:t>测试用例尽可能涵盖边界条件</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边界值、典型值</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a:t>
            </a:r>
            <a:endParaRPr kumimoji="1" lang="en-US" altLang="zh-CN" sz="1200" dirty="0">
              <a:solidFill>
                <a:srgbClr val="FF0000"/>
              </a:solidFill>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dirty="0">
                <a:solidFill>
                  <a:srgbClr val="FF0000"/>
                </a:solidFill>
                <a:latin typeface="微软雅黑" pitchFamily="34" charset="-122"/>
                <a:ea typeface="微软雅黑" pitchFamily="34" charset="-122"/>
              </a:rPr>
              <a:t>3. </a:t>
            </a:r>
            <a:r>
              <a:rPr kumimoji="1" lang="zh-CN" altLang="en-US" sz="1200" dirty="0">
                <a:solidFill>
                  <a:srgbClr val="FF0000"/>
                </a:solidFill>
                <a:latin typeface="微软雅黑" pitchFamily="34" charset="-122"/>
                <a:ea typeface="微软雅黑" pitchFamily="34" charset="-122"/>
              </a:rPr>
              <a:t>一些异常和错误处理</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例，往函数里注入空指针、空字符串等</a:t>
            </a:r>
            <a:r>
              <a:rPr kumimoji="1" lang="en-US" altLang="zh-CN" sz="1200" dirty="0">
                <a:solidFill>
                  <a:srgbClr val="FF0000"/>
                </a:solidFill>
                <a:latin typeface="微软雅黑" pitchFamily="34" charset="-122"/>
                <a:ea typeface="微软雅黑" pitchFamily="34" charset="-122"/>
              </a:rPr>
              <a:t>)</a:t>
            </a:r>
          </a:p>
          <a:p>
            <a:endParaRPr kumimoji="1" lang="en-US" altLang="zh-CN" sz="1200" dirty="0">
              <a:solidFill>
                <a:srgbClr val="FF0000"/>
              </a:solidFill>
              <a:latin typeface="微软雅黑" pitchFamily="34" charset="-122"/>
              <a:ea typeface="微软雅黑" pitchFamily="34" charset="-122"/>
            </a:endParaRPr>
          </a:p>
          <a:p>
            <a:r>
              <a:rPr kumimoji="1" lang="zh-CN" altLang="en-US" sz="1200" b="1" dirty="0">
                <a:latin typeface="微软雅黑" pitchFamily="34" charset="-122"/>
                <a:ea typeface="微软雅黑" pitchFamily="34" charset="-122"/>
              </a:rPr>
              <a:t>测试软件</a:t>
            </a:r>
            <a:endParaRPr kumimoji="1" lang="en-US" altLang="zh-CN" sz="1200" b="1"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dirty="0" err="1">
                <a:latin typeface="微软雅黑" pitchFamily="34" charset="-122"/>
                <a:ea typeface="微软雅黑" pitchFamily="34" charset="-122"/>
              </a:rPr>
              <a:t>c++</a:t>
            </a:r>
            <a:r>
              <a:rPr kumimoji="1" lang="zh-CN" altLang="en-US" sz="1200" dirty="0">
                <a:latin typeface="微软雅黑" pitchFamily="34" charset="-122"/>
                <a:ea typeface="微软雅黑" pitchFamily="34" charset="-122"/>
              </a:rPr>
              <a:t>的单元测试软件</a:t>
            </a:r>
            <a:r>
              <a:rPr kumimoji="1" lang="en-US" altLang="zh-CN" sz="1200" dirty="0">
                <a:latin typeface="微软雅黑" pitchFamily="34" charset="-122"/>
                <a:ea typeface="微软雅黑" pitchFamily="34" charset="-122"/>
              </a:rPr>
              <a:t> </a:t>
            </a:r>
            <a:r>
              <a:rPr kumimoji="1" lang="en-US" altLang="zh-CN" sz="1200" dirty="0" err="1">
                <a:solidFill>
                  <a:srgbClr val="FF0000"/>
                </a:solidFill>
                <a:latin typeface="微软雅黑" pitchFamily="34" charset="-122"/>
                <a:ea typeface="微软雅黑" pitchFamily="34" charset="-122"/>
              </a:rPr>
              <a:t>cppunit</a:t>
            </a:r>
            <a:endParaRPr kumimoji="1" lang="en-US" altLang="zh-CN" sz="1200" dirty="0">
              <a:solidFill>
                <a:srgbClr val="FF0000"/>
              </a:solidFill>
              <a:latin typeface="微软雅黑" pitchFamily="34" charset="-122"/>
              <a:ea typeface="微软雅黑" pitchFamily="34" charset="-122"/>
            </a:endParaRPr>
          </a:p>
          <a:p>
            <a:r>
              <a:rPr kumimoji="1" lang="en-US" altLang="zh-CN" sz="1200" dirty="0">
                <a:solidFill>
                  <a:srgbClr val="FF0000"/>
                </a:solidFill>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例如，断言某个函数</a:t>
            </a:r>
            <a:r>
              <a:rPr kumimoji="1" lang="nb-NO" altLang="zh-CN" sz="1200" dirty="0">
                <a:latin typeface="微软雅黑" pitchFamily="34" charset="-122"/>
                <a:ea typeface="微软雅黑" pitchFamily="34" charset="-122"/>
              </a:rPr>
              <a:t>assert(2 == Add(1, 1));</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endParaRPr kumimoji="1" lang="zh-CN" altLang="en-US" sz="1200" dirty="0">
              <a:latin typeface="微软雅黑" pitchFamily="34" charset="-122"/>
              <a:ea typeface="微软雅黑" pitchFamily="34" charset="-122"/>
            </a:endParaRPr>
          </a:p>
        </p:txBody>
      </p:sp>
      <p:sp>
        <p:nvSpPr>
          <p:cNvPr id="7" name="内容占位符 2">
            <a:extLst>
              <a:ext uri="{FF2B5EF4-FFF2-40B4-BE49-F238E27FC236}">
                <a16:creationId xmlns:a16="http://schemas.microsoft.com/office/drawing/2014/main" id="{0EB07AE8-E824-48FC-A9C5-641D1F5AD55D}"/>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3.</a:t>
            </a:r>
            <a:r>
              <a:rPr kumimoji="1" lang="zh-CN" altLang="en-US" sz="1800" b="1" dirty="0">
                <a:solidFill>
                  <a:srgbClr val="009EA1"/>
                </a:solidFill>
                <a:latin typeface="微软雅黑" pitchFamily="34" charset="-122"/>
                <a:ea typeface="微软雅黑" pitchFamily="34" charset="-122"/>
              </a:rPr>
              <a:t> 软件验证和测试</a:t>
            </a:r>
            <a:endParaRPr kumimoji="1" lang="en-US" altLang="zh-CN" sz="1800" b="1" dirty="0">
              <a:solidFill>
                <a:srgbClr val="009EA1"/>
              </a:solidFill>
              <a:latin typeface="微软雅黑" pitchFamily="34" charset="-122"/>
              <a:ea typeface="微软雅黑" pitchFamily="34" charset="-122"/>
            </a:endParaRPr>
          </a:p>
          <a:p>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2829578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CECD4FD5-13CC-4C25-8027-102D79BD191A}"/>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4.</a:t>
            </a:r>
            <a:r>
              <a:rPr kumimoji="1" lang="zh-CN" altLang="en-US" sz="1800" b="1" dirty="0">
                <a:solidFill>
                  <a:srgbClr val="009EA1"/>
                </a:solidFill>
                <a:latin typeface="微软雅黑" pitchFamily="34" charset="-122"/>
                <a:ea typeface="微软雅黑" pitchFamily="34" charset="-122"/>
              </a:rPr>
              <a:t> 编码规范和风格</a:t>
            </a:r>
            <a:endParaRPr kumimoji="1" lang="en-US" altLang="zh-CN" sz="1800" b="1" dirty="0">
              <a:solidFill>
                <a:srgbClr val="009EA1"/>
              </a:solidFill>
              <a:latin typeface="微软雅黑" pitchFamily="34" charset="-122"/>
              <a:ea typeface="微软雅黑" pitchFamily="34" charset="-122"/>
            </a:endParaRPr>
          </a:p>
          <a:p>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C49BCE4E-FE79-4FC3-9ED8-F6E487FD527B}"/>
              </a:ext>
            </a:extLst>
          </p:cNvPr>
          <p:cNvSpPr txBox="1"/>
          <p:nvPr/>
        </p:nvSpPr>
        <p:spPr>
          <a:xfrm>
            <a:off x="787400" y="688022"/>
            <a:ext cx="6191250" cy="646331"/>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根据</a:t>
            </a:r>
            <a:r>
              <a:rPr kumimoji="1" lang="en-US" altLang="zh-CN" sz="1200" dirty="0">
                <a:latin typeface="微软雅黑" pitchFamily="34" charset="-122"/>
                <a:ea typeface="微软雅黑" pitchFamily="34" charset="-122"/>
              </a:rPr>
              <a:t>EN 50128</a:t>
            </a:r>
            <a:r>
              <a:rPr kumimoji="1" lang="zh-CN" altLang="en-US" sz="1200" dirty="0">
                <a:latin typeface="微软雅黑" pitchFamily="34" charset="-122"/>
                <a:ea typeface="微软雅黑" pitchFamily="34" charset="-122"/>
              </a:rPr>
              <a:t>的要求，软件必须有统一的编码规范和风格，本项目参考</a:t>
            </a:r>
            <a:r>
              <a:rPr kumimoji="1" lang="en-US" altLang="zh-CN" sz="1200" dirty="0">
                <a:solidFill>
                  <a:srgbClr val="FF0000"/>
                </a:solidFill>
                <a:latin typeface="微软雅黑" pitchFamily="34" charset="-122"/>
                <a:ea typeface="微软雅黑" pitchFamily="34" charset="-122"/>
              </a:rPr>
              <a:t>MISRAC-2004 </a:t>
            </a:r>
            <a:r>
              <a:rPr kumimoji="1" lang="zh-CN" altLang="en-US" sz="1200" dirty="0">
                <a:solidFill>
                  <a:srgbClr val="FF0000"/>
                </a:solidFill>
                <a:latin typeface="微软雅黑" pitchFamily="34" charset="-122"/>
                <a:ea typeface="微软雅黑" pitchFamily="34" charset="-122"/>
              </a:rPr>
              <a:t>编码规范</a:t>
            </a:r>
            <a:r>
              <a:rPr kumimoji="1" lang="zh-CN" altLang="en-US" sz="1200" dirty="0">
                <a:latin typeface="微软雅黑" pitchFamily="34" charset="-122"/>
                <a:ea typeface="微软雅黑" pitchFamily="34" charset="-122"/>
              </a:rPr>
              <a:t>，制定</a:t>
            </a:r>
            <a:r>
              <a:rPr kumimoji="1" lang="zh-CN" altLang="en-US" sz="1200" dirty="0">
                <a:latin typeface="微软雅黑" pitchFamily="34" charset="-122"/>
                <a:ea typeface="微软雅黑" pitchFamily="34" charset="-122"/>
                <a:hlinkClick r:id="rId2" action="ppaction://hlinkfile"/>
              </a:rPr>
              <a:t>安全软件开发规范</a:t>
            </a:r>
            <a:r>
              <a:rPr kumimoji="1" lang="en-US" altLang="zh-CN" sz="1200" dirty="0">
                <a:latin typeface="微软雅黑" pitchFamily="34" charset="-122"/>
                <a:ea typeface="微软雅黑" pitchFamily="34" charset="-122"/>
                <a:hlinkClick r:id="rId2" action="ppaction://hlinkfile"/>
              </a:rPr>
              <a:t>.pdf</a:t>
            </a:r>
            <a:r>
              <a:rPr kumimoji="1" lang="zh-CN" altLang="en-US" sz="1200" dirty="0">
                <a:latin typeface="微软雅黑" pitchFamily="34" charset="-122"/>
                <a:ea typeface="微软雅黑" pitchFamily="34" charset="-122"/>
              </a:rPr>
              <a:t>。</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3B63BA93-912A-41E1-97B6-0334AE9E5CAB}"/>
              </a:ext>
            </a:extLst>
          </p:cNvPr>
          <p:cNvPicPr>
            <a:picLocks noChangeAspect="1"/>
          </p:cNvPicPr>
          <p:nvPr/>
        </p:nvPicPr>
        <p:blipFill>
          <a:blip r:embed="rId3"/>
          <a:stretch>
            <a:fillRect/>
          </a:stretch>
        </p:blipFill>
        <p:spPr>
          <a:xfrm>
            <a:off x="6330951" y="2205839"/>
            <a:ext cx="1712000" cy="2420749"/>
          </a:xfrm>
          <a:prstGeom prst="rect">
            <a:avLst/>
          </a:prstGeom>
        </p:spPr>
      </p:pic>
      <p:pic>
        <p:nvPicPr>
          <p:cNvPr id="4" name="图片 3">
            <a:extLst>
              <a:ext uri="{FF2B5EF4-FFF2-40B4-BE49-F238E27FC236}">
                <a16:creationId xmlns:a16="http://schemas.microsoft.com/office/drawing/2014/main" id="{2D28123F-8EC1-4160-B3F8-8F8C1DBFEC95}"/>
              </a:ext>
            </a:extLst>
          </p:cNvPr>
          <p:cNvPicPr>
            <a:picLocks noChangeAspect="1"/>
          </p:cNvPicPr>
          <p:nvPr/>
        </p:nvPicPr>
        <p:blipFill>
          <a:blip r:embed="rId4"/>
          <a:stretch>
            <a:fillRect/>
          </a:stretch>
        </p:blipFill>
        <p:spPr>
          <a:xfrm>
            <a:off x="787399" y="1135117"/>
            <a:ext cx="3667303" cy="3586576"/>
          </a:xfrm>
          <a:prstGeom prst="rect">
            <a:avLst/>
          </a:prstGeom>
        </p:spPr>
      </p:pic>
    </p:spTree>
    <p:extLst>
      <p:ext uri="{BB962C8B-B14F-4D97-AF65-F5344CB8AC3E}">
        <p14:creationId xmlns:p14="http://schemas.microsoft.com/office/powerpoint/2010/main" val="262015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CECD4FD5-13CC-4C25-8027-102D79BD191A}"/>
              </a:ext>
            </a:extLst>
          </p:cNvPr>
          <p:cNvSpPr txBox="1">
            <a:spLocks/>
          </p:cNvSpPr>
          <p:nvPr/>
        </p:nvSpPr>
        <p:spPr>
          <a:xfrm>
            <a:off x="457200" y="95250"/>
            <a:ext cx="4749800" cy="4381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800" b="1" dirty="0">
                <a:solidFill>
                  <a:srgbClr val="009EA1"/>
                </a:solidFill>
                <a:latin typeface="微软雅黑" pitchFamily="34" charset="-122"/>
                <a:ea typeface="微软雅黑" pitchFamily="34" charset="-122"/>
              </a:rPr>
              <a:t>四、软件开发参考 </a:t>
            </a:r>
            <a:r>
              <a:rPr kumimoji="1" lang="en-US" altLang="zh-CN" sz="1800" b="1" dirty="0">
                <a:solidFill>
                  <a:srgbClr val="009EA1"/>
                </a:solidFill>
                <a:latin typeface="微软雅黑" pitchFamily="34" charset="-122"/>
                <a:ea typeface="微软雅黑" pitchFamily="34" charset="-122"/>
              </a:rPr>
              <a:t>| 4.</a:t>
            </a:r>
            <a:r>
              <a:rPr kumimoji="1" lang="zh-CN" altLang="en-US" sz="1800" b="1" dirty="0">
                <a:solidFill>
                  <a:srgbClr val="009EA1"/>
                </a:solidFill>
                <a:latin typeface="微软雅黑" pitchFamily="34" charset="-122"/>
                <a:ea typeface="微软雅黑" pitchFamily="34" charset="-122"/>
              </a:rPr>
              <a:t> 编码规范和风格</a:t>
            </a:r>
            <a:endParaRPr kumimoji="1" lang="en-US" altLang="zh-CN" sz="1800" b="1" dirty="0">
              <a:solidFill>
                <a:srgbClr val="009EA1"/>
              </a:solidFill>
              <a:latin typeface="微软雅黑" pitchFamily="34" charset="-122"/>
              <a:ea typeface="微软雅黑" pitchFamily="34" charset="-122"/>
            </a:endParaRPr>
          </a:p>
          <a:p>
            <a:endParaRPr kumimoji="1" lang="en-US" altLang="zh-CN" sz="1800" b="1" dirty="0">
              <a:solidFill>
                <a:srgbClr val="009EA1"/>
              </a:solidFill>
              <a:latin typeface="微软雅黑" pitchFamily="34" charset="-122"/>
              <a:ea typeface="微软雅黑" pitchFamily="34" charset="-122"/>
            </a:endParaRPr>
          </a:p>
          <a:p>
            <a:pPr marL="0" indent="0">
              <a:buNone/>
            </a:pPr>
            <a:endParaRPr kumimoji="1" lang="en-US" altLang="zh-CN" sz="1800" b="1" dirty="0">
              <a:solidFill>
                <a:srgbClr val="009EA1"/>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C49BCE4E-FE79-4FC3-9ED8-F6E487FD527B}"/>
              </a:ext>
            </a:extLst>
          </p:cNvPr>
          <p:cNvSpPr txBox="1"/>
          <p:nvPr/>
        </p:nvSpPr>
        <p:spPr>
          <a:xfrm>
            <a:off x="787400" y="688022"/>
            <a:ext cx="5197190" cy="3660682"/>
          </a:xfrm>
          <a:prstGeom prst="rect">
            <a:avLst/>
          </a:prstGeom>
          <a:noFill/>
        </p:spPr>
        <p:txBody>
          <a:bodyPr wrap="square" rtlCol="0">
            <a:spAutoFit/>
          </a:bodyPr>
          <a:lstStyle/>
          <a:p>
            <a:r>
              <a:rPr kumimoji="1" lang="zh-CN" altLang="en-US" sz="1200" dirty="0">
                <a:latin typeface="微软雅黑" pitchFamily="34" charset="-122"/>
                <a:ea typeface="微软雅黑" pitchFamily="34" charset="-122"/>
              </a:rPr>
              <a:t>编码规范中，一些</a:t>
            </a:r>
            <a:r>
              <a:rPr kumimoji="1" lang="en-US" altLang="zh-CN" sz="1200" dirty="0">
                <a:latin typeface="微软雅黑" pitchFamily="34" charset="-122"/>
                <a:ea typeface="微软雅黑" pitchFamily="34" charset="-122"/>
              </a:rPr>
              <a:t>demo</a:t>
            </a:r>
            <a:r>
              <a:rPr kumimoji="1" lang="zh-CN" altLang="en-US" sz="1200" dirty="0">
                <a:latin typeface="微软雅黑" pitchFamily="34" charset="-122"/>
                <a:ea typeface="微软雅黑" pitchFamily="34" charset="-122"/>
              </a:rPr>
              <a:t>，如下</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en-US" altLang="zh-CN" sz="1200" dirty="0">
                <a:latin typeface="微软雅黑" pitchFamily="34" charset="-122"/>
                <a:ea typeface="微软雅黑" pitchFamily="34" charset="-122"/>
                <a:sym typeface="Wingdings" panose="05000000000000000000" pitchFamily="2" charset="2"/>
              </a:rPr>
              <a:t>1) </a:t>
            </a:r>
            <a:r>
              <a:rPr kumimoji="1" lang="en-US" altLang="zh-CN" sz="1200" dirty="0" err="1">
                <a:latin typeface="微软雅黑" pitchFamily="34" charset="-122"/>
                <a:ea typeface="微软雅黑" pitchFamily="34" charset="-122"/>
                <a:sym typeface="Wingdings" panose="05000000000000000000" pitchFamily="2" charset="2"/>
              </a:rPr>
              <a:t>goto</a:t>
            </a:r>
            <a:r>
              <a:rPr kumimoji="1" lang="zh-CN" altLang="en-US" sz="1200" dirty="0">
                <a:latin typeface="微软雅黑" pitchFamily="34" charset="-122"/>
                <a:ea typeface="微软雅黑" pitchFamily="34" charset="-122"/>
                <a:sym typeface="Wingdings" panose="05000000000000000000" pitchFamily="2" charset="2"/>
              </a:rPr>
              <a:t>不能用</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2) </a:t>
            </a:r>
            <a:r>
              <a:rPr kumimoji="1" lang="zh-CN" altLang="en-US" sz="1200" dirty="0">
                <a:latin typeface="微软雅黑" pitchFamily="34" charset="-122"/>
                <a:ea typeface="微软雅黑" pitchFamily="34" charset="-122"/>
                <a:sym typeface="Wingdings" panose="05000000000000000000" pitchFamily="2" charset="2"/>
              </a:rPr>
              <a:t>避免使用</a:t>
            </a:r>
            <a:r>
              <a:rPr kumimoji="1" lang="en-US" altLang="zh-CN" sz="1200" dirty="0">
                <a:latin typeface="微软雅黑" pitchFamily="34" charset="-122"/>
                <a:ea typeface="微软雅黑" pitchFamily="34" charset="-122"/>
                <a:sym typeface="Wingdings" panose="05000000000000000000" pitchFamily="2" charset="2"/>
              </a:rPr>
              <a:t>new</a:t>
            </a:r>
            <a:r>
              <a:rPr kumimoji="1" lang="zh-CN" altLang="en-US" sz="1200" dirty="0">
                <a:latin typeface="微软雅黑" pitchFamily="34" charset="-122"/>
                <a:ea typeface="微软雅黑" pitchFamily="34" charset="-122"/>
                <a:sym typeface="Wingdings" panose="05000000000000000000" pitchFamily="2" charset="2"/>
              </a:rPr>
              <a:t>或</a:t>
            </a:r>
            <a:r>
              <a:rPr kumimoji="1" lang="en-US" altLang="zh-CN" sz="1200" dirty="0">
                <a:latin typeface="微软雅黑" pitchFamily="34" charset="-122"/>
                <a:ea typeface="微软雅黑" pitchFamily="34" charset="-122"/>
                <a:sym typeface="Wingdings" panose="05000000000000000000" pitchFamily="2" charset="2"/>
              </a:rPr>
              <a:t>malloc</a:t>
            </a:r>
            <a:r>
              <a:rPr kumimoji="1" lang="zh-CN" altLang="en-US" sz="1200" dirty="0">
                <a:latin typeface="微软雅黑" pitchFamily="34" charset="-122"/>
                <a:ea typeface="微软雅黑" pitchFamily="34" charset="-122"/>
                <a:sym typeface="Wingdings" panose="05000000000000000000" pitchFamily="2" charset="2"/>
              </a:rPr>
              <a:t>开辟新的空间</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3) </a:t>
            </a:r>
            <a:r>
              <a:rPr kumimoji="1" lang="zh-CN" altLang="en-US" sz="1200" dirty="0">
                <a:latin typeface="微软雅黑" pitchFamily="34" charset="-122"/>
                <a:ea typeface="微软雅黑" pitchFamily="34" charset="-122"/>
                <a:sym typeface="Wingdings" panose="05000000000000000000" pitchFamily="2" charset="2"/>
              </a:rPr>
              <a:t>函数长度控制</a:t>
            </a:r>
            <a:r>
              <a:rPr kumimoji="1" lang="en-US" altLang="zh-CN" sz="1200" dirty="0">
                <a:latin typeface="微软雅黑" pitchFamily="34" charset="-122"/>
                <a:ea typeface="微软雅黑" pitchFamily="34" charset="-122"/>
                <a:sym typeface="Wingdings" panose="05000000000000000000" pitchFamily="2" charset="2"/>
              </a:rPr>
              <a:t>200</a:t>
            </a:r>
            <a:r>
              <a:rPr kumimoji="1" lang="zh-CN" altLang="en-US" sz="1200" dirty="0">
                <a:latin typeface="微软雅黑" pitchFamily="34" charset="-122"/>
                <a:ea typeface="微软雅黑" pitchFamily="34" charset="-122"/>
                <a:sym typeface="Wingdings" panose="05000000000000000000" pitchFamily="2" charset="2"/>
              </a:rPr>
              <a:t>行以内</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4) </a:t>
            </a:r>
            <a:r>
              <a:rPr kumimoji="1" lang="zh-CN" altLang="en-US" sz="1200" dirty="0">
                <a:latin typeface="微软雅黑" pitchFamily="34" charset="-122"/>
                <a:ea typeface="微软雅黑" pitchFamily="34" charset="-122"/>
                <a:sym typeface="Wingdings" panose="05000000000000000000" pitchFamily="2" charset="2"/>
              </a:rPr>
              <a:t>函数入参不超过</a:t>
            </a:r>
            <a:r>
              <a:rPr kumimoji="1" lang="en-US" altLang="zh-CN" sz="1200" dirty="0">
                <a:latin typeface="微软雅黑" pitchFamily="34" charset="-122"/>
                <a:ea typeface="微软雅黑" pitchFamily="34" charset="-122"/>
                <a:sym typeface="Wingdings" panose="05000000000000000000" pitchFamily="2" charset="2"/>
              </a:rPr>
              <a:t>5</a:t>
            </a:r>
            <a:r>
              <a:rPr kumimoji="1" lang="zh-CN" altLang="en-US" sz="1200" dirty="0">
                <a:latin typeface="微软雅黑" pitchFamily="34" charset="-122"/>
                <a:ea typeface="微软雅黑" pitchFamily="34" charset="-122"/>
                <a:sym typeface="Wingdings" panose="05000000000000000000" pitchFamily="2" charset="2"/>
              </a:rPr>
              <a:t>个参数</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5) </a:t>
            </a:r>
            <a:r>
              <a:rPr kumimoji="1" lang="zh-CN" altLang="en-US" sz="1200" dirty="0">
                <a:latin typeface="微软雅黑" pitchFamily="34" charset="-122"/>
                <a:ea typeface="微软雅黑" pitchFamily="34" charset="-122"/>
                <a:sym typeface="Wingdings" panose="05000000000000000000" pitchFamily="2" charset="2"/>
              </a:rPr>
              <a:t>函数入参必须进行检查</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6) </a:t>
            </a:r>
            <a:r>
              <a:rPr kumimoji="1" lang="zh-CN" altLang="en-US" sz="1200" dirty="0">
                <a:latin typeface="微软雅黑" pitchFamily="34" charset="-122"/>
                <a:ea typeface="微软雅黑" pitchFamily="34" charset="-122"/>
                <a:sym typeface="Wingdings" panose="05000000000000000000" pitchFamily="2" charset="2"/>
              </a:rPr>
              <a:t>函数最多只允许一个</a:t>
            </a:r>
            <a:r>
              <a:rPr kumimoji="1" lang="en-US" altLang="zh-CN" sz="1200" dirty="0">
                <a:latin typeface="微软雅黑" pitchFamily="34" charset="-122"/>
                <a:ea typeface="微软雅黑" pitchFamily="34" charset="-122"/>
                <a:sym typeface="Wingdings" panose="05000000000000000000" pitchFamily="2" charset="2"/>
              </a:rPr>
              <a:t>return</a:t>
            </a: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7) </a:t>
            </a:r>
            <a:r>
              <a:rPr kumimoji="1" lang="zh-CN" altLang="en-US" sz="1200" dirty="0">
                <a:latin typeface="微软雅黑" pitchFamily="34" charset="-122"/>
                <a:ea typeface="微软雅黑" pitchFamily="34" charset="-122"/>
                <a:sym typeface="Wingdings" panose="05000000000000000000" pitchFamily="2" charset="2"/>
              </a:rPr>
              <a:t>每个函数都需要有详细的说明</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8) </a:t>
            </a:r>
            <a:r>
              <a:rPr kumimoji="1" lang="zh-CN" altLang="en-US" sz="1200" dirty="0">
                <a:latin typeface="微软雅黑" pitchFamily="34" charset="-122"/>
                <a:ea typeface="微软雅黑" pitchFamily="34" charset="-122"/>
                <a:sym typeface="Wingdings" panose="05000000000000000000" pitchFamily="2" charset="2"/>
              </a:rPr>
              <a:t>结构体嵌套不得超过</a:t>
            </a:r>
            <a:r>
              <a:rPr kumimoji="1" lang="en-US" altLang="zh-CN" sz="1200" dirty="0">
                <a:latin typeface="微软雅黑" pitchFamily="34" charset="-122"/>
                <a:ea typeface="微软雅黑" pitchFamily="34" charset="-122"/>
                <a:sym typeface="Wingdings" panose="05000000000000000000" pitchFamily="2" charset="2"/>
              </a:rPr>
              <a:t>3</a:t>
            </a:r>
            <a:r>
              <a:rPr kumimoji="1" lang="zh-CN" altLang="en-US" sz="1200" dirty="0">
                <a:latin typeface="微软雅黑" pitchFamily="34" charset="-122"/>
                <a:ea typeface="微软雅黑" pitchFamily="34" charset="-122"/>
                <a:sym typeface="Wingdings" panose="05000000000000000000" pitchFamily="2" charset="2"/>
              </a:rPr>
              <a:t>层</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9) </a:t>
            </a:r>
            <a:r>
              <a:rPr kumimoji="1" lang="zh-CN" altLang="en-US" sz="1200" dirty="0">
                <a:latin typeface="微软雅黑" pitchFamily="34" charset="-122"/>
                <a:ea typeface="微软雅黑" pitchFamily="34" charset="-122"/>
                <a:sym typeface="Wingdings" panose="05000000000000000000" pitchFamily="2" charset="2"/>
              </a:rPr>
              <a:t>循环嵌套不得超过</a:t>
            </a:r>
            <a:r>
              <a:rPr kumimoji="1" lang="en-US" altLang="zh-CN" sz="1200" dirty="0">
                <a:latin typeface="微软雅黑" pitchFamily="34" charset="-122"/>
                <a:ea typeface="微软雅黑" pitchFamily="34" charset="-122"/>
                <a:sym typeface="Wingdings" panose="05000000000000000000" pitchFamily="2" charset="2"/>
              </a:rPr>
              <a:t>3</a:t>
            </a:r>
            <a:r>
              <a:rPr kumimoji="1" lang="zh-CN" altLang="en-US" sz="1200" dirty="0">
                <a:latin typeface="微软雅黑" pitchFamily="34" charset="-122"/>
                <a:ea typeface="微软雅黑" pitchFamily="34" charset="-122"/>
                <a:sym typeface="Wingdings" panose="05000000000000000000" pitchFamily="2" charset="2"/>
              </a:rPr>
              <a:t>层</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10) if else</a:t>
            </a:r>
            <a:r>
              <a:rPr kumimoji="1" lang="zh-CN" altLang="en-US" sz="1200" dirty="0">
                <a:latin typeface="微软雅黑" pitchFamily="34" charset="-122"/>
                <a:ea typeface="微软雅黑" pitchFamily="34" charset="-122"/>
                <a:sym typeface="Wingdings" panose="05000000000000000000" pitchFamily="2" charset="2"/>
              </a:rPr>
              <a:t>必须完整</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11) </a:t>
            </a:r>
            <a:r>
              <a:rPr kumimoji="1" lang="zh-CN" altLang="en-US" sz="1200" dirty="0">
                <a:latin typeface="微软雅黑" pitchFamily="34" charset="-122"/>
                <a:ea typeface="微软雅黑" pitchFamily="34" charset="-122"/>
                <a:sym typeface="Wingdings" panose="05000000000000000000" pitchFamily="2" charset="2"/>
              </a:rPr>
              <a:t>编译器报警不能解决的，必须详尽说明</a:t>
            </a:r>
            <a:endParaRPr kumimoji="1" lang="en-US" altLang="zh-CN" sz="1200" dirty="0">
              <a:latin typeface="微软雅黑" pitchFamily="34" charset="-122"/>
              <a:ea typeface="微软雅黑" pitchFamily="34" charset="-122"/>
              <a:sym typeface="Wingdings" panose="05000000000000000000" pitchFamily="2" charset="2"/>
            </a:endParaRPr>
          </a:p>
          <a:p>
            <a:pPr>
              <a:lnSpc>
                <a:spcPct val="150000"/>
              </a:lnSpc>
            </a:pPr>
            <a:r>
              <a:rPr kumimoji="1" lang="en-US" altLang="zh-CN" sz="1200" dirty="0">
                <a:latin typeface="微软雅黑" pitchFamily="34" charset="-122"/>
                <a:ea typeface="微软雅黑" pitchFamily="34" charset="-122"/>
                <a:sym typeface="Wingdings" panose="05000000000000000000" pitchFamily="2" charset="2"/>
              </a:rPr>
              <a:t>	12) </a:t>
            </a:r>
            <a:r>
              <a:rPr kumimoji="1" lang="zh-CN" altLang="en-US" sz="1200" dirty="0">
                <a:latin typeface="微软雅黑" pitchFamily="34" charset="-122"/>
                <a:ea typeface="微软雅黑" pitchFamily="34" charset="-122"/>
                <a:sym typeface="Wingdings" panose="05000000000000000000" pitchFamily="2" charset="2"/>
              </a:rPr>
              <a:t>函数要做单元测试</a:t>
            </a:r>
            <a:endParaRPr kumimoji="1" lang="zh-CN" altLang="en-US" sz="1200" dirty="0">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3B63BA93-912A-41E1-97B6-0334AE9E5CAB}"/>
              </a:ext>
            </a:extLst>
          </p:cNvPr>
          <p:cNvPicPr>
            <a:picLocks noChangeAspect="1"/>
          </p:cNvPicPr>
          <p:nvPr/>
        </p:nvPicPr>
        <p:blipFill>
          <a:blip r:embed="rId2"/>
          <a:stretch>
            <a:fillRect/>
          </a:stretch>
        </p:blipFill>
        <p:spPr>
          <a:xfrm>
            <a:off x="6330951" y="2205839"/>
            <a:ext cx="1712000" cy="2420749"/>
          </a:xfrm>
          <a:prstGeom prst="rect">
            <a:avLst/>
          </a:prstGeom>
        </p:spPr>
      </p:pic>
    </p:spTree>
    <p:extLst>
      <p:ext uri="{BB962C8B-B14F-4D97-AF65-F5344CB8AC3E}">
        <p14:creationId xmlns:p14="http://schemas.microsoft.com/office/powerpoint/2010/main" val="1359676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96058" y="2034111"/>
            <a:ext cx="8551883" cy="680827"/>
          </a:xfrm>
          <a:prstGeom prst="rect">
            <a:avLst/>
          </a:prstGeom>
          <a:noFill/>
        </p:spPr>
        <p:txBody>
          <a:bodyPr wrap="square" rtlCol="0">
            <a:spAutoFit/>
          </a:bodyPr>
          <a:lstStyle/>
          <a:p>
            <a:pPr algn="just">
              <a:lnSpc>
                <a:spcPct val="130000"/>
              </a:lnSpc>
            </a:pPr>
            <a:r>
              <a:rPr kumimoji="1" lang="en-US" altLang="zh-CN" sz="3200" dirty="0">
                <a:solidFill>
                  <a:schemeClr val="bg1"/>
                </a:solidFill>
                <a:ea typeface="微软雅黑"/>
              </a:rPr>
              <a:t>									END</a:t>
            </a:r>
            <a:endParaRPr kumimoji="1" lang="zh-CN" altLang="en-US" sz="3200" dirty="0">
              <a:solidFill>
                <a:schemeClr val="bg1"/>
              </a:solidFill>
              <a:ea typeface="微软雅黑"/>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190" y="-545326"/>
            <a:ext cx="3817620" cy="2699207"/>
          </a:xfrm>
          <a:prstGeom prst="rect">
            <a:avLst/>
          </a:prstGeom>
        </p:spPr>
      </p:pic>
    </p:spTree>
    <p:extLst>
      <p:ext uri="{BB962C8B-B14F-4D97-AF65-F5344CB8AC3E}">
        <p14:creationId xmlns:p14="http://schemas.microsoft.com/office/powerpoint/2010/main" val="295201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6540"/>
            <a:ext cx="8229600" cy="3740361"/>
          </a:xfrm>
        </p:spPr>
        <p:txBody>
          <a:bodyPr>
            <a:normAutofit/>
          </a:bodyPr>
          <a:lstStyle/>
          <a:p>
            <a:pPr marL="0" indent="0">
              <a:buNone/>
            </a:pPr>
            <a:r>
              <a:rPr kumimoji="1" lang="en-US" altLang="zh-CN" sz="1400" b="1" dirty="0">
                <a:latin typeface="微软雅黑" pitchFamily="34" charset="-122"/>
                <a:ea typeface="微软雅黑" pitchFamily="34" charset="-122"/>
              </a:rPr>
              <a:t>IEC 61508</a:t>
            </a:r>
            <a:r>
              <a:rPr kumimoji="1" lang="zh-CN" altLang="en-US" sz="1400" b="1" dirty="0">
                <a:latin typeface="微软雅黑" pitchFamily="34" charset="-122"/>
                <a:ea typeface="微软雅黑" pitchFamily="34" charset="-122"/>
              </a:rPr>
              <a:t>标准</a:t>
            </a:r>
            <a:r>
              <a:rPr kumimoji="1" lang="en-US" altLang="zh-CN" sz="1400" b="1" dirty="0">
                <a:latin typeface="微软雅黑" pitchFamily="34" charset="-122"/>
                <a:ea typeface="微软雅黑" pitchFamily="34" charset="-122"/>
              </a:rPr>
              <a:t>:</a:t>
            </a:r>
          </a:p>
          <a:p>
            <a:pPr marL="0" indent="0">
              <a:buNone/>
            </a:pPr>
            <a:r>
              <a:rPr kumimoji="1" lang="en-US" altLang="zh-CN" sz="1600" b="1"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电气</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电子</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可编程电子安全相关系统的功能安全性，是由</a:t>
            </a:r>
            <a:r>
              <a:rPr kumimoji="1" lang="zh-CN" altLang="en-US" sz="1200" dirty="0">
                <a:solidFill>
                  <a:srgbClr val="FF0000"/>
                </a:solidFill>
                <a:latin typeface="微软雅黑" pitchFamily="34" charset="-122"/>
                <a:ea typeface="微软雅黑" pitchFamily="34" charset="-122"/>
              </a:rPr>
              <a:t>国际电工委员会</a:t>
            </a:r>
            <a:r>
              <a:rPr kumimoji="1" lang="zh-CN" altLang="en-US" sz="1200" dirty="0">
                <a:latin typeface="微软雅黑" pitchFamily="34" charset="-122"/>
                <a:ea typeface="微软雅黑" pitchFamily="34" charset="-122"/>
              </a:rPr>
              <a:t>在</a:t>
            </a:r>
            <a:r>
              <a:rPr kumimoji="1" lang="en-US" altLang="zh-CN" sz="1200" dirty="0">
                <a:latin typeface="微软雅黑" pitchFamily="34" charset="-122"/>
                <a:ea typeface="微软雅黑" pitchFamily="34" charset="-122"/>
              </a:rPr>
              <a:t>2000</a:t>
            </a:r>
            <a:r>
              <a:rPr kumimoji="1" lang="zh-CN" altLang="en-US" sz="1200" dirty="0">
                <a:latin typeface="微软雅黑" pitchFamily="34" charset="-122"/>
                <a:ea typeface="微软雅黑" pitchFamily="34" charset="-122"/>
              </a:rPr>
              <a:t>年</a:t>
            </a:r>
            <a:r>
              <a:rPr kumimoji="1" lang="en-US" altLang="zh-CN" sz="1200" dirty="0">
                <a:latin typeface="微软雅黑" pitchFamily="34" charset="-122"/>
                <a:ea typeface="微软雅黑" pitchFamily="34" charset="-122"/>
              </a:rPr>
              <a:t>5</a:t>
            </a:r>
            <a:r>
              <a:rPr kumimoji="1" lang="zh-CN" altLang="en-US" sz="1200" dirty="0">
                <a:latin typeface="微软雅黑" pitchFamily="34" charset="-122"/>
                <a:ea typeface="微软雅黑" pitchFamily="34" charset="-122"/>
              </a:rPr>
              <a:t>月正式发布的</a:t>
            </a:r>
            <a:r>
              <a:rPr kumimoji="1" lang="zh-CN" altLang="en-US" sz="1200" dirty="0">
                <a:solidFill>
                  <a:srgbClr val="FF0000"/>
                </a:solidFill>
                <a:latin typeface="微软雅黑" pitchFamily="34" charset="-122"/>
                <a:ea typeface="微软雅黑" pitchFamily="34" charset="-122"/>
              </a:rPr>
              <a:t>电气和电子部件行业相关标准</a:t>
            </a:r>
            <a:r>
              <a:rPr kumimoji="1" lang="zh-CN" altLang="en-US" sz="1200" dirty="0">
                <a:latin typeface="微软雅黑" pitchFamily="34" charset="-122"/>
                <a:ea typeface="微软雅黑" pitchFamily="34" charset="-122"/>
              </a:rPr>
              <a:t>。</a:t>
            </a:r>
            <a:endParaRPr kumimoji="1" lang="en-US" altLang="zh-CN" sz="1200" b="1" dirty="0">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IEC 61508</a:t>
            </a:r>
            <a:r>
              <a:rPr kumimoji="1" lang="zh-CN" altLang="en-US" sz="1200" dirty="0">
                <a:latin typeface="微软雅黑" pitchFamily="34" charset="-122"/>
                <a:ea typeface="微软雅黑" pitchFamily="34" charset="-122"/>
              </a:rPr>
              <a:t>标准规定了</a:t>
            </a:r>
            <a:r>
              <a:rPr kumimoji="1" lang="zh-CN" altLang="en-US" sz="1200" dirty="0">
                <a:solidFill>
                  <a:srgbClr val="FF0000"/>
                </a:solidFill>
                <a:latin typeface="微软雅黑" pitchFamily="34" charset="-122"/>
                <a:ea typeface="微软雅黑" pitchFamily="34" charset="-122"/>
              </a:rPr>
              <a:t>常规系统运行和故障预测能力</a:t>
            </a:r>
            <a:r>
              <a:rPr kumimoji="1" lang="zh-CN" altLang="en-US" sz="1200" dirty="0">
                <a:latin typeface="微软雅黑" pitchFamily="34" charset="-122"/>
                <a:ea typeface="微软雅黑" pitchFamily="34" charset="-122"/>
              </a:rPr>
              <a:t>两方面的基本安全要求。这些要求涵盖了一般安全管理系统、具体产品设计和符合安全要求的过程设计，其目标是既避免系统性设计故障，又避免随机性硬件失效。</a:t>
            </a:r>
            <a:endParaRPr kumimoji="1" lang="en-US" altLang="zh-CN" sz="1200" dirty="0">
              <a:latin typeface="微软雅黑" pitchFamily="34" charset="-122"/>
              <a:ea typeface="微软雅黑" pitchFamily="34" charset="-122"/>
            </a:endParaRPr>
          </a:p>
          <a:p>
            <a:pPr marL="0" indent="0">
              <a:buNone/>
            </a:pPr>
            <a:endParaRPr kumimoji="1" lang="en-US" altLang="zh-CN" sz="1600" dirty="0">
              <a:latin typeface="微软雅黑" pitchFamily="34" charset="-122"/>
              <a:ea typeface="微软雅黑" pitchFamily="34" charset="-122"/>
            </a:endParaRPr>
          </a:p>
          <a:p>
            <a:pPr marL="0" indent="0">
              <a:buNone/>
            </a:pPr>
            <a:r>
              <a:rPr kumimoji="1" lang="en-US" altLang="zh-CN" sz="1600" b="1" dirty="0">
                <a:latin typeface="微软雅黑" pitchFamily="34" charset="-122"/>
                <a:ea typeface="微软雅黑" pitchFamily="34" charset="-122"/>
              </a:rPr>
              <a:t>	</a:t>
            </a:r>
          </a:p>
          <a:p>
            <a:pPr marL="0" indent="0">
              <a:buNone/>
            </a:pPr>
            <a:r>
              <a:rPr kumimoji="1" lang="en-US" altLang="zh-CN" sz="1600" b="1" dirty="0">
                <a:latin typeface="微软雅黑" pitchFamily="34" charset="-122"/>
                <a:ea typeface="微软雅黑" pitchFamily="34" charset="-122"/>
              </a:rPr>
              <a:t>	</a:t>
            </a:r>
            <a:endParaRPr kumimoji="1" lang="en-US" altLang="zh-CN" sz="1600" dirty="0">
              <a:latin typeface="微软雅黑" pitchFamily="34" charset="-122"/>
              <a:ea typeface="微软雅黑" pitchFamily="34" charset="-122"/>
            </a:endParaRPr>
          </a:p>
          <a:p>
            <a:pPr marL="0" indent="0">
              <a:lnSpc>
                <a:spcPct val="150000"/>
              </a:lnSpc>
              <a:buNone/>
            </a:pPr>
            <a:endParaRPr kumimoji="1" lang="zh-CN" altLang="en-US" sz="1600" dirty="0">
              <a:latin typeface="微软雅黑" pitchFamily="34" charset="-122"/>
              <a:ea typeface="微软雅黑" pitchFamily="34" charset="-122"/>
            </a:endParaRPr>
          </a:p>
        </p:txBody>
      </p:sp>
      <p:sp>
        <p:nvSpPr>
          <p:cNvPr id="5" name="TextBox 3">
            <a:extLst>
              <a:ext uri="{FF2B5EF4-FFF2-40B4-BE49-F238E27FC236}">
                <a16:creationId xmlns:a16="http://schemas.microsoft.com/office/drawing/2014/main" id="{C629080E-F18C-4347-B0AB-E3B9ACEA3AB0}"/>
              </a:ext>
            </a:extLst>
          </p:cNvPr>
          <p:cNvSpPr txBox="1"/>
          <p:nvPr/>
        </p:nvSpPr>
        <p:spPr>
          <a:xfrm>
            <a:off x="463550" y="170934"/>
            <a:ext cx="48323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2</a:t>
            </a:r>
            <a:r>
              <a:rPr kumimoji="1" lang="zh-CN" altLang="en-US" b="1" dirty="0">
                <a:solidFill>
                  <a:srgbClr val="009EA1"/>
                </a:solidFill>
                <a:latin typeface="微软雅黑" pitchFamily="34" charset="-122"/>
                <a:ea typeface="微软雅黑" pitchFamily="34" charset="-122"/>
              </a:rPr>
              <a:t>、</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认证的标准</a:t>
            </a:r>
            <a:endParaRPr kumimoji="1" lang="en-US" altLang="zh-CN" b="1" dirty="0">
              <a:solidFill>
                <a:srgbClr val="009EA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5BECA213-299A-4160-98C6-642829053CAA}"/>
              </a:ext>
            </a:extLst>
          </p:cNvPr>
          <p:cNvPicPr>
            <a:picLocks noChangeAspect="1"/>
          </p:cNvPicPr>
          <p:nvPr/>
        </p:nvPicPr>
        <p:blipFill>
          <a:blip r:embed="rId2"/>
          <a:stretch>
            <a:fillRect/>
          </a:stretch>
        </p:blipFill>
        <p:spPr>
          <a:xfrm>
            <a:off x="463550" y="2066704"/>
            <a:ext cx="3517900" cy="2486457"/>
          </a:xfrm>
          <a:prstGeom prst="rect">
            <a:avLst/>
          </a:prstGeom>
        </p:spPr>
      </p:pic>
      <p:pic>
        <p:nvPicPr>
          <p:cNvPr id="8" name="图片 7">
            <a:extLst>
              <a:ext uri="{FF2B5EF4-FFF2-40B4-BE49-F238E27FC236}">
                <a16:creationId xmlns:a16="http://schemas.microsoft.com/office/drawing/2014/main" id="{F5CA610F-2F77-4968-BFED-C50D3C6B04EE}"/>
              </a:ext>
            </a:extLst>
          </p:cNvPr>
          <p:cNvPicPr>
            <a:picLocks noChangeAspect="1"/>
          </p:cNvPicPr>
          <p:nvPr/>
        </p:nvPicPr>
        <p:blipFill>
          <a:blip r:embed="rId3"/>
          <a:stretch>
            <a:fillRect/>
          </a:stretch>
        </p:blipFill>
        <p:spPr>
          <a:xfrm>
            <a:off x="4063609" y="2119508"/>
            <a:ext cx="4112619" cy="1035149"/>
          </a:xfrm>
          <a:prstGeom prst="rect">
            <a:avLst/>
          </a:prstGeom>
        </p:spPr>
      </p:pic>
    </p:spTree>
    <p:extLst>
      <p:ext uri="{BB962C8B-B14F-4D97-AF65-F5344CB8AC3E}">
        <p14:creationId xmlns:p14="http://schemas.microsoft.com/office/powerpoint/2010/main" val="62879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6540"/>
            <a:ext cx="8229600" cy="4077710"/>
          </a:xfrm>
        </p:spPr>
        <p:txBody>
          <a:bodyPr>
            <a:normAutofit/>
          </a:bodyPr>
          <a:lstStyle/>
          <a:p>
            <a:pPr marL="0" indent="0">
              <a:buNone/>
            </a:pPr>
            <a:r>
              <a:rPr kumimoji="1" lang="en-US" altLang="zh-CN" sz="1400" b="1" dirty="0">
                <a:latin typeface="微软雅黑" pitchFamily="34" charset="-122"/>
                <a:ea typeface="微软雅黑" pitchFamily="34" charset="-122"/>
              </a:rPr>
              <a:t>EN 50126</a:t>
            </a:r>
            <a:r>
              <a:rPr kumimoji="1" lang="zh-CN" altLang="en-US" sz="1400" b="1" dirty="0">
                <a:latin typeface="微软雅黑" pitchFamily="34" charset="-122"/>
                <a:ea typeface="微软雅黑" pitchFamily="34" charset="-122"/>
              </a:rPr>
              <a:t>标准</a:t>
            </a:r>
            <a:r>
              <a:rPr kumimoji="1" lang="en-US" altLang="zh-CN" sz="1400" b="1" dirty="0">
                <a:latin typeface="微软雅黑" pitchFamily="34" charset="-122"/>
                <a:ea typeface="微软雅黑" pitchFamily="34" charset="-122"/>
              </a:rPr>
              <a:t>:</a:t>
            </a:r>
          </a:p>
          <a:p>
            <a:pPr marL="0" indent="0">
              <a:buNone/>
            </a:pPr>
            <a:r>
              <a:rPr kumimoji="1" lang="en-US" altLang="zh-CN" sz="1600" b="1"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铁路应用：</a:t>
            </a:r>
            <a:r>
              <a:rPr kumimoji="1" lang="zh-CN" altLang="en-US" sz="1200" dirty="0">
                <a:solidFill>
                  <a:srgbClr val="FF0000"/>
                </a:solidFill>
                <a:latin typeface="微软雅黑" pitchFamily="34" charset="-122"/>
                <a:ea typeface="微软雅黑" pitchFamily="34" charset="-122"/>
              </a:rPr>
              <a:t>可靠性、可用性、可维护性和安全性（</a:t>
            </a:r>
            <a:r>
              <a:rPr kumimoji="1" lang="en-US" altLang="zh-CN" sz="1200" dirty="0">
                <a:solidFill>
                  <a:srgbClr val="FF0000"/>
                </a:solidFill>
                <a:latin typeface="微软雅黑" pitchFamily="34" charset="-122"/>
                <a:ea typeface="微软雅黑" pitchFamily="34" charset="-122"/>
              </a:rPr>
              <a:t>RAMS</a:t>
            </a:r>
            <a:r>
              <a:rPr kumimoji="1" lang="zh-CN" altLang="en-US" sz="1200" dirty="0">
                <a:solidFill>
                  <a:srgbClr val="FF0000"/>
                </a:solidFill>
                <a:latin typeface="微软雅黑" pitchFamily="34" charset="-122"/>
                <a:ea typeface="微软雅黑" pitchFamily="34" charset="-122"/>
              </a:rPr>
              <a:t>）规范和说明</a:t>
            </a:r>
            <a:endParaRPr kumimoji="1" lang="en-US" altLang="zh-CN" sz="1200" dirty="0">
              <a:solidFill>
                <a:srgbClr val="FF0000"/>
              </a:solidFill>
              <a:latin typeface="微软雅黑" pitchFamily="34" charset="-122"/>
              <a:ea typeface="微软雅黑" pitchFamily="34" charset="-122"/>
            </a:endParaRP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该标准定义了系统的</a:t>
            </a:r>
            <a:r>
              <a:rPr kumimoji="1" lang="en-US" altLang="zh-CN" sz="1200" dirty="0">
                <a:latin typeface="微软雅黑" pitchFamily="34" charset="-122"/>
                <a:ea typeface="微软雅黑" pitchFamily="34" charset="-122"/>
              </a:rPr>
              <a:t>RAMS</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reliability</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availability</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maintainability</a:t>
            </a:r>
            <a:r>
              <a:rPr kumimoji="1" lang="zh-CN" altLang="en-US" sz="1200" dirty="0">
                <a:latin typeface="微软雅黑" pitchFamily="34" charset="-122"/>
                <a:ea typeface="微软雅黑" pitchFamily="34" charset="-122"/>
              </a:rPr>
              <a:t>和</a:t>
            </a:r>
            <a:r>
              <a:rPr kumimoji="1" lang="en-US" altLang="zh-CN" sz="1200" dirty="0">
                <a:latin typeface="微软雅黑" pitchFamily="34" charset="-122"/>
                <a:ea typeface="微软雅黑" pitchFamily="34" charset="-122"/>
              </a:rPr>
              <a:t>safety</a:t>
            </a:r>
            <a:r>
              <a:rPr kumimoji="1" lang="zh-CN" altLang="en-US" sz="1200" dirty="0">
                <a:latin typeface="微软雅黑" pitchFamily="34" charset="-122"/>
                <a:ea typeface="微软雅黑" pitchFamily="34" charset="-122"/>
              </a:rPr>
              <a:t>），即可靠性、可用性、可维护性和安全性，并且规定了</a:t>
            </a:r>
            <a:r>
              <a:rPr kumimoji="1" lang="zh-CN" altLang="en-US" sz="1200" dirty="0">
                <a:solidFill>
                  <a:srgbClr val="FF0000"/>
                </a:solidFill>
                <a:latin typeface="微软雅黑" pitchFamily="34" charset="-122"/>
                <a:ea typeface="微软雅黑" pitchFamily="34" charset="-122"/>
              </a:rPr>
              <a:t>安全生命周期内各个阶段对</a:t>
            </a:r>
            <a:r>
              <a:rPr kumimoji="1" lang="en-US" altLang="zh-CN" sz="1200" dirty="0">
                <a:solidFill>
                  <a:srgbClr val="FF0000"/>
                </a:solidFill>
                <a:latin typeface="微软雅黑" pitchFamily="34" charset="-122"/>
                <a:ea typeface="微软雅黑" pitchFamily="34" charset="-122"/>
              </a:rPr>
              <a:t>RAMS</a:t>
            </a:r>
            <a:r>
              <a:rPr kumimoji="1" lang="zh-CN" altLang="en-US" sz="1200" dirty="0">
                <a:solidFill>
                  <a:srgbClr val="FF0000"/>
                </a:solidFill>
                <a:latin typeface="微软雅黑" pitchFamily="34" charset="-122"/>
                <a:ea typeface="微软雅黑" pitchFamily="34" charset="-122"/>
              </a:rPr>
              <a:t>的管理和要求</a:t>
            </a:r>
            <a:r>
              <a:rPr kumimoji="1" lang="zh-CN" altLang="en-US" sz="1200" dirty="0">
                <a:latin typeface="微软雅黑" pitchFamily="34" charset="-122"/>
                <a:ea typeface="微软雅黑" pitchFamily="34" charset="-122"/>
              </a:rPr>
              <a:t>，</a:t>
            </a:r>
            <a:r>
              <a:rPr kumimoji="1" lang="en-US" altLang="zh-CN" sz="1200" dirty="0">
                <a:latin typeface="微软雅黑" pitchFamily="34" charset="-122"/>
                <a:ea typeface="微软雅黑" pitchFamily="34" charset="-122"/>
              </a:rPr>
              <a:t>RAMS</a:t>
            </a:r>
            <a:r>
              <a:rPr kumimoji="1" lang="zh-CN" altLang="en-US" sz="1200" dirty="0">
                <a:latin typeface="微软雅黑" pitchFamily="34" charset="-122"/>
                <a:ea typeface="微软雅黑" pitchFamily="34" charset="-122"/>
              </a:rPr>
              <a:t>作为系统服务质量衡量的一个重要特征，是在整个系统安全生命周期内的各个阶段通过设计理念、技术方法而得到的。</a:t>
            </a:r>
            <a:endParaRPr kumimoji="1" lang="en-US" altLang="zh-CN" sz="1200" dirty="0">
              <a:latin typeface="微软雅黑" pitchFamily="34" charset="-122"/>
              <a:ea typeface="微软雅黑" pitchFamily="34" charset="-122"/>
            </a:endParaRPr>
          </a:p>
          <a:p>
            <a:pPr marL="0" indent="0">
              <a:buNone/>
            </a:pPr>
            <a:endParaRPr kumimoji="1" lang="en-US" altLang="zh-CN" sz="1200" dirty="0">
              <a:latin typeface="微软雅黑" pitchFamily="34" charset="-122"/>
              <a:ea typeface="微软雅黑" pitchFamily="34" charset="-122"/>
            </a:endParaRPr>
          </a:p>
          <a:p>
            <a:pPr marL="0" indent="0">
              <a:buNone/>
            </a:pPr>
            <a:r>
              <a:rPr kumimoji="1" lang="en-US" altLang="zh-CN" sz="1400" b="1" dirty="0">
                <a:latin typeface="微软雅黑" pitchFamily="34" charset="-122"/>
                <a:ea typeface="微软雅黑" pitchFamily="34" charset="-122"/>
              </a:rPr>
              <a:t>EN 50128</a:t>
            </a:r>
            <a:r>
              <a:rPr kumimoji="1" lang="zh-CN" altLang="en-US" sz="1400" b="1" dirty="0">
                <a:latin typeface="微软雅黑" pitchFamily="34" charset="-122"/>
                <a:ea typeface="微软雅黑" pitchFamily="34" charset="-122"/>
              </a:rPr>
              <a:t>标准</a:t>
            </a:r>
            <a:r>
              <a:rPr kumimoji="1" lang="en-US" altLang="zh-CN" sz="1400" b="1" dirty="0">
                <a:latin typeface="微软雅黑" pitchFamily="34" charset="-122"/>
                <a:ea typeface="微软雅黑" pitchFamily="34" charset="-122"/>
              </a:rPr>
              <a:t>(</a:t>
            </a:r>
            <a:r>
              <a:rPr kumimoji="1" lang="zh-CN" altLang="en-US" sz="1400" b="1" dirty="0">
                <a:latin typeface="微软雅黑" pitchFamily="34" charset="-122"/>
                <a:ea typeface="微软雅黑" pitchFamily="34" charset="-122"/>
              </a:rPr>
              <a:t>主要</a:t>
            </a:r>
            <a:r>
              <a:rPr kumimoji="1" lang="en-US" altLang="zh-CN" sz="1400" b="1" dirty="0">
                <a:latin typeface="微软雅黑" pitchFamily="34" charset="-122"/>
                <a:ea typeface="微软雅黑" pitchFamily="34" charset="-122"/>
              </a:rPr>
              <a:t>):</a:t>
            </a: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铁路应用：</a:t>
            </a:r>
            <a:r>
              <a:rPr kumimoji="1" lang="zh-CN" altLang="en-US" sz="1200" dirty="0">
                <a:solidFill>
                  <a:srgbClr val="FF0000"/>
                </a:solidFill>
                <a:latin typeface="微软雅黑" pitchFamily="34" charset="-122"/>
                <a:ea typeface="微软雅黑" pitchFamily="34" charset="-122"/>
              </a:rPr>
              <a:t>铁路控制和防护系统的软件</a:t>
            </a: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对铁路控制和防护系统的软件进行了</a:t>
            </a:r>
            <a:r>
              <a:rPr kumimoji="1" lang="zh-CN" altLang="en-US" sz="1200" dirty="0">
                <a:solidFill>
                  <a:srgbClr val="FF0000"/>
                </a:solidFill>
                <a:latin typeface="微软雅黑" pitchFamily="34" charset="-122"/>
                <a:ea typeface="微软雅黑" pitchFamily="34" charset="-122"/>
              </a:rPr>
              <a:t>安全完善度等级</a:t>
            </a:r>
            <a:r>
              <a:rPr kumimoji="1" lang="en-US" altLang="zh-CN" sz="1200" dirty="0">
                <a:solidFill>
                  <a:srgbClr val="FF0000"/>
                </a:solidFill>
                <a:latin typeface="微软雅黑" pitchFamily="34" charset="-122"/>
                <a:ea typeface="微软雅黑" pitchFamily="34" charset="-122"/>
              </a:rPr>
              <a:t>(SIL)</a:t>
            </a:r>
            <a:r>
              <a:rPr kumimoji="1" lang="zh-CN" altLang="en-US" sz="1200" dirty="0">
                <a:latin typeface="微软雅黑" pitchFamily="34" charset="-122"/>
                <a:ea typeface="微软雅黑" pitchFamily="34" charset="-122"/>
              </a:rPr>
              <a:t>的划分，针对不同的安全要求制订了相应的标准，按不同等级对整体软件开发、评估、检测过程中，包括对</a:t>
            </a:r>
            <a:r>
              <a:rPr kumimoji="1" lang="zh-CN" altLang="en-US" sz="1200" dirty="0">
                <a:solidFill>
                  <a:srgbClr val="FF0000"/>
                </a:solidFill>
                <a:latin typeface="微软雅黑" pitchFamily="34" charset="-122"/>
                <a:ea typeface="微软雅黑" pitchFamily="34" charset="-122"/>
              </a:rPr>
              <a:t>软件需求规格、测试规格、软件结构、软件设计开发、软件检验和测试、软硬件集成、软件确认评估、质量保证、生命周期、文档</a:t>
            </a:r>
            <a:r>
              <a:rPr kumimoji="1" lang="zh-CN" altLang="en-US" sz="1200" dirty="0">
                <a:latin typeface="微软雅黑" pitchFamily="34" charset="-122"/>
                <a:ea typeface="微软雅黑" pitchFamily="34" charset="-122"/>
              </a:rPr>
              <a:t>等提出相应的程序制定初相应的规范与要求。</a:t>
            </a:r>
            <a:endParaRPr kumimoji="1" lang="en-US" altLang="zh-CN" sz="1200" dirty="0">
              <a:latin typeface="微软雅黑" pitchFamily="34" charset="-122"/>
              <a:ea typeface="微软雅黑" pitchFamily="34" charset="-122"/>
            </a:endParaRPr>
          </a:p>
          <a:p>
            <a:pPr marL="0" indent="0">
              <a:buNone/>
            </a:pPr>
            <a:endParaRPr kumimoji="1" lang="en-US" altLang="zh-CN" sz="1100" dirty="0">
              <a:latin typeface="微软雅黑" pitchFamily="34" charset="-122"/>
              <a:ea typeface="微软雅黑" pitchFamily="34" charset="-122"/>
            </a:endParaRPr>
          </a:p>
          <a:p>
            <a:pPr marL="0" indent="0">
              <a:buNone/>
            </a:pPr>
            <a:r>
              <a:rPr kumimoji="1" lang="en-US" altLang="zh-CN" sz="1400" b="1" dirty="0">
                <a:latin typeface="微软雅黑" pitchFamily="34" charset="-122"/>
                <a:ea typeface="微软雅黑" pitchFamily="34" charset="-122"/>
              </a:rPr>
              <a:t>EN 50129</a:t>
            </a:r>
            <a:r>
              <a:rPr kumimoji="1" lang="zh-CN" altLang="en-US" sz="1400" b="1" dirty="0">
                <a:latin typeface="微软雅黑" pitchFamily="34" charset="-122"/>
                <a:ea typeface="微软雅黑" pitchFamily="34" charset="-122"/>
              </a:rPr>
              <a:t>标准</a:t>
            </a:r>
            <a:r>
              <a:rPr kumimoji="1" lang="en-US" altLang="zh-CN" sz="1400" b="1" dirty="0">
                <a:latin typeface="微软雅黑" pitchFamily="34" charset="-122"/>
                <a:ea typeface="微软雅黑" pitchFamily="34" charset="-122"/>
              </a:rPr>
              <a:t>:</a:t>
            </a:r>
          </a:p>
          <a:p>
            <a:pPr marL="0" indent="0">
              <a:buNone/>
            </a:pPr>
            <a:r>
              <a:rPr kumimoji="1" lang="en-US" altLang="zh-CN" sz="11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铁路应用：</a:t>
            </a:r>
            <a:r>
              <a:rPr kumimoji="1" lang="zh-CN" altLang="en-US" sz="1200" dirty="0">
                <a:solidFill>
                  <a:srgbClr val="FF0000"/>
                </a:solidFill>
                <a:latin typeface="微软雅黑" pitchFamily="34" charset="-122"/>
                <a:ea typeface="微软雅黑" pitchFamily="34" charset="-122"/>
              </a:rPr>
              <a:t>安全相关电子系统</a:t>
            </a:r>
          </a:p>
          <a:p>
            <a:pPr marL="0" indent="0">
              <a:buNone/>
            </a:pP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对于安全管理，引入</a:t>
            </a:r>
            <a:r>
              <a:rPr kumimoji="1" lang="en-US" altLang="zh-CN" sz="1200" dirty="0">
                <a:latin typeface="微软雅黑" pitchFamily="34" charset="-122"/>
                <a:ea typeface="微软雅黑" pitchFamily="34" charset="-122"/>
              </a:rPr>
              <a:t>IEC61508</a:t>
            </a:r>
            <a:r>
              <a:rPr kumimoji="1" lang="zh-CN" altLang="en-US" sz="1200" dirty="0">
                <a:latin typeface="微软雅黑" pitchFamily="34" charset="-122"/>
                <a:ea typeface="微软雅黑" pitchFamily="34" charset="-122"/>
              </a:rPr>
              <a:t>提出的安全生命周期概念，就是说对于安全相关系统的安全部分，在设计时按照该步骤进行设计，并且需要进行全程的安全评估和验证，目的是进一步减少和安全相关的人为失误，进而减少系统故障风险。</a:t>
            </a:r>
          </a:p>
        </p:txBody>
      </p:sp>
      <p:sp>
        <p:nvSpPr>
          <p:cNvPr id="5" name="TextBox 3">
            <a:extLst>
              <a:ext uri="{FF2B5EF4-FFF2-40B4-BE49-F238E27FC236}">
                <a16:creationId xmlns:a16="http://schemas.microsoft.com/office/drawing/2014/main" id="{C629080E-F18C-4347-B0AB-E3B9ACEA3AB0}"/>
              </a:ext>
            </a:extLst>
          </p:cNvPr>
          <p:cNvSpPr txBox="1"/>
          <p:nvPr/>
        </p:nvSpPr>
        <p:spPr>
          <a:xfrm>
            <a:off x="463550" y="170934"/>
            <a:ext cx="48323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2</a:t>
            </a:r>
            <a:r>
              <a:rPr kumimoji="1" lang="zh-CN" altLang="en-US" b="1" dirty="0">
                <a:solidFill>
                  <a:srgbClr val="009EA1"/>
                </a:solidFill>
                <a:latin typeface="微软雅黑" pitchFamily="34" charset="-122"/>
                <a:ea typeface="微软雅黑" pitchFamily="34" charset="-122"/>
              </a:rPr>
              <a:t>、</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认证的标准</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390393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410" y="685800"/>
            <a:ext cx="8352540" cy="1754326"/>
          </a:xfrm>
          <a:prstGeom prst="rect">
            <a:avLst/>
          </a:prstGeom>
          <a:noFill/>
        </p:spPr>
        <p:txBody>
          <a:bodyPr wrap="square" rtlCol="0">
            <a:spAutoFit/>
          </a:bodyPr>
          <a:lstStyle/>
          <a:p>
            <a:r>
              <a:rPr kumimoji="1" lang="en-US" altLang="zh-CN" sz="1200" dirty="0">
                <a:latin typeface="微软雅黑" pitchFamily="34" charset="-122"/>
                <a:ea typeface="微软雅黑" pitchFamily="34" charset="-122"/>
              </a:rPr>
              <a:t>	SIL</a:t>
            </a:r>
            <a:r>
              <a:rPr kumimoji="1" lang="zh-CN" altLang="en-US" sz="1200" dirty="0">
                <a:latin typeface="微软雅黑" pitchFamily="34" charset="-122"/>
                <a:ea typeface="微软雅黑" pitchFamily="34" charset="-122"/>
              </a:rPr>
              <a:t>等级划定，根据</a:t>
            </a:r>
            <a:r>
              <a:rPr lang="zh-CN" altLang="en-US" sz="1200" b="1" dirty="0">
                <a:solidFill>
                  <a:srgbClr val="FF0000"/>
                </a:solidFill>
              </a:rPr>
              <a:t>目标平均失效概率</a:t>
            </a:r>
            <a:r>
              <a:rPr lang="zh-CN" altLang="en-US" sz="1200" dirty="0"/>
              <a:t>来判断。</a:t>
            </a:r>
            <a:endParaRPr lang="en-US" altLang="zh-CN" sz="1200" dirty="0"/>
          </a:p>
          <a:p>
            <a:endParaRPr lang="en-US" altLang="zh-CN" sz="1200" dirty="0"/>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根据安全相关系统的使用方式，要求发生的频率可分为</a:t>
            </a:r>
            <a:r>
              <a:rPr kumimoji="1" lang="zh-CN" altLang="en-US" sz="1200" dirty="0">
                <a:solidFill>
                  <a:srgbClr val="FF0000"/>
                </a:solidFill>
                <a:latin typeface="微软雅黑" pitchFamily="34" charset="-122"/>
                <a:ea typeface="微软雅黑" pitchFamily="34" charset="-122"/>
              </a:rPr>
              <a:t>低要求操作模式</a:t>
            </a:r>
            <a:r>
              <a:rPr kumimoji="1" lang="en-US" altLang="zh-CN" sz="1200" dirty="0">
                <a:solidFill>
                  <a:srgbClr val="FF0000"/>
                </a:solidFill>
                <a:latin typeface="微软雅黑" pitchFamily="34" charset="-122"/>
                <a:ea typeface="微软雅黑" pitchFamily="34" charset="-122"/>
              </a:rPr>
              <a:t>(&lt;=1</a:t>
            </a:r>
            <a:r>
              <a:rPr kumimoji="1" lang="zh-CN" altLang="en-US" sz="1200" dirty="0">
                <a:solidFill>
                  <a:srgbClr val="FF0000"/>
                </a:solidFill>
                <a:latin typeface="微软雅黑" pitchFamily="34" charset="-122"/>
                <a:ea typeface="微软雅黑" pitchFamily="34" charset="-122"/>
              </a:rPr>
              <a:t>次</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年</a:t>
            </a:r>
            <a:r>
              <a:rPr kumimoji="1" lang="en-US" altLang="zh-CN" sz="1200" dirty="0">
                <a:solidFill>
                  <a:srgbClr val="FF0000"/>
                </a:solidFill>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和</a:t>
            </a:r>
            <a:r>
              <a:rPr kumimoji="1" lang="zh-CN" altLang="en-US" sz="1200" dirty="0">
                <a:solidFill>
                  <a:srgbClr val="FF0000"/>
                </a:solidFill>
                <a:latin typeface="微软雅黑" pitchFamily="34" charset="-122"/>
                <a:ea typeface="微软雅黑" pitchFamily="34" charset="-122"/>
              </a:rPr>
              <a:t>高要求或连续操作模式 </a:t>
            </a:r>
            <a:r>
              <a:rPr kumimoji="1" lang="en-US" altLang="zh-CN" sz="1200" dirty="0">
                <a:solidFill>
                  <a:srgbClr val="FF0000"/>
                </a:solidFill>
                <a:latin typeface="微软雅黑" pitchFamily="34" charset="-122"/>
                <a:ea typeface="微软雅黑" pitchFamily="34" charset="-122"/>
              </a:rPr>
              <a:t>(&gt;=1</a:t>
            </a:r>
            <a:r>
              <a:rPr kumimoji="1" lang="zh-CN" altLang="en-US" sz="1200" dirty="0">
                <a:solidFill>
                  <a:srgbClr val="FF0000"/>
                </a:solidFill>
                <a:latin typeface="微软雅黑" pitchFamily="34" charset="-122"/>
                <a:ea typeface="微软雅黑" pitchFamily="34" charset="-122"/>
              </a:rPr>
              <a:t>次</a:t>
            </a:r>
            <a:r>
              <a:rPr kumimoji="1" lang="en-US" altLang="zh-CN" sz="1200" dirty="0">
                <a:solidFill>
                  <a:srgbClr val="FF0000"/>
                </a:solidFill>
                <a:latin typeface="微软雅黑" pitchFamily="34" charset="-122"/>
                <a:ea typeface="微软雅黑" pitchFamily="34" charset="-122"/>
              </a:rPr>
              <a:t>/</a:t>
            </a:r>
            <a:r>
              <a:rPr kumimoji="1" lang="zh-CN" altLang="en-US" sz="1200" dirty="0">
                <a:solidFill>
                  <a:srgbClr val="FF0000"/>
                </a:solidFill>
                <a:latin typeface="微软雅黑" pitchFamily="34" charset="-122"/>
                <a:ea typeface="微软雅黑" pitchFamily="34" charset="-122"/>
              </a:rPr>
              <a:t>年</a:t>
            </a:r>
            <a:r>
              <a:rPr kumimoji="1" lang="en-US" altLang="zh-CN" sz="1200" dirty="0">
                <a:solidFill>
                  <a:srgbClr val="FF0000"/>
                </a:solidFill>
                <a:latin typeface="微软雅黑" pitchFamily="34" charset="-122"/>
                <a:ea typeface="微软雅黑" pitchFamily="34" charset="-122"/>
              </a:rPr>
              <a:t>)</a:t>
            </a:r>
          </a:p>
          <a:p>
            <a:endParaRPr lang="en-US" altLang="zh-CN" sz="1200" dirty="0"/>
          </a:p>
          <a:p>
            <a:r>
              <a:rPr kumimoji="1" lang="zh-CN" altLang="en-US" sz="1200" dirty="0">
                <a:latin typeface="微软雅黑" pitchFamily="34" charset="-122"/>
                <a:ea typeface="微软雅黑" pitchFamily="34" charset="-122"/>
              </a:rPr>
              <a:t>根据</a:t>
            </a:r>
            <a:r>
              <a:rPr kumimoji="1" lang="en-US" altLang="zh-CN" sz="1200" dirty="0">
                <a:latin typeface="微软雅黑" pitchFamily="34" charset="-122"/>
                <a:ea typeface="微软雅黑" pitchFamily="34" charset="-122"/>
              </a:rPr>
              <a:t>GB/T 20438</a:t>
            </a:r>
            <a:r>
              <a:rPr kumimoji="1" lang="zh-CN" altLang="en-US" sz="1200" dirty="0">
                <a:latin typeface="微软雅黑" pitchFamily="34" charset="-122"/>
                <a:ea typeface="微软雅黑" pitchFamily="34" charset="-122"/>
              </a:rPr>
              <a:t>标准，在不同操作模式下，安全完整性的目标失效概率和目标风险降低入下表：</a:t>
            </a:r>
            <a:r>
              <a:rPr kumimoji="1" lang="en-US" altLang="zh-CN" sz="1200" dirty="0">
                <a:latin typeface="微软雅黑" pitchFamily="34" charset="-122"/>
                <a:ea typeface="微软雅黑" pitchFamily="34" charset="-122"/>
              </a:rPr>
              <a:t>	</a:t>
            </a:r>
          </a:p>
          <a:p>
            <a:r>
              <a:rPr lang="en-US" altLang="zh-CN" sz="1200" dirty="0"/>
              <a:t>	</a:t>
            </a: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低频产品：</a:t>
            </a:r>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安全气囊</a:t>
            </a:r>
            <a:r>
              <a:rPr kumimoji="1" lang="en-US" altLang="zh-CN" sz="1200" dirty="0">
                <a:latin typeface="微软雅黑" pitchFamily="34" charset="-122"/>
                <a:ea typeface="微软雅黑" pitchFamily="34" charset="-122"/>
              </a:rPr>
              <a:t>(SRS)</a:t>
            </a:r>
            <a:r>
              <a:rPr kumimoji="1" lang="zh-CN" altLang="en-US" sz="1200" dirty="0">
                <a:latin typeface="微软雅黑" pitchFamily="34" charset="-122"/>
                <a:ea typeface="微软雅黑" pitchFamily="34" charset="-122"/>
              </a:rPr>
              <a:t>、防抱死系统</a:t>
            </a:r>
            <a:r>
              <a:rPr kumimoji="1" lang="en-US" altLang="zh-CN" sz="1200" dirty="0">
                <a:latin typeface="微软雅黑" pitchFamily="34" charset="-122"/>
                <a:ea typeface="微软雅黑" pitchFamily="34" charset="-122"/>
              </a:rPr>
              <a:t>(ABS)</a:t>
            </a:r>
            <a:r>
              <a:rPr kumimoji="1" lang="zh-CN" altLang="en-US" sz="1200" dirty="0">
                <a:latin typeface="微软雅黑" pitchFamily="34" charset="-122"/>
                <a:ea typeface="微软雅黑" pitchFamily="34" charset="-122"/>
              </a:rPr>
              <a:t>；</a:t>
            </a:r>
            <a:endParaRPr kumimoji="1" lang="en-US" altLang="zh-CN" sz="1200" dirty="0">
              <a:latin typeface="微软雅黑" pitchFamily="34" charset="-122"/>
              <a:ea typeface="微软雅黑" pitchFamily="34" charset="-122"/>
            </a:endParaRPr>
          </a:p>
          <a:p>
            <a:r>
              <a:rPr lang="en-US" altLang="zh-CN" sz="1200" b="1" dirty="0"/>
              <a:t>	</a:t>
            </a:r>
            <a:r>
              <a:rPr kumimoji="1" lang="zh-CN" altLang="en-US" sz="1200" dirty="0">
                <a:latin typeface="微软雅黑" pitchFamily="34" charset="-122"/>
                <a:ea typeface="微软雅黑" pitchFamily="34" charset="-122"/>
              </a:rPr>
              <a:t>高频产品： 刹车、转向</a:t>
            </a:r>
          </a:p>
        </p:txBody>
      </p:sp>
      <p:sp>
        <p:nvSpPr>
          <p:cNvPr id="5" name="TextBox 3">
            <a:extLst>
              <a:ext uri="{FF2B5EF4-FFF2-40B4-BE49-F238E27FC236}">
                <a16:creationId xmlns:a16="http://schemas.microsoft.com/office/drawing/2014/main" id="{0D6BA1B6-B1BB-4AE4-999A-F980329F15B0}"/>
              </a:ext>
            </a:extLst>
          </p:cNvPr>
          <p:cNvSpPr txBox="1"/>
          <p:nvPr/>
        </p:nvSpPr>
        <p:spPr>
          <a:xfrm>
            <a:off x="387349" y="121402"/>
            <a:ext cx="57086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a:t>
            </a:r>
            <a:r>
              <a:rPr kumimoji="1" lang="en-US" altLang="zh-CN" b="1" dirty="0">
                <a:solidFill>
                  <a:srgbClr val="009EA1"/>
                </a:solidFill>
                <a:latin typeface="微软雅黑" pitchFamily="34" charset="-122"/>
                <a:ea typeface="微软雅黑" pitchFamily="34" charset="-122"/>
                <a:sym typeface="Wingdings" panose="05000000000000000000" pitchFamily="2" charset="2"/>
              </a:rPr>
              <a:t>3</a:t>
            </a:r>
            <a:r>
              <a:rPr kumimoji="1" lang="zh-CN" altLang="en-US" b="1" dirty="0">
                <a:solidFill>
                  <a:srgbClr val="009EA1"/>
                </a:solidFill>
                <a:latin typeface="微软雅黑" pitchFamily="34" charset="-122"/>
                <a:ea typeface="微软雅黑" pitchFamily="34" charset="-122"/>
                <a:sym typeface="Wingdings" panose="05000000000000000000" pitchFamily="2" charset="2"/>
              </a:rPr>
              <a:t>、</a:t>
            </a:r>
            <a:r>
              <a:rPr kumimoji="1" lang="en-US" altLang="zh-CN" b="1" dirty="0">
                <a:solidFill>
                  <a:srgbClr val="009EA1"/>
                </a:solidFill>
                <a:latin typeface="微软雅黑" pitchFamily="34" charset="-122"/>
                <a:ea typeface="微软雅黑" pitchFamily="34" charset="-122"/>
                <a:sym typeface="Wingdings" panose="05000000000000000000" pitchFamily="2" charset="2"/>
              </a:rPr>
              <a:t>SIL</a:t>
            </a:r>
            <a:r>
              <a:rPr kumimoji="1" lang="zh-CN" altLang="en-US" b="1" dirty="0">
                <a:solidFill>
                  <a:srgbClr val="009EA1"/>
                </a:solidFill>
                <a:latin typeface="微软雅黑" pitchFamily="34" charset="-122"/>
                <a:ea typeface="微软雅黑" pitchFamily="34" charset="-122"/>
                <a:sym typeface="Wingdings" panose="05000000000000000000" pitchFamily="2" charset="2"/>
              </a:rPr>
              <a:t>认证的等级判断</a:t>
            </a:r>
            <a:endParaRPr kumimoji="1" lang="en-US" altLang="zh-CN" b="1" dirty="0">
              <a:solidFill>
                <a:srgbClr val="009EA1"/>
              </a:solidFill>
              <a:latin typeface="微软雅黑" pitchFamily="34" charset="-122"/>
              <a:ea typeface="微软雅黑" pitchFamily="34" charset="-122"/>
            </a:endParaRPr>
          </a:p>
        </p:txBody>
      </p:sp>
      <p:sp>
        <p:nvSpPr>
          <p:cNvPr id="10" name="文本框 9">
            <a:extLst>
              <a:ext uri="{FF2B5EF4-FFF2-40B4-BE49-F238E27FC236}">
                <a16:creationId xmlns:a16="http://schemas.microsoft.com/office/drawing/2014/main" id="{B2155AED-C0D2-4B8E-B381-BF89C4248C8B}"/>
              </a:ext>
            </a:extLst>
          </p:cNvPr>
          <p:cNvSpPr txBox="1"/>
          <p:nvPr/>
        </p:nvSpPr>
        <p:spPr>
          <a:xfrm>
            <a:off x="696748" y="4204681"/>
            <a:ext cx="2012950" cy="246221"/>
          </a:xfrm>
          <a:prstGeom prst="rect">
            <a:avLst/>
          </a:prstGeom>
          <a:noFill/>
        </p:spPr>
        <p:txBody>
          <a:bodyPr wrap="square" rtlCol="0">
            <a:spAutoFit/>
          </a:bodyPr>
          <a:lstStyle/>
          <a:p>
            <a:r>
              <a:rPr kumimoji="1" lang="en-US" altLang="zh-CN" sz="1000" i="1" dirty="0">
                <a:latin typeface="微软雅黑" pitchFamily="34" charset="-122"/>
                <a:ea typeface="微软雅黑" pitchFamily="34" charset="-122"/>
              </a:rPr>
              <a:t>PFD: </a:t>
            </a:r>
            <a:r>
              <a:rPr kumimoji="1" lang="zh-CN" altLang="en-US" sz="1000" i="1" dirty="0">
                <a:latin typeface="微软雅黑" pitchFamily="34" charset="-122"/>
                <a:ea typeface="微软雅黑" pitchFamily="34" charset="-122"/>
              </a:rPr>
              <a:t>故障概率   </a:t>
            </a:r>
          </a:p>
        </p:txBody>
      </p:sp>
      <p:pic>
        <p:nvPicPr>
          <p:cNvPr id="4" name="图片 3">
            <a:extLst>
              <a:ext uri="{FF2B5EF4-FFF2-40B4-BE49-F238E27FC236}">
                <a16:creationId xmlns:a16="http://schemas.microsoft.com/office/drawing/2014/main" id="{63CCF9A4-BF64-452D-B846-064D642D06D9}"/>
              </a:ext>
            </a:extLst>
          </p:cNvPr>
          <p:cNvPicPr>
            <a:picLocks noChangeAspect="1"/>
          </p:cNvPicPr>
          <p:nvPr/>
        </p:nvPicPr>
        <p:blipFill>
          <a:blip r:embed="rId2"/>
          <a:stretch>
            <a:fillRect/>
          </a:stretch>
        </p:blipFill>
        <p:spPr>
          <a:xfrm>
            <a:off x="108287" y="2703375"/>
            <a:ext cx="4324013" cy="1385315"/>
          </a:xfrm>
          <a:prstGeom prst="rect">
            <a:avLst/>
          </a:prstGeom>
        </p:spPr>
      </p:pic>
      <p:pic>
        <p:nvPicPr>
          <p:cNvPr id="6" name="图片 5">
            <a:extLst>
              <a:ext uri="{FF2B5EF4-FFF2-40B4-BE49-F238E27FC236}">
                <a16:creationId xmlns:a16="http://schemas.microsoft.com/office/drawing/2014/main" id="{7B470696-6E1E-4A49-B2D9-1AF735E11C7B}"/>
              </a:ext>
            </a:extLst>
          </p:cNvPr>
          <p:cNvPicPr>
            <a:picLocks noChangeAspect="1"/>
          </p:cNvPicPr>
          <p:nvPr/>
        </p:nvPicPr>
        <p:blipFill>
          <a:blip r:embed="rId3"/>
          <a:stretch>
            <a:fillRect/>
          </a:stretch>
        </p:blipFill>
        <p:spPr>
          <a:xfrm>
            <a:off x="4432300" y="2703375"/>
            <a:ext cx="4601714" cy="1430475"/>
          </a:xfrm>
          <a:prstGeom prst="rect">
            <a:avLst/>
          </a:prstGeom>
        </p:spPr>
      </p:pic>
    </p:spTree>
    <p:extLst>
      <p:ext uri="{BB962C8B-B14F-4D97-AF65-F5344CB8AC3E}">
        <p14:creationId xmlns:p14="http://schemas.microsoft.com/office/powerpoint/2010/main" val="44541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6234" y="702274"/>
            <a:ext cx="6335713" cy="2862322"/>
          </a:xfrm>
          <a:prstGeom prst="rect">
            <a:avLst/>
          </a:prstGeom>
          <a:noFill/>
        </p:spPr>
        <p:txBody>
          <a:bodyPr wrap="square" rtlCol="0">
            <a:spAutoFit/>
          </a:bodyPr>
          <a:lstStyle/>
          <a:p>
            <a:r>
              <a:rPr kumimoji="1" lang="zh-CN" altLang="en-US" sz="1200" dirty="0">
                <a:latin typeface="微软雅黑" pitchFamily="34" charset="-122"/>
                <a:ea typeface="微软雅黑" pitchFamily="34" charset="-122"/>
              </a:rPr>
              <a:t>安全相关系统应该达到哪一级别的</a:t>
            </a:r>
            <a:r>
              <a:rPr kumimoji="1" lang="en-US" altLang="zh-CN" sz="1200" dirty="0">
                <a:latin typeface="微软雅黑" pitchFamily="34" charset="-122"/>
                <a:ea typeface="微软雅黑" pitchFamily="34" charset="-122"/>
              </a:rPr>
              <a:t>SIL</a:t>
            </a:r>
            <a:r>
              <a:rPr kumimoji="1" lang="zh-CN" altLang="en-US" sz="1200" dirty="0">
                <a:latin typeface="微软雅黑" pitchFamily="34" charset="-122"/>
                <a:ea typeface="微软雅黑" pitchFamily="34" charset="-122"/>
              </a:rPr>
              <a:t>等级，由</a:t>
            </a:r>
            <a:r>
              <a:rPr kumimoji="1" lang="zh-CN" altLang="en-US" sz="1200" dirty="0">
                <a:solidFill>
                  <a:srgbClr val="FF0000"/>
                </a:solidFill>
                <a:latin typeface="微软雅黑" pitchFamily="34" charset="-122"/>
                <a:ea typeface="微软雅黑" pitchFamily="34" charset="-122"/>
              </a:rPr>
              <a:t>风险分析</a:t>
            </a:r>
            <a:r>
              <a:rPr kumimoji="1" lang="zh-CN" altLang="en-US" sz="1200" dirty="0">
                <a:latin typeface="微软雅黑" pitchFamily="34" charset="-122"/>
                <a:ea typeface="微软雅黑" pitchFamily="34" charset="-122"/>
              </a:rPr>
              <a:t>确定，主要分析如下几条：</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a</a:t>
            </a:r>
            <a:r>
              <a:rPr kumimoji="1" lang="zh-CN" altLang="en-US" sz="1200" dirty="0">
                <a:latin typeface="微软雅黑" pitchFamily="34" charset="-122"/>
                <a:ea typeface="微软雅黑" pitchFamily="34" charset="-122"/>
              </a:rPr>
              <a:t>、风险后果严重程度</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b</a:t>
            </a:r>
            <a:r>
              <a:rPr kumimoji="1" lang="zh-CN" altLang="en-US" sz="1200" dirty="0">
                <a:latin typeface="微软雅黑" pitchFamily="34" charset="-122"/>
                <a:ea typeface="微软雅黑" pitchFamily="34" charset="-122"/>
              </a:rPr>
              <a:t>、风险暴露时间和频率</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c</a:t>
            </a:r>
            <a:r>
              <a:rPr kumimoji="1" lang="zh-CN" altLang="en-US" sz="1200" dirty="0">
                <a:latin typeface="微软雅黑" pitchFamily="34" charset="-122"/>
                <a:ea typeface="微软雅黑" pitchFamily="34" charset="-122"/>
              </a:rPr>
              <a:t>、不能避开风险的概率</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d</a:t>
            </a:r>
            <a:r>
              <a:rPr kumimoji="1" lang="zh-CN" altLang="en-US" sz="1200" dirty="0">
                <a:latin typeface="微软雅黑" pitchFamily="34" charset="-122"/>
                <a:ea typeface="微软雅黑" pitchFamily="34" charset="-122"/>
              </a:rPr>
              <a:t>、不期望事件发生的概率</a:t>
            </a:r>
            <a:endParaRPr kumimoji="1" lang="en-US" altLang="zh-CN" sz="1200" dirty="0">
              <a:latin typeface="微软雅黑" pitchFamily="34" charset="-122"/>
              <a:ea typeface="微软雅黑" pitchFamily="34" charset="-122"/>
            </a:endParaRPr>
          </a:p>
          <a:p>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r>
              <a:rPr kumimoji="1" lang="zh-CN" altLang="en-US" sz="1200" dirty="0">
                <a:solidFill>
                  <a:srgbClr val="FF0000"/>
                </a:solidFill>
                <a:latin typeface="微软雅黑" pitchFamily="34" charset="-122"/>
                <a:ea typeface="微软雅黑" pitchFamily="34" charset="-122"/>
              </a:rPr>
              <a:t>在实际应用中，要评估</a:t>
            </a:r>
            <a:r>
              <a:rPr kumimoji="1" lang="en-US" altLang="zh-CN" sz="1200" dirty="0">
                <a:solidFill>
                  <a:srgbClr val="FF0000"/>
                </a:solidFill>
                <a:latin typeface="微软雅黑" pitchFamily="34" charset="-122"/>
                <a:ea typeface="微软雅黑" pitchFamily="34" charset="-122"/>
              </a:rPr>
              <a:t>SIL</a:t>
            </a:r>
            <a:r>
              <a:rPr kumimoji="1" lang="zh-CN" altLang="en-US" sz="1200" dirty="0">
                <a:solidFill>
                  <a:srgbClr val="FF0000"/>
                </a:solidFill>
                <a:latin typeface="微软雅黑" pitchFamily="34" charset="-122"/>
                <a:ea typeface="微软雅黑" pitchFamily="34" charset="-122"/>
              </a:rPr>
              <a:t>需求是非常困难的</a:t>
            </a:r>
            <a:r>
              <a:rPr kumimoji="1" lang="zh-CN" altLang="en-US" sz="1200" dirty="0">
                <a:latin typeface="微软雅黑" pitchFamily="34" charset="-122"/>
                <a:ea typeface="微软雅黑" pitchFamily="34" charset="-122"/>
              </a:rPr>
              <a:t>，除非有一套公认的，以定量范围的术语给出的参数定义，这些定义可能按照评估机构的风险准则标准化过，也可能没有。</a:t>
            </a:r>
            <a:endParaRPr kumimoji="1" lang="en-US" altLang="zh-CN" sz="1200" dirty="0">
              <a:latin typeface="微软雅黑" pitchFamily="34" charset="-122"/>
              <a:ea typeface="微软雅黑" pitchFamily="34" charset="-122"/>
            </a:endParaRPr>
          </a:p>
          <a:p>
            <a:r>
              <a:rPr kumimoji="1" lang="en-US" altLang="zh-CN" sz="1200" dirty="0">
                <a:latin typeface="微软雅黑" pitchFamily="34" charset="-122"/>
                <a:ea typeface="微软雅黑" pitchFamily="34" charset="-122"/>
              </a:rPr>
              <a:t>	</a:t>
            </a:r>
          </a:p>
          <a:p>
            <a:r>
              <a:rPr kumimoji="1" lang="en-US" altLang="zh-CN" sz="1200" dirty="0">
                <a:latin typeface="微软雅黑" pitchFamily="34" charset="-122"/>
                <a:ea typeface="微软雅黑" pitchFamily="34" charset="-122"/>
              </a:rPr>
              <a:t>	</a:t>
            </a:r>
            <a:r>
              <a:rPr kumimoji="1" lang="zh-CN" altLang="en-US" sz="1200" dirty="0">
                <a:latin typeface="微软雅黑" pitchFamily="34" charset="-122"/>
                <a:ea typeface="微软雅黑" pitchFamily="34" charset="-122"/>
              </a:rPr>
              <a:t>所有，采用</a:t>
            </a:r>
            <a:r>
              <a:rPr kumimoji="1" lang="zh-CN" altLang="en-US" sz="1200" dirty="0">
                <a:solidFill>
                  <a:srgbClr val="FF0000"/>
                </a:solidFill>
                <a:latin typeface="微软雅黑" pitchFamily="34" charset="-122"/>
                <a:ea typeface="微软雅黑" pitchFamily="34" charset="-122"/>
              </a:rPr>
              <a:t>风险分析图</a:t>
            </a:r>
            <a:r>
              <a:rPr kumimoji="1" lang="zh-CN" altLang="en-US" sz="1200" dirty="0">
                <a:latin typeface="微软雅黑" pitchFamily="34" charset="-122"/>
                <a:ea typeface="微软雅黑" pitchFamily="34" charset="-122"/>
              </a:rPr>
              <a:t>来判断，通过半定量方法</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或半定性，一定在定量和定性之间的某个位置</a:t>
            </a:r>
            <a:r>
              <a:rPr kumimoji="1" lang="en-US" altLang="zh-CN" sz="1200" dirty="0">
                <a:latin typeface="微软雅黑" pitchFamily="34" charset="-122"/>
                <a:ea typeface="微软雅黑" pitchFamily="34" charset="-122"/>
              </a:rPr>
              <a:t>)</a:t>
            </a:r>
            <a:r>
              <a:rPr kumimoji="1" lang="zh-CN" altLang="en-US" sz="1200" dirty="0">
                <a:latin typeface="微软雅黑" pitchFamily="34" charset="-122"/>
                <a:ea typeface="微软雅黑" pitchFamily="34" charset="-122"/>
              </a:rPr>
              <a:t>来分析，如下图</a:t>
            </a:r>
            <a:r>
              <a:rPr kumimoji="1" lang="en-US" altLang="zh-CN" sz="1200" dirty="0">
                <a:latin typeface="微软雅黑" pitchFamily="34" charset="-122"/>
                <a:ea typeface="微软雅黑" pitchFamily="34" charset="-122"/>
              </a:rPr>
              <a:t>:</a:t>
            </a:r>
          </a:p>
        </p:txBody>
      </p:sp>
      <p:sp>
        <p:nvSpPr>
          <p:cNvPr id="5" name="TextBox 3">
            <a:extLst>
              <a:ext uri="{FF2B5EF4-FFF2-40B4-BE49-F238E27FC236}">
                <a16:creationId xmlns:a16="http://schemas.microsoft.com/office/drawing/2014/main" id="{768A22C2-8FA7-4E92-B124-34944F1BF984}"/>
              </a:ext>
            </a:extLst>
          </p:cNvPr>
          <p:cNvSpPr txBox="1"/>
          <p:nvPr/>
        </p:nvSpPr>
        <p:spPr>
          <a:xfrm>
            <a:off x="387349" y="121402"/>
            <a:ext cx="5708650" cy="369332"/>
          </a:xfrm>
          <a:prstGeom prst="rect">
            <a:avLst/>
          </a:prstGeom>
          <a:noFill/>
        </p:spPr>
        <p:txBody>
          <a:bodyPr wrap="square" rtlCol="0">
            <a:spAutoFit/>
          </a:bodyPr>
          <a:lstStyle/>
          <a:p>
            <a:r>
              <a:rPr kumimoji="1" lang="zh-CN" altLang="en-US" b="1" dirty="0">
                <a:solidFill>
                  <a:srgbClr val="009EA1"/>
                </a:solidFill>
                <a:latin typeface="微软雅黑" pitchFamily="34" charset="-122"/>
                <a:ea typeface="微软雅黑" pitchFamily="34" charset="-122"/>
              </a:rPr>
              <a:t>一、</a:t>
            </a:r>
            <a:r>
              <a:rPr kumimoji="1" lang="en-US" altLang="zh-CN" b="1" dirty="0">
                <a:solidFill>
                  <a:srgbClr val="009EA1"/>
                </a:solidFill>
                <a:latin typeface="微软雅黑" pitchFamily="34" charset="-122"/>
                <a:ea typeface="微软雅黑" pitchFamily="34" charset="-122"/>
              </a:rPr>
              <a:t>SIL</a:t>
            </a:r>
            <a:r>
              <a:rPr kumimoji="1" lang="zh-CN" altLang="en-US" b="1" dirty="0">
                <a:solidFill>
                  <a:srgbClr val="009EA1"/>
                </a:solidFill>
                <a:latin typeface="微软雅黑" pitchFamily="34" charset="-122"/>
                <a:ea typeface="微软雅黑" pitchFamily="34" charset="-122"/>
              </a:rPr>
              <a:t>认证是什么 </a:t>
            </a:r>
            <a:r>
              <a:rPr kumimoji="1" lang="en-US" altLang="zh-CN" b="1" dirty="0">
                <a:solidFill>
                  <a:srgbClr val="009EA1"/>
                </a:solidFill>
                <a:latin typeface="微软雅黑" pitchFamily="34" charset="-122"/>
                <a:ea typeface="微软雅黑" pitchFamily="34" charset="-122"/>
              </a:rPr>
              <a:t>| </a:t>
            </a:r>
            <a:r>
              <a:rPr kumimoji="1" lang="en-US" altLang="zh-CN" b="1" dirty="0">
                <a:solidFill>
                  <a:srgbClr val="009EA1"/>
                </a:solidFill>
                <a:latin typeface="微软雅黑" pitchFamily="34" charset="-122"/>
                <a:ea typeface="微软雅黑" pitchFamily="34" charset="-122"/>
                <a:sym typeface="Wingdings" panose="05000000000000000000" pitchFamily="2" charset="2"/>
              </a:rPr>
              <a:t>3</a:t>
            </a:r>
            <a:r>
              <a:rPr kumimoji="1" lang="zh-CN" altLang="en-US" b="1" dirty="0">
                <a:solidFill>
                  <a:srgbClr val="009EA1"/>
                </a:solidFill>
                <a:latin typeface="微软雅黑" pitchFamily="34" charset="-122"/>
                <a:ea typeface="微软雅黑" pitchFamily="34" charset="-122"/>
                <a:sym typeface="Wingdings" panose="05000000000000000000" pitchFamily="2" charset="2"/>
              </a:rPr>
              <a:t>、</a:t>
            </a:r>
            <a:r>
              <a:rPr kumimoji="1" lang="en-US" altLang="zh-CN" b="1" dirty="0">
                <a:solidFill>
                  <a:srgbClr val="009EA1"/>
                </a:solidFill>
                <a:latin typeface="微软雅黑" pitchFamily="34" charset="-122"/>
                <a:ea typeface="微软雅黑" pitchFamily="34" charset="-122"/>
                <a:sym typeface="Wingdings" panose="05000000000000000000" pitchFamily="2" charset="2"/>
              </a:rPr>
              <a:t>SIL</a:t>
            </a:r>
            <a:r>
              <a:rPr kumimoji="1" lang="zh-CN" altLang="en-US" b="1" dirty="0">
                <a:solidFill>
                  <a:srgbClr val="009EA1"/>
                </a:solidFill>
                <a:latin typeface="微软雅黑" pitchFamily="34" charset="-122"/>
                <a:ea typeface="微软雅黑" pitchFamily="34" charset="-122"/>
                <a:sym typeface="Wingdings" panose="05000000000000000000" pitchFamily="2" charset="2"/>
              </a:rPr>
              <a:t>认证的等级判断</a:t>
            </a:r>
            <a:endParaRPr kumimoji="1" lang="en-US" altLang="zh-CN" b="1" dirty="0">
              <a:solidFill>
                <a:srgbClr val="009EA1"/>
              </a:solidFill>
              <a:latin typeface="微软雅黑" pitchFamily="34" charset="-122"/>
              <a:ea typeface="微软雅黑" pitchFamily="34" charset="-122"/>
            </a:endParaRPr>
          </a:p>
        </p:txBody>
      </p:sp>
    </p:spTree>
    <p:extLst>
      <p:ext uri="{BB962C8B-B14F-4D97-AF65-F5344CB8AC3E}">
        <p14:creationId xmlns:p14="http://schemas.microsoft.com/office/powerpoint/2010/main" val="312333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terms/"/>
    <ds:schemaRef ds:uri="http://purl.org/dc/elements/1.1/"/>
    <ds:schemaRef ds:uri="http://www.w3.org/XML/1998/namespace"/>
    <ds:schemaRef ds:uri="http://schemas.microsoft.com/office/2006/metadata/properties"/>
    <ds:schemaRef ds:uri="http://schemas.microsoft.com/sharepoint/v3/fields"/>
    <ds:schemaRef ds:uri="http://schemas.microsoft.com/office/infopath/2007/PartnerControls"/>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11479</TotalTime>
  <Words>1307</Words>
  <Application>Microsoft Office PowerPoint</Application>
  <PresentationFormat>全屏显示(16:9)</PresentationFormat>
  <Paragraphs>698</Paragraphs>
  <Slides>58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等线</vt:lpstr>
      <vt:lpstr>方正正大黑简体</vt:lpstr>
      <vt:lpstr>楷体</vt:lpstr>
      <vt:lpstr>宋体</vt:lpstr>
      <vt:lpstr>微软雅黑</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刘煜海</cp:lastModifiedBy>
  <cp:revision>1638</cp:revision>
  <dcterms:created xsi:type="dcterms:W3CDTF">2010-04-12T23:12:02Z</dcterms:created>
  <dcterms:modified xsi:type="dcterms:W3CDTF">2018-07-23T08:33:47Z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