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4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2DAF-5E6B-5640-86E8-789911002977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904E-BD60-3D4F-92A6-1532245A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2DAF-5E6B-5640-86E8-789911002977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904E-BD60-3D4F-92A6-1532245A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2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2DAF-5E6B-5640-86E8-789911002977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904E-BD60-3D4F-92A6-1532245A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2DAF-5E6B-5640-86E8-789911002977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904E-BD60-3D4F-92A6-1532245A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2DAF-5E6B-5640-86E8-789911002977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904E-BD60-3D4F-92A6-1532245A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5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2DAF-5E6B-5640-86E8-789911002977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904E-BD60-3D4F-92A6-1532245A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9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2DAF-5E6B-5640-86E8-789911002977}" type="datetimeFigureOut">
              <a:rPr lang="en-US" smtClean="0"/>
              <a:t>7/8/15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904E-BD60-3D4F-92A6-1532245A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2DAF-5E6B-5640-86E8-789911002977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904E-BD60-3D4F-92A6-1532245A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2DAF-5E6B-5640-86E8-789911002977}" type="datetimeFigureOut">
              <a:rPr lang="en-US" smtClean="0"/>
              <a:t>7/8/15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904E-BD60-3D4F-92A6-1532245A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2DAF-5E6B-5640-86E8-789911002977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904E-BD60-3D4F-92A6-1532245A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4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2DAF-5E6B-5640-86E8-789911002977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904E-BD60-3D4F-92A6-1532245A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2DAF-5E6B-5640-86E8-789911002977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904E-BD60-3D4F-92A6-1532245A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OCFS: Optimized Collaborative Feature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7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 and Tables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Figure showing Workflow</a:t>
            </a:r>
          </a:p>
          <a:p>
            <a:r>
              <a:rPr lang="en-US" smtClean="0"/>
              <a:t>Figure </a:t>
            </a:r>
            <a:r>
              <a:rPr lang="en-US" dirty="0" smtClean="0"/>
              <a:t>Different </a:t>
            </a:r>
            <a:r>
              <a:rPr lang="en-US" dirty="0"/>
              <a:t>confusion/</a:t>
            </a:r>
            <a:r>
              <a:rPr lang="en-US" dirty="0" err="1"/>
              <a:t>nn</a:t>
            </a:r>
            <a:r>
              <a:rPr lang="en-US" dirty="0"/>
              <a:t>/global followers probability for </a:t>
            </a:r>
            <a:r>
              <a:rPr lang="en-US" dirty="0" smtClean="0"/>
              <a:t>PSO (first explain the behavioral PSO)</a:t>
            </a:r>
            <a:endParaRPr lang="en-US" dirty="0"/>
          </a:p>
          <a:p>
            <a:r>
              <a:rPr lang="en-US" dirty="0" smtClean="0"/>
              <a:t>Table showing Comparison of individual algorithms, individual + PSO, union + PSO, best algorithms + PSO</a:t>
            </a:r>
          </a:p>
          <a:p>
            <a:r>
              <a:rPr lang="en-US" dirty="0" smtClean="0"/>
              <a:t>Figure showing convergence of PSO under different scenarios (run-time comparison)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60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669228" y="209653"/>
            <a:ext cx="6926961" cy="6165017"/>
            <a:chOff x="388650" y="419158"/>
            <a:chExt cx="7739468" cy="6165017"/>
          </a:xfrm>
        </p:grpSpPr>
        <p:grpSp>
          <p:nvGrpSpPr>
            <p:cNvPr id="4" name="Group 3"/>
            <p:cNvGrpSpPr/>
            <p:nvPr/>
          </p:nvGrpSpPr>
          <p:grpSpPr>
            <a:xfrm>
              <a:off x="388650" y="419158"/>
              <a:ext cx="6843744" cy="5410189"/>
              <a:chOff x="545134" y="692168"/>
              <a:chExt cx="7644614" cy="541018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5134" y="692168"/>
                <a:ext cx="7644614" cy="4910170"/>
                <a:chOff x="-1103302" y="-182858"/>
                <a:chExt cx="9444909" cy="5686753"/>
              </a:xfrm>
              <a:noFill/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-1103302" y="2032420"/>
                  <a:ext cx="9444909" cy="3471475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Flowchart: Process 4"/>
                <p:cNvSpPr/>
                <p:nvPr/>
              </p:nvSpPr>
              <p:spPr>
                <a:xfrm>
                  <a:off x="1603999" y="-182858"/>
                  <a:ext cx="3626832" cy="788407"/>
                </a:xfrm>
                <a:prstGeom prst="flowChartProcess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 smtClean="0">
                    <a:solidFill>
                      <a:srgbClr val="000000"/>
                    </a:solidFill>
                    <a:latin typeface="Cambria"/>
                    <a:ea typeface="ＭＳ 明朝"/>
                    <a:cs typeface="Times New Roman"/>
                  </a:endParaRPr>
                </a:p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Cambria"/>
                      <a:ea typeface="ＭＳ 明朝"/>
                      <a:cs typeface="Times New Roman"/>
                    </a:rPr>
                    <a:t>Input data matrix</a:t>
                  </a:r>
                </a:p>
                <a:p>
                  <a:pPr algn="ctr"/>
                  <a:endParaRPr lang="en-US" sz="1200" dirty="0">
                    <a:latin typeface="Times"/>
                    <a:ea typeface="ＭＳ 明朝"/>
                    <a:cs typeface="Times New Roman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200" kern="1200" dirty="0" smtClean="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Flowchart: Process 6"/>
                <p:cNvSpPr/>
                <p:nvPr/>
              </p:nvSpPr>
              <p:spPr>
                <a:xfrm>
                  <a:off x="-380798" y="2238232"/>
                  <a:ext cx="2274277" cy="1058504"/>
                </a:xfrm>
                <a:prstGeom prst="flowChartProcess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ea typeface="ＭＳ 明朝"/>
                      <a:cs typeface="Times New Roman"/>
                    </a:rPr>
                    <a:t>Top ranked v</a:t>
                  </a: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ＭＳ 明朝"/>
                      <a:cs typeface="Times New Roman"/>
                    </a:rPr>
                    <a:t>ariables from method 1</a:t>
                  </a:r>
                  <a:endParaRPr lang="en-US" sz="12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30" idx="2"/>
                </p:cNvCxnSpPr>
                <p:nvPr/>
              </p:nvCxnSpPr>
              <p:spPr>
                <a:xfrm>
                  <a:off x="3282013" y="1560771"/>
                  <a:ext cx="0" cy="471649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 Box 13"/>
                <p:cNvSpPr txBox="1"/>
                <p:nvPr/>
              </p:nvSpPr>
              <p:spPr>
                <a:xfrm>
                  <a:off x="233299" y="1766083"/>
                  <a:ext cx="1983402" cy="57237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2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2354854" y="5733025"/>
                <a:ext cx="2304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en-US" b="1" dirty="0"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32" name="Flowchart: Process 6"/>
            <p:cNvSpPr/>
            <p:nvPr/>
          </p:nvSpPr>
          <p:spPr>
            <a:xfrm>
              <a:off x="4892645" y="2509625"/>
              <a:ext cx="1647932" cy="91395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Times New Roman"/>
                  <a:ea typeface="ＭＳ 明朝"/>
                  <a:cs typeface="Times New Roman"/>
                </a:rPr>
                <a:t>Top ranked variables from method n</a:t>
              </a:r>
              <a:endParaRPr lang="en-US" sz="1200" dirty="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33" name="Flowchart: Process 6"/>
            <p:cNvSpPr/>
            <p:nvPr/>
          </p:nvSpPr>
          <p:spPr>
            <a:xfrm>
              <a:off x="2895429" y="2525752"/>
              <a:ext cx="1647932" cy="91395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Times New Roman"/>
                  <a:ea typeface="ＭＳ 明朝"/>
                  <a:cs typeface="Times New Roman"/>
                </a:rPr>
                <a:t>Top ranked variables from method </a:t>
              </a:r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ea typeface="ＭＳ 明朝"/>
                  <a:cs typeface="Times New Roman"/>
                </a:rPr>
                <a:t>2</a:t>
              </a:r>
              <a:endParaRPr lang="en-US" sz="1200" dirty="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51" name="Flowchart: Process 6"/>
            <p:cNvSpPr/>
            <p:nvPr/>
          </p:nvSpPr>
          <p:spPr>
            <a:xfrm>
              <a:off x="2717221" y="3973437"/>
              <a:ext cx="1647932" cy="91395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ea typeface="ＭＳ 明朝"/>
                  <a:cs typeface="Times New Roman"/>
                </a:rPr>
                <a:t>Union of top ranked variables</a:t>
              </a:r>
              <a:endParaRPr lang="en-US" sz="1200" dirty="0"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54" name="Flowchart: Process 6"/>
            <p:cNvSpPr/>
            <p:nvPr/>
          </p:nvSpPr>
          <p:spPr>
            <a:xfrm>
              <a:off x="2215106" y="5552388"/>
              <a:ext cx="2328255" cy="91395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ea typeface="ＭＳ 明朝"/>
                  <a:cs typeface="Times New Roman"/>
                </a:rPr>
                <a:t>Variables selected based on the B3PSO algorithm</a:t>
              </a:r>
              <a:endParaRPr lang="en-US" sz="1200" dirty="0"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3480714" y="5081066"/>
              <a:ext cx="0" cy="378949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64369" y="3456258"/>
              <a:ext cx="0" cy="259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867069" y="3715679"/>
              <a:ext cx="37973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525886" y="3704837"/>
              <a:ext cx="0" cy="259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868533" y="3456258"/>
              <a:ext cx="0" cy="259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543360" y="2966603"/>
              <a:ext cx="192169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Process 6"/>
            <p:cNvSpPr/>
            <p:nvPr/>
          </p:nvSpPr>
          <p:spPr>
            <a:xfrm>
              <a:off x="6089986" y="5436149"/>
              <a:ext cx="2038132" cy="114802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ea typeface="ＭＳ 明朝"/>
                  <a:cs typeface="Times New Roman"/>
                </a:rPr>
                <a:t>Output</a:t>
              </a:r>
            </a:p>
            <a:p>
              <a:pPr marL="171450" indent="-171450" algn="ctr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ea typeface="ＭＳ 明朝"/>
                  <a:cs typeface="Times New Roman"/>
                </a:rPr>
                <a:t>List of best subset of variables</a:t>
              </a:r>
            </a:p>
            <a:p>
              <a:pPr marL="171450" indent="-171450" algn="ctr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ea typeface="ＭＳ 明朝"/>
                  <a:cs typeface="Times New Roman"/>
                </a:rPr>
                <a:t>K-fold cross-validation</a:t>
              </a:r>
            </a:p>
            <a:p>
              <a:pPr marL="171450" indent="-171450" algn="ctr">
                <a:buFont typeface="Arial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Times New Roman"/>
                  <a:ea typeface="ＭＳ 明朝"/>
                  <a:cs typeface="Times New Roman"/>
                </a:rPr>
                <a:t>I</a:t>
              </a:r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ea typeface="ＭＳ 明朝"/>
                  <a:cs typeface="Times New Roman"/>
                </a:rPr>
                <a:t>ndependent test set validation (if provided)</a:t>
              </a:r>
              <a:endParaRPr lang="en-US" sz="1200" dirty="0">
                <a:latin typeface="Times"/>
                <a:ea typeface="ＭＳ 明朝"/>
                <a:cs typeface="Times New Roman"/>
              </a:endParaRPr>
            </a:p>
          </p:txBody>
        </p:sp>
      </p:grpSp>
      <p:cxnSp>
        <p:nvCxnSpPr>
          <p:cNvPr id="91" name="Straight Connector 90"/>
          <p:cNvCxnSpPr>
            <a:stCxn id="20" idx="1"/>
          </p:cNvCxnSpPr>
          <p:nvPr/>
        </p:nvCxnSpPr>
        <p:spPr>
          <a:xfrm flipH="1">
            <a:off x="248772" y="550024"/>
            <a:ext cx="2176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48772" y="550024"/>
            <a:ext cx="0" cy="5250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48772" y="3495332"/>
            <a:ext cx="4204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48772" y="5800657"/>
            <a:ext cx="15619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4"/>
          <p:cNvSpPr/>
          <p:nvPr/>
        </p:nvSpPr>
        <p:spPr>
          <a:xfrm>
            <a:off x="5391090" y="1365747"/>
            <a:ext cx="1200759" cy="3494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Sampling N</a:t>
            </a:r>
          </a:p>
          <a:p>
            <a:pPr algn="ctr"/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29" name="Flowchart: Process 4"/>
          <p:cNvSpPr/>
          <p:nvPr/>
        </p:nvSpPr>
        <p:spPr>
          <a:xfrm>
            <a:off x="669228" y="1380801"/>
            <a:ext cx="1200759" cy="3494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Sampling 1</a:t>
            </a:r>
          </a:p>
          <a:p>
            <a:pPr algn="ctr"/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30" name="Flowchart: Process 4"/>
          <p:cNvSpPr/>
          <p:nvPr/>
        </p:nvSpPr>
        <p:spPr>
          <a:xfrm>
            <a:off x="2912840" y="1365747"/>
            <a:ext cx="1200759" cy="3494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Sampling 2</a:t>
            </a:r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269947" y="1134157"/>
            <a:ext cx="4721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0"/>
          </p:cNvCxnSpPr>
          <p:nvPr/>
        </p:nvCxnSpPr>
        <p:spPr>
          <a:xfrm flipV="1">
            <a:off x="1269608" y="1134157"/>
            <a:ext cx="340" cy="246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991706" y="1134157"/>
            <a:ext cx="0" cy="22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513220" y="1176488"/>
            <a:ext cx="0" cy="22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513220" y="890395"/>
            <a:ext cx="0" cy="22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0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73538" y="1734405"/>
            <a:ext cx="7502769" cy="39455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Times New Roman"/>
                <a:cs typeface="Times New Roman"/>
              </a:rPr>
              <a:t> </a:t>
            </a:r>
            <a:endParaRPr lang="en-US" sz="1200">
              <a:effectLst/>
              <a:ea typeface="ＭＳ 明朝"/>
              <a:cs typeface="Times New Roman"/>
            </a:endParaRPr>
          </a:p>
        </p:txBody>
      </p:sp>
      <p:sp>
        <p:nvSpPr>
          <p:cNvPr id="14" name="Flowchart: Process 4"/>
          <p:cNvSpPr/>
          <p:nvPr/>
        </p:nvSpPr>
        <p:spPr>
          <a:xfrm>
            <a:off x="72609" y="439145"/>
            <a:ext cx="1803083" cy="6807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Data matrix after stage 1 processing</a:t>
            </a:r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16" name="Flowchart: Process 4"/>
          <p:cNvSpPr/>
          <p:nvPr/>
        </p:nvSpPr>
        <p:spPr>
          <a:xfrm>
            <a:off x="1196020" y="2631515"/>
            <a:ext cx="1291967" cy="114318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Features selected using B3PSO for </a:t>
            </a:r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set 1 based </a:t>
            </a:r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on inner CV</a:t>
            </a:r>
          </a:p>
          <a:p>
            <a:pPr algn="ctr"/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19" name="Flowchart: Process 4"/>
          <p:cNvSpPr/>
          <p:nvPr/>
        </p:nvSpPr>
        <p:spPr>
          <a:xfrm>
            <a:off x="2757227" y="2631515"/>
            <a:ext cx="1200759" cy="114318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Features selected using B3PSO for </a:t>
            </a:r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set 2 </a:t>
            </a:r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based on inner CV</a:t>
            </a:r>
          </a:p>
          <a:p>
            <a:pPr algn="ctr"/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20" name="Flowchart: Process 4"/>
          <p:cNvSpPr/>
          <p:nvPr/>
        </p:nvSpPr>
        <p:spPr>
          <a:xfrm>
            <a:off x="5929305" y="2631515"/>
            <a:ext cx="1200759" cy="114318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Features selected using B3PSO for </a:t>
            </a:r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set n </a:t>
            </a:r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based on inner CV</a:t>
            </a:r>
          </a:p>
          <a:p>
            <a:pPr algn="ctr"/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25" name="Flowchart: Process 6"/>
          <p:cNvSpPr/>
          <p:nvPr/>
        </p:nvSpPr>
        <p:spPr>
          <a:xfrm>
            <a:off x="6369538" y="5777428"/>
            <a:ext cx="2688982" cy="10414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rPr>
              <a:t>Output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rPr>
              <a:t>List of best subset of variables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rPr>
              <a:t>K-fold cross-</a:t>
            </a:r>
            <a:r>
              <a:rPr lang="en-US" sz="1200" dirty="0" smtClean="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rPr>
              <a:t>validation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rPr>
              <a:t>Stability matrix</a:t>
            </a:r>
            <a:endParaRPr lang="en-US" sz="1200" dirty="0" smtClean="0">
              <a:solidFill>
                <a:srgbClr val="000000"/>
              </a:solidFill>
              <a:latin typeface="Times New Roman"/>
              <a:ea typeface="ＭＳ 明朝"/>
              <a:cs typeface="Times New Roman"/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rPr>
              <a:t>ndependent test set validation (if provided)</a:t>
            </a:r>
            <a:endParaRPr lang="en-US" sz="1200" dirty="0">
              <a:latin typeface="Times"/>
              <a:ea typeface="ＭＳ 明朝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40142" y="1780571"/>
            <a:ext cx="82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ested </a:t>
            </a:r>
          </a:p>
          <a:p>
            <a:r>
              <a:rPr lang="en-US" dirty="0" smtClean="0"/>
              <a:t>CV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271723" y="1294337"/>
            <a:ext cx="116" cy="407241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04931" y="1793019"/>
            <a:ext cx="149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set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37154" y="1780571"/>
            <a:ext cx="149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</a:t>
            </a:r>
            <a:r>
              <a:rPr lang="en-US" dirty="0" smtClean="0"/>
              <a:t>g set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75959" y="206466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{S1,S2,S4}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37166" y="204161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{S1,S2,S3}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37792" y="20255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{S2,S3,S4}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74438" y="202558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{S1,S3</a:t>
            </a:r>
            <a:r>
              <a:rPr lang="en-US" dirty="0" smtClean="0"/>
              <a:t>,…</a:t>
            </a:r>
            <a:r>
              <a:rPr lang="en-US" dirty="0" err="1" smtClean="0"/>
              <a:t>Sn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32647" y="1775424"/>
            <a:ext cx="149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set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47489" y="1776321"/>
            <a:ext cx="202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set</a:t>
            </a:r>
            <a:r>
              <a:rPr lang="en-US" dirty="0"/>
              <a:t> </a:t>
            </a:r>
            <a:r>
              <a:rPr lang="en-US" dirty="0" smtClean="0"/>
              <a:t>n</a:t>
            </a:r>
            <a:endParaRPr lang="en-US" dirty="0" smtClean="0"/>
          </a:p>
        </p:txBody>
      </p:sp>
      <p:sp>
        <p:nvSpPr>
          <p:cNvPr id="38" name="Flowchart: Process 4"/>
          <p:cNvSpPr/>
          <p:nvPr/>
        </p:nvSpPr>
        <p:spPr>
          <a:xfrm>
            <a:off x="4349061" y="2631515"/>
            <a:ext cx="1200759" cy="114318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Features selected using B3PSO for </a:t>
            </a:r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set </a:t>
            </a:r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3 based on inner CV</a:t>
            </a:r>
          </a:p>
          <a:p>
            <a:pPr algn="ctr"/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39" name="Flowchart: Process 4"/>
          <p:cNvSpPr/>
          <p:nvPr/>
        </p:nvSpPr>
        <p:spPr>
          <a:xfrm>
            <a:off x="2885551" y="6165131"/>
            <a:ext cx="2608745" cy="59266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Aggregation, stability estimation, and evaluation</a:t>
            </a:r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40" name="Flowchart: Process 4"/>
          <p:cNvSpPr/>
          <p:nvPr/>
        </p:nvSpPr>
        <p:spPr>
          <a:xfrm>
            <a:off x="1275959" y="4675796"/>
            <a:ext cx="1200759" cy="66838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Evaluation using {S3} as validation set</a:t>
            </a:r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41" name="Flowchart: Process 4"/>
          <p:cNvSpPr/>
          <p:nvPr/>
        </p:nvSpPr>
        <p:spPr>
          <a:xfrm>
            <a:off x="2757227" y="4698977"/>
            <a:ext cx="1200759" cy="66838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Evaluation using {S4} validation</a:t>
            </a:r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42" name="Flowchart: Process 4"/>
          <p:cNvSpPr/>
          <p:nvPr/>
        </p:nvSpPr>
        <p:spPr>
          <a:xfrm>
            <a:off x="4337792" y="4675796"/>
            <a:ext cx="1200759" cy="66838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Evaluation using {S1} validation</a:t>
            </a:r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43" name="Flowchart: Process 4"/>
          <p:cNvSpPr/>
          <p:nvPr/>
        </p:nvSpPr>
        <p:spPr>
          <a:xfrm>
            <a:off x="5929305" y="4659305"/>
            <a:ext cx="1200759" cy="66838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Evaluation using {S2} validation</a:t>
            </a:r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7349" y="4159319"/>
            <a:ext cx="582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 CV using average of classification accuracies from 1</a:t>
            </a:r>
            <a:r>
              <a:rPr lang="en-US" dirty="0" smtClean="0"/>
              <a:t>-n: 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189924" y="5757890"/>
            <a:ext cx="0" cy="407241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4"/>
          <p:cNvSpPr/>
          <p:nvPr/>
        </p:nvSpPr>
        <p:spPr>
          <a:xfrm>
            <a:off x="3092028" y="439145"/>
            <a:ext cx="2352096" cy="8331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Training set {S1,S2,S3,..,Sn} sampling  for k-fold feature selection</a:t>
            </a:r>
          </a:p>
          <a:p>
            <a:pPr algn="ctr"/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189" y="2929430"/>
            <a:ext cx="67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</a:t>
            </a:r>
            <a:endParaRPr lang="en-US" dirty="0" smtClean="0"/>
          </a:p>
          <a:p>
            <a:r>
              <a:rPr lang="en-US" dirty="0" smtClean="0"/>
              <a:t>CV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01077" y="3223848"/>
            <a:ext cx="394943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7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65699"/>
              </p:ext>
            </p:extLst>
          </p:nvPr>
        </p:nvGraphicFramePr>
        <p:xfrm>
          <a:off x="2024296" y="2025585"/>
          <a:ext cx="85221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053"/>
                <a:gridCol w="213053"/>
                <a:gridCol w="213053"/>
                <a:gridCol w="213053"/>
              </a:tblGrid>
              <a:tr h="32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6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02580"/>
              </p:ext>
            </p:extLst>
          </p:nvPr>
        </p:nvGraphicFramePr>
        <p:xfrm>
          <a:off x="3435965" y="2025585"/>
          <a:ext cx="833120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26384"/>
              </p:ext>
            </p:extLst>
          </p:nvPr>
        </p:nvGraphicFramePr>
        <p:xfrm>
          <a:off x="4958720" y="2025585"/>
          <a:ext cx="833120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32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26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Flowchart: Process 4"/>
          <p:cNvSpPr/>
          <p:nvPr/>
        </p:nvSpPr>
        <p:spPr>
          <a:xfrm>
            <a:off x="2730995" y="439145"/>
            <a:ext cx="2352096" cy="6807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Data matrix after stage 1 processing</a:t>
            </a:r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16" name="Flowchart: Process 4"/>
          <p:cNvSpPr/>
          <p:nvPr/>
        </p:nvSpPr>
        <p:spPr>
          <a:xfrm>
            <a:off x="1775047" y="3645127"/>
            <a:ext cx="1200759" cy="8529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Features selected using B3PSO for sampling 1</a:t>
            </a:r>
          </a:p>
          <a:p>
            <a:pPr algn="ctr"/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828621" y="3347444"/>
            <a:ext cx="0" cy="22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4"/>
          <p:cNvSpPr/>
          <p:nvPr/>
        </p:nvSpPr>
        <p:spPr>
          <a:xfrm>
            <a:off x="3228241" y="3645127"/>
            <a:ext cx="1200759" cy="8529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Features selected using B3PSO for sampling 2</a:t>
            </a:r>
          </a:p>
          <a:p>
            <a:pPr algn="ctr"/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20" name="Flowchart: Process 4"/>
          <p:cNvSpPr/>
          <p:nvPr/>
        </p:nvSpPr>
        <p:spPr>
          <a:xfrm>
            <a:off x="4788292" y="3645127"/>
            <a:ext cx="1200759" cy="8529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Features selected using B3PSO for sampling N</a:t>
            </a:r>
          </a:p>
          <a:p>
            <a:pPr algn="ctr"/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23" name="Flowchart: Process 4"/>
          <p:cNvSpPr/>
          <p:nvPr/>
        </p:nvSpPr>
        <p:spPr>
          <a:xfrm>
            <a:off x="3228241" y="4860450"/>
            <a:ext cx="1361928" cy="99925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Aggregation, stability estimation, and evaluation</a:t>
            </a:r>
            <a:endParaRPr lang="en-US" sz="1200" dirty="0"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kern="1200" dirty="0" smtClean="0">
              <a:solidFill>
                <a:srgbClr val="000000"/>
              </a:solidFill>
              <a:effectLst/>
              <a:latin typeface="Times New Roman"/>
              <a:ea typeface="ＭＳ 明朝"/>
              <a:cs typeface="Times New Roman"/>
            </a:endParaRPr>
          </a:p>
        </p:txBody>
      </p:sp>
      <p:sp>
        <p:nvSpPr>
          <p:cNvPr id="25" name="Flowchart: Process 6"/>
          <p:cNvSpPr/>
          <p:nvPr/>
        </p:nvSpPr>
        <p:spPr>
          <a:xfrm>
            <a:off x="6959518" y="5217129"/>
            <a:ext cx="1824164" cy="149533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rPr>
              <a:t>Output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rPr>
              <a:t>List of best subset of variables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rPr>
              <a:t>K-fold cross-validation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rPr>
              <a:t>ndependent test set validation (if provided)</a:t>
            </a:r>
            <a:endParaRPr lang="en-US" sz="1200" dirty="0">
              <a:latin typeface="Times"/>
              <a:ea typeface="ＭＳ 明朝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0871" y="2001037"/>
            <a:ext cx="62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1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834246" y="1624160"/>
            <a:ext cx="6125272" cy="2997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Times New Roman"/>
                <a:cs typeface="Times New Roman"/>
              </a:rPr>
              <a:t> </a:t>
            </a:r>
            <a:endParaRPr lang="en-US" sz="1200">
              <a:effectLst/>
              <a:ea typeface="ＭＳ 明朝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69520" y="2397176"/>
            <a:ext cx="62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2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340214" y="2815088"/>
            <a:ext cx="64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N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130064" y="1750845"/>
            <a:ext cx="82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ested </a:t>
            </a:r>
          </a:p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3250" y="1903245"/>
            <a:ext cx="82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ested </a:t>
            </a:r>
          </a:p>
          <a:p>
            <a:r>
              <a:rPr lang="en-US" dirty="0" smtClean="0"/>
              <a:t>CV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853312" y="1216919"/>
            <a:ext cx="0" cy="407241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81973" y="1656253"/>
            <a:ext cx="121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Sampling 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28241" y="1656253"/>
            <a:ext cx="121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2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289" r="-12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642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81000" y="-2667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 smtClean="0"/>
              <a:t>Feature selection schemes</a:t>
            </a: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457200" y="5067300"/>
            <a:ext cx="4191000" cy="13716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>
                <a:latin typeface="Calibri" pitchFamily="34" charset="0"/>
              </a:rPr>
              <a:t>Learning</a:t>
            </a:r>
          </a:p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5486400" y="5067300"/>
            <a:ext cx="2895600" cy="13716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  <a:p>
            <a:pPr algn="ctr" eaLnBrk="1" hangingPunct="1"/>
            <a:r>
              <a:rPr lang="en-US">
                <a:latin typeface="Calibri" pitchFamily="34" charset="0"/>
              </a:rPr>
              <a:t>Model evaluation</a:t>
            </a:r>
          </a:p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685800" y="5600700"/>
            <a:ext cx="3657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>
                <a:latin typeface="Calibri" pitchFamily="34" charset="0"/>
              </a:rPr>
              <a:t>Feature Selection and evaluation</a:t>
            </a:r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>
            <a:off x="4648200" y="56007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533400" y="1267691"/>
            <a:ext cx="525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a) Filter: t-test, F-test, </a:t>
            </a:r>
            <a:r>
              <a:rPr lang="en-US" dirty="0" err="1"/>
              <a:t>kruskal</a:t>
            </a:r>
            <a:r>
              <a:rPr lang="en-US" dirty="0"/>
              <a:t>- test, </a:t>
            </a: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457200" y="1724170"/>
            <a:ext cx="23622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lnSpc>
                <a:spcPct val="80000"/>
              </a:lnSpc>
              <a:buClr>
                <a:schemeClr val="bg2"/>
              </a:buClr>
              <a:buSzPct val="75000"/>
            </a:pPr>
            <a:r>
              <a:rPr lang="en-US" sz="1600" dirty="0"/>
              <a:t>Feature </a:t>
            </a:r>
            <a:r>
              <a:rPr lang="en-US" sz="1600" dirty="0" smtClean="0"/>
              <a:t>selection </a:t>
            </a:r>
            <a:r>
              <a:rPr lang="en-US" sz="1600" dirty="0"/>
              <a:t>and </a:t>
            </a:r>
          </a:p>
          <a:p>
            <a:pPr marL="342900" indent="-342900" algn="ctr" eaLnBrk="1" hangingPunct="1">
              <a:lnSpc>
                <a:spcPct val="80000"/>
              </a:lnSpc>
              <a:buClr>
                <a:schemeClr val="bg2"/>
              </a:buClr>
              <a:buSzPct val="75000"/>
            </a:pPr>
            <a:r>
              <a:rPr lang="en-US" sz="1600" dirty="0"/>
              <a:t>evaluation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3581400" y="1724170"/>
            <a:ext cx="18288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>
                <a:latin typeface="Calibri" pitchFamily="34" charset="0"/>
              </a:rPr>
              <a:t>Learning</a:t>
            </a:r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6324600" y="1724170"/>
            <a:ext cx="21336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dirty="0">
                <a:latin typeface="Calibri" pitchFamily="34" charset="0"/>
              </a:rPr>
              <a:t>Model evaluation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2819400" y="195277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>
            <a:off x="5410200" y="195277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533400" y="2486170"/>
            <a:ext cx="7772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b) Wrapper: </a:t>
            </a:r>
            <a:r>
              <a:rPr lang="en-US" dirty="0" smtClean="0"/>
              <a:t>Forward/Backward selection, Binary </a:t>
            </a:r>
            <a:r>
              <a:rPr lang="en-US" dirty="0"/>
              <a:t>Particle Swarm Optimization, Genetic </a:t>
            </a:r>
            <a:r>
              <a:rPr lang="en-US" dirty="0" smtClean="0"/>
              <a:t>Algorithms</a:t>
            </a:r>
            <a:r>
              <a:rPr lang="en-US" dirty="0"/>
              <a:t>, </a:t>
            </a: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457200" y="4610100"/>
            <a:ext cx="845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c) Embedded: </a:t>
            </a:r>
            <a:r>
              <a:rPr lang="en-US" dirty="0" err="1"/>
              <a:t>rfeSVM</a:t>
            </a:r>
            <a:r>
              <a:rPr lang="en-US" dirty="0"/>
              <a:t>, random forest (trees), elastic net, lasso</a:t>
            </a:r>
            <a:r>
              <a:rPr lang="en-US"/>
              <a:t>, </a:t>
            </a:r>
            <a:r>
              <a:rPr lang="en-US" smtClean="0"/>
              <a:t>etc.</a:t>
            </a:r>
            <a:endParaRPr lang="en-US"/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auto">
          <a:xfrm>
            <a:off x="228600" y="3162300"/>
            <a:ext cx="8153400" cy="12954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/>
              <a:t>Learning</a:t>
            </a: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3276600" y="3543300"/>
            <a:ext cx="2057400" cy="38893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>
                <a:latin typeface="Calibri" pitchFamily="34" charset="0"/>
              </a:rPr>
              <a:t>Learning</a:t>
            </a:r>
          </a:p>
        </p:txBody>
      </p:sp>
      <p:sp>
        <p:nvSpPr>
          <p:cNvPr id="20" name="AutoShape 41"/>
          <p:cNvSpPr>
            <a:spLocks noChangeArrowheads="1"/>
          </p:cNvSpPr>
          <p:nvPr/>
        </p:nvSpPr>
        <p:spPr bwMode="auto">
          <a:xfrm>
            <a:off x="381000" y="3543300"/>
            <a:ext cx="2057400" cy="38893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>
                <a:latin typeface="Calibri" pitchFamily="34" charset="0"/>
              </a:rPr>
              <a:t>Subset generation</a:t>
            </a:r>
          </a:p>
        </p:txBody>
      </p:sp>
      <p:sp>
        <p:nvSpPr>
          <p:cNvPr id="21" name="AutoShape 42"/>
          <p:cNvSpPr>
            <a:spLocks noChangeArrowheads="1"/>
          </p:cNvSpPr>
          <p:nvPr/>
        </p:nvSpPr>
        <p:spPr bwMode="auto">
          <a:xfrm>
            <a:off x="6096000" y="3543300"/>
            <a:ext cx="2057400" cy="38893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>
                <a:latin typeface="Calibri" pitchFamily="34" charset="0"/>
              </a:rPr>
              <a:t>Model evaluation</a:t>
            </a: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2438400" y="37719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auto">
          <a:xfrm>
            <a:off x="5334000" y="37719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>
            <a:off x="7086600" y="3924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46"/>
          <p:cNvSpPr>
            <a:spLocks noChangeShapeType="1"/>
          </p:cNvSpPr>
          <p:nvPr/>
        </p:nvSpPr>
        <p:spPr bwMode="auto">
          <a:xfrm flipH="1">
            <a:off x="1371600" y="43053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1371600" y="3924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95600" y="3162300"/>
            <a:ext cx="352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/>
              <a:t>Feature Selection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418333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5206</TotalTime>
  <Words>459</Words>
  <Application>Microsoft Macintosh PowerPoint</Application>
  <PresentationFormat>On-screen Show (4:3)</PresentationFormat>
  <Paragraphs>120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OCFS: Optimized Collaborative Feature Selection</vt:lpstr>
      <vt:lpstr>Figures and Tables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OCFS: Optimized Collaborative Feature Selection</dc:title>
  <dc:creator>karan</dc:creator>
  <cp:lastModifiedBy>karan</cp:lastModifiedBy>
  <cp:revision>33</cp:revision>
  <dcterms:created xsi:type="dcterms:W3CDTF">2013-08-04T21:02:07Z</dcterms:created>
  <dcterms:modified xsi:type="dcterms:W3CDTF">2015-07-10T04:16:47Z</dcterms:modified>
</cp:coreProperties>
</file>