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sldIdLst>
    <p:sldId id="256" r:id="rId2"/>
    <p:sldId id="257" r:id="rId3"/>
    <p:sldId id="284" r:id="rId4"/>
    <p:sldId id="285" r:id="rId5"/>
    <p:sldId id="291" r:id="rId6"/>
    <p:sldId id="262" r:id="rId7"/>
    <p:sldId id="293" r:id="rId8"/>
    <p:sldId id="288" r:id="rId9"/>
    <p:sldId id="282" r:id="rId10"/>
    <p:sldId id="271" r:id="rId11"/>
    <p:sldId id="272" r:id="rId12"/>
    <p:sldId id="307" r:id="rId13"/>
    <p:sldId id="297" r:id="rId14"/>
    <p:sldId id="300" r:id="rId15"/>
    <p:sldId id="306" r:id="rId16"/>
    <p:sldId id="302" r:id="rId17"/>
    <p:sldId id="303" r:id="rId18"/>
    <p:sldId id="308" r:id="rId19"/>
    <p:sldId id="305" r:id="rId20"/>
    <p:sldId id="309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0" autoAdjust="0"/>
    <p:restoredTop sz="94719" autoAdjust="0"/>
  </p:normalViewPr>
  <p:slideViewPr>
    <p:cSldViewPr>
      <p:cViewPr varScale="1">
        <p:scale>
          <a:sx n="82" d="100"/>
          <a:sy n="82" d="100"/>
        </p:scale>
        <p:origin x="-104" y="-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837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5837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grpSp>
          <p:nvGrpSpPr>
            <p:cNvPr id="5837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837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5837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5837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5837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5837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5837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5838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5838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5838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5838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5838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51887FC-DF33-E640-A522-D3429DB65336}" type="datetimeFigureOut">
              <a:rPr lang="en-US"/>
              <a:pPr/>
              <a:t>11/14/14</a:t>
            </a:fld>
            <a:endParaRPr lang="en-US"/>
          </a:p>
        </p:txBody>
      </p:sp>
      <p:sp>
        <p:nvSpPr>
          <p:cNvPr id="5838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838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61AE4-ADB3-834F-A6D7-E7B8007AB9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83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3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5B4F4F-2663-AE4E-940A-6E2FC43010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9DA5A2F-17F4-E545-95DA-B1D450845190}" type="datetimeFigureOut">
              <a:rPr lang="en-US"/>
              <a:pPr/>
              <a:t>11/14/14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7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3E7158-D3D1-8C41-8C80-AFBB6B43F5B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318C7C4-9745-B543-8B40-9D0DD51C750D}" type="datetimeFigureOut">
              <a:rPr lang="en-US"/>
              <a:pPr/>
              <a:t>11/14/14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32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38960F3-31DC-1041-8091-8DB8B2067B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23C2C39-9543-E44C-B8D8-56B4FB5599E5}" type="datetimeFigureOut">
              <a:rPr lang="en-US"/>
              <a:pPr/>
              <a:t>11/14/14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4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BE633B-83CC-2846-9D34-D3E5A76A55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1092E7F-0E39-F84F-8414-DF4CF61ABC71}" type="datetimeFigureOut">
              <a:rPr lang="en-US"/>
              <a:pPr/>
              <a:t>11/14/14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0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9B06F-6F34-1344-875F-1E7C19A3FB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D8D50C8-26D4-1848-A4FC-B5AF0B2290D5}" type="datetimeFigureOut">
              <a:rPr lang="en-US"/>
              <a:pPr/>
              <a:t>11/14/14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1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6B0B84-E0D9-9445-9B86-F739A729BC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BA9F223-BDA1-DA47-9B14-BAB42A3BFE59}" type="datetimeFigureOut">
              <a:rPr lang="en-US"/>
              <a:pPr/>
              <a:t>11/14/14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2216D3-A901-8941-93C1-4A996AEA1F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1378A2C-1125-E24D-9409-18534B1E38BE}" type="datetimeFigureOut">
              <a:rPr lang="en-US"/>
              <a:pPr/>
              <a:t>11/14/14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1D8C64-F515-534E-A945-E9F14605723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AC78676-E55D-E647-B179-D5A05163A4DA}" type="datetimeFigureOut">
              <a:rPr lang="en-US"/>
              <a:pPr/>
              <a:t>11/14/14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8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E8F96F-3321-124E-835D-1EB0C1DFD2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9AEBEC7-87CE-E144-B60D-21770C4DB42C}" type="datetimeFigureOut">
              <a:rPr lang="en-US"/>
              <a:pPr/>
              <a:t>11/14/14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7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F56423-D6EA-1342-B445-FF9A8ED6C3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6FBA202-DE9C-C446-BFC4-5B9E9C3453A4}" type="datetimeFigureOut">
              <a:rPr lang="en-US"/>
              <a:pPr/>
              <a:t>11/14/14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E4FCA0-8608-7E4D-9CDF-0301E3A015E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32D4D4-603E-554C-AFA3-ACA914D4FD30}" type="datetimeFigureOut">
              <a:rPr lang="en-US"/>
              <a:pPr/>
              <a:t>11/14/14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charset="0"/>
              </a:defRPr>
            </a:lvl1pPr>
          </a:lstStyle>
          <a:p>
            <a:fld id="{EBCA60A0-FC2B-A64B-ADC6-C3F8E579393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734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5735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8F52FB7B-7AE1-A148-8FEC-5610C15687AA}" type="datetimeFigureOut">
              <a:rPr lang="en-US"/>
              <a:pPr/>
              <a:t>11/14/14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t.ethz.ch/~dettling/bagboost.html" TargetMode="External"/><Relationship Id="rId4" Type="http://schemas.openxmlformats.org/officeDocument/2006/relationships/hyperlink" Target="http://www.broad.mit.edu/cgi-bin/cancer/publications/pub_paper.cgi?mode=view&amp;paper_id=43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iscover.nci.nih.gov/cellminer/loadDownload.d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z="4000"/>
              <a:t>Comparison of Feature Selection Techniques for Gene Expression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4191000"/>
            <a:ext cx="6400800" cy="150495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Font typeface="Wingdings" charset="0"/>
              <a:buNone/>
            </a:pPr>
            <a:r>
              <a:rPr lang="en-US" sz="2100">
                <a:solidFill>
                  <a:srgbClr val="898989"/>
                </a:solidFill>
              </a:rPr>
              <a:t>April 20, 2009</a:t>
            </a:r>
          </a:p>
          <a:p>
            <a:pPr marL="0" indent="0" algn="ctr">
              <a:lnSpc>
                <a:spcPct val="80000"/>
              </a:lnSpc>
              <a:buFont typeface="Wingdings" charset="0"/>
              <a:buNone/>
            </a:pPr>
            <a:r>
              <a:rPr lang="en-US" sz="2100">
                <a:solidFill>
                  <a:srgbClr val="898989"/>
                </a:solidFill>
              </a:rPr>
              <a:t>Group Members:</a:t>
            </a:r>
          </a:p>
          <a:p>
            <a:pPr marL="0" indent="0" algn="ctr">
              <a:lnSpc>
                <a:spcPct val="80000"/>
              </a:lnSpc>
              <a:buFont typeface="Wingdings" charset="0"/>
              <a:buNone/>
            </a:pPr>
            <a:r>
              <a:rPr lang="en-US" sz="2100">
                <a:solidFill>
                  <a:srgbClr val="898989"/>
                </a:solidFill>
              </a:rPr>
              <a:t>Karan Uppal, Yungyeong Lee, Abhishek Bhatkhande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Pre-processing (Leukemia Dataset)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Original number of genes: 7130</a:t>
            </a:r>
          </a:p>
          <a:p>
            <a:pPr>
              <a:lnSpc>
                <a:spcPct val="80000"/>
              </a:lnSpc>
            </a:pPr>
            <a:r>
              <a:rPr lang="en-US" sz="2800"/>
              <a:t>Steps followed according to Golub et al.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Thresholding: 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Upper limit: 16000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Lower limit: 100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Filtering: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Genes were excluded if they varied by less than 5-fold and 500 units across training cell lines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Log (base 10) transformation</a:t>
            </a:r>
          </a:p>
          <a:p>
            <a:pPr>
              <a:lnSpc>
                <a:spcPct val="80000"/>
              </a:lnSpc>
            </a:pPr>
            <a:r>
              <a:rPr lang="en-US" sz="2800"/>
              <a:t>Result: 3051 genes selected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in R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CAM package</a:t>
            </a:r>
          </a:p>
          <a:p>
            <a:pPr lvl="1"/>
            <a:r>
              <a:rPr lang="en-US" sz="1800"/>
              <a:t>Classification for Microarrays</a:t>
            </a:r>
            <a:r>
              <a:rPr lang="en-US" sz="1800" b="1"/>
              <a:t> – </a:t>
            </a:r>
            <a:r>
              <a:rPr lang="en-US" sz="1800"/>
              <a:t>a comprehensive Bioconductor package for supervised classification with high dimensional data [4]</a:t>
            </a:r>
          </a:p>
          <a:p>
            <a:pPr lvl="1">
              <a:buFont typeface="Wingdings" charset="0"/>
              <a:buNone/>
            </a:pPr>
            <a:endParaRPr lang="en-US" sz="1800"/>
          </a:p>
          <a:p>
            <a:r>
              <a:rPr lang="en-US" sz="1800"/>
              <a:t>Binary Particle Swarm Optimization algorithm</a:t>
            </a:r>
          </a:p>
          <a:p>
            <a:pPr lvl="1"/>
            <a:r>
              <a:rPr lang="en-US" sz="1800"/>
              <a:t>Cheng et al. </a:t>
            </a:r>
            <a:r>
              <a:rPr lang="en-US" sz="1800" b="1"/>
              <a:t>A two-stage feature selection method for gene expression data</a:t>
            </a:r>
            <a:r>
              <a:rPr lang="en-US" sz="1800"/>
              <a:t> Journal of Integrative Biology Volume 13 Number 2 2009</a:t>
            </a:r>
          </a:p>
          <a:p>
            <a:endParaRPr lang="en-US" sz="1800"/>
          </a:p>
          <a:p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99" name="Rectangle 5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RESULTS</a:t>
            </a:r>
            <a:r>
              <a:rPr lang="en-US" sz="3600"/>
              <a:t>: Leukemia Dataset (affect of number of genes on CV accuracy)</a:t>
            </a:r>
          </a:p>
        </p:txBody>
      </p:sp>
      <p:graphicFrame>
        <p:nvGraphicFramePr>
          <p:cNvPr id="88598" name="Group 534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3886205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107156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Num  genes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T-test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F-test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Kruskal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Elasticnet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Lasso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rfeSVM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Random Forest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92.1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92.1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89.5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86.8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92.1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76.3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84.2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84.2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92.1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86.8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92.1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92.1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92.1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92.1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645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315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Leukemia test results</a:t>
            </a:r>
          </a:p>
        </p:txBody>
      </p:sp>
      <p:graphicFrame>
        <p:nvGraphicFramePr>
          <p:cNvPr id="77017" name="Group 217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4209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13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Feature </a:t>
                      </a:r>
                    </a:p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Selection </a:t>
                      </a:r>
                    </a:p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Algorithm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Accuracy (%) using the top n=3 genes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Accuracy (%)</a:t>
                      </a:r>
                    </a:p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using the top </a:t>
                      </a:r>
                    </a:p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n=5 genes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Accuracy (%) </a:t>
                      </a:r>
                    </a:p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using the top </a:t>
                      </a:r>
                    </a:p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n=10 genes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Accuracy (%) </a:t>
                      </a:r>
                    </a:p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using the top</a:t>
                      </a:r>
                    </a:p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n=25 genes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Accuracy (%) </a:t>
                      </a:r>
                    </a:p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using the top </a:t>
                      </a:r>
                    </a:p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n=100 genes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Elasticnet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41.2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41.2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T-test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64.7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41.2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Rfe- SVM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85.3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2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Random Forest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61.8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38.3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F-test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41.2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Kruskal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41.2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Lasso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61.8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41.2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41.2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59" name="Rectangle 6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SRBCT Dataset (affect of number of genes on CV accuracy)</a:t>
            </a:r>
          </a:p>
        </p:txBody>
      </p:sp>
      <p:graphicFrame>
        <p:nvGraphicFramePr>
          <p:cNvPr id="86658" name="Group 642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3886206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8302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Num  genes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T-test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F-test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Kruskal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Elasticnet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Lasso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rfeSVM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Random Forest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85.7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63.5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39.7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77.8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96.8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96.8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98.4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93.7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98.4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96.8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98.4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98.4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98.4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98.4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98.4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98.4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98.4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98.4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98.4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98.4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98.4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8859" name="Object 11"/>
          <p:cNvGraphicFramePr>
            <a:graphicFrameLocks noChangeAspect="1"/>
          </p:cNvGraphicFramePr>
          <p:nvPr>
            <p:ph idx="1"/>
          </p:nvPr>
        </p:nvGraphicFramePr>
        <p:xfrm>
          <a:off x="762000" y="1143000"/>
          <a:ext cx="765492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Chart" r:id="rId3" imgW="8724900" imgH="4429125" progId="Excel.Chart.8">
                  <p:embed/>
                </p:oleObj>
              </mc:Choice>
              <mc:Fallback>
                <p:oleObj name="Chart" r:id="rId3" imgW="8724900" imgH="4429125" progId="Excel.Char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7654925" cy="5181600"/>
                      </a:xfrm>
                      <a:prstGeom prst="rect">
                        <a:avLst/>
                      </a:prstGeom>
                      <a:extLs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Test results for SRBCT Dataset</a:t>
            </a:r>
            <a:endParaRPr lang="en-US" sz="4000"/>
          </a:p>
        </p:txBody>
      </p:sp>
      <p:graphicFrame>
        <p:nvGraphicFramePr>
          <p:cNvPr id="81145" name="Group 249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3968115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13462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Feature Selection Algorithm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Accuracy (%) using the top n=3 genes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Accuracy (%) using the top n=5 genes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Accuracy (%) using the top n=10 genes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Accuracy (%) using the top n=15 genes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Accuracy (%) using the top n=25 genes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Accuracy (%) using the top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n=50 genes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Elasticnet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T-test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Rfe-SVM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70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Random Forest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75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F-test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70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Kruskal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Lasso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70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75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50" name="Rectangle 3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NCI60 Dataset (affect of number of genes on CV accuracy)</a:t>
            </a:r>
          </a:p>
        </p:txBody>
      </p:sp>
      <p:graphicFrame>
        <p:nvGraphicFramePr>
          <p:cNvPr id="91474" name="Group 338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526285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238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Num  genes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T-test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F-test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Kruskal test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Rfe-SVM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Random Forest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33.3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18.3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45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46.7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48.3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23.3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26.7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61.7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61.7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48.3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25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38.3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66.7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56.7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55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28.3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35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61.7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51.7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33.3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45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56.7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25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63.3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56.7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61.7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68.3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63.3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66.7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58.3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68.3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66.7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68.3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150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58.3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66.7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63.3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Arial" charset="0"/>
                        </a:rPr>
                        <a:t>63.3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200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58.3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66.7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63.3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63.3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 gridSpan="6"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Note: Elasticnet and Lasso could not be implemented for this dataset due to large dimensionality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3980" name="Object 12"/>
          <p:cNvGraphicFramePr>
            <a:graphicFrameLocks noChangeAspect="1"/>
          </p:cNvGraphicFramePr>
          <p:nvPr>
            <p:ph idx="1"/>
          </p:nvPr>
        </p:nvGraphicFramePr>
        <p:xfrm>
          <a:off x="685800" y="990600"/>
          <a:ext cx="77724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Chart" r:id="rId3" imgW="7505700" imgH="4457700" progId="Excel.Chart.8">
                  <p:embed/>
                </p:oleObj>
              </mc:Choice>
              <mc:Fallback>
                <p:oleObj name="Chart" r:id="rId3" imgW="7505700" imgH="4457700" progId="Excel.Char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7772400" cy="5334000"/>
                      </a:xfrm>
                      <a:prstGeom prst="rect">
                        <a:avLst/>
                      </a:prstGeom>
                      <a:extLs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Background</a:t>
            </a:r>
          </a:p>
          <a:p>
            <a:r>
              <a:rPr lang="en-US"/>
              <a:t>Goal</a:t>
            </a:r>
          </a:p>
          <a:p>
            <a:r>
              <a:rPr lang="en-US"/>
              <a:t>Implementation</a:t>
            </a:r>
          </a:p>
          <a:p>
            <a:r>
              <a:rPr lang="en-US"/>
              <a:t>Results</a:t>
            </a:r>
          </a:p>
          <a:p>
            <a:r>
              <a:rPr lang="en-US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95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Summary</a:t>
            </a:r>
          </a:p>
        </p:txBody>
      </p:sp>
      <p:graphicFrame>
        <p:nvGraphicFramePr>
          <p:cNvPr id="99394" name="Group 66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3886202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270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Dataset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Best algorithm and model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Leukemia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Best algorithm: rfe-SVM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Best model: N=25 genes </a:t>
                      </a:r>
                    </a:p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Test Accuracy= 85.3%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SRBCT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Best algorithm: Lasso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Best model: N=5 genes </a:t>
                      </a:r>
                    </a:p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Test Accuracy= 75%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NCI60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Best algorithm: rfe-SVM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Best model: N=25 genes </a:t>
                      </a:r>
                    </a:p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CV Accuracy= 68.3%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Most feature selection algorithms (mainly the filter and wrapper methods) generate models that over-fit to the training data, and thus generalize poorly</a:t>
            </a:r>
          </a:p>
          <a:p>
            <a:pPr>
              <a:lnSpc>
                <a:spcPct val="80000"/>
              </a:lnSpc>
            </a:pPr>
            <a:r>
              <a:rPr lang="en-US" sz="2000"/>
              <a:t>Recursive Feature Elimination- SVM method achieves better performance for all the three datasets.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Removes features that cause minimal changes in the cost function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SVM trained and tested again on the new smaller dataset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Repeats the process until the feature set is small enough, or the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	performance starts degrading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Minimizes over-fitting</a:t>
            </a:r>
          </a:p>
          <a:p>
            <a:pPr>
              <a:lnSpc>
                <a:spcPct val="80000"/>
              </a:lnSpc>
            </a:pPr>
            <a:r>
              <a:rPr lang="en-US" sz="2000"/>
              <a:t>More samples and better classification algorithms are required for building robust models for large-class datasets</a:t>
            </a:r>
          </a:p>
          <a:p>
            <a:pPr>
              <a:lnSpc>
                <a:spcPct val="80000"/>
              </a:lnSpc>
            </a:pPr>
            <a:r>
              <a:rPr lang="en-US" sz="2000"/>
              <a:t>Other classification algorithms should be considered for building the trained model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 typeface="Wingdings" charset="0"/>
              <a:buAutoNum type="arabicParenR"/>
            </a:pPr>
            <a:r>
              <a:rPr lang="en-US" sz="1400"/>
              <a:t>Guyon et al. </a:t>
            </a:r>
            <a:r>
              <a:rPr lang="en-US" sz="1400" b="1"/>
              <a:t>An introduction to variable and feature selection </a:t>
            </a:r>
            <a:r>
              <a:rPr lang="en-US" sz="1400"/>
              <a:t>Journal of Machine Learning Research 2003 (3): 1157-1182</a:t>
            </a:r>
          </a:p>
          <a:p>
            <a:pPr marL="609600" indent="-609600">
              <a:lnSpc>
                <a:spcPct val="80000"/>
              </a:lnSpc>
              <a:buFont typeface="Wingdings" charset="0"/>
              <a:buAutoNum type="arabicParenR"/>
            </a:pPr>
            <a:r>
              <a:rPr lang="en-US" sz="1400"/>
              <a:t>Staunton et al. </a:t>
            </a:r>
            <a:r>
              <a:rPr lang="en-US" sz="1400" b="1"/>
              <a:t>Chemosensitivity Prediction by Transcriptional Profiling</a:t>
            </a:r>
            <a:r>
              <a:rPr lang="en-US" sz="1400"/>
              <a:t>  Proc Natl Acad Sci USA 2001 Sep 11;98(19):10787-92  </a:t>
            </a:r>
            <a:r>
              <a:rPr lang="en-US" sz="1400">
                <a:hlinkClick r:id="rId2"/>
              </a:rPr>
              <a:t>http://discover.nci.nih.gov/cellminer/loadDownload.do</a:t>
            </a:r>
            <a:endParaRPr lang="en-US" sz="1400"/>
          </a:p>
          <a:p>
            <a:pPr marL="609600" indent="-609600">
              <a:lnSpc>
                <a:spcPct val="80000"/>
              </a:lnSpc>
              <a:buFont typeface="Wingdings" charset="0"/>
              <a:buAutoNum type="arabicParenR"/>
            </a:pPr>
            <a:r>
              <a:rPr lang="en-US" sz="1400"/>
              <a:t>Khan et al. </a:t>
            </a:r>
            <a:r>
              <a:rPr lang="en-US" sz="1400" b="1"/>
              <a:t>Classification and diagnostic prediction of cancers using gene expression profiling and artificial neural networks </a:t>
            </a:r>
            <a:r>
              <a:rPr lang="en-US" sz="1400"/>
              <a:t>Nature Medicine June 2001: Volume 7 no. 6, pp 673-679  </a:t>
            </a:r>
            <a:r>
              <a:rPr lang="en-US" sz="1400">
                <a:hlinkClick r:id="rId3"/>
              </a:rPr>
              <a:t>http://stat.ethz.ch/%7Edettling/bagboost.html</a:t>
            </a:r>
            <a:endParaRPr lang="en-US" sz="1400"/>
          </a:p>
          <a:p>
            <a:pPr marL="609600" indent="-609600">
              <a:lnSpc>
                <a:spcPct val="80000"/>
              </a:lnSpc>
              <a:buFont typeface="Wingdings" charset="0"/>
              <a:buAutoNum type="arabicParenR"/>
            </a:pPr>
            <a:r>
              <a:rPr lang="en-US" sz="1400"/>
              <a:t>Golub et al. </a:t>
            </a:r>
            <a:r>
              <a:rPr lang="en-US" sz="1400" b="1"/>
              <a:t>Molecular Classification of Cancer: Class Discovery and Class Prediction by gene expression profiling  </a:t>
            </a:r>
            <a:r>
              <a:rPr lang="en-US" sz="1400"/>
              <a:t>S</a:t>
            </a:r>
            <a:r>
              <a:rPr lang="en-US" sz="1400" i="1"/>
              <a:t>cience</a:t>
            </a:r>
            <a:r>
              <a:rPr lang="en-US" sz="1400"/>
              <a:t> 15 October 1999: Vol. 286. no. 5439, pp. 531 - 537</a:t>
            </a:r>
            <a:br>
              <a:rPr lang="en-US" sz="1400"/>
            </a:br>
            <a:r>
              <a:rPr lang="en-US" sz="1400">
                <a:hlinkClick r:id="rId4"/>
              </a:rPr>
              <a:t>http://www.broad.mit.edu/cgi-bin/cancer/publications/pub_paper.cgi?mode=view&amp;paper_id=43</a:t>
            </a:r>
            <a:endParaRPr lang="en-US" sz="1400"/>
          </a:p>
          <a:p>
            <a:pPr marL="609600" indent="-609600">
              <a:lnSpc>
                <a:spcPct val="80000"/>
              </a:lnSpc>
              <a:buFont typeface="Wingdings" charset="0"/>
              <a:buAutoNum type="arabicParenR"/>
            </a:pPr>
            <a:r>
              <a:rPr lang="en-US" sz="1600"/>
              <a:t>Slawski et al. Classification for Microarrays</a:t>
            </a:r>
            <a:r>
              <a:rPr lang="en-US" sz="1600" b="1"/>
              <a:t> – </a:t>
            </a:r>
            <a:r>
              <a:rPr lang="en-US" sz="1600"/>
              <a:t>a comprehensive Bioconductor package for supervised classification with high dimensional data BMC Bioinformatics 2008 Vol. 9 pp439</a:t>
            </a:r>
          </a:p>
          <a:p>
            <a:pPr marL="609600" indent="-609600">
              <a:lnSpc>
                <a:spcPct val="80000"/>
              </a:lnSpc>
              <a:buFont typeface="Wingdings" charset="0"/>
              <a:buAutoNum type="arabicParenR"/>
            </a:pPr>
            <a:r>
              <a:rPr lang="en-US" sz="1400"/>
              <a:t>Cheng et al. </a:t>
            </a:r>
            <a:r>
              <a:rPr lang="en-US" sz="1400" b="1"/>
              <a:t>A two-stage feature selection method for gene expression data</a:t>
            </a:r>
            <a:r>
              <a:rPr lang="en-US" sz="1400"/>
              <a:t> Journal of Integrative Biology Volume 13 Number 2 2009</a:t>
            </a:r>
          </a:p>
          <a:p>
            <a:pPr marL="609600" indent="-609600">
              <a:lnSpc>
                <a:spcPct val="80000"/>
              </a:lnSpc>
              <a:buFont typeface="Wingdings" charset="0"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Microarray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Human genome contains ~ 25,000 genes</a:t>
            </a:r>
          </a:p>
          <a:p>
            <a:pPr>
              <a:lnSpc>
                <a:spcPct val="90000"/>
              </a:lnSpc>
            </a:pPr>
            <a:r>
              <a:rPr lang="en-US"/>
              <a:t>The goal of a microarray experiment is to simultaneously measure the expression levels of thousands of genes in a collection of cells</a:t>
            </a:r>
          </a:p>
          <a:p>
            <a:pPr>
              <a:lnSpc>
                <a:spcPct val="90000"/>
              </a:lnSpc>
            </a:pPr>
            <a:r>
              <a:rPr lang="en-US"/>
              <a:t>Two channels for different experimental groups (normal vs. cancer)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 selection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Number of genes &gt;&gt; Number of samples</a:t>
            </a:r>
          </a:p>
          <a:p>
            <a:pPr>
              <a:lnSpc>
                <a:spcPct val="80000"/>
              </a:lnSpc>
            </a:pPr>
            <a:r>
              <a:rPr lang="en-US" sz="2400"/>
              <a:t>The goal is to identify minimum number of genes that highlight difference between experimental groups (Normal vs. Cancer) for diagnostic purposes, or future studies</a:t>
            </a:r>
          </a:p>
          <a:p>
            <a:pPr>
              <a:lnSpc>
                <a:spcPct val="80000"/>
              </a:lnSpc>
            </a:pPr>
            <a:r>
              <a:rPr lang="en-US" sz="2400"/>
              <a:t>Only a fraction of genes are significant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Different genes are expressed in different cells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Some genes produce proteins that are critical for survival  so their expression level does not change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level of gene expression may not change if other cellular mechanisms can alter the amount of protein in a cell</a:t>
            </a:r>
          </a:p>
          <a:p>
            <a:pPr>
              <a:lnSpc>
                <a:spcPct val="80000"/>
              </a:lnSpc>
            </a:pPr>
            <a:r>
              <a:rPr lang="en-US" sz="2400"/>
              <a:t>How to identify statistically significant genes?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Methodology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3429000" y="1676400"/>
            <a:ext cx="1981200" cy="7620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/>
              <a:t>Microarray</a:t>
            </a:r>
          </a:p>
          <a:p>
            <a:pPr algn="ctr" eaLnBrk="1" hangingPunct="1"/>
            <a:r>
              <a:rPr lang="en-US"/>
              <a:t>Data</a:t>
            </a: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3352800" y="2743200"/>
            <a:ext cx="2057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/>
              <a:t>Pre-processing</a:t>
            </a: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3352800" y="3886200"/>
            <a:ext cx="2057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/>
              <a:t>Feature Selection</a:t>
            </a:r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2743200" y="6019800"/>
            <a:ext cx="3429000" cy="5334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/>
              <a:t>Cancer Classification</a:t>
            </a:r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3276600" y="4953000"/>
            <a:ext cx="21336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/>
              <a:t>Model evaluation&amp;</a:t>
            </a:r>
          </a:p>
          <a:p>
            <a:pPr algn="ctr" eaLnBrk="1" hangingPunct="1"/>
            <a:r>
              <a:rPr lang="en-US"/>
              <a:t>Interpretation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4267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42672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42672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4267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 flipH="1">
            <a:off x="5486400" y="525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6096000" y="49530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Test data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3581400" y="45720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2514600" y="44958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Trained Model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4267200" y="3581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477000" y="3581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2590800" y="3429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Training data</a:t>
            </a: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42672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Selection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Feature Selection is the technique, commonly used in machine learning, of selecting a subset of relevant features for building robust learning models.</a:t>
            </a:r>
          </a:p>
          <a:p>
            <a:pPr>
              <a:lnSpc>
                <a:spcPct val="80000"/>
              </a:lnSpc>
            </a:pPr>
            <a:r>
              <a:rPr lang="en-US" sz="2800"/>
              <a:t>There are 3 categories of feature selection:</a:t>
            </a:r>
          </a:p>
          <a:p>
            <a:pPr lvl="1">
              <a:lnSpc>
                <a:spcPct val="80000"/>
              </a:lnSpc>
            </a:pPr>
            <a:r>
              <a:rPr lang="en-US" sz="2400" b="1"/>
              <a:t>Filter</a:t>
            </a:r>
            <a:r>
              <a:rPr lang="en-US" sz="2400"/>
              <a:t>: t-test, F-test, kruskal- test, etc</a:t>
            </a:r>
          </a:p>
          <a:p>
            <a:pPr lvl="1">
              <a:lnSpc>
                <a:spcPct val="80000"/>
              </a:lnSpc>
            </a:pPr>
            <a:r>
              <a:rPr lang="en-US" sz="2400" b="1"/>
              <a:t>Wrapper</a:t>
            </a:r>
            <a:r>
              <a:rPr lang="en-US" sz="2400"/>
              <a:t>: Binary Particle Swarm Optimization, Genetic Algorithms, etc</a:t>
            </a:r>
          </a:p>
          <a:p>
            <a:pPr lvl="1">
              <a:lnSpc>
                <a:spcPct val="80000"/>
              </a:lnSpc>
            </a:pPr>
            <a:r>
              <a:rPr lang="en-US" sz="2400" b="1"/>
              <a:t>Embedded</a:t>
            </a:r>
            <a:r>
              <a:rPr lang="en-US" sz="2400"/>
              <a:t> – recursive feature elimination SVM, random forest (trees), elastic net, lasso, etc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r>
              <a:rPr lang="en-US" sz="4000"/>
              <a:t>Feature selection schemes</a:t>
            </a:r>
          </a:p>
        </p:txBody>
      </p:sp>
      <p:sp>
        <p:nvSpPr>
          <p:cNvPr id="54290" name="AutoShape 18"/>
          <p:cNvSpPr>
            <a:spLocks noChangeArrowheads="1"/>
          </p:cNvSpPr>
          <p:nvPr/>
        </p:nvSpPr>
        <p:spPr bwMode="auto">
          <a:xfrm>
            <a:off x="533400" y="4953000"/>
            <a:ext cx="4191000" cy="13716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>
                <a:latin typeface="Calibri" charset="0"/>
              </a:rPr>
              <a:t>Learning</a:t>
            </a:r>
          </a:p>
          <a:p>
            <a:pPr algn="ctr" eaLnBrk="1" hangingPunct="1"/>
            <a:endParaRPr lang="en-US"/>
          </a:p>
          <a:p>
            <a:pPr algn="ctr" eaLnBrk="1" hangingPunct="1"/>
            <a:endParaRPr lang="en-US"/>
          </a:p>
          <a:p>
            <a:pPr algn="ctr" eaLnBrk="1" hangingPunct="1"/>
            <a:endParaRPr lang="en-US"/>
          </a:p>
          <a:p>
            <a:pPr algn="ctr" eaLnBrk="1" hangingPunct="1"/>
            <a:endParaRPr lang="en-US"/>
          </a:p>
        </p:txBody>
      </p:sp>
      <p:sp>
        <p:nvSpPr>
          <p:cNvPr id="54291" name="AutoShape 19"/>
          <p:cNvSpPr>
            <a:spLocks noChangeArrowheads="1"/>
          </p:cNvSpPr>
          <p:nvPr/>
        </p:nvSpPr>
        <p:spPr bwMode="auto">
          <a:xfrm>
            <a:off x="5562600" y="4953000"/>
            <a:ext cx="2895600" cy="13716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/>
          </a:p>
          <a:p>
            <a:pPr algn="ctr" eaLnBrk="1" hangingPunct="1"/>
            <a:endParaRPr lang="en-US"/>
          </a:p>
          <a:p>
            <a:pPr algn="ctr" eaLnBrk="1" hangingPunct="1"/>
            <a:endParaRPr lang="en-US"/>
          </a:p>
          <a:p>
            <a:pPr algn="ctr" eaLnBrk="1" hangingPunct="1"/>
            <a:r>
              <a:rPr lang="en-US">
                <a:latin typeface="Calibri" charset="0"/>
              </a:rPr>
              <a:t>Model evaluation</a:t>
            </a:r>
          </a:p>
          <a:p>
            <a:pPr algn="ctr" eaLnBrk="1" hangingPunct="1"/>
            <a:endParaRPr lang="en-US"/>
          </a:p>
          <a:p>
            <a:pPr algn="ctr" eaLnBrk="1" hangingPunct="1"/>
            <a:endParaRPr lang="en-US"/>
          </a:p>
          <a:p>
            <a:pPr algn="ctr" eaLnBrk="1" hangingPunct="1"/>
            <a:endParaRPr lang="en-US"/>
          </a:p>
        </p:txBody>
      </p:sp>
      <p:sp>
        <p:nvSpPr>
          <p:cNvPr id="54292" name="AutoShape 20"/>
          <p:cNvSpPr>
            <a:spLocks noChangeArrowheads="1"/>
          </p:cNvSpPr>
          <p:nvPr/>
        </p:nvSpPr>
        <p:spPr bwMode="auto">
          <a:xfrm>
            <a:off x="762000" y="5486400"/>
            <a:ext cx="3657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>
                <a:latin typeface="Calibri" charset="0"/>
              </a:rPr>
              <a:t>Feature Selection and evaluation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4724400" y="548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609600" y="21336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609600" y="1447800"/>
            <a:ext cx="525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a) Filter:</a:t>
            </a:r>
          </a:p>
        </p:txBody>
      </p:sp>
      <p:sp>
        <p:nvSpPr>
          <p:cNvPr id="54296" name="AutoShape 24"/>
          <p:cNvSpPr>
            <a:spLocks noChangeArrowheads="1"/>
          </p:cNvSpPr>
          <p:nvPr/>
        </p:nvSpPr>
        <p:spPr bwMode="auto">
          <a:xfrm>
            <a:off x="533400" y="1828800"/>
            <a:ext cx="23622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lnSpc>
                <a:spcPct val="80000"/>
              </a:lnSpc>
              <a:buClr>
                <a:schemeClr val="bg2"/>
              </a:buClr>
              <a:buSzPct val="75000"/>
            </a:pPr>
            <a:r>
              <a:rPr lang="en-US" sz="1600"/>
              <a:t>Feature Selection and </a:t>
            </a:r>
          </a:p>
          <a:p>
            <a:pPr marL="342900" indent="-342900" algn="ctr" eaLnBrk="1" hangingPunct="1">
              <a:lnSpc>
                <a:spcPct val="80000"/>
              </a:lnSpc>
              <a:buClr>
                <a:schemeClr val="bg2"/>
              </a:buClr>
              <a:buSzPct val="75000"/>
            </a:pPr>
            <a:r>
              <a:rPr lang="en-US" sz="1600"/>
              <a:t>evaluation</a:t>
            </a:r>
          </a:p>
        </p:txBody>
      </p:sp>
      <p:sp>
        <p:nvSpPr>
          <p:cNvPr id="54297" name="AutoShape 25"/>
          <p:cNvSpPr>
            <a:spLocks noChangeArrowheads="1"/>
          </p:cNvSpPr>
          <p:nvPr/>
        </p:nvSpPr>
        <p:spPr bwMode="auto">
          <a:xfrm>
            <a:off x="3657600" y="1828800"/>
            <a:ext cx="18288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>
                <a:latin typeface="Calibri" charset="0"/>
              </a:rPr>
              <a:t>Learning</a:t>
            </a:r>
          </a:p>
        </p:txBody>
      </p:sp>
      <p:sp>
        <p:nvSpPr>
          <p:cNvPr id="54298" name="AutoShape 26"/>
          <p:cNvSpPr>
            <a:spLocks noChangeArrowheads="1"/>
          </p:cNvSpPr>
          <p:nvPr/>
        </p:nvSpPr>
        <p:spPr bwMode="auto">
          <a:xfrm>
            <a:off x="6400800" y="1828800"/>
            <a:ext cx="21336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>
                <a:latin typeface="Calibri" charset="0"/>
              </a:rPr>
              <a:t>Model evaluation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8956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5486400" y="2057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609600" y="2590800"/>
            <a:ext cx="739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b) Wrapper</a:t>
            </a:r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533400" y="4495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c) Embedded</a:t>
            </a:r>
          </a:p>
        </p:txBody>
      </p:sp>
      <p:sp>
        <p:nvSpPr>
          <p:cNvPr id="54311" name="AutoShape 39"/>
          <p:cNvSpPr>
            <a:spLocks noChangeArrowheads="1"/>
          </p:cNvSpPr>
          <p:nvPr/>
        </p:nvSpPr>
        <p:spPr bwMode="auto">
          <a:xfrm>
            <a:off x="304800" y="3048000"/>
            <a:ext cx="8153400" cy="12954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/>
              <a:t>Learning</a:t>
            </a:r>
          </a:p>
        </p:txBody>
      </p:sp>
      <p:sp>
        <p:nvSpPr>
          <p:cNvPr id="54312" name="AutoShape 40"/>
          <p:cNvSpPr>
            <a:spLocks noChangeArrowheads="1"/>
          </p:cNvSpPr>
          <p:nvPr/>
        </p:nvSpPr>
        <p:spPr bwMode="auto">
          <a:xfrm>
            <a:off x="3352800" y="3429000"/>
            <a:ext cx="2057400" cy="38893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>
                <a:latin typeface="Calibri" charset="0"/>
              </a:rPr>
              <a:t>Learning</a:t>
            </a:r>
          </a:p>
        </p:txBody>
      </p:sp>
      <p:sp>
        <p:nvSpPr>
          <p:cNvPr id="54313" name="AutoShape 41"/>
          <p:cNvSpPr>
            <a:spLocks noChangeArrowheads="1"/>
          </p:cNvSpPr>
          <p:nvPr/>
        </p:nvSpPr>
        <p:spPr bwMode="auto">
          <a:xfrm>
            <a:off x="457200" y="3429000"/>
            <a:ext cx="2057400" cy="38893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>
                <a:latin typeface="Calibri" charset="0"/>
              </a:rPr>
              <a:t>Subset generation</a:t>
            </a:r>
          </a:p>
        </p:txBody>
      </p:sp>
      <p:sp>
        <p:nvSpPr>
          <p:cNvPr id="54314" name="AutoShape 42"/>
          <p:cNvSpPr>
            <a:spLocks noChangeArrowheads="1"/>
          </p:cNvSpPr>
          <p:nvPr/>
        </p:nvSpPr>
        <p:spPr bwMode="auto">
          <a:xfrm>
            <a:off x="6172200" y="3429000"/>
            <a:ext cx="2057400" cy="38893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>
                <a:latin typeface="Calibri" charset="0"/>
              </a:rPr>
              <a:t>Model evaluation</a:t>
            </a:r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>
            <a:off x="2514600" y="3657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>
            <a:off x="5410200" y="3657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7" name="Line 45"/>
          <p:cNvSpPr>
            <a:spLocks noChangeShapeType="1"/>
          </p:cNvSpPr>
          <p:nvPr/>
        </p:nvSpPr>
        <p:spPr bwMode="auto">
          <a:xfrm>
            <a:off x="71628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8" name="Line 46"/>
          <p:cNvSpPr>
            <a:spLocks noChangeShapeType="1"/>
          </p:cNvSpPr>
          <p:nvPr/>
        </p:nvSpPr>
        <p:spPr bwMode="auto">
          <a:xfrm flipH="1">
            <a:off x="1447800" y="41910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9" name="Line 47"/>
          <p:cNvSpPr>
            <a:spLocks noChangeShapeType="1"/>
          </p:cNvSpPr>
          <p:nvPr/>
        </p:nvSpPr>
        <p:spPr bwMode="auto">
          <a:xfrm flipV="1">
            <a:off x="14478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0" name="Rectangle 48"/>
          <p:cNvSpPr>
            <a:spLocks noChangeArrowheads="1"/>
          </p:cNvSpPr>
          <p:nvPr/>
        </p:nvSpPr>
        <p:spPr bwMode="auto">
          <a:xfrm>
            <a:off x="2971800" y="3048000"/>
            <a:ext cx="352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Feature Selection and evaluation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Compare the performance of different feature selection algorithms based on the number of genes selected (minimum) and classification accuracy (maximum)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6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371600"/>
          </a:xfrm>
        </p:spPr>
        <p:txBody>
          <a:bodyPr/>
          <a:lstStyle/>
          <a:p>
            <a:r>
              <a:rPr lang="en-US"/>
              <a:t>Datasets</a:t>
            </a:r>
          </a:p>
        </p:txBody>
      </p:sp>
      <p:graphicFrame>
        <p:nvGraphicFramePr>
          <p:cNvPr id="38046" name="Group 158"/>
          <p:cNvGraphicFramePr>
            <a:graphicFrameLocks noGrp="1"/>
          </p:cNvGraphicFramePr>
          <p:nvPr>
            <p:ph type="tbl" idx="1"/>
          </p:nvPr>
        </p:nvGraphicFramePr>
        <p:xfrm>
          <a:off x="457200" y="1366838"/>
          <a:ext cx="8229600" cy="5504688"/>
        </p:xfrm>
        <a:graphic>
          <a:graphicData uri="http://schemas.openxmlformats.org/drawingml/2006/table">
            <a:tbl>
              <a:tblPr/>
              <a:tblGrid>
                <a:gridCol w="1143000"/>
                <a:gridCol w="1676400"/>
                <a:gridCol w="990600"/>
                <a:gridCol w="914400"/>
                <a:gridCol w="762000"/>
                <a:gridCol w="2743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Number of Samples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Number of genes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Classes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6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NCI60 –RNA HU6800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Gene expression data of 9 cell lines obtained from 60 cancer patients.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Already processed and filtered.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Train: 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Staunton et al.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Chemosensitivity Prediction by Transcriptional Profiling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Proc Natl Acad Sci USA 2001 Sep 11;98(19):10787-92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http://discover.nci.nih.gov/cellminer/loadDownload.do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4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Leukemia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Acute myeloid leukemia (AML) and acute lymphoblastic leukemia (ALL)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gene expression data.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Processed, but not filtered.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Train: 38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Test: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Golub et al.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Molecular Classification of Cancer: Class Discovery and Class Prediction by gene expression profiling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Science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15 October 1999:</a:t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Vol. 286. no. 5439, pp. 531 - 537</a:t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http://www.broad.mit.edu/cgi-bin/cancer/publications/pub_paper.cgi?mode=view&amp;paper_id=43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2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Small round blue cell tumors (SRBCT)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Gene expression data of four kinds of tumors (neuroblastoma, rhabdomyosarcoma, hodgkin lymphoma, and the Ewing family tumors) that are similar histologically.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Train: 63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Test: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2098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Khan et al.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Classification and diagnostic prediction of cancers using gene expression profiling and artificial neural networks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http://stat.ethz.ch/%7Edettling/bagboost.html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1975</TotalTime>
  <Words>1480</Words>
  <Application>Microsoft Macintosh PowerPoint</Application>
  <PresentationFormat>On-screen Show (4:3)</PresentationFormat>
  <Paragraphs>520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Times New Roman</vt:lpstr>
      <vt:lpstr>Wingdings</vt:lpstr>
      <vt:lpstr>Calibri</vt:lpstr>
      <vt:lpstr>Arial Black</vt:lpstr>
      <vt:lpstr>Pixel</vt:lpstr>
      <vt:lpstr>Microsoft Office Excel Chart</vt:lpstr>
      <vt:lpstr>Comparison of Feature Selection Techniques for Gene Expression Data</vt:lpstr>
      <vt:lpstr>Outline</vt:lpstr>
      <vt:lpstr>Microarray</vt:lpstr>
      <vt:lpstr>Gene selection</vt:lpstr>
      <vt:lpstr>General Methodology</vt:lpstr>
      <vt:lpstr>Feature Selection</vt:lpstr>
      <vt:lpstr>Feature selection schemes</vt:lpstr>
      <vt:lpstr>Goal</vt:lpstr>
      <vt:lpstr>Datasets</vt:lpstr>
      <vt:lpstr>Pre-processing (Leukemia Dataset)</vt:lpstr>
      <vt:lpstr>Implementation in R</vt:lpstr>
      <vt:lpstr>RESULTS: Leukemia Dataset (affect of number of genes on CV accuracy)</vt:lpstr>
      <vt:lpstr>PowerPoint Presentation</vt:lpstr>
      <vt:lpstr>Leukemia test results</vt:lpstr>
      <vt:lpstr>SRBCT Dataset (affect of number of genes on CV accuracy)</vt:lpstr>
      <vt:lpstr>PowerPoint Presentation</vt:lpstr>
      <vt:lpstr>Test results for SRBCT Dataset</vt:lpstr>
      <vt:lpstr>NCI60 Dataset (affect of number of genes on CV accuracy)</vt:lpstr>
      <vt:lpstr>PowerPoint Presentation</vt:lpstr>
      <vt:lpstr>Results Summary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Feature Selection Techniques in Bioinformatics</dc:title>
  <dc:subject/>
  <dc:creator>User</dc:creator>
  <cp:keywords/>
  <dc:description/>
  <cp:lastModifiedBy>karan</cp:lastModifiedBy>
  <cp:revision>164</cp:revision>
  <dcterms:created xsi:type="dcterms:W3CDTF">2009-04-15T23:20:15Z</dcterms:created>
  <dcterms:modified xsi:type="dcterms:W3CDTF">2014-11-14T20:54:32Z</dcterms:modified>
  <cp:category/>
</cp:coreProperties>
</file>