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67" r:id="rId17"/>
    <p:sldId id="266" r:id="rId18"/>
    <p:sldId id="273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E439-ADCA-4637-A357-F77D047B806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B2BA-845D-44F1-9C65-BB491CE948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48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E439-ADCA-4637-A357-F77D047B806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B2BA-845D-44F1-9C65-BB491CE948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29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E439-ADCA-4637-A357-F77D047B806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B2BA-845D-44F1-9C65-BB491CE948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26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E439-ADCA-4637-A357-F77D047B806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B2BA-845D-44F1-9C65-BB491CE948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0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E439-ADCA-4637-A357-F77D047B806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B2BA-845D-44F1-9C65-BB491CE948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36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E439-ADCA-4637-A357-F77D047B806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B2BA-845D-44F1-9C65-BB491CE948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667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E439-ADCA-4637-A357-F77D047B806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B2BA-845D-44F1-9C65-BB491CE948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68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E439-ADCA-4637-A357-F77D047B806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B2BA-845D-44F1-9C65-BB491CE948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20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E439-ADCA-4637-A357-F77D047B806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B2BA-845D-44F1-9C65-BB491CE948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31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E439-ADCA-4637-A357-F77D047B806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B2BA-845D-44F1-9C65-BB491CE948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08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E439-ADCA-4637-A357-F77D047B806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B2BA-845D-44F1-9C65-BB491CE948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77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BE439-ADCA-4637-A357-F77D047B806C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6B2BA-845D-44F1-9C65-BB491CE948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54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最終報告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くろき</a:t>
            </a:r>
          </a:p>
        </p:txBody>
      </p:sp>
    </p:spTree>
    <p:extLst>
      <p:ext uri="{BB962C8B-B14F-4D97-AF65-F5344CB8AC3E}">
        <p14:creationId xmlns:p14="http://schemas.microsoft.com/office/powerpoint/2010/main" val="247520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57E262-D5DD-4B0F-A6D0-A06109C1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結果（各店舗）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1739D3-0B16-4FAE-81CD-8C2A0F838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各図を拡大できるようにしておくといいかも</a:t>
            </a:r>
          </a:p>
        </p:txBody>
      </p:sp>
    </p:spTree>
    <p:extLst>
      <p:ext uri="{BB962C8B-B14F-4D97-AF65-F5344CB8AC3E}">
        <p14:creationId xmlns:p14="http://schemas.microsoft.com/office/powerpoint/2010/main" val="3484636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9A4B32-4075-4EE0-B752-357E9AFA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トレンド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043B4B-2B39-476E-A6DE-67F6BA81C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23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545EA0-A9C0-4FCC-B618-99C9474ED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年効果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6D83AB-A303-4A55-945A-023B22317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402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7855C5-3963-424C-9454-6BDC3E559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週効果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28E1C4-C6B4-45C1-8688-D359C4B1B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835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78B7D4-186D-4E1D-9CE1-F03AC38A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祝日効果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1FB97D-8999-443D-9FC5-A719038CD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いる？</a:t>
            </a:r>
            <a:endParaRPr kumimoji="1" lang="en-US" altLang="ja-JP" dirty="0"/>
          </a:p>
          <a:p>
            <a:r>
              <a:rPr lang="ja-JP" altLang="en-US" dirty="0"/>
              <a:t>一応載せないと？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3969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058AA6-F2DD-4D97-892C-D08391B8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雨降下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B125AC-D956-46E6-B1B1-593094878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いる？</a:t>
            </a:r>
            <a:endParaRPr kumimoji="1" lang="en-US" altLang="ja-JP" dirty="0"/>
          </a:p>
          <a:p>
            <a:r>
              <a:rPr lang="ja-JP" altLang="en-US" dirty="0"/>
              <a:t>一応載せないとなぁ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7724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C29F1D-AB0D-43EB-88CE-E6530D31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インサンプル説明力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BC74EA-D59A-45F3-83A8-A1AEA6383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RMSE</a:t>
            </a:r>
            <a:r>
              <a:rPr kumimoji="1" lang="ja-JP" altLang="en-US" dirty="0"/>
              <a:t>？決定係数？</a:t>
            </a:r>
            <a:endParaRPr kumimoji="1" lang="en-US" altLang="ja-JP" dirty="0"/>
          </a:p>
          <a:p>
            <a:r>
              <a:rPr lang="ja-JP" altLang="en-US" dirty="0"/>
              <a:t>各店舗の規模が違うからどうしよう？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0672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AC661F-A8DF-4C0E-BA73-5A6673DAB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予測精度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3D42B2-522B-42D3-BC79-E68DC3412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図と</a:t>
            </a:r>
            <a:r>
              <a:rPr kumimoji="1" lang="en-US" altLang="ja-JP" dirty="0"/>
              <a:t>RMSE</a:t>
            </a:r>
            <a:r>
              <a:rPr kumimoji="1" lang="ja-JP" altLang="en-US" dirty="0"/>
              <a:t>で</a:t>
            </a:r>
          </a:p>
        </p:txBody>
      </p:sp>
    </p:spTree>
    <p:extLst>
      <p:ext uri="{BB962C8B-B14F-4D97-AF65-F5344CB8AC3E}">
        <p14:creationId xmlns:p14="http://schemas.microsoft.com/office/powerpoint/2010/main" val="3711673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AD1613-CD8E-402A-9D54-1D073B36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全体と各店舗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FDF646-EB6E-4F36-B4DD-8B7EF51F7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全体の売上は、かなりの精度で説明、予測できる</a:t>
            </a:r>
            <a:endParaRPr kumimoji="1" lang="en-US" altLang="ja-JP" dirty="0"/>
          </a:p>
          <a:p>
            <a:r>
              <a:rPr lang="ja-JP" altLang="en-US" dirty="0"/>
              <a:t>それに比べて店舗ごとの精度は落ちる</a:t>
            </a:r>
            <a:endParaRPr lang="en-US" altLang="ja-JP" dirty="0"/>
          </a:p>
          <a:p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92649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分析背景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dirty="0"/>
              <a:t>美容業界の課題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kumimoji="1" lang="ja-JP" altLang="en-US" dirty="0"/>
              <a:t>人件費の占める割合が</a:t>
            </a:r>
            <a:r>
              <a:rPr kumimoji="1" lang="en-US" altLang="ja-JP" dirty="0"/>
              <a:t>40%</a:t>
            </a:r>
            <a:r>
              <a:rPr kumimoji="1" lang="ja-JP" altLang="en-US" dirty="0"/>
              <a:t>と大きい</a:t>
            </a:r>
            <a:endParaRPr kumimoji="1" lang="en-US" altLang="ja-JP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ja-JP" altLang="en-US" dirty="0"/>
              <a:t>最低限のスタッフによるシフト最適化が望まれる。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l"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dirty="0"/>
              <a:t>このように、中期の需要予測は重要な課題である。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6892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モデリング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解釈性の高い統計的モデリングを考える</a:t>
                </a:r>
                <a:endParaRPr lang="en-US" altLang="ja-JP" dirty="0"/>
              </a:p>
              <a:p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𝛽</m:t>
                      </m:r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1+(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降水量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ja-JP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ja-JP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b="0" dirty="0"/>
                  <a:t>	</a:t>
                </a:r>
                <a:r>
                  <a:rPr lang="ja-JP" altLang="en-US" b="0" dirty="0"/>
                  <a:t>売上</a:t>
                </a:r>
                <a:endParaRPr lang="en-US" altLang="ja-JP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b="0" dirty="0"/>
                  <a:t>	</a:t>
                </a:r>
                <a:r>
                  <a:rPr lang="ja-JP" altLang="en-US" b="0" dirty="0"/>
                  <a:t>トレンド</a:t>
                </a:r>
                <a:endParaRPr lang="en-US" altLang="ja-JP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ja-JP" b="0" dirty="0"/>
                  <a:t>	</a:t>
                </a:r>
                <a:r>
                  <a:rPr lang="ja-JP" altLang="en-US" dirty="0"/>
                  <a:t>季節周期</a:t>
                </a:r>
                <a:endParaRPr lang="en-US" altLang="ja-JP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ja-JP" b="0" dirty="0"/>
                  <a:t>	</a:t>
                </a:r>
                <a:r>
                  <a:rPr lang="ja-JP" altLang="en-US" b="0" dirty="0"/>
                  <a:t>祝日効果</a:t>
                </a:r>
                <a:endParaRPr lang="en-US" altLang="ja-JP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b="0" dirty="0"/>
                  <a:t>	</a:t>
                </a:r>
                <a:r>
                  <a:rPr lang="ja-JP" altLang="en-US" dirty="0"/>
                  <a:t>撹乱項</a:t>
                </a:r>
                <a:endParaRPr lang="en-US" altLang="ja-JP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ja-JP" b="0" dirty="0"/>
                  <a:t>	</a:t>
                </a:r>
                <a:r>
                  <a:rPr lang="ja-JP" altLang="en-US" dirty="0"/>
                  <a:t>降水量の係数パラメータ</a:t>
                </a:r>
                <a:endParaRPr lang="en-US" altLang="ja-JP" b="0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04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トレンド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成長、ベースラインを表す</a:t>
                </a:r>
                <a:endParaRPr lang="en-US" altLang="ja-JP" dirty="0"/>
              </a:p>
              <a:p>
                <a:r>
                  <a:rPr kumimoji="1" lang="ja-JP" altLang="en-US" dirty="0"/>
                  <a:t>線形関数 </a:t>
                </a:r>
                <a:r>
                  <a:rPr kumimoji="1" lang="en-US" altLang="ja-JP" dirty="0"/>
                  <a:t>or </a:t>
                </a:r>
                <a:r>
                  <a:rPr kumimoji="1" lang="ja-JP" altLang="en-US" dirty="0"/>
                  <a:t>シグモイド関数（飽和成長）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kumimoji="1" lang="en-US" altLang="ja-JP" b="0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ja-JP" altLang="en-US" b="0" dirty="0"/>
                  <a:t>：</a:t>
                </a:r>
                <a:endParaRPr kumimoji="1" lang="en-US" altLang="ja-JP" b="0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 b="0" dirty="0"/>
                  <a:t>：オフセット</a:t>
                </a:r>
                <a:endParaRPr kumimoji="1" lang="en-US" altLang="ja-JP" b="0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110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変化点の導入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ja-JP" altLang="en-US" dirty="0"/>
                  <a:t>一つの線形関数 </a:t>
                </a:r>
                <a:r>
                  <a:rPr lang="en-US" altLang="ja-JP" dirty="0"/>
                  <a:t>or </a:t>
                </a:r>
                <a:r>
                  <a:rPr lang="ja-JP" altLang="en-US" dirty="0"/>
                  <a:t>シグモイド関数では難しい</a:t>
                </a:r>
                <a:endParaRPr lang="en-US" altLang="ja-JP" dirty="0"/>
              </a:p>
              <a:p>
                <a:r>
                  <a:rPr kumimoji="1" lang="ja-JP" altLang="en-US" dirty="0"/>
                  <a:t>変化点を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 dirty="0"/>
                  <a:t>とすると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ja-JP" b="1">
                                              <a:latin typeface="Cambria Math" panose="02040503050406030204" pitchFamily="18" charset="0"/>
                                            </a:rPr>
                                            <m:t>𝐚</m:t>
                                          </m:r>
                                          <m:r>
                                            <a:rPr lang="en-US" altLang="ja-JP" b="1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𝜹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ja-JP" b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b="1">
                                      <a:latin typeface="Cambria Math" panose="02040503050406030204" pitchFamily="18" charset="0"/>
                                    </a:rPr>
                                    <m:t>𝐚</m:t>
                                  </m:r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ja-JP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  <m:r>
                                    <a:rPr lang="en-US" altLang="ja-JP" b="1" i="1"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:endParaRPr kumimoji="1" lang="en-US" altLang="ja-JP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  1  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  0 </m:t>
                              </m:r>
                              <m: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type m:val="noBar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b="0" dirty="0"/>
              </a:p>
              <a:p>
                <a:pPr marL="0" indent="0">
                  <a:buNone/>
                </a:pP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42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051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変化点の導入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また、線形関数は同様に</a:t>
                </a:r>
                <a:endParaRPr kumimoji="1" lang="en-US" altLang="ja-JP" dirty="0"/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0" smtClean="0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b="1">
                              <a:latin typeface="Cambria Math" panose="02040503050406030204" pitchFamily="18" charset="0"/>
                            </a:rPr>
                            <m:t>𝐚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</m:d>
                    </m:oMath>
                  </m:oMathPara>
                </a14:m>
                <a:endParaRPr kumimoji="1" lang="en-US" altLang="ja-JP" b="0" dirty="0"/>
              </a:p>
              <a:p>
                <a:endParaRPr kumimoji="1" lang="en-US" altLang="ja-JP" dirty="0"/>
              </a:p>
              <a:p>
                <a:r>
                  <a:rPr lang="ja-JP" altLang="en-US" dirty="0"/>
                  <a:t>変化点の候補を予め多数用意</a:t>
                </a:r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Laplace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lang="ja-JP" altLang="en-US" dirty="0"/>
                  <a:t>柔軟に変化点を予測できる（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ja-JP" altLang="en-US" dirty="0"/>
                  <a:t>は正則化パラメータに相当）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77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季節周期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フーリエ級数の打ち切りによる表現を考える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dirty="0"/>
                  <a:t>個の三角関数の重ね合わせ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𝑛𝑡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𝑛𝑡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lvl="1"/>
                <a:r>
                  <a:rPr lang="ja-JP" altLang="en-US" dirty="0"/>
                  <a:t>週の周期では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年の周期（うるう年以外）では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=365</m:t>
                    </m:r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kumimoji="1" lang="ja-JP" altLang="en-US" dirty="0"/>
                  <a:t>係数パラメータ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941" b="-8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49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祝日効果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同種の祝日効果は一定だと仮定</a:t>
                </a:r>
                <a:endParaRPr kumimoji="1" lang="en-US" altLang="ja-JP" dirty="0"/>
              </a:p>
              <a:p>
                <a:r>
                  <a:rPr lang="ja-JP" altLang="en-US" dirty="0"/>
                  <a:t>「平日かつ祝日」、「平日かつ祝前日」を用意</a:t>
                </a:r>
                <a:endParaRPr lang="en-US" altLang="ja-JP" dirty="0"/>
              </a:p>
              <a:p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dirty="0"/>
                  <a:t>：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kumimoji="1" lang="ja-JP" altLang="en-US" dirty="0"/>
                  <a:t>平日かつ祝日を表すダミー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lang="ja-JP" altLang="en-US" dirty="0"/>
                  <a:t>平日かつ祝前日を表すダミー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/>
                  <a:t>：各種祝日の係数パラメータ</a:t>
                </a:r>
                <a:r>
                  <a:rPr lang="en-US" altLang="ja-JP" dirty="0"/>
                  <a:t> </a:t>
                </a:r>
              </a:p>
              <a:p>
                <a:pPr lvl="1"/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941" b="-14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253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結果（全体）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拡大できるようにしておくと</a:t>
            </a:r>
            <a:r>
              <a:rPr kumimoji="1" lang="en-US" altLang="ja-JP" dirty="0"/>
              <a:t>good</a:t>
            </a:r>
            <a:r>
              <a:rPr kumimoji="1" lang="ja-JP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6549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393</Words>
  <Application>Microsoft Office PowerPoint</Application>
  <PresentationFormat>ワイド画面</PresentationFormat>
  <Paragraphs>82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ＭＳ Ｐゴシック</vt:lpstr>
      <vt:lpstr>Arial</vt:lpstr>
      <vt:lpstr>Calibri</vt:lpstr>
      <vt:lpstr>Calibri Light</vt:lpstr>
      <vt:lpstr>Cambria Math</vt:lpstr>
      <vt:lpstr>Wingdings</vt:lpstr>
      <vt:lpstr>Office テーマ</vt:lpstr>
      <vt:lpstr>最終報告</vt:lpstr>
      <vt:lpstr>分析背景</vt:lpstr>
      <vt:lpstr>モデリング</vt:lpstr>
      <vt:lpstr>トレンドg(t)</vt:lpstr>
      <vt:lpstr>変化点の導入</vt:lpstr>
      <vt:lpstr>変化点の導入</vt:lpstr>
      <vt:lpstr>季節周期s(t)</vt:lpstr>
      <vt:lpstr>祝日効果h(t)</vt:lpstr>
      <vt:lpstr>結果（全体）</vt:lpstr>
      <vt:lpstr>結果（各店舗）</vt:lpstr>
      <vt:lpstr>トレンド</vt:lpstr>
      <vt:lpstr>年効果</vt:lpstr>
      <vt:lpstr>週効果</vt:lpstr>
      <vt:lpstr>祝日効果</vt:lpstr>
      <vt:lpstr>雨降下</vt:lpstr>
      <vt:lpstr>インサンプル説明力</vt:lpstr>
      <vt:lpstr>予測精度</vt:lpstr>
      <vt:lpstr>全体と各店舗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最終報告</dc:title>
  <dc:creator>SHIO-160412-1</dc:creator>
  <cp:lastModifiedBy>黒木裕鷹</cp:lastModifiedBy>
  <cp:revision>12</cp:revision>
  <dcterms:created xsi:type="dcterms:W3CDTF">2018-02-12T14:22:59Z</dcterms:created>
  <dcterms:modified xsi:type="dcterms:W3CDTF">2018-02-13T01:58:53Z</dcterms:modified>
</cp:coreProperties>
</file>