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8" r:id="rId1"/>
  </p:sldMasterIdLst>
  <p:sldIdLst>
    <p:sldId id="256" r:id="rId2"/>
    <p:sldId id="265" r:id="rId3"/>
    <p:sldId id="264" r:id="rId4"/>
    <p:sldId id="257" r:id="rId5"/>
    <p:sldId id="258" r:id="rId6"/>
    <p:sldId id="259" r:id="rId7"/>
    <p:sldId id="260" r:id="rId8"/>
    <p:sldId id="261" r:id="rId9"/>
    <p:sldId id="262" r:id="rId10"/>
    <p:sldId id="266" r:id="rId11"/>
    <p:sldId id="267" r:id="rId12"/>
    <p:sldId id="268" r:id="rId13"/>
    <p:sldId id="269" r:id="rId14"/>
    <p:sldId id="263"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16" autoAdjust="0"/>
    <p:restoredTop sz="94660"/>
  </p:normalViewPr>
  <p:slideViewPr>
    <p:cSldViewPr snapToGrid="0">
      <p:cViewPr varScale="1">
        <p:scale>
          <a:sx n="82" d="100"/>
          <a:sy n="82" d="100"/>
        </p:scale>
        <p:origin x="74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9696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2996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8930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31204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929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7/13/2023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92354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7/13/2023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7975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50165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2673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smtClean="0"/>
              <a:t>7/13/2023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104192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1202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7/13/2023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4266849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1645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7/13/2023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5950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7/13/2023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9147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7/13/2023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654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447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7/13/2023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8836112"/>
      </p:ext>
    </p:extLst>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6DEDF-B7E8-0E88-D5C3-4BC8CB351A43}"/>
              </a:ext>
            </a:extLst>
          </p:cNvPr>
          <p:cNvSpPr>
            <a:spLocks noGrp="1"/>
          </p:cNvSpPr>
          <p:nvPr>
            <p:ph type="ctrTitle"/>
          </p:nvPr>
        </p:nvSpPr>
        <p:spPr/>
        <p:txBody>
          <a:bodyPr/>
          <a:lstStyle/>
          <a:p>
            <a:r>
              <a:rPr lang="en-IN" sz="4400" b="1" dirty="0">
                <a:solidFill>
                  <a:schemeClr val="accent5">
                    <a:lumMod val="75000"/>
                  </a:schemeClr>
                </a:solidFill>
              </a:rPr>
              <a:t>ATTENDENCE TRACKING SYSYTEM</a:t>
            </a:r>
          </a:p>
        </p:txBody>
      </p:sp>
      <p:sp>
        <p:nvSpPr>
          <p:cNvPr id="3" name="Subtitle 2">
            <a:extLst>
              <a:ext uri="{FF2B5EF4-FFF2-40B4-BE49-F238E27FC236}">
                <a16:creationId xmlns:a16="http://schemas.microsoft.com/office/drawing/2014/main" id="{0C1F0E18-55E7-A6E1-C5F3-2BA449CD4A1D}"/>
              </a:ext>
            </a:extLst>
          </p:cNvPr>
          <p:cNvSpPr>
            <a:spLocks noGrp="1"/>
          </p:cNvSpPr>
          <p:nvPr>
            <p:ph type="subTitle" idx="1"/>
          </p:nvPr>
        </p:nvSpPr>
        <p:spPr/>
        <p:txBody>
          <a:bodyPr>
            <a:normAutofit/>
          </a:bodyPr>
          <a:lstStyle/>
          <a:p>
            <a:r>
              <a:rPr lang="en-IN" sz="2800" b="1" dirty="0">
                <a:solidFill>
                  <a:schemeClr val="accent5">
                    <a:lumMod val="75000"/>
                  </a:schemeClr>
                </a:solidFill>
              </a:rPr>
              <a:t>USING CLOUD</a:t>
            </a:r>
          </a:p>
        </p:txBody>
      </p:sp>
    </p:spTree>
    <p:extLst>
      <p:ext uri="{BB962C8B-B14F-4D97-AF65-F5344CB8AC3E}">
        <p14:creationId xmlns:p14="http://schemas.microsoft.com/office/powerpoint/2010/main" val="3802206725"/>
      </p:ext>
    </p:extLst>
  </p:cSld>
  <p:clrMapOvr>
    <a:masterClrMapping/>
  </p:clrMapOvr>
  <mc:AlternateContent xmlns:mc="http://schemas.openxmlformats.org/markup-compatibility/2006" xmlns:p14="http://schemas.microsoft.com/office/powerpoint/2010/main">
    <mc:Choice Requires="p14">
      <p:transition spd="slow" p14:dur="1600" advTm="0">
        <p14:conveyor dir="r"/>
        <p:sndAc>
          <p:endSnd/>
        </p:sndAc>
      </p:transition>
    </mc:Choice>
    <mc:Fallback xmlns="">
      <p:transition spd="slow" advTm="0">
        <p:fade/>
        <p:sndAc>
          <p:end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950E9E-8F9C-2904-4D86-BAED5CD5CF2D}"/>
              </a:ext>
            </a:extLst>
          </p:cNvPr>
          <p:cNvSpPr txBox="1"/>
          <p:nvPr/>
        </p:nvSpPr>
        <p:spPr>
          <a:xfrm>
            <a:off x="836280" y="613808"/>
            <a:ext cx="8373035" cy="1200329"/>
          </a:xfrm>
          <a:prstGeom prst="rect">
            <a:avLst/>
          </a:prstGeom>
          <a:noFill/>
        </p:spPr>
        <p:txBody>
          <a:bodyPr wrap="square">
            <a:spAutoFit/>
          </a:bodyPr>
          <a:lstStyle/>
          <a:p>
            <a:pPr algn="l"/>
            <a:r>
              <a:rPr lang="en-US" sz="2400" b="1" i="0" u="sng" dirty="0">
                <a:solidFill>
                  <a:schemeClr val="bg1"/>
                </a:solidFill>
                <a:effectLst/>
                <a:latin typeface="-apple-system"/>
              </a:rPr>
              <a:t>The steps are as follows:</a:t>
            </a:r>
            <a:endParaRPr lang="en-US" sz="2400" b="0" i="0" dirty="0">
              <a:solidFill>
                <a:schemeClr val="bg1"/>
              </a:solidFill>
              <a:effectLst/>
              <a:latin typeface="-apple-system"/>
            </a:endParaRPr>
          </a:p>
          <a:p>
            <a:pPr algn="l"/>
            <a:r>
              <a:rPr lang="en-US" sz="2400" b="0" i="0" dirty="0">
                <a:effectLst/>
                <a:latin typeface="-apple-system"/>
              </a:rPr>
              <a:t>Created a new group called ‘Customer’ via Django admin portal. (If needed create a new superuser which will be portal admin)</a:t>
            </a:r>
          </a:p>
        </p:txBody>
      </p:sp>
      <p:pic>
        <p:nvPicPr>
          <p:cNvPr id="5" name="Picture 4">
            <a:extLst>
              <a:ext uri="{FF2B5EF4-FFF2-40B4-BE49-F238E27FC236}">
                <a16:creationId xmlns:a16="http://schemas.microsoft.com/office/drawing/2014/main" id="{C13EEDD2-1A4E-7C4B-0C6D-896E98AA505A}"/>
              </a:ext>
            </a:extLst>
          </p:cNvPr>
          <p:cNvPicPr>
            <a:picLocks noChangeAspect="1"/>
          </p:cNvPicPr>
          <p:nvPr/>
        </p:nvPicPr>
        <p:blipFill>
          <a:blip r:embed="rId2"/>
          <a:stretch>
            <a:fillRect/>
          </a:stretch>
        </p:blipFill>
        <p:spPr>
          <a:xfrm>
            <a:off x="1151446" y="2069142"/>
            <a:ext cx="7185730" cy="3307206"/>
          </a:xfrm>
          <a:prstGeom prst="rect">
            <a:avLst/>
          </a:prstGeom>
        </p:spPr>
      </p:pic>
    </p:spTree>
    <p:extLst>
      <p:ext uri="{BB962C8B-B14F-4D97-AF65-F5344CB8AC3E}">
        <p14:creationId xmlns:p14="http://schemas.microsoft.com/office/powerpoint/2010/main" val="181038677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4172D8-914C-3BA3-242B-248902A2C523}"/>
              </a:ext>
            </a:extLst>
          </p:cNvPr>
          <p:cNvSpPr txBox="1"/>
          <p:nvPr/>
        </p:nvSpPr>
        <p:spPr>
          <a:xfrm>
            <a:off x="609600" y="645460"/>
            <a:ext cx="8534400" cy="1569660"/>
          </a:xfrm>
          <a:prstGeom prst="rect">
            <a:avLst/>
          </a:prstGeom>
          <a:noFill/>
        </p:spPr>
        <p:txBody>
          <a:bodyPr wrap="square">
            <a:spAutoFit/>
          </a:bodyPr>
          <a:lstStyle/>
          <a:p>
            <a:r>
              <a:rPr lang="en-US" sz="2400" b="0" i="0" dirty="0">
                <a:effectLst/>
                <a:latin typeface="-apple-system"/>
              </a:rPr>
              <a:t>Added a signal which will be triggered whenever a new customer is added into the model. The signal will create a new user with that ‘</a:t>
            </a:r>
            <a:r>
              <a:rPr lang="en-US" sz="2400" b="0" i="0" dirty="0" err="1">
                <a:effectLst/>
                <a:latin typeface="-apple-system"/>
              </a:rPr>
              <a:t>CustomerId</a:t>
            </a:r>
            <a:r>
              <a:rPr lang="en-US" sz="2400" b="0" i="0" dirty="0">
                <a:effectLst/>
                <a:latin typeface="-apple-system"/>
              </a:rPr>
              <a:t>’ and enable it with a default password ‘Customer@123’</a:t>
            </a:r>
            <a:endParaRPr lang="en-IN" sz="2400" dirty="0"/>
          </a:p>
        </p:txBody>
      </p:sp>
      <p:pic>
        <p:nvPicPr>
          <p:cNvPr id="5" name="Picture 4">
            <a:extLst>
              <a:ext uri="{FF2B5EF4-FFF2-40B4-BE49-F238E27FC236}">
                <a16:creationId xmlns:a16="http://schemas.microsoft.com/office/drawing/2014/main" id="{5913A7B8-4C3F-AA70-CF44-9B78BFD0FEAD}"/>
              </a:ext>
            </a:extLst>
          </p:cNvPr>
          <p:cNvPicPr>
            <a:picLocks noChangeAspect="1"/>
          </p:cNvPicPr>
          <p:nvPr/>
        </p:nvPicPr>
        <p:blipFill>
          <a:blip r:embed="rId2"/>
          <a:stretch>
            <a:fillRect/>
          </a:stretch>
        </p:blipFill>
        <p:spPr>
          <a:xfrm>
            <a:off x="609600" y="2215120"/>
            <a:ext cx="6995766" cy="3040643"/>
          </a:xfrm>
          <a:prstGeom prst="rect">
            <a:avLst/>
          </a:prstGeom>
        </p:spPr>
      </p:pic>
    </p:spTree>
    <p:extLst>
      <p:ext uri="{BB962C8B-B14F-4D97-AF65-F5344CB8AC3E}">
        <p14:creationId xmlns:p14="http://schemas.microsoft.com/office/powerpoint/2010/main" val="368780177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9FD9C4-E92F-6FF9-90F1-845D57465130}"/>
              </a:ext>
            </a:extLst>
          </p:cNvPr>
          <p:cNvSpPr txBox="1"/>
          <p:nvPr/>
        </p:nvSpPr>
        <p:spPr>
          <a:xfrm>
            <a:off x="600636" y="936376"/>
            <a:ext cx="9457764" cy="461665"/>
          </a:xfrm>
          <a:prstGeom prst="rect">
            <a:avLst/>
          </a:prstGeom>
          <a:noFill/>
        </p:spPr>
        <p:txBody>
          <a:bodyPr wrap="square">
            <a:spAutoFit/>
          </a:bodyPr>
          <a:lstStyle/>
          <a:p>
            <a:r>
              <a:rPr lang="en-US" sz="2400" b="0" i="0" dirty="0">
                <a:effectLst/>
                <a:latin typeface="Times New Roman" panose="02020603050405020304" pitchFamily="18" charset="0"/>
                <a:cs typeface="Times New Roman" panose="02020603050405020304" pitchFamily="18" charset="0"/>
              </a:rPr>
              <a:t>Add ‘</a:t>
            </a:r>
            <a:r>
              <a:rPr lang="en-US" sz="2400" b="0" i="0" dirty="0" err="1">
                <a:effectLst/>
                <a:latin typeface="Times New Roman" panose="02020603050405020304" pitchFamily="18" charset="0"/>
                <a:cs typeface="Times New Roman" panose="02020603050405020304" pitchFamily="18" charset="0"/>
              </a:rPr>
              <a:t>Login_required</a:t>
            </a:r>
            <a:r>
              <a:rPr lang="en-US" sz="2400" b="0" i="0" dirty="0">
                <a:effectLst/>
                <a:latin typeface="Times New Roman" panose="02020603050405020304" pitchFamily="18" charset="0"/>
                <a:cs typeface="Times New Roman" panose="02020603050405020304" pitchFamily="18" charset="0"/>
              </a:rPr>
              <a:t>’ in views, thereby only logged in users are allowed.</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D35463F-61B3-A6F7-ABF8-333D5A133B77}"/>
              </a:ext>
            </a:extLst>
          </p:cNvPr>
          <p:cNvPicPr>
            <a:picLocks noChangeAspect="1"/>
          </p:cNvPicPr>
          <p:nvPr/>
        </p:nvPicPr>
        <p:blipFill>
          <a:blip r:embed="rId2"/>
          <a:stretch>
            <a:fillRect/>
          </a:stretch>
        </p:blipFill>
        <p:spPr>
          <a:xfrm>
            <a:off x="1047972" y="1444207"/>
            <a:ext cx="7308213" cy="2430991"/>
          </a:xfrm>
          <a:prstGeom prst="rect">
            <a:avLst/>
          </a:prstGeom>
        </p:spPr>
      </p:pic>
      <p:sp>
        <p:nvSpPr>
          <p:cNvPr id="7" name="TextBox 6">
            <a:extLst>
              <a:ext uri="{FF2B5EF4-FFF2-40B4-BE49-F238E27FC236}">
                <a16:creationId xmlns:a16="http://schemas.microsoft.com/office/drawing/2014/main" id="{A369B1D4-EF77-206F-D27E-989E33F30BCF}"/>
              </a:ext>
            </a:extLst>
          </p:cNvPr>
          <p:cNvSpPr txBox="1"/>
          <p:nvPr/>
        </p:nvSpPr>
        <p:spPr>
          <a:xfrm>
            <a:off x="702740" y="3875198"/>
            <a:ext cx="8593660" cy="461665"/>
          </a:xfrm>
          <a:prstGeom prst="rect">
            <a:avLst/>
          </a:prstGeom>
          <a:noFill/>
        </p:spPr>
        <p:txBody>
          <a:bodyPr wrap="square">
            <a:spAutoFit/>
          </a:bodyPr>
          <a:lstStyle/>
          <a:p>
            <a:r>
              <a:rPr lang="en-US" sz="2400" b="0" i="0" dirty="0">
                <a:effectLst/>
                <a:latin typeface="Times New Roman" panose="02020603050405020304" pitchFamily="18" charset="0"/>
                <a:cs typeface="Times New Roman" panose="02020603050405020304" pitchFamily="18" charset="0"/>
              </a:rPr>
              <a:t>Login Portal will looks like below for both admin and customers,</a:t>
            </a:r>
            <a:endParaRPr lang="en-IN" sz="2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F382DD6A-77A8-4F7B-FD74-4BBCF0A98398}"/>
              </a:ext>
            </a:extLst>
          </p:cNvPr>
          <p:cNvPicPr>
            <a:picLocks noChangeAspect="1"/>
          </p:cNvPicPr>
          <p:nvPr/>
        </p:nvPicPr>
        <p:blipFill>
          <a:blip r:embed="rId3"/>
          <a:stretch>
            <a:fillRect/>
          </a:stretch>
        </p:blipFill>
        <p:spPr>
          <a:xfrm>
            <a:off x="9117017" y="2791682"/>
            <a:ext cx="2372243" cy="2766048"/>
          </a:xfrm>
          <a:prstGeom prst="rect">
            <a:avLst/>
          </a:prstGeom>
        </p:spPr>
      </p:pic>
      <p:sp>
        <p:nvSpPr>
          <p:cNvPr id="11" name="TextBox 10">
            <a:extLst>
              <a:ext uri="{FF2B5EF4-FFF2-40B4-BE49-F238E27FC236}">
                <a16:creationId xmlns:a16="http://schemas.microsoft.com/office/drawing/2014/main" id="{A4DE592E-E2BC-4150-85E2-A899DD8F9C1E}"/>
              </a:ext>
            </a:extLst>
          </p:cNvPr>
          <p:cNvSpPr txBox="1"/>
          <p:nvPr/>
        </p:nvSpPr>
        <p:spPr>
          <a:xfrm>
            <a:off x="702740" y="4548654"/>
            <a:ext cx="6096000" cy="1754326"/>
          </a:xfrm>
          <a:prstGeom prst="rect">
            <a:avLst/>
          </a:prstGeom>
          <a:noFill/>
        </p:spPr>
        <p:txBody>
          <a:bodyPr wrap="square">
            <a:spAutoFit/>
          </a:bodyPr>
          <a:lstStyle/>
          <a:p>
            <a:pPr algn="l"/>
            <a:r>
              <a:rPr lang="en-US" sz="2400" b="0" i="0" dirty="0">
                <a:effectLst/>
                <a:latin typeface="Times New Roman" panose="02020603050405020304" pitchFamily="18" charset="0"/>
                <a:cs typeface="Times New Roman" panose="02020603050405020304" pitchFamily="18" charset="0"/>
              </a:rPr>
              <a:t>Then customer can able to log into portal with their ‘Customer ID’ and the default password </a:t>
            </a:r>
            <a:r>
              <a:rPr lang="en-US" sz="2400" b="1" i="0" dirty="0">
                <a:effectLst/>
                <a:latin typeface="Times New Roman" panose="02020603050405020304" pitchFamily="18" charset="0"/>
                <a:cs typeface="Times New Roman" panose="02020603050405020304" pitchFamily="18" charset="0"/>
              </a:rPr>
              <a:t>‘Customer@123’</a:t>
            </a:r>
            <a:endParaRPr lang="en-US" sz="2400" b="0" i="0" dirty="0">
              <a:effectLst/>
              <a:latin typeface="Times New Roman" panose="02020603050405020304" pitchFamily="18" charset="0"/>
              <a:cs typeface="Times New Roman" panose="02020603050405020304" pitchFamily="18" charset="0"/>
            </a:endParaRPr>
          </a:p>
          <a:p>
            <a:br>
              <a:rPr lang="en-US" dirty="0"/>
            </a:br>
            <a:endParaRPr lang="en-IN" dirty="0"/>
          </a:p>
        </p:txBody>
      </p:sp>
    </p:spTree>
    <p:extLst>
      <p:ext uri="{BB962C8B-B14F-4D97-AF65-F5344CB8AC3E}">
        <p14:creationId xmlns:p14="http://schemas.microsoft.com/office/powerpoint/2010/main" val="4177022396"/>
      </p:ext>
    </p:extLst>
  </p:cSld>
  <p:clrMapOvr>
    <a:masterClrMapping/>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1732C1-AB20-0C37-6634-BCF14E3EB7C5}"/>
              </a:ext>
            </a:extLst>
          </p:cNvPr>
          <p:cNvPicPr>
            <a:picLocks noChangeAspect="1"/>
          </p:cNvPicPr>
          <p:nvPr/>
        </p:nvPicPr>
        <p:blipFill>
          <a:blip r:embed="rId2"/>
          <a:stretch>
            <a:fillRect/>
          </a:stretch>
        </p:blipFill>
        <p:spPr>
          <a:xfrm>
            <a:off x="793287" y="798177"/>
            <a:ext cx="7216765" cy="3002540"/>
          </a:xfrm>
          <a:prstGeom prst="rect">
            <a:avLst/>
          </a:prstGeom>
        </p:spPr>
      </p:pic>
      <p:sp>
        <p:nvSpPr>
          <p:cNvPr id="5" name="TextBox 4">
            <a:extLst>
              <a:ext uri="{FF2B5EF4-FFF2-40B4-BE49-F238E27FC236}">
                <a16:creationId xmlns:a16="http://schemas.microsoft.com/office/drawing/2014/main" id="{EB3B4650-9E93-CC32-B024-D909D941DFC8}"/>
              </a:ext>
            </a:extLst>
          </p:cNvPr>
          <p:cNvSpPr txBox="1"/>
          <p:nvPr/>
        </p:nvSpPr>
        <p:spPr>
          <a:xfrm>
            <a:off x="1679695" y="3963340"/>
            <a:ext cx="6096000" cy="369332"/>
          </a:xfrm>
          <a:prstGeom prst="rect">
            <a:avLst/>
          </a:prstGeom>
          <a:noFill/>
        </p:spPr>
        <p:txBody>
          <a:bodyPr wrap="square">
            <a:spAutoFit/>
          </a:bodyPr>
          <a:lstStyle/>
          <a:p>
            <a:r>
              <a:rPr lang="en-IN" b="0" i="0" dirty="0">
                <a:effectLst/>
                <a:latin typeface="-apple-system"/>
              </a:rPr>
              <a:t>Customer Home Page</a:t>
            </a:r>
            <a:endParaRPr lang="en-IN" dirty="0"/>
          </a:p>
        </p:txBody>
      </p:sp>
    </p:spTree>
    <p:extLst>
      <p:ext uri="{BB962C8B-B14F-4D97-AF65-F5344CB8AC3E}">
        <p14:creationId xmlns:p14="http://schemas.microsoft.com/office/powerpoint/2010/main" val="3886529348"/>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23A8E9-2E2A-FF97-0DA6-5833EEC376C8}"/>
              </a:ext>
            </a:extLst>
          </p:cNvPr>
          <p:cNvPicPr>
            <a:picLocks noChangeAspect="1"/>
          </p:cNvPicPr>
          <p:nvPr/>
        </p:nvPicPr>
        <p:blipFill>
          <a:blip r:embed="rId2"/>
          <a:stretch>
            <a:fillRect/>
          </a:stretch>
        </p:blipFill>
        <p:spPr>
          <a:xfrm>
            <a:off x="2043953" y="780876"/>
            <a:ext cx="7655859" cy="5296248"/>
          </a:xfrm>
          <a:prstGeom prst="rect">
            <a:avLst/>
          </a:prstGeom>
        </p:spPr>
      </p:pic>
    </p:spTree>
    <p:extLst>
      <p:ext uri="{BB962C8B-B14F-4D97-AF65-F5344CB8AC3E}">
        <p14:creationId xmlns:p14="http://schemas.microsoft.com/office/powerpoint/2010/main" val="399631310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FAA09-EC2E-8B96-1BD0-2E3FCBE554E1}"/>
              </a:ext>
            </a:extLst>
          </p:cNvPr>
          <p:cNvSpPr>
            <a:spLocks noGrp="1"/>
          </p:cNvSpPr>
          <p:nvPr>
            <p:ph type="title"/>
          </p:nvPr>
        </p:nvSpPr>
        <p:spPr>
          <a:xfrm>
            <a:off x="1295402" y="2434414"/>
            <a:ext cx="9601196" cy="1303867"/>
          </a:xfrm>
        </p:spPr>
        <p:txBody>
          <a:bodyPr/>
          <a:lstStyle/>
          <a:p>
            <a:pPr algn="ctr"/>
            <a:r>
              <a:rPr lang="en-IN" sz="5400" b="1" i="1" u="sng" dirty="0">
                <a:solidFill>
                  <a:schemeClr val="tx1"/>
                </a:solidFill>
                <a:effectLst>
                  <a:outerShdw blurRad="38100" dist="38100" dir="2700000" algn="tl">
                    <a:srgbClr val="000000">
                      <a:alpha val="43137"/>
                    </a:srgbClr>
                  </a:outerShdw>
                </a:effectLst>
                <a:highlight>
                  <a:srgbClr val="008080"/>
                </a:highligh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7924160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25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84EB8A-7723-BB0D-8E77-D2CAA17D7479}"/>
              </a:ext>
            </a:extLst>
          </p:cNvPr>
          <p:cNvSpPr txBox="1"/>
          <p:nvPr/>
        </p:nvSpPr>
        <p:spPr>
          <a:xfrm>
            <a:off x="708211" y="833717"/>
            <a:ext cx="10856259" cy="5288948"/>
          </a:xfrm>
          <a:prstGeom prst="rect">
            <a:avLst/>
          </a:prstGeom>
          <a:noFill/>
        </p:spPr>
        <p:txBody>
          <a:bodyPr wrap="square">
            <a:spAutoFit/>
          </a:bodyPr>
          <a:lstStyle/>
          <a:p>
            <a:r>
              <a:rPr lang="en-IN" b="1" u="sng" dirty="0">
                <a:highlight>
                  <a:srgbClr val="00FF00"/>
                </a:highlight>
                <a:latin typeface="Times New Roman" panose="02020603050405020304" pitchFamily="18" charset="0"/>
                <a:cs typeface="Times New Roman" panose="02020603050405020304" pitchFamily="18" charset="0"/>
              </a:rPr>
              <a:t>REQUIRMENTS:</a:t>
            </a:r>
          </a:p>
          <a:p>
            <a:pPr marL="342900" indent="-342900">
              <a:lnSpc>
                <a:spcPct val="150000"/>
              </a:lnSpc>
              <a:buFont typeface="Wingdings" panose="05000000000000000000" pitchFamily="2" charset="2"/>
              <a:buChar char="v"/>
            </a:pPr>
            <a:r>
              <a:rPr lang="en-IN" sz="2400" dirty="0" err="1">
                <a:latin typeface="Times New Roman" panose="02020603050405020304" pitchFamily="18" charset="0"/>
                <a:cs typeface="Times New Roman" panose="02020603050405020304" pitchFamily="18" charset="0"/>
              </a:rPr>
              <a:t>Asgiref</a:t>
            </a:r>
            <a:endParaRPr lang="en-IN" sz="24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Boto3</a:t>
            </a:r>
          </a:p>
          <a:p>
            <a:pPr marL="342900" indent="-342900">
              <a:lnSpc>
                <a:spcPct val="150000"/>
              </a:lnSpc>
              <a:buFont typeface="Wingdings" panose="05000000000000000000" pitchFamily="2" charset="2"/>
              <a:buChar char="v"/>
            </a:pPr>
            <a:r>
              <a:rPr lang="en-IN" sz="2400" dirty="0" err="1">
                <a:latin typeface="Times New Roman" panose="02020603050405020304" pitchFamily="18" charset="0"/>
                <a:cs typeface="Times New Roman" panose="02020603050405020304" pitchFamily="18" charset="0"/>
              </a:rPr>
              <a:t>Botocore</a:t>
            </a:r>
            <a:endParaRPr lang="en-IN" sz="24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Django</a:t>
            </a:r>
          </a:p>
          <a:p>
            <a:pPr marL="342900" indent="-342900">
              <a:lnSpc>
                <a:spcPct val="150000"/>
              </a:lnSpc>
              <a:buFont typeface="Wingdings" panose="05000000000000000000" pitchFamily="2" charset="2"/>
              <a:buChar char="v"/>
            </a:pPr>
            <a:r>
              <a:rPr lang="en-IN" sz="2400" dirty="0" err="1">
                <a:latin typeface="Times New Roman" panose="02020603050405020304" pitchFamily="18" charset="0"/>
                <a:cs typeface="Times New Roman" panose="02020603050405020304" pitchFamily="18" charset="0"/>
              </a:rPr>
              <a:t>django</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cors</a:t>
            </a:r>
            <a:r>
              <a:rPr lang="en-IN" sz="2400" dirty="0">
                <a:latin typeface="Times New Roman" panose="02020603050405020304" pitchFamily="18" charset="0"/>
                <a:cs typeface="Times New Roman" panose="02020603050405020304" pitchFamily="18" charset="0"/>
              </a:rPr>
              <a:t>-headers</a:t>
            </a:r>
          </a:p>
          <a:p>
            <a:pPr marL="342900" indent="-342900">
              <a:lnSpc>
                <a:spcPct val="150000"/>
              </a:lnSpc>
              <a:buFont typeface="Wingdings" panose="05000000000000000000" pitchFamily="2" charset="2"/>
              <a:buChar char="v"/>
            </a:pPr>
            <a:r>
              <a:rPr lang="en-IN" sz="2400" dirty="0" err="1">
                <a:latin typeface="Times New Roman" panose="02020603050405020304" pitchFamily="18" charset="0"/>
                <a:cs typeface="Times New Roman" panose="02020603050405020304" pitchFamily="18" charset="0"/>
              </a:rPr>
              <a:t>Djangorestframework</a:t>
            </a:r>
            <a:endParaRPr lang="en-IN" sz="24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v"/>
            </a:pPr>
            <a:r>
              <a:rPr lang="en-IN" sz="2400" dirty="0" err="1">
                <a:latin typeface="Times New Roman" panose="02020603050405020304" pitchFamily="18" charset="0"/>
                <a:cs typeface="Times New Roman" panose="02020603050405020304" pitchFamily="18" charset="0"/>
              </a:rPr>
              <a:t>Docutils</a:t>
            </a:r>
            <a:endParaRPr lang="en-IN" sz="24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v"/>
            </a:pPr>
            <a:r>
              <a:rPr lang="en-IN" sz="2400" dirty="0" err="1">
                <a:latin typeface="Times New Roman" panose="02020603050405020304" pitchFamily="18" charset="0"/>
                <a:cs typeface="Times New Roman" panose="02020603050405020304" pitchFamily="18" charset="0"/>
              </a:rPr>
              <a:t>jmespath</a:t>
            </a:r>
            <a:endParaRPr lang="en-IN" sz="2400" dirty="0">
              <a:latin typeface="Times New Roman" panose="02020603050405020304" pitchFamily="18" charset="0"/>
              <a:cs typeface="Times New Roman" panose="02020603050405020304" pitchFamily="18" charset="0"/>
            </a:endParaRPr>
          </a:p>
          <a:p>
            <a:pPr>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979384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244762-791F-C4D5-582A-F106B2DF4C12}"/>
              </a:ext>
            </a:extLst>
          </p:cNvPr>
          <p:cNvSpPr txBox="1"/>
          <p:nvPr/>
        </p:nvSpPr>
        <p:spPr>
          <a:xfrm>
            <a:off x="995082" y="1192305"/>
            <a:ext cx="8256494" cy="3349956"/>
          </a:xfrm>
          <a:prstGeom prst="rect">
            <a:avLst/>
          </a:prstGeom>
          <a:noFill/>
        </p:spPr>
        <p:txBody>
          <a:bodyPr wrap="square">
            <a:spAutoFit/>
          </a:bodyPr>
          <a:lstStyle/>
          <a:p>
            <a:pPr marL="342900" indent="-342900">
              <a:lnSpc>
                <a:spcPct val="150000"/>
              </a:lnSpc>
              <a:buFont typeface="Wingdings" panose="05000000000000000000" pitchFamily="2" charset="2"/>
              <a:buChar char="v"/>
            </a:pPr>
            <a:r>
              <a:rPr lang="en-IN" sz="2400" dirty="0" err="1">
                <a:latin typeface="Times New Roman" panose="02020603050405020304" pitchFamily="18" charset="0"/>
                <a:cs typeface="Times New Roman" panose="02020603050405020304" pitchFamily="18" charset="0"/>
              </a:rPr>
              <a:t>Pytz</a:t>
            </a:r>
            <a:endParaRPr lang="en-IN" sz="24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S3transfer</a:t>
            </a:r>
          </a:p>
          <a:p>
            <a:pPr marL="342900" indent="-34290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Six</a:t>
            </a:r>
          </a:p>
          <a:p>
            <a:pPr marL="342900" indent="-342900">
              <a:lnSpc>
                <a:spcPct val="150000"/>
              </a:lnSpc>
              <a:buFont typeface="Wingdings" panose="05000000000000000000" pitchFamily="2" charset="2"/>
              <a:buChar char="v"/>
            </a:pPr>
            <a:r>
              <a:rPr lang="en-IN" sz="2400" dirty="0" err="1">
                <a:latin typeface="Times New Roman" panose="02020603050405020304" pitchFamily="18" charset="0"/>
                <a:cs typeface="Times New Roman" panose="02020603050405020304" pitchFamily="18" charset="0"/>
              </a:rPr>
              <a:t>Sqlparse</a:t>
            </a:r>
            <a:endParaRPr lang="en-IN" sz="24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Urllib3</a:t>
            </a:r>
          </a:p>
          <a:p>
            <a:pPr marL="342900" indent="-342900">
              <a:lnSpc>
                <a:spcPct val="150000"/>
              </a:lnSpc>
              <a:buFont typeface="Wingdings" panose="05000000000000000000" pitchFamily="2" charset="2"/>
              <a:buChar char="v"/>
            </a:pPr>
            <a:r>
              <a:rPr lang="en-IN" sz="2400" dirty="0" err="1">
                <a:latin typeface="Times New Roman" panose="02020603050405020304" pitchFamily="18" charset="0"/>
                <a:cs typeface="Times New Roman" panose="02020603050405020304" pitchFamily="18" charset="0"/>
              </a:rPr>
              <a:t>uuid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6239680"/>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0735C1-D28A-5544-EFCF-AAA1349A132A}"/>
              </a:ext>
            </a:extLst>
          </p:cNvPr>
          <p:cNvSpPr txBox="1"/>
          <p:nvPr/>
        </p:nvSpPr>
        <p:spPr>
          <a:xfrm>
            <a:off x="690281" y="699248"/>
            <a:ext cx="10623177" cy="5011949"/>
          </a:xfrm>
          <a:prstGeom prst="rect">
            <a:avLst/>
          </a:prstGeom>
          <a:noFill/>
        </p:spPr>
        <p:txBody>
          <a:bodyPr wrap="square">
            <a:spAutoFit/>
          </a:bodyPr>
          <a:lstStyle/>
          <a:p>
            <a:pPr algn="l">
              <a:lnSpc>
                <a:spcPct val="150000"/>
              </a:lnSpc>
            </a:pPr>
            <a:r>
              <a:rPr lang="en-US" sz="2400" b="0" i="0" dirty="0">
                <a:solidFill>
                  <a:schemeClr val="tx1">
                    <a:lumMod val="95000"/>
                  </a:schemeClr>
                </a:solidFill>
                <a:effectLst/>
                <a:latin typeface="Times New Roman" panose="02020603050405020304" pitchFamily="18" charset="0"/>
                <a:cs typeface="Times New Roman" panose="02020603050405020304" pitchFamily="18" charset="0"/>
              </a:rPr>
              <a:t>Attendance system tracking using the cloud refers to the use of cloud-based technology to manage and track employee attendance or student attendance. Cloud-based attendance systems offer several advantages over traditional manual or local server-based systems. Here's some information about attendance system tracking using the cloud:</a:t>
            </a:r>
          </a:p>
          <a:p>
            <a:pPr marL="285750" indent="-285750" algn="l">
              <a:lnSpc>
                <a:spcPct val="150000"/>
              </a:lnSpc>
              <a:buFont typeface="Wingdings" panose="05000000000000000000" pitchFamily="2" charset="2"/>
              <a:buChar char="v"/>
            </a:pPr>
            <a:r>
              <a:rPr lang="en-US" sz="2400" b="0" i="0" dirty="0">
                <a:solidFill>
                  <a:schemeClr val="bg1">
                    <a:lumMod val="95000"/>
                    <a:lumOff val="5000"/>
                  </a:schemeClr>
                </a:solidFill>
                <a:effectLst/>
                <a:latin typeface="Times New Roman" panose="02020603050405020304" pitchFamily="18" charset="0"/>
                <a:cs typeface="Times New Roman" panose="02020603050405020304" pitchFamily="18" charset="0"/>
              </a:rPr>
              <a:t>Cloud-Based Infrastructure: </a:t>
            </a:r>
            <a:r>
              <a:rPr lang="en-US" sz="2400" b="0" i="0" dirty="0">
                <a:solidFill>
                  <a:schemeClr val="tx1">
                    <a:lumMod val="95000"/>
                  </a:schemeClr>
                </a:solidFill>
                <a:effectLst/>
                <a:latin typeface="Times New Roman" panose="02020603050405020304" pitchFamily="18" charset="0"/>
                <a:cs typeface="Times New Roman" panose="02020603050405020304" pitchFamily="18" charset="0"/>
              </a:rPr>
              <a:t>Cloud-based attendance systems utilize cloud computing infrastructure to store and process attendance data. This eliminates the need for physical servers and allows for easy scalability and accessibility from anywhere with an internet connection.</a:t>
            </a:r>
          </a:p>
        </p:txBody>
      </p:sp>
    </p:spTree>
    <p:extLst>
      <p:ext uri="{BB962C8B-B14F-4D97-AF65-F5344CB8AC3E}">
        <p14:creationId xmlns:p14="http://schemas.microsoft.com/office/powerpoint/2010/main" val="7004609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802FD4-20EB-048B-2830-1870E056F653}"/>
              </a:ext>
            </a:extLst>
          </p:cNvPr>
          <p:cNvSpPr txBox="1"/>
          <p:nvPr/>
        </p:nvSpPr>
        <p:spPr>
          <a:xfrm>
            <a:off x="699247" y="851647"/>
            <a:ext cx="10623177" cy="5011949"/>
          </a:xfrm>
          <a:prstGeom prst="rect">
            <a:avLst/>
          </a:prstGeom>
          <a:noFill/>
        </p:spPr>
        <p:txBody>
          <a:bodyPr wrap="square">
            <a:spAutoFit/>
          </a:bodyPr>
          <a:lstStyle/>
          <a:p>
            <a:pPr marL="342900" indent="-342900" algn="l">
              <a:lnSpc>
                <a:spcPct val="150000"/>
              </a:lnSpc>
              <a:buFont typeface="Wingdings" panose="05000000000000000000" pitchFamily="2" charset="2"/>
              <a:buChar char="v"/>
            </a:pPr>
            <a:r>
              <a:rPr lang="en-US" sz="2400" dirty="0">
                <a:solidFill>
                  <a:schemeClr val="bg1"/>
                </a:solidFill>
                <a:latin typeface="Times New Roman" panose="02020603050405020304" pitchFamily="18" charset="0"/>
                <a:cs typeface="Times New Roman" panose="02020603050405020304" pitchFamily="18" charset="0"/>
              </a:rPr>
              <a:t>Remote Access: </a:t>
            </a:r>
            <a:r>
              <a:rPr lang="en-US" sz="2400" b="0" i="0" dirty="0">
                <a:effectLst/>
                <a:latin typeface="Times New Roman" panose="02020603050405020304" pitchFamily="18" charset="0"/>
                <a:cs typeface="Times New Roman" panose="02020603050405020304" pitchFamily="18" charset="0"/>
              </a:rPr>
              <a:t>With a cloud-based attendance system, administrators, managers, or authorized personnel can access attendance data remotely. This enables them to monitor attendance, generate reports, and make informed decisions even when they are not physically present at the location where attendance is being recorded.</a:t>
            </a:r>
          </a:p>
          <a:p>
            <a:pPr marL="342900" indent="-342900" algn="l">
              <a:lnSpc>
                <a:spcPct val="150000"/>
              </a:lnSpc>
              <a:buFont typeface="Wingdings" panose="05000000000000000000" pitchFamily="2" charset="2"/>
              <a:buChar char="v"/>
            </a:pPr>
            <a:r>
              <a:rPr lang="en-US" sz="2400" b="0" i="0" dirty="0">
                <a:solidFill>
                  <a:schemeClr val="bg1"/>
                </a:solidFill>
                <a:effectLst/>
                <a:latin typeface="Times New Roman" panose="02020603050405020304" pitchFamily="18" charset="0"/>
                <a:cs typeface="Times New Roman" panose="02020603050405020304" pitchFamily="18" charset="0"/>
              </a:rPr>
              <a:t>Real-Time Updates</a:t>
            </a:r>
            <a:r>
              <a:rPr lang="en-US" sz="2400" b="0" i="0" dirty="0">
                <a:solidFill>
                  <a:schemeClr val="accent4"/>
                </a:solidFill>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Cloud-based attendance systems provide real-time updates, ensuring that attendance records are updated instantly as employees or students check-in or check-out. This allows for accurate and up-to-date attendance information, eliminating delays or inconsistencies that may occur with manual or delayed data entry</a:t>
            </a:r>
            <a:r>
              <a:rPr lang="en-US" b="0" i="0" dirty="0">
                <a:effectLst/>
                <a:latin typeface="Söhne"/>
              </a:rPr>
              <a:t>.</a:t>
            </a:r>
          </a:p>
        </p:txBody>
      </p:sp>
    </p:spTree>
    <p:extLst>
      <p:ext uri="{BB962C8B-B14F-4D97-AF65-F5344CB8AC3E}">
        <p14:creationId xmlns:p14="http://schemas.microsoft.com/office/powerpoint/2010/main" val="25722228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prestig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3BB08E-C0D2-FFA7-AFB4-4DBE1851146D}"/>
              </a:ext>
            </a:extLst>
          </p:cNvPr>
          <p:cNvSpPr txBox="1"/>
          <p:nvPr/>
        </p:nvSpPr>
        <p:spPr>
          <a:xfrm>
            <a:off x="699247" y="654425"/>
            <a:ext cx="10766612" cy="5196615"/>
          </a:xfrm>
          <a:prstGeom prst="rect">
            <a:avLst/>
          </a:prstGeom>
          <a:noFill/>
        </p:spPr>
        <p:txBody>
          <a:bodyPr wrap="square">
            <a:spAutoFit/>
          </a:bodyPr>
          <a:lstStyle/>
          <a:p>
            <a:pPr marL="342900" indent="-342900" algn="l">
              <a:buFont typeface="Wingdings" panose="05000000000000000000" pitchFamily="2" charset="2"/>
              <a:buChar char="v"/>
            </a:pPr>
            <a:r>
              <a:rPr lang="en-US" sz="2400" b="0" i="0" dirty="0">
                <a:solidFill>
                  <a:schemeClr val="bg1"/>
                </a:solidFill>
                <a:effectLst/>
                <a:latin typeface="Times New Roman" panose="02020603050405020304" pitchFamily="18" charset="0"/>
                <a:cs typeface="Times New Roman" panose="02020603050405020304" pitchFamily="18" charset="0"/>
              </a:rPr>
              <a:t>Biometric or Mobile Integration: </a:t>
            </a:r>
            <a:r>
              <a:rPr lang="en-US" sz="2400" b="0" i="0" dirty="0">
                <a:effectLst/>
                <a:latin typeface="Times New Roman" panose="02020603050405020304" pitchFamily="18" charset="0"/>
                <a:cs typeface="Times New Roman" panose="02020603050405020304" pitchFamily="18" charset="0"/>
              </a:rPr>
              <a:t>Many cloud-based attendance systems support integration with biometric devices or mobile apps. Biometric devices such as fingerprint scanners or facial recognition systems can be used for secure and accurate attendance tracking. Mobile apps allow employees or students to mark their attendance using their smartphones, providing convenience and flexibility</a:t>
            </a:r>
            <a:r>
              <a:rPr lang="en-US" sz="2400" b="0" i="0" dirty="0">
                <a:solidFill>
                  <a:srgbClr val="374151"/>
                </a:solidFill>
                <a:effectLst/>
                <a:latin typeface="Times New Roman" panose="02020603050405020304" pitchFamily="18" charset="0"/>
                <a:cs typeface="Times New Roman" panose="02020603050405020304" pitchFamily="18" charset="0"/>
              </a:rPr>
              <a:t>.</a:t>
            </a:r>
          </a:p>
          <a:p>
            <a:pPr marL="342900" indent="-342900" algn="l">
              <a:lnSpc>
                <a:spcPct val="150000"/>
              </a:lnSpc>
              <a:buFont typeface="Wingdings" panose="05000000000000000000" pitchFamily="2" charset="2"/>
              <a:buChar char="v"/>
            </a:pPr>
            <a:r>
              <a:rPr lang="en-US" sz="2400" b="0" i="0" dirty="0">
                <a:solidFill>
                  <a:schemeClr val="bg1"/>
                </a:solidFill>
                <a:effectLst/>
                <a:latin typeface="Times New Roman" panose="02020603050405020304" pitchFamily="18" charset="0"/>
                <a:cs typeface="Times New Roman" panose="02020603050405020304" pitchFamily="18" charset="0"/>
              </a:rPr>
              <a:t>Automation and Notifications: </a:t>
            </a:r>
            <a:r>
              <a:rPr lang="en-US" sz="2400" b="0" i="0" dirty="0">
                <a:effectLst/>
                <a:latin typeface="Times New Roman" panose="02020603050405020304" pitchFamily="18" charset="0"/>
                <a:cs typeface="Times New Roman" panose="02020603050405020304" pitchFamily="18" charset="0"/>
              </a:rPr>
              <a:t>Cloud-based attendance systems often include automation features that can simplify attendance management processes. They can automatically calculate work hours, overtime, and leave balances. Additionally, these systems can send automated notifications to employees or students regarding their attendance status, upcoming schedules, or any changes in the attendance policy.</a:t>
            </a:r>
          </a:p>
        </p:txBody>
      </p:sp>
    </p:spTree>
    <p:extLst>
      <p:ext uri="{BB962C8B-B14F-4D97-AF65-F5344CB8AC3E}">
        <p14:creationId xmlns:p14="http://schemas.microsoft.com/office/powerpoint/2010/main" val="6788858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win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802DBD-9C79-969C-0F24-04975EE19AFC}"/>
              </a:ext>
            </a:extLst>
          </p:cNvPr>
          <p:cNvSpPr txBox="1"/>
          <p:nvPr/>
        </p:nvSpPr>
        <p:spPr>
          <a:xfrm>
            <a:off x="690281" y="717176"/>
            <a:ext cx="10219765" cy="5565947"/>
          </a:xfrm>
          <a:prstGeom prst="rect">
            <a:avLst/>
          </a:prstGeom>
          <a:noFill/>
        </p:spPr>
        <p:txBody>
          <a:bodyPr wrap="square">
            <a:spAutoFit/>
          </a:bodyPr>
          <a:lstStyle/>
          <a:p>
            <a:pPr marL="285750" indent="-285750" algn="l">
              <a:lnSpc>
                <a:spcPct val="150000"/>
              </a:lnSpc>
              <a:buFont typeface="Wingdings" panose="05000000000000000000" pitchFamily="2" charset="2"/>
              <a:buChar char="v"/>
            </a:pPr>
            <a:r>
              <a:rPr lang="en-US" sz="2400" b="0" i="0" dirty="0">
                <a:solidFill>
                  <a:schemeClr val="bg1"/>
                </a:solidFill>
                <a:effectLst/>
                <a:latin typeface="Times New Roman" panose="02020603050405020304" pitchFamily="18" charset="0"/>
                <a:cs typeface="Times New Roman" panose="02020603050405020304" pitchFamily="18" charset="0"/>
              </a:rPr>
              <a:t>Data Security and Backup</a:t>
            </a:r>
            <a:r>
              <a:rPr lang="en-US" sz="2400" b="0" i="0" dirty="0">
                <a:effectLst/>
                <a:latin typeface="Times New Roman" panose="02020603050405020304" pitchFamily="18" charset="0"/>
                <a:cs typeface="Times New Roman" panose="02020603050405020304" pitchFamily="18" charset="0"/>
              </a:rPr>
              <a:t>: Cloud-based attendance systems typically offer robust data security measures, including encryption, access controls, and regular backups. Cloud service providers are responsible for maintaining the security and integrity of the data, reducing the burden on organizations to manage their own infrastructure and security protocols.</a:t>
            </a:r>
          </a:p>
          <a:p>
            <a:pPr marL="285750" indent="-285750" algn="l">
              <a:lnSpc>
                <a:spcPct val="150000"/>
              </a:lnSpc>
              <a:buFont typeface="Wingdings" panose="05000000000000000000" pitchFamily="2" charset="2"/>
              <a:buChar char="v"/>
            </a:pPr>
            <a:r>
              <a:rPr lang="en-US" sz="2400" b="0" i="0" dirty="0">
                <a:solidFill>
                  <a:schemeClr val="bg1"/>
                </a:solidFill>
                <a:effectLst/>
                <a:latin typeface="Times New Roman" panose="02020603050405020304" pitchFamily="18" charset="0"/>
                <a:cs typeface="Times New Roman" panose="02020603050405020304" pitchFamily="18" charset="0"/>
              </a:rPr>
              <a:t>Integration with Other Systems: </a:t>
            </a:r>
            <a:r>
              <a:rPr lang="en-US" sz="2400" b="0" i="0" dirty="0">
                <a:effectLst/>
                <a:latin typeface="Times New Roman" panose="02020603050405020304" pitchFamily="18" charset="0"/>
                <a:cs typeface="Times New Roman" panose="02020603050405020304" pitchFamily="18" charset="0"/>
              </a:rPr>
              <a:t>Cloud-based attendance systems can integrate with other HR or administrative systems, such as payroll, human resource management, or student information systems. This allows for seamless data sharing and reduces manual data entry, improving overall efficiency and accuracy.</a:t>
            </a:r>
          </a:p>
        </p:txBody>
      </p:sp>
    </p:spTree>
    <p:extLst>
      <p:ext uri="{BB962C8B-B14F-4D97-AF65-F5344CB8AC3E}">
        <p14:creationId xmlns:p14="http://schemas.microsoft.com/office/powerpoint/2010/main" val="26417419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urtains"/>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B1D013-879A-9CA5-D88A-59A52F93A4FA}"/>
              </a:ext>
            </a:extLst>
          </p:cNvPr>
          <p:cNvSpPr txBox="1"/>
          <p:nvPr/>
        </p:nvSpPr>
        <p:spPr>
          <a:xfrm>
            <a:off x="681318" y="681318"/>
            <a:ext cx="10345270" cy="2795958"/>
          </a:xfrm>
          <a:prstGeom prst="rect">
            <a:avLst/>
          </a:prstGeom>
          <a:noFill/>
        </p:spPr>
        <p:txBody>
          <a:bodyPr wrap="square">
            <a:spAutoFit/>
          </a:bodyPr>
          <a:lstStyle/>
          <a:p>
            <a:pPr marL="342900" indent="-342900">
              <a:lnSpc>
                <a:spcPct val="150000"/>
              </a:lnSpc>
              <a:buFont typeface="Wingdings" panose="05000000000000000000" pitchFamily="2" charset="2"/>
              <a:buChar char="v"/>
            </a:pPr>
            <a:r>
              <a:rPr lang="en-US" sz="2400" b="0" i="0" dirty="0">
                <a:solidFill>
                  <a:schemeClr val="bg1"/>
                </a:solidFill>
                <a:effectLst/>
                <a:latin typeface="Times New Roman" panose="02020603050405020304" pitchFamily="18" charset="0"/>
                <a:cs typeface="Times New Roman" panose="02020603050405020304" pitchFamily="18" charset="0"/>
              </a:rPr>
              <a:t>Analytics and Reporting: </a:t>
            </a:r>
            <a:r>
              <a:rPr lang="en-US" sz="2400" b="0" i="0" dirty="0">
                <a:effectLst/>
                <a:latin typeface="Times New Roman" panose="02020603050405020304" pitchFamily="18" charset="0"/>
                <a:cs typeface="Times New Roman" panose="02020603050405020304" pitchFamily="18" charset="0"/>
              </a:rPr>
              <a:t>Cloud-based attendance systems often provide advanced analytics and reporting capabilities. These systems can generate various reports, such as attendance summaries, trends, or compliance reports. Analytics features allow organizations to gain insights into attendance patterns, identify bottlenecks, and make data-driven decisions.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18808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airplan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3AAE56-1E4C-9220-0E0D-C52A43897557}"/>
              </a:ext>
            </a:extLst>
          </p:cNvPr>
          <p:cNvSpPr txBox="1"/>
          <p:nvPr/>
        </p:nvSpPr>
        <p:spPr>
          <a:xfrm>
            <a:off x="833718" y="738359"/>
            <a:ext cx="8346141" cy="5381281"/>
          </a:xfrm>
          <a:prstGeom prst="rect">
            <a:avLst/>
          </a:prstGeom>
          <a:noFill/>
        </p:spPr>
        <p:txBody>
          <a:bodyPr wrap="square">
            <a:spAutoFit/>
          </a:bodyPr>
          <a:lstStyle/>
          <a:p>
            <a:pPr algn="l"/>
            <a:r>
              <a:rPr lang="en-US" sz="2400" b="1" i="0" u="sng" dirty="0">
                <a:solidFill>
                  <a:schemeClr val="accent2">
                    <a:lumMod val="60000"/>
                    <a:lumOff val="40000"/>
                  </a:schemeClr>
                </a:solidFill>
                <a:effectLst/>
                <a:latin typeface="Times New Roman" panose="02020603050405020304" pitchFamily="18" charset="0"/>
                <a:cs typeface="Times New Roman" panose="02020603050405020304" pitchFamily="18" charset="0"/>
              </a:rPr>
              <a:t>features of attendance tracking software</a:t>
            </a:r>
            <a:endParaRPr lang="en-US" sz="2400" b="1" u="sng" dirty="0">
              <a:solidFill>
                <a:schemeClr val="accent2">
                  <a:lumMod val="60000"/>
                  <a:lumOff val="40000"/>
                </a:schemeClr>
              </a:solidFill>
              <a:latin typeface="Times New Roman" panose="02020603050405020304" pitchFamily="18" charset="0"/>
              <a:cs typeface="Times New Roman" panose="02020603050405020304" pitchFamily="18" charset="0"/>
            </a:endParaRPr>
          </a:p>
          <a:p>
            <a:pPr marL="342900" indent="-342900" algn="l">
              <a:lnSpc>
                <a:spcPct val="150000"/>
              </a:lnSpc>
              <a:buFont typeface="Wingdings" panose="05000000000000000000" pitchFamily="2" charset="2"/>
              <a:buChar char="v"/>
            </a:pPr>
            <a:r>
              <a:rPr lang="en-US" sz="2400" b="0" i="0" dirty="0">
                <a:effectLst/>
                <a:latin typeface="Times New Roman" panose="02020603050405020304" pitchFamily="18" charset="0"/>
                <a:cs typeface="Times New Roman" panose="02020603050405020304" pitchFamily="18" charset="0"/>
              </a:rPr>
              <a:t>Clocking in and out</a:t>
            </a:r>
          </a:p>
          <a:p>
            <a:pPr marL="342900" indent="-342900" algn="l">
              <a:lnSpc>
                <a:spcPct val="150000"/>
              </a:lnSpc>
              <a:buFont typeface="Wingdings" panose="05000000000000000000" pitchFamily="2" charset="2"/>
              <a:buChar char="v"/>
            </a:pPr>
            <a:r>
              <a:rPr lang="en-US" sz="2400" b="0" i="0" dirty="0">
                <a:effectLst/>
                <a:latin typeface="Times New Roman" panose="02020603050405020304" pitchFamily="18" charset="0"/>
                <a:cs typeface="Times New Roman" panose="02020603050405020304" pitchFamily="18" charset="0"/>
              </a:rPr>
              <a:t>Time Tracking</a:t>
            </a:r>
          </a:p>
          <a:p>
            <a:pPr marL="342900" indent="-342900" algn="l">
              <a:lnSpc>
                <a:spcPct val="150000"/>
              </a:lnSpc>
              <a:buFont typeface="Wingdings" panose="05000000000000000000" pitchFamily="2" charset="2"/>
              <a:buChar char="v"/>
            </a:pPr>
            <a:r>
              <a:rPr lang="en-US" sz="2400" b="0" i="0" dirty="0">
                <a:effectLst/>
                <a:latin typeface="Times New Roman" panose="02020603050405020304" pitchFamily="18" charset="0"/>
                <a:cs typeface="Times New Roman" panose="02020603050405020304" pitchFamily="18" charset="0"/>
              </a:rPr>
              <a:t>Leave Management</a:t>
            </a:r>
          </a:p>
          <a:p>
            <a:pPr marL="342900" indent="-342900" algn="l">
              <a:lnSpc>
                <a:spcPct val="150000"/>
              </a:lnSpc>
              <a:buFont typeface="Wingdings" panose="05000000000000000000" pitchFamily="2" charset="2"/>
              <a:buChar char="v"/>
            </a:pPr>
            <a:r>
              <a:rPr lang="en-US" sz="2400" b="0" i="0" dirty="0">
                <a:effectLst/>
                <a:latin typeface="Times New Roman" panose="02020603050405020304" pitchFamily="18" charset="0"/>
                <a:cs typeface="Times New Roman" panose="02020603050405020304" pitchFamily="18" charset="0"/>
              </a:rPr>
              <a:t>Employee Scheduling</a:t>
            </a:r>
          </a:p>
          <a:p>
            <a:pPr marL="342900" indent="-342900" algn="l">
              <a:lnSpc>
                <a:spcPct val="150000"/>
              </a:lnSpc>
              <a:buFont typeface="Wingdings" panose="05000000000000000000" pitchFamily="2" charset="2"/>
              <a:buChar char="v"/>
            </a:pPr>
            <a:r>
              <a:rPr lang="en-US" sz="2400" b="0" i="0" dirty="0">
                <a:effectLst/>
                <a:latin typeface="Times New Roman" panose="02020603050405020304" pitchFamily="18" charset="0"/>
                <a:cs typeface="Times New Roman" panose="02020603050405020304" pitchFamily="18" charset="0"/>
              </a:rPr>
              <a:t>Overtime Calculation</a:t>
            </a:r>
          </a:p>
          <a:p>
            <a:pPr marL="342900" indent="-342900" algn="l">
              <a:lnSpc>
                <a:spcPct val="150000"/>
              </a:lnSpc>
              <a:buFont typeface="Wingdings" panose="05000000000000000000" pitchFamily="2" charset="2"/>
              <a:buChar char="v"/>
            </a:pPr>
            <a:r>
              <a:rPr lang="en-US" sz="2400" b="0" i="0" dirty="0">
                <a:effectLst/>
                <a:latin typeface="Times New Roman" panose="02020603050405020304" pitchFamily="18" charset="0"/>
                <a:cs typeface="Times New Roman" panose="02020603050405020304" pitchFamily="18" charset="0"/>
              </a:rPr>
              <a:t>Calendar Management</a:t>
            </a:r>
          </a:p>
          <a:p>
            <a:pPr marL="342900" indent="-342900" algn="l">
              <a:lnSpc>
                <a:spcPct val="150000"/>
              </a:lnSpc>
              <a:buFont typeface="Wingdings" panose="05000000000000000000" pitchFamily="2" charset="2"/>
              <a:buChar char="v"/>
            </a:pPr>
            <a:r>
              <a:rPr lang="en-US" sz="2400" b="0" i="0" dirty="0">
                <a:effectLst/>
                <a:latin typeface="Times New Roman" panose="02020603050405020304" pitchFamily="18" charset="0"/>
                <a:cs typeface="Times New Roman" panose="02020603050405020304" pitchFamily="18" charset="0"/>
              </a:rPr>
              <a:t>Self Service Portal</a:t>
            </a:r>
          </a:p>
          <a:p>
            <a:pPr marL="342900" indent="-342900" algn="l">
              <a:lnSpc>
                <a:spcPct val="150000"/>
              </a:lnSpc>
              <a:buFont typeface="Wingdings" panose="05000000000000000000" pitchFamily="2" charset="2"/>
              <a:buChar char="v"/>
            </a:pPr>
            <a:r>
              <a:rPr lang="en-US" sz="2400" b="0" i="0" dirty="0">
                <a:effectLst/>
                <a:latin typeface="Times New Roman" panose="02020603050405020304" pitchFamily="18" charset="0"/>
                <a:cs typeface="Times New Roman" panose="02020603050405020304" pitchFamily="18" charset="0"/>
              </a:rPr>
              <a:t>Payroll Integration</a:t>
            </a:r>
          </a:p>
          <a:p>
            <a:pPr marL="342900" indent="-342900" algn="l">
              <a:lnSpc>
                <a:spcPct val="150000"/>
              </a:lnSpc>
              <a:buFont typeface="Wingdings" panose="05000000000000000000" pitchFamily="2" charset="2"/>
              <a:buChar char="v"/>
            </a:pPr>
            <a:r>
              <a:rPr lang="en-US" sz="2400" b="0" i="0" dirty="0">
                <a:effectLst/>
                <a:latin typeface="Times New Roman" panose="02020603050405020304" pitchFamily="18" charset="0"/>
                <a:cs typeface="Times New Roman" panose="02020603050405020304" pitchFamily="18" charset="0"/>
              </a:rPr>
              <a:t>Reporting/analytics</a:t>
            </a:r>
          </a:p>
        </p:txBody>
      </p:sp>
    </p:spTree>
    <p:extLst>
      <p:ext uri="{BB962C8B-B14F-4D97-AF65-F5344CB8AC3E}">
        <p14:creationId xmlns:p14="http://schemas.microsoft.com/office/powerpoint/2010/main" val="28190174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250">
        <p15:prstTrans prst="origami"/>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91</TotalTime>
  <Words>635</Words>
  <Application>Microsoft Office PowerPoint</Application>
  <PresentationFormat>Widescreen</PresentationFormat>
  <Paragraphs>45</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-apple-system</vt:lpstr>
      <vt:lpstr>Arial</vt:lpstr>
      <vt:lpstr>Century Gothic</vt:lpstr>
      <vt:lpstr>Söhne</vt:lpstr>
      <vt:lpstr>Times New Roman</vt:lpstr>
      <vt:lpstr>Wingdings</vt:lpstr>
      <vt:lpstr>Wingdings 3</vt:lpstr>
      <vt:lpstr>Ion</vt:lpstr>
      <vt:lpstr>ATTENDENCE TRACKING SYSYTEM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ATTENDENCE TRACKING SYSYTEM</dc:title>
  <dc:creator>Rahul Cn</dc:creator>
  <cp:lastModifiedBy>Rohith LISOO</cp:lastModifiedBy>
  <cp:revision>3</cp:revision>
  <dcterms:created xsi:type="dcterms:W3CDTF">2023-07-13T08:07:08Z</dcterms:created>
  <dcterms:modified xsi:type="dcterms:W3CDTF">2023-07-13T12:13:02Z</dcterms:modified>
</cp:coreProperties>
</file>