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 id="2147483652" r:id="rId3"/>
  </p:sldMasterIdLst>
  <p:sldIdLst>
    <p:sldId id="256" r:id="rId4"/>
    <p:sldId id="257" r:id="rId5"/>
    <p:sldId id="259" r:id="rId6"/>
    <p:sldId id="261" r:id="rId7"/>
    <p:sldId id="262" r:id="rId8"/>
    <p:sldId id="263" r:id="rId9"/>
    <p:sldId id="264" r:id="rId10"/>
    <p:sldId id="265" r:id="rId11"/>
    <p:sldId id="266" r:id="rId12"/>
    <p:sldId id="364" r:id="rId13"/>
    <p:sldId id="260" r:id="rId14"/>
    <p:sldId id="365" r:id="rId15"/>
    <p:sldId id="366" r:id="rId16"/>
    <p:sldId id="268" r:id="rId17"/>
    <p:sldId id="316" r:id="rId18"/>
    <p:sldId id="269" r:id="rId19"/>
    <p:sldId id="270" r:id="rId20"/>
    <p:sldId id="271" r:id="rId21"/>
    <p:sldId id="272" r:id="rId22"/>
    <p:sldId id="367" r:id="rId23"/>
    <p:sldId id="322" r:id="rId24"/>
    <p:sldId id="368" r:id="rId25"/>
    <p:sldId id="275" r:id="rId26"/>
    <p:sldId id="369" r:id="rId27"/>
    <p:sldId id="276" r:id="rId28"/>
    <p:sldId id="277" r:id="rId29"/>
    <p:sldId id="326" r:id="rId30"/>
    <p:sldId id="370" r:id="rId31"/>
    <p:sldId id="325" r:id="rId32"/>
    <p:sldId id="289" r:id="rId33"/>
    <p:sldId id="327" r:id="rId34"/>
    <p:sldId id="328" r:id="rId35"/>
    <p:sldId id="329" r:id="rId36"/>
    <p:sldId id="330" r:id="rId37"/>
    <p:sldId id="371" r:id="rId38"/>
    <p:sldId id="331" r:id="rId39"/>
    <p:sldId id="333" r:id="rId40"/>
    <p:sldId id="334" r:id="rId41"/>
    <p:sldId id="292" r:id="rId42"/>
    <p:sldId id="295" r:id="rId43"/>
    <p:sldId id="296" r:id="rId44"/>
    <p:sldId id="335" r:id="rId45"/>
    <p:sldId id="293" r:id="rId46"/>
    <p:sldId id="337" r:id="rId47"/>
    <p:sldId id="338" r:id="rId48"/>
    <p:sldId id="336" r:id="rId49"/>
    <p:sldId id="284" r:id="rId50"/>
    <p:sldId id="347" r:id="rId51"/>
    <p:sldId id="348" r:id="rId52"/>
    <p:sldId id="285" r:id="rId53"/>
    <p:sldId id="286" r:id="rId54"/>
    <p:sldId id="349" r:id="rId55"/>
    <p:sldId id="350" r:id="rId56"/>
    <p:sldId id="351" r:id="rId57"/>
    <p:sldId id="352" r:id="rId58"/>
    <p:sldId id="353" r:id="rId59"/>
    <p:sldId id="354" r:id="rId60"/>
    <p:sldId id="372" r:id="rId61"/>
    <p:sldId id="355" r:id="rId62"/>
    <p:sldId id="299" r:id="rId63"/>
    <p:sldId id="279" r:id="rId64"/>
    <p:sldId id="300" r:id="rId65"/>
    <p:sldId id="356" r:id="rId66"/>
    <p:sldId id="281" r:id="rId67"/>
    <p:sldId id="282" r:id="rId68"/>
    <p:sldId id="346" r:id="rId69"/>
    <p:sldId id="357" r:id="rId70"/>
    <p:sldId id="302" r:id="rId71"/>
    <p:sldId id="303" r:id="rId72"/>
    <p:sldId id="359" r:id="rId73"/>
    <p:sldId id="308" r:id="rId74"/>
    <p:sldId id="309" r:id="rId75"/>
    <p:sldId id="363" r:id="rId76"/>
    <p:sldId id="311" r:id="rId77"/>
    <p:sldId id="312" r:id="rId7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DD47D3F-04A7-41AA-8F84-77917A6C5C11}">
          <p14:sldIdLst>
            <p14:sldId id="256"/>
            <p14:sldId id="257"/>
          </p14:sldIdLst>
        </p14:section>
        <p14:section name="网络基础" id="{3F0DD313-A07A-46BD-813C-37196098C383}">
          <p14:sldIdLst>
            <p14:sldId id="259"/>
            <p14:sldId id="261"/>
            <p14:sldId id="262"/>
            <p14:sldId id="263"/>
            <p14:sldId id="264"/>
            <p14:sldId id="265"/>
            <p14:sldId id="266"/>
            <p14:sldId id="364"/>
            <p14:sldId id="260"/>
            <p14:sldId id="365"/>
            <p14:sldId id="366"/>
          </p14:sldIdLst>
        </p14:section>
        <p14:section name="socket" id="{703C773D-9DD9-4610-8230-9DBF7B6CF58E}">
          <p14:sldIdLst>
            <p14:sldId id="268"/>
            <p14:sldId id="316"/>
            <p14:sldId id="269"/>
            <p14:sldId id="270"/>
            <p14:sldId id="271"/>
            <p14:sldId id="272"/>
          </p14:sldIdLst>
        </p14:section>
        <p14:section name="udp编程" id="{DE0E2A7B-99E6-4D6A-B0DE-E1A7D62E206D}">
          <p14:sldIdLst>
            <p14:sldId id="367"/>
            <p14:sldId id="322"/>
            <p14:sldId id="368"/>
            <p14:sldId id="275"/>
            <p14:sldId id="369"/>
            <p14:sldId id="276"/>
            <p14:sldId id="277"/>
            <p14:sldId id="326"/>
            <p14:sldId id="370"/>
            <p14:sldId id="325"/>
          </p14:sldIdLst>
        </p14:section>
        <p14:section name="wireshark抓包工具和TFTP客户端" id="{A841DDF2-17DA-4D7F-A528-1963EBB6B936}">
          <p14:sldIdLst>
            <p14:sldId id="289"/>
            <p14:sldId id="327"/>
            <p14:sldId id="328"/>
            <p14:sldId id="329"/>
            <p14:sldId id="330"/>
            <p14:sldId id="371"/>
            <p14:sldId id="331"/>
            <p14:sldId id="333"/>
            <p14:sldId id="334"/>
            <p14:sldId id="292"/>
            <p14:sldId id="295"/>
            <p14:sldId id="296"/>
            <p14:sldId id="335"/>
            <p14:sldId id="293"/>
          </p14:sldIdLst>
        </p14:section>
        <p14:section name="网络通信过程详解" id="{605AF42A-DD02-4657-AD45-CD1E766BE781}">
          <p14:sldIdLst>
            <p14:sldId id="337"/>
            <p14:sldId id="338"/>
            <p14:sldId id="336"/>
            <p14:sldId id="284"/>
            <p14:sldId id="347"/>
            <p14:sldId id="348"/>
            <p14:sldId id="285"/>
            <p14:sldId id="286"/>
            <p14:sldId id="349"/>
            <p14:sldId id="350"/>
            <p14:sldId id="351"/>
            <p14:sldId id="352"/>
            <p14:sldId id="353"/>
            <p14:sldId id="354"/>
          </p14:sldIdLst>
        </p14:section>
        <p14:section name="tcp编程" id="{CBDFBAD7-D68D-4D8F-9753-6181104B9E6A}">
          <p14:sldIdLst>
            <p14:sldId id="372"/>
            <p14:sldId id="355"/>
            <p14:sldId id="299"/>
            <p14:sldId id="279"/>
            <p14:sldId id="300"/>
            <p14:sldId id="356"/>
            <p14:sldId id="281"/>
            <p14:sldId id="282"/>
            <p14:sldId id="346"/>
            <p14:sldId id="357"/>
            <p14:sldId id="302"/>
            <p14:sldId id="303"/>
            <p14:sldId id="359"/>
          </p14:sldIdLst>
        </p14:section>
        <p14:section name="协程" id="{1ACE0027-7DB8-4D61-8C6F-9288F099DEE2}">
          <p14:sldIdLst>
            <p14:sldId id="308"/>
            <p14:sldId id="309"/>
            <p14:sldId id="363"/>
            <p14:sldId id="311"/>
            <p14:sldId id="31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59" autoAdjust="0"/>
    <p:restoredTop sz="94660"/>
  </p:normalViewPr>
  <p:slideViewPr>
    <p:cSldViewPr snapToGrid="0">
      <p:cViewPr varScale="1">
        <p:scale>
          <a:sx n="86" d="100"/>
          <a:sy n="86" d="100"/>
        </p:scale>
        <p:origin x="12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1" Type="http://schemas.openxmlformats.org/officeDocument/2006/relationships/tableStyles" Target="tableStyles.xml"/><Relationship Id="rId80" Type="http://schemas.openxmlformats.org/officeDocument/2006/relationships/viewProps" Target="viewProps.xml"/><Relationship Id="rId8" Type="http://schemas.openxmlformats.org/officeDocument/2006/relationships/slide" Target="slides/slide5.xml"/><Relationship Id="rId79" Type="http://schemas.openxmlformats.org/officeDocument/2006/relationships/presProps" Target="presProps.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866527"/>
          </a:xfrm>
        </p:spPr>
        <p:txBody>
          <a:bodyPr/>
          <a:lstStyle>
            <a:lvl1pPr algn="l">
              <a:defRPr sz="4000" b="1">
                <a:solidFill>
                  <a:schemeClr val="tx1"/>
                </a:solidFill>
              </a:defRPr>
            </a:lvl1pPr>
          </a:lstStyle>
          <a:p>
            <a:r>
              <a:rPr lang="zh-CN" altLang="en-US" noProof="1"/>
              <a:t>单击此处编辑母版标题样式</a:t>
            </a:r>
            <a:endParaRPr lang="zh-CN" altLang="en-US" noProof="1"/>
          </a:p>
        </p:txBody>
      </p:sp>
      <p:sp>
        <p:nvSpPr>
          <p:cNvPr id="3" name="Subtitle 2"/>
          <p:cNvSpPr>
            <a:spLocks noGrp="1"/>
          </p:cNvSpPr>
          <p:nvPr>
            <p:ph type="subTitle" idx="1" hasCustomPrompt="1"/>
          </p:nvPr>
        </p:nvSpPr>
        <p:spPr>
          <a:xfrm>
            <a:off x="911424" y="2996952"/>
            <a:ext cx="8534400" cy="1152128"/>
          </a:xfrm>
        </p:spPr>
        <p:txBody>
          <a:bodyPr/>
          <a:lstStyle>
            <a:lvl1pPr marL="0" indent="0" algn="l">
              <a:buNone/>
              <a:defRPr sz="2400">
                <a:solidFill>
                  <a:schemeClr val="tx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单击以编辑母版副标题样式</a:t>
            </a:r>
            <a:endParaRPr lang="zh-CN" altLang="en-US" noProof="1"/>
          </a:p>
        </p:txBody>
      </p:sp>
    </p:spTree>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a:xfrm>
            <a:off x="190459" y="1000109"/>
            <a:ext cx="11715832" cy="5073427"/>
          </a:xfrm>
        </p:spPr>
        <p:txBody>
          <a:bodyPr/>
          <a:lstStyle>
            <a:lvl1pPr>
              <a:defRPr sz="2400">
                <a:latin typeface="宋体" panose="02010600030101010101" pitchFamily="2" charset="-122"/>
                <a:ea typeface="宋体" panose="02010600030101010101" pitchFamily="2" charset="-122"/>
              </a:defRPr>
            </a:lvl1pPr>
            <a:lvl2pPr>
              <a:defRPr sz="2000">
                <a:latin typeface="宋体" panose="02010600030101010101" pitchFamily="2" charset="-122"/>
                <a:ea typeface="宋体" panose="02010600030101010101" pitchFamily="2" charset="-122"/>
              </a:defRPr>
            </a:lvl2pPr>
            <a:lvl3pPr>
              <a:defRPr sz="1800">
                <a:latin typeface="宋体" panose="02010600030101010101" pitchFamily="2" charset="-122"/>
                <a:ea typeface="宋体" panose="02010600030101010101" pitchFamily="2" charset="-122"/>
              </a:defRPr>
            </a:lvl3pPr>
            <a:lvl4pPr>
              <a:defRPr sz="1600">
                <a:latin typeface="宋体" panose="02010600030101010101" pitchFamily="2" charset="-122"/>
                <a:ea typeface="宋体" panose="02010600030101010101" pitchFamily="2" charset="-122"/>
              </a:defRPr>
            </a:lvl4pPr>
            <a:lvl5pPr>
              <a:defRPr sz="1600">
                <a:latin typeface="宋体" panose="02010600030101010101" pitchFamily="2" charset="-122"/>
                <a:ea typeface="宋体" panose="02010600030101010101" pitchFamily="2" charset="-122"/>
              </a:defRPr>
            </a:lvl5pPr>
          </a:lstStyle>
          <a:p>
            <a:pPr lvl="0"/>
            <a:r>
              <a:rPr lang="zh-CN" altLang="en-US" noProof="1"/>
              <a:t>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lvl1pPr>
          </a:lstStyle>
          <a:p>
            <a:r>
              <a:rPr lang="zh-CN" altLang="en-US" noProof="1"/>
              <a:t>单击此处编辑母版标题样式</a:t>
            </a:r>
            <a:endParaRPr lang="zh-CN" altLang="en-US" noProof="1"/>
          </a:p>
        </p:txBody>
      </p:sp>
      <p:sp>
        <p:nvSpPr>
          <p:cNvPr id="3" name="内容占位符 2"/>
          <p:cNvSpPr>
            <a:spLocks noGrp="1"/>
          </p:cNvSpPr>
          <p:nvPr>
            <p:ph idx="1" hasCustomPrompt="1"/>
          </p:nvPr>
        </p:nvSpPr>
        <p:spPr/>
        <p:txBody>
          <a:bodyPr/>
          <a:lstStyle/>
          <a:p>
            <a:pPr lvl="0"/>
            <a:r>
              <a:rPr lang="zh-CN" altLang="en-US" noProof="1"/>
              <a:t>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866527"/>
          </a:xfrm>
        </p:spPr>
        <p:txBody>
          <a:bodyPr/>
          <a:lstStyle>
            <a:lvl1pPr algn="l">
              <a:defRPr sz="4000" b="1">
                <a:solidFill>
                  <a:schemeClr val="tx1"/>
                </a:solidFill>
              </a:defRPr>
            </a:lvl1pPr>
          </a:lstStyle>
          <a:p>
            <a:r>
              <a:rPr lang="zh-CN" altLang="en-US" noProof="1"/>
              <a:t>单击此处编辑母版标题样式</a:t>
            </a:r>
            <a:endParaRPr lang="zh-CN" altLang="en-US" noProof="1"/>
          </a:p>
        </p:txBody>
      </p:sp>
      <p:sp>
        <p:nvSpPr>
          <p:cNvPr id="3" name="Subtitle 2"/>
          <p:cNvSpPr>
            <a:spLocks noGrp="1"/>
          </p:cNvSpPr>
          <p:nvPr>
            <p:ph type="subTitle" idx="1" hasCustomPrompt="1"/>
          </p:nvPr>
        </p:nvSpPr>
        <p:spPr>
          <a:xfrm>
            <a:off x="911424" y="2996952"/>
            <a:ext cx="8534400" cy="1152128"/>
          </a:xfrm>
        </p:spPr>
        <p:txBody>
          <a:bodyPr/>
          <a:lstStyle>
            <a:lvl1pPr marL="0" indent="0" algn="l">
              <a:buNone/>
              <a:defRPr sz="2400">
                <a:solidFill>
                  <a:schemeClr val="tx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单击以编辑母版副标题样式</a:t>
            </a:r>
            <a:endParaRPr lang="zh-CN" altLang="en-US" noProof="1"/>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a:xfrm>
            <a:off x="190459" y="1000109"/>
            <a:ext cx="11715832" cy="5073427"/>
          </a:xfrm>
        </p:spPr>
        <p:txBody>
          <a:bodyPr/>
          <a:lstStyle>
            <a:lvl1pPr>
              <a:defRPr sz="2400">
                <a:latin typeface="宋体" panose="02010600030101010101" pitchFamily="2" charset="-122"/>
                <a:ea typeface="宋体" panose="02010600030101010101" pitchFamily="2" charset="-122"/>
              </a:defRPr>
            </a:lvl1pPr>
            <a:lvl2pPr>
              <a:defRPr sz="2000">
                <a:latin typeface="宋体" panose="02010600030101010101" pitchFamily="2" charset="-122"/>
                <a:ea typeface="宋体" panose="02010600030101010101" pitchFamily="2" charset="-122"/>
              </a:defRPr>
            </a:lvl2pPr>
            <a:lvl3pPr>
              <a:defRPr sz="1800">
                <a:latin typeface="宋体" panose="02010600030101010101" pitchFamily="2" charset="-122"/>
                <a:ea typeface="宋体" panose="02010600030101010101" pitchFamily="2" charset="-122"/>
              </a:defRPr>
            </a:lvl3pPr>
            <a:lvl4pPr>
              <a:defRPr sz="1600">
                <a:latin typeface="宋体" panose="02010600030101010101" pitchFamily="2" charset="-122"/>
                <a:ea typeface="宋体" panose="02010600030101010101" pitchFamily="2" charset="-122"/>
              </a:defRPr>
            </a:lvl4pPr>
            <a:lvl5pPr>
              <a:defRPr sz="1600">
                <a:latin typeface="宋体" panose="02010600030101010101" pitchFamily="2" charset="-122"/>
                <a:ea typeface="宋体" panose="02010600030101010101" pitchFamily="2" charset="-122"/>
              </a:defRPr>
            </a:lvl5pPr>
          </a:lstStyle>
          <a:p>
            <a:pPr lvl="0"/>
            <a:r>
              <a:rPr lang="zh-CN" altLang="en-US" noProof="1"/>
              <a:t>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hasCustomPrompt="1"/>
          </p:nvPr>
        </p:nvSpPr>
        <p:spPr/>
        <p:txBody>
          <a:bodyPr/>
          <a:lstStyle/>
          <a:p>
            <a:pPr lvl="0"/>
            <a:r>
              <a:rPr lang="zh-CN" altLang="en-US" noProof="1"/>
              <a:t>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jpe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image" Target="../media/image1.jpeg"/><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9"/>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txStyles>
    <p:titleStyle>
      <a:lvl1pPr algn="ctr" rtl="0" eaLnBrk="1" fontAlgn="base" hangingPunct="1">
        <a:spcBef>
          <a:spcPct val="0"/>
        </a:spcBef>
        <a:spcAft>
          <a:spcPct val="0"/>
        </a:spcAft>
        <a:defRPr sz="3200">
          <a:solidFill>
            <a:schemeClr val="tx2"/>
          </a:solidFill>
          <a:latin typeface="+mn-ea"/>
          <a:ea typeface="+mn-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ea"/>
          <a:ea typeface="+mn-ea"/>
          <a:cs typeface="+mn-cs"/>
        </a:defRPr>
      </a:lvl1pPr>
      <a:lvl2pPr marL="742950" indent="-285750" algn="l" rtl="0" eaLnBrk="1" fontAlgn="base" hangingPunct="1">
        <a:spcBef>
          <a:spcPct val="20000"/>
        </a:spcBef>
        <a:spcAft>
          <a:spcPct val="0"/>
        </a:spcAft>
        <a:buChar char="–"/>
        <a:defRPr sz="2800">
          <a:solidFill>
            <a:schemeClr val="tx1"/>
          </a:solidFill>
          <a:latin typeface="+mn-ea"/>
          <a:ea typeface="+mn-ea"/>
        </a:defRPr>
      </a:lvl2pPr>
      <a:lvl3pPr marL="1143000" indent="-228600" algn="l" rtl="0" eaLnBrk="1" fontAlgn="base" hangingPunct="1">
        <a:spcBef>
          <a:spcPct val="20000"/>
        </a:spcBef>
        <a:spcAft>
          <a:spcPct val="0"/>
        </a:spcAft>
        <a:buChar char="•"/>
        <a:defRPr sz="2400">
          <a:solidFill>
            <a:schemeClr val="tx1"/>
          </a:solidFill>
          <a:latin typeface="+mn-ea"/>
          <a:ea typeface="+mn-ea"/>
        </a:defRPr>
      </a:lvl3pPr>
      <a:lvl4pPr marL="1600200" indent="-228600" algn="l" rtl="0" eaLnBrk="1" fontAlgn="base" hangingPunct="1">
        <a:spcBef>
          <a:spcPct val="20000"/>
        </a:spcBef>
        <a:spcAft>
          <a:spcPct val="0"/>
        </a:spcAft>
        <a:buChar char="–"/>
        <a:defRPr sz="2000">
          <a:solidFill>
            <a:schemeClr val="tx1"/>
          </a:solidFill>
          <a:latin typeface="+mn-ea"/>
          <a:ea typeface="+mn-ea"/>
        </a:defRPr>
      </a:lvl4pPr>
      <a:lvl5pPr marL="2057400" indent="-228600" algn="l" rtl="0" eaLnBrk="1" fontAlgn="base" hangingPunct="1">
        <a:spcBef>
          <a:spcPct val="20000"/>
        </a:spcBef>
        <a:spcAft>
          <a:spcPct val="0"/>
        </a:spcAft>
        <a:buChar char="»"/>
        <a:defRPr sz="2000">
          <a:solidFill>
            <a:schemeClr val="tx1"/>
          </a:solidFill>
          <a:latin typeface="+mn-ea"/>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9"/>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p:txStyles>
    <p:titleStyle>
      <a:lvl1pPr algn="ctr" rtl="0" eaLnBrk="1" fontAlgn="base" hangingPunct="1">
        <a:spcBef>
          <a:spcPct val="0"/>
        </a:spcBef>
        <a:spcAft>
          <a:spcPct val="0"/>
        </a:spcAft>
        <a:defRPr sz="3200">
          <a:solidFill>
            <a:schemeClr val="tx2"/>
          </a:solidFill>
          <a:latin typeface="+mn-ea"/>
          <a:ea typeface="+mn-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ea"/>
          <a:ea typeface="+mn-ea"/>
          <a:cs typeface="+mn-cs"/>
        </a:defRPr>
      </a:lvl1pPr>
      <a:lvl2pPr marL="742950" indent="-285750" algn="l" rtl="0" eaLnBrk="1" fontAlgn="base" hangingPunct="1">
        <a:spcBef>
          <a:spcPct val="20000"/>
        </a:spcBef>
        <a:spcAft>
          <a:spcPct val="0"/>
        </a:spcAft>
        <a:buChar char="–"/>
        <a:defRPr sz="2800">
          <a:solidFill>
            <a:schemeClr val="tx1"/>
          </a:solidFill>
          <a:latin typeface="+mn-ea"/>
          <a:ea typeface="+mn-ea"/>
        </a:defRPr>
      </a:lvl2pPr>
      <a:lvl3pPr marL="1143000" indent="-228600" algn="l" rtl="0" eaLnBrk="1" fontAlgn="base" hangingPunct="1">
        <a:spcBef>
          <a:spcPct val="20000"/>
        </a:spcBef>
        <a:spcAft>
          <a:spcPct val="0"/>
        </a:spcAft>
        <a:buChar char="•"/>
        <a:defRPr sz="2400">
          <a:solidFill>
            <a:schemeClr val="tx1"/>
          </a:solidFill>
          <a:latin typeface="+mn-ea"/>
          <a:ea typeface="+mn-ea"/>
        </a:defRPr>
      </a:lvl3pPr>
      <a:lvl4pPr marL="1600200" indent="-228600" algn="l" rtl="0" eaLnBrk="1" fontAlgn="base" hangingPunct="1">
        <a:spcBef>
          <a:spcPct val="20000"/>
        </a:spcBef>
        <a:spcAft>
          <a:spcPct val="0"/>
        </a:spcAft>
        <a:buChar char="–"/>
        <a:defRPr sz="2000">
          <a:solidFill>
            <a:schemeClr val="tx1"/>
          </a:solidFill>
          <a:latin typeface="+mn-ea"/>
          <a:ea typeface="+mn-ea"/>
        </a:defRPr>
      </a:lvl4pPr>
      <a:lvl5pPr marL="2057400" indent="-228600" algn="l" rtl="0" eaLnBrk="1" fontAlgn="base" hangingPunct="1">
        <a:spcBef>
          <a:spcPct val="20000"/>
        </a:spcBef>
        <a:spcAft>
          <a:spcPct val="0"/>
        </a:spcAft>
        <a:buChar char="»"/>
        <a:defRPr sz="2000">
          <a:solidFill>
            <a:schemeClr val="tx1"/>
          </a:solidFill>
          <a:latin typeface="+mn-ea"/>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baike.baidu.com/item/%E7%BD%91%E7%BB%9C%E5%B8%A6%E5%AE%BD"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python-</a:t>
            </a:r>
            <a:r>
              <a:rPr lang="zh-CN" altLang="en-US" dirty="0"/>
              <a:t>网络</a:t>
            </a:r>
            <a:endParaRPr lang="zh-CN" altLang="en-US" dirty="0"/>
          </a:p>
        </p:txBody>
      </p:sp>
      <p:sp>
        <p:nvSpPr>
          <p:cNvPr id="3" name="副标题 2"/>
          <p:cNvSpPr>
            <a:spLocks noGrp="1"/>
          </p:cNvSpPr>
          <p:nvPr>
            <p:ph type="subTitle" idx="1"/>
          </p:nvPr>
        </p:nvSpPr>
        <p:spPr/>
        <p:txBody>
          <a:bodyPr/>
          <a:lstStyle/>
          <a:p>
            <a:r>
              <a:rPr lang="zh-CN" altLang="en-US" dirty="0"/>
              <a:t>讲师</a:t>
            </a:r>
            <a:r>
              <a:rPr lang="zh-CN" altLang="en-US" dirty="0" smtClean="0"/>
              <a:t>：</a:t>
            </a:r>
            <a:r>
              <a:rPr lang="zh-CN" altLang="en-US" dirty="0"/>
              <a:t>尚</a:t>
            </a:r>
            <a:r>
              <a:rPr lang="zh-CN" altLang="en-US"/>
              <a:t>玉</a:t>
            </a:r>
            <a:r>
              <a:rPr lang="zh-CN" altLang="en-US" smtClean="0"/>
              <a:t>杰</a:t>
            </a:r>
            <a:endParaRPr lang="en-US" altLang="zh-CN"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zh-CN" altLang="en-US" dirty="0"/>
              <a:t>网络基础</a:t>
            </a:r>
            <a:r>
              <a:rPr lang="en-US" altLang="zh-CN" dirty="0"/>
              <a:t>-</a:t>
            </a:r>
            <a:r>
              <a:rPr lang="zh-CN" altLang="en-US" dirty="0"/>
              <a:t>协议</a:t>
            </a:r>
            <a:endParaRPr lang="zh-CN" altLang="en-US" dirty="0"/>
          </a:p>
        </p:txBody>
      </p:sp>
      <p:sp>
        <p:nvSpPr>
          <p:cNvPr id="6" name="内容占位符 5"/>
          <p:cNvSpPr>
            <a:spLocks noGrp="1"/>
          </p:cNvSpPr>
          <p:nvPr>
            <p:ph idx="1"/>
          </p:nvPr>
        </p:nvSpPr>
        <p:spPr/>
        <p:txBody>
          <a:bodyPr/>
          <a:lstStyle/>
          <a:p>
            <a:r>
              <a:rPr lang="zh-CN" altLang="en-US" smtClean="0"/>
              <a:t>协议：约定好的规范</a:t>
            </a:r>
            <a:endParaRPr lang="en-US" altLang="zh-CN" smtClean="0"/>
          </a:p>
          <a:p>
            <a:r>
              <a:rPr lang="zh-CN" altLang="en-US" smtClean="0"/>
              <a:t>早期</a:t>
            </a:r>
            <a:r>
              <a:rPr lang="zh-CN" altLang="en-US" dirty="0"/>
              <a:t>的计算机⽹络， 都是由各⼚商⾃⼰规定⼀套协议， </a:t>
            </a:r>
            <a:r>
              <a:rPr lang="en-US" altLang="zh-CN" dirty="0"/>
              <a:t>IBM</a:t>
            </a:r>
            <a:r>
              <a:rPr lang="zh-CN" altLang="en-US" dirty="0"/>
              <a:t>、 </a:t>
            </a:r>
            <a:r>
              <a:rPr lang="en-US" altLang="zh-CN" dirty="0"/>
              <a:t>Apple</a:t>
            </a:r>
            <a:r>
              <a:rPr lang="zh-CN" altLang="en-US" dirty="0"/>
              <a:t>和</a:t>
            </a:r>
            <a:br>
              <a:rPr lang="zh-CN" altLang="en-US" dirty="0"/>
            </a:br>
            <a:r>
              <a:rPr lang="en-US" altLang="zh-CN" dirty="0"/>
              <a:t>Microsoft</a:t>
            </a:r>
            <a:r>
              <a:rPr lang="zh-CN" altLang="en-US" dirty="0"/>
              <a:t>都有各⾃的⽹络</a:t>
            </a:r>
            <a:r>
              <a:rPr lang="zh-CN" altLang="en-US" dirty="0">
                <a:solidFill>
                  <a:srgbClr val="FF0000"/>
                </a:solidFill>
              </a:rPr>
              <a:t>协议</a:t>
            </a:r>
            <a:r>
              <a:rPr lang="zh-CN" altLang="en-US" dirty="0"/>
              <a:t>， 互不</a:t>
            </a:r>
            <a:r>
              <a:rPr lang="zh-CN" altLang="en-US" dirty="0" smtClean="0"/>
              <a:t>兼容（语言、方言、阿帕网）</a:t>
            </a:r>
            <a:br>
              <a:rPr lang="zh-CN" altLang="en-US" dirty="0"/>
            </a:br>
            <a:r>
              <a:rPr lang="zh-CN" altLang="en-US" dirty="0"/>
              <a:t>为了把全世界的所有不同类型的计算机都连接起来， 就必须规定⼀套全球通</a:t>
            </a:r>
            <a:br>
              <a:rPr lang="zh-CN" altLang="en-US" dirty="0"/>
            </a:br>
            <a:r>
              <a:rPr lang="zh-CN" altLang="en-US" dirty="0"/>
              <a:t>⽤的协议， 为了实现互联⽹这个⽬标， </a:t>
            </a:r>
            <a:r>
              <a:rPr lang="zh-CN" altLang="en-US" dirty="0">
                <a:solidFill>
                  <a:srgbClr val="FF0000"/>
                </a:solidFill>
              </a:rPr>
              <a:t>互联⽹协议簇（</a:t>
            </a:r>
            <a:r>
              <a:rPr lang="en-US" altLang="zh-CN" dirty="0">
                <a:solidFill>
                  <a:srgbClr val="FF0000"/>
                </a:solidFill>
              </a:rPr>
              <a:t>Internet Protocol</a:t>
            </a:r>
            <a:br>
              <a:rPr lang="en-US" altLang="zh-CN" dirty="0">
                <a:solidFill>
                  <a:srgbClr val="FF0000"/>
                </a:solidFill>
              </a:rPr>
            </a:br>
            <a:r>
              <a:rPr lang="en-US" altLang="zh-CN" dirty="0">
                <a:solidFill>
                  <a:srgbClr val="FF0000"/>
                </a:solidFill>
              </a:rPr>
              <a:t>Suite</a:t>
            </a:r>
            <a:r>
              <a:rPr lang="zh-CN" altLang="en-US" dirty="0">
                <a:solidFill>
                  <a:srgbClr val="FF0000"/>
                </a:solidFill>
              </a:rPr>
              <a:t>）</a:t>
            </a:r>
            <a:r>
              <a:rPr lang="zh-CN" altLang="en-US" dirty="0"/>
              <a:t> 就是通⽤协议标准。</a:t>
            </a:r>
            <a:br>
              <a:rPr lang="zh-CN" altLang="en-US" dirty="0"/>
            </a:br>
            <a:r>
              <a:rPr lang="zh-CN" altLang="en-US" dirty="0"/>
              <a:t>因为互联⽹协议包含了上百种协议标准， 但是最重要的两个协议是</a:t>
            </a:r>
            <a:r>
              <a:rPr lang="en-US" altLang="zh-CN" dirty="0"/>
              <a:t>TCP</a:t>
            </a:r>
            <a:r>
              <a:rPr lang="zh-CN" altLang="en-US" dirty="0"/>
              <a:t>和</a:t>
            </a:r>
            <a:r>
              <a:rPr lang="en-US" altLang="zh-CN" dirty="0"/>
              <a:t>IP</a:t>
            </a:r>
            <a:br>
              <a:rPr lang="en-US" altLang="zh-CN" dirty="0"/>
            </a:br>
            <a:r>
              <a:rPr lang="zh-CN" altLang="en-US" dirty="0"/>
              <a:t>协议， 所以， ⼤家把互联⽹的</a:t>
            </a:r>
            <a:r>
              <a:rPr lang="zh-CN" altLang="en-US" dirty="0" smtClean="0"/>
              <a:t>协议</a:t>
            </a:r>
            <a:r>
              <a:rPr lang="zh-CN" altLang="en-US" dirty="0">
                <a:solidFill>
                  <a:srgbClr val="FF0000"/>
                </a:solidFill>
              </a:rPr>
              <a:t>总称</a:t>
            </a:r>
            <a:r>
              <a:rPr lang="en-US" altLang="zh-CN" dirty="0" smtClean="0">
                <a:solidFill>
                  <a:srgbClr val="FF0000"/>
                </a:solidFill>
              </a:rPr>
              <a:t>TCP/IP</a:t>
            </a:r>
            <a:r>
              <a:rPr lang="zh-CN" altLang="en-US" dirty="0">
                <a:solidFill>
                  <a:srgbClr val="FF0000"/>
                </a:solidFill>
              </a:rPr>
              <a:t>协议 </a:t>
            </a:r>
            <a:br>
              <a:rPr lang="en-US" altLang="zh-CN" dirty="0" smtClean="0">
                <a:solidFill>
                  <a:srgbClr val="FF0000"/>
                </a:solidFill>
              </a:rPr>
            </a:br>
            <a:r>
              <a:rPr lang="zh-CN" altLang="en-US" dirty="0" smtClean="0">
                <a:solidFill>
                  <a:srgbClr val="FF0000"/>
                </a:solidFill>
              </a:rPr>
              <a:t>（大家都遵循的最基本网络通信协议）</a:t>
            </a:r>
            <a:endParaRPr lang="en-US" altLang="zh-CN" dirty="0" smtClean="0">
              <a:solidFill>
                <a:srgbClr val="FF0000"/>
              </a:solidFill>
            </a:endParaRPr>
          </a:p>
          <a:p>
            <a:r>
              <a:rPr lang="zh-CN" altLang="en-US" dirty="0" smtClean="0"/>
              <a:t>是完成进程之间通信的规范</a:t>
            </a:r>
            <a:br>
              <a:rPr lang="zh-CN" altLang="en-US" dirty="0"/>
            </a:b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zh-CN" altLang="en-US" dirty="0"/>
              <a:t>网络基础</a:t>
            </a:r>
            <a:r>
              <a:rPr lang="en-US" altLang="zh-CN" dirty="0"/>
              <a:t>-</a:t>
            </a:r>
            <a:r>
              <a:rPr lang="zh-CN" altLang="en-US" dirty="0"/>
              <a:t>协议</a:t>
            </a:r>
            <a:endParaRPr lang="zh-CN" altLang="en-US" dirty="0"/>
          </a:p>
        </p:txBody>
      </p:sp>
      <p:sp>
        <p:nvSpPr>
          <p:cNvPr id="6" name="内容占位符 5"/>
          <p:cNvSpPr>
            <a:spLocks noGrp="1"/>
          </p:cNvSpPr>
          <p:nvPr>
            <p:ph idx="1"/>
          </p:nvPr>
        </p:nvSpPr>
        <p:spPr/>
        <p:txBody>
          <a:bodyPr/>
          <a:lstStyle/>
          <a:p>
            <a:r>
              <a:rPr lang="zh-CN" altLang="en-US" sz="2000" dirty="0" smtClean="0"/>
              <a:t>根据</a:t>
            </a:r>
            <a:r>
              <a:rPr lang="en-US" altLang="zh-CN" sz="2000" dirty="0" smtClean="0"/>
              <a:t>TCP/IP</a:t>
            </a:r>
            <a:r>
              <a:rPr lang="zh-CN" altLang="en-US" sz="2000" dirty="0" smtClean="0"/>
              <a:t>协议簇功能的不同，将它分为了几种层次（</a:t>
            </a:r>
            <a:r>
              <a:rPr lang="en-US" altLang="zh-CN" sz="2000" dirty="0"/>
              <a:t> </a:t>
            </a:r>
            <a:r>
              <a:rPr lang="en-US" altLang="zh-CN" sz="2000" dirty="0" smtClean="0">
                <a:solidFill>
                  <a:srgbClr val="FF0000"/>
                </a:solidFill>
              </a:rPr>
              <a:t>TCP/IP</a:t>
            </a:r>
            <a:r>
              <a:rPr lang="zh-CN" altLang="en-US" sz="2000" dirty="0">
                <a:solidFill>
                  <a:srgbClr val="FF0000"/>
                </a:solidFill>
              </a:rPr>
              <a:t>协议簇</a:t>
            </a:r>
            <a:r>
              <a:rPr lang="zh-CN" altLang="en-US" sz="2000" dirty="0" smtClean="0">
                <a:solidFill>
                  <a:srgbClr val="FF0000"/>
                </a:solidFill>
              </a:rPr>
              <a:t>层次划分</a:t>
            </a:r>
            <a:r>
              <a:rPr lang="zh-CN" altLang="en-US" sz="2000" dirty="0" smtClean="0"/>
              <a:t>）（</a:t>
            </a:r>
            <a:r>
              <a:rPr lang="zh-CN" altLang="en-US" sz="2000" dirty="0" smtClean="0">
                <a:solidFill>
                  <a:srgbClr val="FF0000"/>
                </a:solidFill>
              </a:rPr>
              <a:t>重点记住</a:t>
            </a:r>
            <a:r>
              <a:rPr lang="zh-CN" altLang="en-US" sz="2000" dirty="0" smtClean="0"/>
              <a:t>）</a:t>
            </a:r>
            <a:endParaRPr lang="en-US" altLang="zh-CN" sz="2000" dirty="0" smtClean="0"/>
          </a:p>
          <a:p>
            <a:pPr lvl="1"/>
            <a:r>
              <a:rPr lang="zh-CN" altLang="en-US" sz="1800" dirty="0" smtClean="0">
                <a:solidFill>
                  <a:srgbClr val="002060"/>
                </a:solidFill>
              </a:rPr>
              <a:t>网络接口层（链路层）</a:t>
            </a:r>
            <a:endParaRPr lang="en-US" altLang="zh-CN" sz="1800" dirty="0" smtClean="0">
              <a:solidFill>
                <a:srgbClr val="002060"/>
              </a:solidFill>
            </a:endParaRPr>
          </a:p>
          <a:p>
            <a:pPr lvl="1"/>
            <a:r>
              <a:rPr lang="zh-CN" altLang="en-US" sz="1800" dirty="0" smtClean="0">
                <a:solidFill>
                  <a:srgbClr val="00B050"/>
                </a:solidFill>
              </a:rPr>
              <a:t>网络层</a:t>
            </a:r>
            <a:endParaRPr lang="en-US" altLang="zh-CN" sz="1800" dirty="0" smtClean="0">
              <a:solidFill>
                <a:srgbClr val="00B050"/>
              </a:solidFill>
            </a:endParaRPr>
          </a:p>
          <a:p>
            <a:pPr lvl="1"/>
            <a:r>
              <a:rPr lang="zh-CN" altLang="en-US" sz="1800" dirty="0">
                <a:solidFill>
                  <a:srgbClr val="FF0000"/>
                </a:solidFill>
              </a:rPr>
              <a:t>传输</a:t>
            </a:r>
            <a:r>
              <a:rPr lang="zh-CN" altLang="en-US" sz="1800" dirty="0" smtClean="0">
                <a:solidFill>
                  <a:srgbClr val="FF0000"/>
                </a:solidFill>
              </a:rPr>
              <a:t>层</a:t>
            </a:r>
            <a:endParaRPr lang="en-US" altLang="zh-CN" sz="1800" dirty="0" smtClean="0">
              <a:solidFill>
                <a:srgbClr val="FF0000"/>
              </a:solidFill>
            </a:endParaRPr>
          </a:p>
          <a:p>
            <a:pPr lvl="1"/>
            <a:r>
              <a:rPr lang="zh-CN" altLang="en-US" sz="1800" dirty="0" smtClean="0">
                <a:solidFill>
                  <a:srgbClr val="7030A0"/>
                </a:solidFill>
              </a:rPr>
              <a:t>应用层</a:t>
            </a:r>
            <a:endParaRPr lang="en-US" altLang="zh-CN" sz="1800" dirty="0" smtClean="0">
              <a:solidFill>
                <a:srgbClr val="7030A0"/>
              </a:solidFill>
            </a:endParaRPr>
          </a:p>
          <a:p>
            <a:pPr lvl="1"/>
            <a:r>
              <a:rPr lang="zh-CN" altLang="en-US" sz="1800" dirty="0" smtClean="0"/>
              <a:t>（写代码按四层划分）</a:t>
            </a:r>
            <a:endParaRPr lang="en-US" altLang="zh-CN" sz="1800" dirty="0"/>
          </a:p>
          <a:p>
            <a:pPr lvl="1"/>
            <a:endParaRPr lang="en-US" altLang="zh-CN" sz="1800" dirty="0" smtClean="0"/>
          </a:p>
          <a:p>
            <a:pPr lvl="1"/>
            <a:r>
              <a:rPr lang="zh-CN" altLang="en-US" sz="1800" dirty="0" smtClean="0">
                <a:solidFill>
                  <a:srgbClr val="002060"/>
                </a:solidFill>
              </a:rPr>
              <a:t>物理层</a:t>
            </a:r>
            <a:endParaRPr lang="en-US" altLang="zh-CN" sz="1800" dirty="0" smtClean="0">
              <a:solidFill>
                <a:srgbClr val="002060"/>
              </a:solidFill>
            </a:endParaRPr>
          </a:p>
          <a:p>
            <a:pPr lvl="1"/>
            <a:r>
              <a:rPr lang="zh-CN" altLang="en-US" sz="1800" dirty="0" smtClean="0">
                <a:solidFill>
                  <a:srgbClr val="002060"/>
                </a:solidFill>
              </a:rPr>
              <a:t>数据链路层</a:t>
            </a:r>
            <a:endParaRPr lang="en-US" altLang="zh-CN" sz="1800" dirty="0" smtClean="0">
              <a:solidFill>
                <a:srgbClr val="002060"/>
              </a:solidFill>
            </a:endParaRPr>
          </a:p>
          <a:p>
            <a:pPr lvl="1"/>
            <a:r>
              <a:rPr lang="zh-CN" altLang="en-US" sz="1800" dirty="0" smtClean="0">
                <a:solidFill>
                  <a:srgbClr val="00B050"/>
                </a:solidFill>
              </a:rPr>
              <a:t>网络层</a:t>
            </a:r>
            <a:endParaRPr lang="en-US" altLang="zh-CN" sz="1800" dirty="0" smtClean="0">
              <a:solidFill>
                <a:srgbClr val="00B050"/>
              </a:solidFill>
            </a:endParaRPr>
          </a:p>
          <a:p>
            <a:pPr lvl="1"/>
            <a:r>
              <a:rPr lang="zh-CN" altLang="en-US" sz="1800" dirty="0">
                <a:solidFill>
                  <a:srgbClr val="FF0000"/>
                </a:solidFill>
              </a:rPr>
              <a:t>传输</a:t>
            </a:r>
            <a:r>
              <a:rPr lang="zh-CN" altLang="en-US" sz="1800" dirty="0" smtClean="0">
                <a:solidFill>
                  <a:srgbClr val="FF0000"/>
                </a:solidFill>
              </a:rPr>
              <a:t>层</a:t>
            </a:r>
            <a:endParaRPr lang="en-US" altLang="zh-CN" sz="1800" dirty="0" smtClean="0">
              <a:solidFill>
                <a:srgbClr val="FF0000"/>
              </a:solidFill>
            </a:endParaRPr>
          </a:p>
          <a:p>
            <a:pPr lvl="1"/>
            <a:r>
              <a:rPr lang="zh-CN" altLang="en-US" sz="1800" dirty="0" smtClean="0">
                <a:solidFill>
                  <a:srgbClr val="7030A0"/>
                </a:solidFill>
              </a:rPr>
              <a:t>会话层</a:t>
            </a:r>
            <a:endParaRPr lang="en-US" altLang="zh-CN" sz="1800" dirty="0" smtClean="0">
              <a:solidFill>
                <a:srgbClr val="7030A0"/>
              </a:solidFill>
            </a:endParaRPr>
          </a:p>
          <a:p>
            <a:pPr lvl="1"/>
            <a:r>
              <a:rPr lang="zh-CN" altLang="en-US" sz="1800" dirty="0" smtClean="0">
                <a:solidFill>
                  <a:srgbClr val="7030A0"/>
                </a:solidFill>
              </a:rPr>
              <a:t>表示层</a:t>
            </a:r>
            <a:endParaRPr lang="en-US" altLang="zh-CN" sz="1800" dirty="0" smtClean="0">
              <a:solidFill>
                <a:srgbClr val="7030A0"/>
              </a:solidFill>
            </a:endParaRPr>
          </a:p>
          <a:p>
            <a:pPr lvl="1"/>
            <a:r>
              <a:rPr lang="zh-CN" altLang="en-US" sz="1800" dirty="0" smtClean="0">
                <a:solidFill>
                  <a:srgbClr val="7030A0"/>
                </a:solidFill>
              </a:rPr>
              <a:t>应用层</a:t>
            </a:r>
            <a:endParaRPr lang="en-US" altLang="zh-CN" sz="1800" dirty="0" smtClean="0">
              <a:solidFill>
                <a:srgbClr val="7030A0"/>
              </a:solidFill>
            </a:endParaRPr>
          </a:p>
          <a:p>
            <a:pPr lvl="1"/>
            <a:r>
              <a:rPr lang="zh-CN" altLang="en-US" sz="1800" dirty="0" smtClean="0"/>
              <a:t>（理论上由七层组成）</a:t>
            </a:r>
            <a:endParaRPr lang="zh-CN" altLang="en-US" sz="1800" dirty="0"/>
          </a:p>
        </p:txBody>
      </p:sp>
      <p:pic>
        <p:nvPicPr>
          <p:cNvPr id="7" name="图片 6"/>
          <p:cNvPicPr>
            <a:picLocks noChangeAspect="1"/>
          </p:cNvPicPr>
          <p:nvPr/>
        </p:nvPicPr>
        <p:blipFill>
          <a:blip r:embed="rId1"/>
          <a:stretch>
            <a:fillRect/>
          </a:stretch>
        </p:blipFill>
        <p:spPr>
          <a:xfrm>
            <a:off x="5706871" y="1463036"/>
            <a:ext cx="5875529" cy="46105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zh-CN" altLang="en-US" dirty="0"/>
              <a:t>网络基础</a:t>
            </a:r>
            <a:r>
              <a:rPr lang="en-US" altLang="zh-CN" dirty="0"/>
              <a:t>-</a:t>
            </a:r>
            <a:r>
              <a:rPr lang="zh-CN" altLang="en-US" dirty="0"/>
              <a:t>协议</a:t>
            </a:r>
            <a:endParaRPr lang="zh-CN" altLang="en-US" dirty="0"/>
          </a:p>
        </p:txBody>
      </p:sp>
      <p:sp>
        <p:nvSpPr>
          <p:cNvPr id="6" name="内容占位符 5"/>
          <p:cNvSpPr>
            <a:spLocks noGrp="1"/>
          </p:cNvSpPr>
          <p:nvPr>
            <p:ph idx="1"/>
          </p:nvPr>
        </p:nvSpPr>
        <p:spPr/>
        <p:txBody>
          <a:bodyPr/>
          <a:lstStyle/>
          <a:p>
            <a:r>
              <a:rPr lang="zh-CN" altLang="en-US" smtClean="0"/>
              <a:t>在早期，不同</a:t>
            </a:r>
            <a:r>
              <a:rPr lang="zh-CN" altLang="en-US"/>
              <a:t>的公司都推出了属于自己的私有网络协议，相互之间不能</a:t>
            </a:r>
            <a:r>
              <a:rPr lang="zh-CN" altLang="en-US" smtClean="0"/>
              <a:t>兼容</a:t>
            </a:r>
            <a:endParaRPr lang="zh-CN" altLang="en-US"/>
          </a:p>
          <a:p>
            <a:r>
              <a:rPr lang="zh-CN" altLang="en-US" smtClean="0"/>
              <a:t>于是，</a:t>
            </a:r>
            <a:r>
              <a:rPr lang="en-US" altLang="zh-CN" smtClean="0"/>
              <a:t>ISO</a:t>
            </a:r>
            <a:r>
              <a:rPr lang="zh-CN" altLang="en-US"/>
              <a:t>（国际标准化组织</a:t>
            </a:r>
            <a:r>
              <a:rPr lang="zh-CN" altLang="en-US" smtClean="0"/>
              <a:t>）站出来：干脆这样，我</a:t>
            </a:r>
            <a:r>
              <a:rPr lang="zh-CN" altLang="en-US"/>
              <a:t>给大家制定一个通用的网络</a:t>
            </a:r>
            <a:r>
              <a:rPr lang="zh-CN" altLang="en-US" smtClean="0"/>
              <a:t>通信协议，</a:t>
            </a:r>
            <a:r>
              <a:rPr lang="zh-CN" altLang="en-US"/>
              <a:t>该协议是</a:t>
            </a:r>
            <a:r>
              <a:rPr lang="zh-CN" altLang="en-US" smtClean="0"/>
              <a:t>国际标准</a:t>
            </a:r>
            <a:endParaRPr lang="zh-CN" altLang="en-US"/>
          </a:p>
          <a:p>
            <a:r>
              <a:rPr lang="zh-CN" altLang="en-US"/>
              <a:t>于是</a:t>
            </a:r>
            <a:r>
              <a:rPr lang="en-US" altLang="zh-CN"/>
              <a:t>ISO</a:t>
            </a:r>
            <a:r>
              <a:rPr lang="zh-CN" altLang="en-US"/>
              <a:t>博览众家之长，制订了“一堆”详细的，复杂的，繁琐的，精确的网络</a:t>
            </a:r>
            <a:r>
              <a:rPr lang="zh-CN" altLang="en-US" smtClean="0"/>
              <a:t>通信协议</a:t>
            </a:r>
            <a:endParaRPr lang="en-US" altLang="zh-CN"/>
          </a:p>
          <a:p>
            <a:r>
              <a:rPr lang="zh-CN" altLang="en-US" smtClean="0"/>
              <a:t>不过</a:t>
            </a:r>
            <a:r>
              <a:rPr lang="zh-CN" altLang="en-US"/>
              <a:t>这堆协议太复杂了，为了理清思路，便于学习</a:t>
            </a:r>
            <a:r>
              <a:rPr lang="zh-CN" altLang="en-US" smtClean="0"/>
              <a:t>，将他们分</a:t>
            </a:r>
            <a:r>
              <a:rPr lang="zh-CN" altLang="en-US"/>
              <a:t>了</a:t>
            </a:r>
            <a:r>
              <a:rPr lang="en-US" altLang="zh-CN"/>
              <a:t>7</a:t>
            </a:r>
            <a:r>
              <a:rPr lang="zh-CN" altLang="en-US"/>
              <a:t>类（也就是分了</a:t>
            </a:r>
            <a:r>
              <a:rPr lang="en-US" altLang="zh-CN"/>
              <a:t>7</a:t>
            </a:r>
            <a:r>
              <a:rPr lang="zh-CN" altLang="en-US"/>
              <a:t>层），不同层代表不同的功能，并把这些协议归到相应的层里面</a:t>
            </a:r>
            <a:r>
              <a:rPr lang="zh-CN" altLang="en-US" smtClean="0"/>
              <a:t>去</a:t>
            </a:r>
            <a:endParaRPr lang="zh-CN" altLang="en-US"/>
          </a:p>
          <a:p>
            <a:r>
              <a:rPr lang="zh-CN" altLang="en-US" smtClean="0"/>
              <a:t>国际标准出来</a:t>
            </a:r>
            <a:r>
              <a:rPr lang="zh-CN" altLang="en-US"/>
              <a:t>了，接下来就要软件</a:t>
            </a:r>
            <a:r>
              <a:rPr lang="en-US" altLang="zh-CN"/>
              <a:t>/</a:t>
            </a:r>
            <a:r>
              <a:rPr lang="zh-CN" altLang="en-US"/>
              <a:t>硬件厂商去实现</a:t>
            </a:r>
            <a:r>
              <a:rPr lang="zh-CN" altLang="en-US" smtClean="0"/>
              <a:t>了。但实际上各厂商并没有完整实现</a:t>
            </a:r>
            <a:r>
              <a:rPr lang="en-US" altLang="zh-CN" smtClean="0"/>
              <a:t>7</a:t>
            </a:r>
            <a:r>
              <a:rPr lang="zh-CN" altLang="en-US" smtClean="0"/>
              <a:t>层协议，因为</a:t>
            </a:r>
            <a:r>
              <a:rPr lang="en-US" altLang="zh-CN" smtClean="0"/>
              <a:t>7</a:t>
            </a:r>
            <a:r>
              <a:rPr lang="zh-CN" altLang="en-US" smtClean="0"/>
              <a:t>层协议</a:t>
            </a:r>
            <a:r>
              <a:rPr lang="zh-CN" altLang="en-US"/>
              <a:t>栈追求</a:t>
            </a:r>
            <a:r>
              <a:rPr lang="zh-CN" altLang="en-US" smtClean="0"/>
              <a:t>全能</a:t>
            </a:r>
            <a:r>
              <a:rPr lang="zh-CN" altLang="en-US"/>
              <a:t>、</a:t>
            </a:r>
            <a:r>
              <a:rPr lang="zh-CN" altLang="en-US" smtClean="0"/>
              <a:t>完善</a:t>
            </a:r>
            <a:r>
              <a:rPr lang="zh-CN" altLang="en-US"/>
              <a:t>，导致它太过复杂，实现起来太难</a:t>
            </a:r>
            <a:r>
              <a:rPr lang="zh-CN" altLang="en-US" smtClean="0"/>
              <a:t>了</a:t>
            </a:r>
            <a:endParaRPr lang="en-US" altLang="zh-CN" smtClean="0"/>
          </a:p>
          <a:p>
            <a:endParaRPr lang="en-US" altLang="zh-CN" smtClean="0"/>
          </a:p>
          <a:p>
            <a:r>
              <a:rPr lang="zh-CN" altLang="en-US" smtClean="0"/>
              <a:t>于是，实际使用时，按</a:t>
            </a:r>
            <a:r>
              <a:rPr lang="en-US" altLang="zh-CN" smtClean="0"/>
              <a:t>4</a:t>
            </a:r>
            <a:r>
              <a:rPr lang="zh-CN" altLang="en-US" smtClean="0"/>
              <a:t>层划分</a:t>
            </a: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zh-CN" altLang="en-US" dirty="0"/>
              <a:t>网络基础</a:t>
            </a:r>
            <a:r>
              <a:rPr lang="en-US" altLang="zh-CN" dirty="0"/>
              <a:t>-</a:t>
            </a:r>
            <a:r>
              <a:rPr lang="zh-CN" altLang="en-US" dirty="0"/>
              <a:t>协议</a:t>
            </a:r>
            <a:endParaRPr lang="zh-CN" altLang="en-US" dirty="0"/>
          </a:p>
        </p:txBody>
      </p:sp>
      <p:sp>
        <p:nvSpPr>
          <p:cNvPr id="6" name="内容占位符 5"/>
          <p:cNvSpPr>
            <a:spLocks noGrp="1"/>
          </p:cNvSpPr>
          <p:nvPr>
            <p:ph idx="1"/>
          </p:nvPr>
        </p:nvSpPr>
        <p:spPr/>
        <p:txBody>
          <a:bodyPr/>
          <a:lstStyle/>
          <a:p>
            <a:r>
              <a:rPr lang="en-US" altLang="zh-CN" smtClean="0"/>
              <a:t>TCP/IP</a:t>
            </a:r>
            <a:r>
              <a:rPr lang="zh-CN" altLang="en-US" smtClean="0"/>
              <a:t>定义</a:t>
            </a:r>
            <a:r>
              <a:rPr lang="zh-CN" altLang="en-US"/>
              <a:t>了</a:t>
            </a:r>
            <a:r>
              <a:rPr lang="zh-CN" altLang="en-US">
                <a:solidFill>
                  <a:srgbClr val="FF0000"/>
                </a:solidFill>
              </a:rPr>
              <a:t>电子设备</a:t>
            </a:r>
            <a:r>
              <a:rPr lang="zh-CN" altLang="en-US"/>
              <a:t>如何连入因特网，以及数据如何在它们之间传输的</a:t>
            </a:r>
            <a:r>
              <a:rPr lang="zh-CN" altLang="en-US" smtClean="0"/>
              <a:t>标准</a:t>
            </a:r>
            <a:endParaRPr lang="en-US" altLang="zh-CN" smtClean="0"/>
          </a:p>
          <a:p>
            <a:r>
              <a:rPr lang="en-US" altLang="zh-CN" smtClean="0"/>
              <a:t>4</a:t>
            </a:r>
            <a:r>
              <a:rPr lang="zh-CN" altLang="en-US"/>
              <a:t>层的层级</a:t>
            </a:r>
            <a:r>
              <a:rPr lang="zh-CN" altLang="en-US" smtClean="0"/>
              <a:t>结构中，</a:t>
            </a:r>
            <a:r>
              <a:rPr lang="zh-CN" altLang="en-US"/>
              <a:t>每一层都呼叫它的下一层所提供的网络来完成自己的</a:t>
            </a:r>
            <a:r>
              <a:rPr lang="zh-CN" altLang="en-US" smtClean="0"/>
              <a:t>需求</a:t>
            </a:r>
            <a:endParaRPr lang="en-US" altLang="zh-CN"/>
          </a:p>
          <a:p>
            <a:r>
              <a:rPr lang="zh-CN" altLang="en-US"/>
              <a:t>其中的应用层关注的是应用程序的细节，而不是数据在网络中的传输活动</a:t>
            </a:r>
            <a:br>
              <a:rPr lang="zh-CN" altLang="en-US"/>
            </a:br>
            <a:r>
              <a:rPr lang="zh-CN" altLang="en-US"/>
              <a:t>其他三层主要处理所有的通信细节，对应用程序一无所知</a:t>
            </a:r>
            <a:r>
              <a:rPr lang="zh-CN" altLang="en-US" smtClean="0"/>
              <a:t>；</a:t>
            </a:r>
            <a:endParaRPr lang="en-US" altLang="zh-CN" smtClean="0"/>
          </a:p>
          <a:p>
            <a:pPr lvl="1"/>
            <a:r>
              <a:rPr lang="zh-CN" altLang="en-US" smtClean="0">
                <a:solidFill>
                  <a:srgbClr val="FF0000"/>
                </a:solidFill>
              </a:rPr>
              <a:t>应用层</a:t>
            </a:r>
            <a:r>
              <a:rPr lang="zh-CN" altLang="en-US"/>
              <a:t>：应用程序间沟通的层</a:t>
            </a:r>
            <a:r>
              <a:rPr lang="zh-CN" altLang="en-US" smtClean="0"/>
              <a:t>，</a:t>
            </a:r>
            <a:r>
              <a:rPr lang="zh-CN" altLang="en-US"/>
              <a:t>不同的文件系统有不同的文件命名原则和不同的文本行表示方法等，不同的系统之间传输文件还有各种不兼容问题，这些都将由应用层来</a:t>
            </a:r>
            <a:r>
              <a:rPr lang="zh-CN" altLang="en-US" smtClean="0"/>
              <a:t>处理</a:t>
            </a:r>
            <a:endParaRPr lang="zh-CN" altLang="en-US"/>
          </a:p>
          <a:p>
            <a:pPr lvl="1"/>
            <a:r>
              <a:rPr lang="zh-CN" altLang="en-US" smtClean="0">
                <a:solidFill>
                  <a:srgbClr val="FF0000"/>
                </a:solidFill>
              </a:rPr>
              <a:t>传输</a:t>
            </a:r>
            <a:r>
              <a:rPr lang="zh-CN" altLang="en-US">
                <a:solidFill>
                  <a:srgbClr val="FF0000"/>
                </a:solidFill>
              </a:rPr>
              <a:t>层</a:t>
            </a:r>
            <a:r>
              <a:rPr lang="zh-CN" altLang="en-US"/>
              <a:t>：在此层中，它提供了节点间的数据传送服务，如传输控制协议（</a:t>
            </a:r>
            <a:r>
              <a:rPr lang="en-US" altLang="zh-CN"/>
              <a:t>TCP</a:t>
            </a:r>
            <a:r>
              <a:rPr lang="zh-CN" altLang="en-US"/>
              <a:t>）、用户数据报协议（</a:t>
            </a:r>
            <a:r>
              <a:rPr lang="en-US" altLang="zh-CN"/>
              <a:t>UDP</a:t>
            </a:r>
            <a:r>
              <a:rPr lang="zh-CN" altLang="en-US"/>
              <a:t>）等</a:t>
            </a:r>
            <a:r>
              <a:rPr lang="zh-CN" altLang="en-US" smtClean="0"/>
              <a:t>，这</a:t>
            </a:r>
            <a:r>
              <a:rPr lang="zh-CN" altLang="en-US"/>
              <a:t>一层负责传送数据，并且确定数据已被送达并</a:t>
            </a:r>
            <a:r>
              <a:rPr lang="zh-CN" altLang="en-US" smtClean="0"/>
              <a:t>接收</a:t>
            </a:r>
            <a:endParaRPr lang="zh-CN" altLang="en-US"/>
          </a:p>
          <a:p>
            <a:pPr lvl="1"/>
            <a:r>
              <a:rPr lang="zh-CN" altLang="en-US" smtClean="0">
                <a:solidFill>
                  <a:srgbClr val="FF0000"/>
                </a:solidFill>
              </a:rPr>
              <a:t>网络层</a:t>
            </a:r>
            <a:r>
              <a:rPr lang="zh-CN" altLang="en-US"/>
              <a:t>：负责提供基本的</a:t>
            </a:r>
            <a:r>
              <a:rPr lang="zh-CN" altLang="en-US" smtClean="0"/>
              <a:t>数据包</a:t>
            </a:r>
            <a:r>
              <a:rPr lang="zh-CN" altLang="en-US"/>
              <a:t>传送功能，让每一块数据包都能够到达目的</a:t>
            </a:r>
            <a:r>
              <a:rPr lang="zh-CN" altLang="en-US" smtClean="0"/>
              <a:t>主机。网络层</a:t>
            </a:r>
            <a:r>
              <a:rPr lang="zh-CN" altLang="en-US"/>
              <a:t>接收由更低层发来的</a:t>
            </a:r>
            <a:r>
              <a:rPr lang="zh-CN" altLang="en-US" smtClean="0"/>
              <a:t>数据包，</a:t>
            </a:r>
            <a:r>
              <a:rPr lang="zh-CN" altLang="en-US"/>
              <a:t>并把该数据包发送到更</a:t>
            </a:r>
            <a:r>
              <a:rPr lang="zh-CN" altLang="en-US" smtClean="0"/>
              <a:t>高层，</a:t>
            </a:r>
            <a:r>
              <a:rPr lang="zh-CN" altLang="en-US"/>
              <a:t>相反，</a:t>
            </a:r>
            <a:r>
              <a:rPr lang="en-US" altLang="zh-CN"/>
              <a:t>IP</a:t>
            </a:r>
            <a:r>
              <a:rPr lang="zh-CN" altLang="en-US"/>
              <a:t>层也把从</a:t>
            </a:r>
            <a:r>
              <a:rPr lang="en-US" altLang="zh-CN"/>
              <a:t>TCP</a:t>
            </a:r>
            <a:r>
              <a:rPr lang="zh-CN" altLang="en-US"/>
              <a:t>或</a:t>
            </a:r>
            <a:r>
              <a:rPr lang="en-US" altLang="zh-CN"/>
              <a:t>UDP</a:t>
            </a:r>
            <a:r>
              <a:rPr lang="zh-CN" altLang="en-US"/>
              <a:t>层接收来的数据包传送到更</a:t>
            </a:r>
            <a:r>
              <a:rPr lang="zh-CN" altLang="en-US" smtClean="0"/>
              <a:t>低层</a:t>
            </a:r>
            <a:endParaRPr lang="zh-CN" altLang="en-US"/>
          </a:p>
          <a:p>
            <a:pPr lvl="1"/>
            <a:r>
              <a:rPr lang="zh-CN" altLang="en-US" smtClean="0">
                <a:solidFill>
                  <a:srgbClr val="FF0000"/>
                </a:solidFill>
              </a:rPr>
              <a:t>网络</a:t>
            </a:r>
            <a:r>
              <a:rPr lang="zh-CN" altLang="en-US">
                <a:solidFill>
                  <a:srgbClr val="FF0000"/>
                </a:solidFill>
              </a:rPr>
              <a:t>接口层</a:t>
            </a:r>
            <a:r>
              <a:rPr lang="zh-CN" altLang="en-US"/>
              <a:t>：对实际的网络媒体的管理，定义如何使用实际</a:t>
            </a:r>
            <a:r>
              <a:rPr lang="zh-CN" altLang="en-US" smtClean="0"/>
              <a:t>网络来</a:t>
            </a:r>
            <a:r>
              <a:rPr lang="zh-CN" altLang="en-US"/>
              <a:t>传送</a:t>
            </a:r>
            <a:r>
              <a:rPr lang="zh-CN" altLang="en-US" smtClean="0"/>
              <a:t>数据（</a:t>
            </a:r>
            <a:r>
              <a:rPr lang="zh-CN" altLang="en-US"/>
              <a:t>处理机械的、电气的和过程的接口</a:t>
            </a:r>
            <a:r>
              <a:rPr lang="zh-CN" altLang="en-US" smtClean="0"/>
              <a:t>）</a:t>
            </a:r>
            <a:endParaRPr lang="en-US" altLang="zh-CN" smtClean="0"/>
          </a:p>
          <a:p>
            <a:pPr lvl="1"/>
            <a:r>
              <a:rPr lang="zh-CN" altLang="en-US"/>
              <a:t>了解即</a:t>
            </a:r>
            <a:r>
              <a:rPr lang="zh-CN" altLang="en-US" smtClean="0"/>
              <a:t>可，面试经常会问网络协议分几层</a:t>
            </a:r>
            <a:endParaRPr lang="en-US" altLang="zh-CN"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en-US" altLang="zh-CN" dirty="0"/>
              <a:t>Socket</a:t>
            </a:r>
            <a:r>
              <a:rPr lang="zh-CN" altLang="en-US" dirty="0"/>
              <a:t>编程</a:t>
            </a:r>
            <a:r>
              <a:rPr lang="en-US" altLang="zh-CN" dirty="0"/>
              <a:t>-</a:t>
            </a:r>
            <a:r>
              <a:rPr lang="zh-CN" altLang="en-US" dirty="0"/>
              <a:t>简介</a:t>
            </a:r>
            <a:endParaRPr lang="zh-CN" altLang="en-US" dirty="0"/>
          </a:p>
        </p:txBody>
      </p:sp>
      <p:sp>
        <p:nvSpPr>
          <p:cNvPr id="3" name="内容占位符 2"/>
          <p:cNvSpPr>
            <a:spLocks noGrp="1"/>
          </p:cNvSpPr>
          <p:nvPr>
            <p:ph idx="1"/>
          </p:nvPr>
        </p:nvSpPr>
        <p:spPr>
          <a:xfrm>
            <a:off x="190459" y="1000109"/>
            <a:ext cx="11715832" cy="5073427"/>
          </a:xfrm>
        </p:spPr>
        <p:txBody>
          <a:bodyPr/>
          <a:lstStyle/>
          <a:p>
            <a:r>
              <a:rPr lang="en-US" altLang="zh-CN" dirty="0" smtClean="0"/>
              <a:t>socket:</a:t>
            </a:r>
            <a:r>
              <a:rPr lang="zh-CN" altLang="en-US" dirty="0" smtClean="0">
                <a:solidFill>
                  <a:srgbClr val="FF0000"/>
                </a:solidFill>
              </a:rPr>
              <a:t>通过网络完成进程间通信的方式（区别于一台计算机之间进程通信）</a:t>
            </a:r>
            <a:endParaRPr lang="en-US" altLang="zh-CN" dirty="0" smtClean="0">
              <a:solidFill>
                <a:srgbClr val="FF0000"/>
              </a:solidFill>
            </a:endParaRPr>
          </a:p>
          <a:p>
            <a:r>
              <a:rPr lang="en-US" altLang="zh-CN" dirty="0" smtClean="0"/>
              <a:t>Socket</a:t>
            </a:r>
            <a:r>
              <a:rPr lang="zh-CN" altLang="en-US" dirty="0"/>
              <a:t>的英文原义</a:t>
            </a:r>
            <a:r>
              <a:rPr lang="zh-CN" altLang="en-US" dirty="0" smtClean="0"/>
              <a:t>是“插孔”。</a:t>
            </a:r>
            <a:r>
              <a:rPr lang="zh-CN" altLang="en-US" dirty="0">
                <a:solidFill>
                  <a:srgbClr val="FF0000"/>
                </a:solidFill>
              </a:rPr>
              <a:t>通常也称作</a:t>
            </a:r>
            <a:r>
              <a:rPr lang="en-US" altLang="zh-CN" dirty="0">
                <a:solidFill>
                  <a:srgbClr val="FF0000"/>
                </a:solidFill>
              </a:rPr>
              <a:t>"</a:t>
            </a:r>
            <a:r>
              <a:rPr lang="zh-CN" altLang="en-US" dirty="0">
                <a:solidFill>
                  <a:srgbClr val="FF0000"/>
                </a:solidFill>
              </a:rPr>
              <a:t>套接</a:t>
            </a:r>
            <a:r>
              <a:rPr lang="zh-CN" altLang="en-US" dirty="0" smtClean="0">
                <a:solidFill>
                  <a:srgbClr val="FF0000"/>
                </a:solidFill>
              </a:rPr>
              <a:t>字</a:t>
            </a:r>
            <a:r>
              <a:rPr lang="en-US" altLang="zh-CN" dirty="0" smtClean="0">
                <a:solidFill>
                  <a:srgbClr val="FF0000"/>
                </a:solidFill>
              </a:rPr>
              <a:t>“</a:t>
            </a:r>
            <a:endParaRPr lang="en-US" altLang="zh-CN" dirty="0" smtClean="0">
              <a:solidFill>
                <a:srgbClr val="FF0000"/>
              </a:solidFill>
            </a:endParaRPr>
          </a:p>
          <a:p>
            <a:pPr marL="0" indent="0">
              <a:buNone/>
            </a:pPr>
            <a:endParaRPr lang="en-US" altLang="zh-CN" dirty="0" smtClean="0">
              <a:solidFill>
                <a:srgbClr val="FF0000"/>
              </a:solidFill>
            </a:endParaRPr>
          </a:p>
          <a:p>
            <a:endParaRPr lang="en-US" altLang="zh-CN" dirty="0"/>
          </a:p>
        </p:txBody>
      </p:sp>
      <p:pic>
        <p:nvPicPr>
          <p:cNvPr id="2050" name="Picture 2" descr="https://gss0.bdstatic.com/-4o3dSag_xI4khGkpoWK1HF6hhy/baike/c0%3Dbaike80%2C5%2C5%2C80%2C26/sign=2225b8644fed2e73e8e48e7ee668caee/a2cc7cd98d1001e92d5e43efbd0e7bec55e797eb.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05664" y="2210803"/>
            <a:ext cx="6310537" cy="41771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en-US" altLang="zh-CN" dirty="0"/>
              <a:t>Socket</a:t>
            </a:r>
            <a:r>
              <a:rPr lang="zh-CN" altLang="en-US" dirty="0"/>
              <a:t>编程</a:t>
            </a:r>
            <a:r>
              <a:rPr lang="en-US" altLang="zh-CN" dirty="0"/>
              <a:t>-</a:t>
            </a:r>
            <a:r>
              <a:rPr lang="zh-CN" altLang="en-US" dirty="0"/>
              <a:t>简介</a:t>
            </a:r>
            <a:endParaRPr lang="zh-CN" altLang="en-US" dirty="0"/>
          </a:p>
        </p:txBody>
      </p:sp>
      <p:sp>
        <p:nvSpPr>
          <p:cNvPr id="3" name="内容占位符 2"/>
          <p:cNvSpPr>
            <a:spLocks noGrp="1"/>
          </p:cNvSpPr>
          <p:nvPr>
            <p:ph idx="1"/>
          </p:nvPr>
        </p:nvSpPr>
        <p:spPr>
          <a:xfrm>
            <a:off x="190459" y="1000109"/>
            <a:ext cx="11715832" cy="5073427"/>
          </a:xfrm>
        </p:spPr>
        <p:txBody>
          <a:bodyPr/>
          <a:lstStyle/>
          <a:p>
            <a:r>
              <a:rPr lang="en-US" altLang="zh-CN" dirty="0"/>
              <a:t>Socket</a:t>
            </a:r>
            <a:r>
              <a:rPr lang="zh-CN" altLang="en-US" dirty="0"/>
              <a:t>本质是</a:t>
            </a:r>
            <a:r>
              <a:rPr lang="zh-CN" altLang="en-US" dirty="0">
                <a:solidFill>
                  <a:srgbClr val="FF0000"/>
                </a:solidFill>
              </a:rPr>
              <a:t>编程接口</a:t>
            </a:r>
            <a:r>
              <a:rPr lang="en-US" altLang="zh-CN" dirty="0">
                <a:solidFill>
                  <a:srgbClr val="FF0000"/>
                </a:solidFill>
              </a:rPr>
              <a:t>(API</a:t>
            </a:r>
            <a:r>
              <a:rPr lang="en-US" altLang="zh-CN" dirty="0" smtClean="0">
                <a:solidFill>
                  <a:srgbClr val="FF0000"/>
                </a:solidFill>
              </a:rPr>
              <a:t>)</a:t>
            </a:r>
            <a:r>
              <a:rPr lang="zh-CN" altLang="en-US" dirty="0" smtClean="0"/>
              <a:t>： </a:t>
            </a:r>
            <a:r>
              <a:rPr lang="en-US" altLang="zh-CN" dirty="0"/>
              <a:t>Socket </a:t>
            </a:r>
            <a:r>
              <a:rPr lang="zh-CN" altLang="en-US" dirty="0"/>
              <a:t>是对 </a:t>
            </a:r>
            <a:r>
              <a:rPr lang="en-US" altLang="zh-CN" dirty="0"/>
              <a:t>TCP/IP </a:t>
            </a:r>
            <a:r>
              <a:rPr lang="zh-CN" altLang="en-US" dirty="0"/>
              <a:t>协议的封装，</a:t>
            </a:r>
            <a:r>
              <a:rPr lang="en-US" altLang="zh-CN" dirty="0"/>
              <a:t>Socket </a:t>
            </a:r>
            <a:r>
              <a:rPr lang="zh-CN" altLang="en-US" dirty="0"/>
              <a:t>只是</a:t>
            </a:r>
            <a:r>
              <a:rPr lang="zh-CN" altLang="en-US" dirty="0" smtClean="0"/>
              <a:t>个编程接口</a:t>
            </a:r>
            <a:r>
              <a:rPr lang="zh-CN" altLang="en-US" dirty="0"/>
              <a:t>不是协议，通过 </a:t>
            </a:r>
            <a:r>
              <a:rPr lang="en-US" altLang="zh-CN" dirty="0"/>
              <a:t>Socket </a:t>
            </a:r>
            <a:r>
              <a:rPr lang="zh-CN" altLang="en-US" dirty="0"/>
              <a:t>我们才能使用 </a:t>
            </a:r>
            <a:r>
              <a:rPr lang="en-US" altLang="zh-CN" dirty="0"/>
              <a:t>TCP/IP </a:t>
            </a:r>
            <a:r>
              <a:rPr lang="zh-CN" altLang="en-US" dirty="0" smtClean="0"/>
              <a:t>协议簇（程序员层面）</a:t>
            </a:r>
            <a:endParaRPr lang="en-US" altLang="zh-CN" dirty="0" smtClean="0"/>
          </a:p>
          <a:p>
            <a:endParaRPr lang="en-US" altLang="zh-CN" dirty="0" smtClean="0"/>
          </a:p>
          <a:p>
            <a:r>
              <a:rPr lang="en-US" altLang="zh-CN" dirty="0" smtClean="0"/>
              <a:t>TCP/IP</a:t>
            </a:r>
            <a:r>
              <a:rPr lang="zh-CN" altLang="en-US" dirty="0"/>
              <a:t>也要提供可供程序员做网络开发所用的接口，这就是</a:t>
            </a:r>
            <a:r>
              <a:rPr lang="en-US" altLang="zh-CN" dirty="0"/>
              <a:t>Socket</a:t>
            </a:r>
            <a:r>
              <a:rPr lang="zh-CN" altLang="en-US" dirty="0"/>
              <a:t>编程接口；</a:t>
            </a:r>
            <a:r>
              <a:rPr lang="en-US" altLang="zh-CN" dirty="0" smtClean="0"/>
              <a:t>HTTP</a:t>
            </a:r>
            <a:r>
              <a:rPr lang="zh-CN" altLang="en-US" dirty="0" smtClean="0"/>
              <a:t>是</a:t>
            </a:r>
            <a:r>
              <a:rPr lang="zh-CN" altLang="en-US" dirty="0"/>
              <a:t>轿车，提供了封装或者显示数据的具体形式；</a:t>
            </a:r>
            <a:r>
              <a:rPr lang="en-US" altLang="zh-CN" dirty="0"/>
              <a:t>Socket</a:t>
            </a:r>
            <a:r>
              <a:rPr lang="zh-CN" altLang="en-US" dirty="0"/>
              <a:t>是发动机，提供了网络通信的能力</a:t>
            </a:r>
            <a:endParaRPr lang="en-US" altLang="zh-CN" dirty="0"/>
          </a:p>
          <a:p>
            <a:r>
              <a:rPr lang="zh-CN" altLang="en-US" dirty="0"/>
              <a:t>最重要的是，</a:t>
            </a:r>
            <a:r>
              <a:rPr lang="en-US" altLang="zh-CN" dirty="0"/>
              <a:t>Socket</a:t>
            </a:r>
            <a:r>
              <a:rPr lang="zh-CN" altLang="en-US" dirty="0"/>
              <a:t>是面向</a:t>
            </a:r>
            <a:r>
              <a:rPr lang="zh-CN" altLang="en-US" dirty="0">
                <a:solidFill>
                  <a:srgbClr val="FF0000"/>
                </a:solidFill>
              </a:rPr>
              <a:t>客户</a:t>
            </a:r>
            <a:r>
              <a:rPr lang="en-US" altLang="zh-CN" dirty="0">
                <a:solidFill>
                  <a:srgbClr val="FF0000"/>
                </a:solidFill>
              </a:rPr>
              <a:t>/</a:t>
            </a:r>
            <a:r>
              <a:rPr lang="zh-CN" altLang="en-US" dirty="0">
                <a:solidFill>
                  <a:srgbClr val="FF0000"/>
                </a:solidFill>
              </a:rPr>
              <a:t>服务器模型</a:t>
            </a:r>
            <a:r>
              <a:rPr lang="zh-CN" altLang="en-US" dirty="0"/>
              <a:t>而设计的，针对客户和服务器程序提供不同的</a:t>
            </a:r>
            <a:r>
              <a:rPr lang="en-US" altLang="zh-CN" dirty="0"/>
              <a:t>Socket</a:t>
            </a:r>
            <a:r>
              <a:rPr lang="zh-CN" altLang="en-US" dirty="0"/>
              <a:t>系统调用</a:t>
            </a:r>
            <a:endParaRPr lang="en-US" altLang="zh-CN" dirty="0"/>
          </a:p>
          <a:p>
            <a:r>
              <a:rPr lang="zh-CN" altLang="en-US" dirty="0"/>
              <a:t>套接字之间的连接过程可以分为</a:t>
            </a:r>
            <a:r>
              <a:rPr lang="zh-CN" altLang="en-US" dirty="0">
                <a:solidFill>
                  <a:srgbClr val="FF0000"/>
                </a:solidFill>
              </a:rPr>
              <a:t>三个步骤</a:t>
            </a:r>
            <a:r>
              <a:rPr lang="zh-CN" altLang="en-US" dirty="0"/>
              <a:t>：服务器监听</a:t>
            </a:r>
            <a:r>
              <a:rPr lang="zh-CN" altLang="en-US" dirty="0" smtClean="0"/>
              <a:t>，客户端</a:t>
            </a:r>
            <a:r>
              <a:rPr lang="zh-CN" altLang="en-US" dirty="0"/>
              <a:t>请求，连接</a:t>
            </a:r>
            <a:r>
              <a:rPr lang="zh-CN" altLang="en-US" dirty="0" smtClean="0"/>
              <a:t>确认</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en-US" altLang="zh-CN" dirty="0"/>
              <a:t>Socket</a:t>
            </a:r>
            <a:r>
              <a:rPr lang="zh-CN" altLang="en-US" dirty="0"/>
              <a:t>编程</a:t>
            </a:r>
            <a:r>
              <a:rPr lang="en-US" altLang="zh-CN" dirty="0"/>
              <a:t>-</a:t>
            </a:r>
            <a:r>
              <a:rPr lang="zh-CN" altLang="en-US" dirty="0"/>
              <a:t>创建</a:t>
            </a:r>
            <a:r>
              <a:rPr lang="en-US" altLang="zh-CN" dirty="0"/>
              <a:t>Socket</a:t>
            </a:r>
            <a:endParaRPr lang="zh-CN" altLang="en-US" dirty="0"/>
          </a:p>
        </p:txBody>
      </p:sp>
      <p:sp>
        <p:nvSpPr>
          <p:cNvPr id="3" name="内容占位符 2"/>
          <p:cNvSpPr>
            <a:spLocks noGrp="1"/>
          </p:cNvSpPr>
          <p:nvPr>
            <p:ph idx="1"/>
          </p:nvPr>
        </p:nvSpPr>
        <p:spPr/>
        <p:txBody>
          <a:bodyPr/>
          <a:lstStyle/>
          <a:p>
            <a:r>
              <a:rPr lang="zh-CN" altLang="en-US" dirty="0"/>
              <a:t>创建</a:t>
            </a:r>
            <a:r>
              <a:rPr lang="en-US" altLang="zh-CN" dirty="0"/>
              <a:t>Socket</a:t>
            </a:r>
            <a:r>
              <a:rPr lang="zh-CN" altLang="en-US" dirty="0" smtClean="0"/>
              <a:t>：</a:t>
            </a:r>
            <a:endParaRPr lang="en-US" altLang="zh-CN" dirty="0"/>
          </a:p>
          <a:p>
            <a:pPr marL="457200" lvl="1" indent="0">
              <a:buNone/>
            </a:pPr>
            <a:r>
              <a:rPr lang="en-US" altLang="zh-CN" dirty="0">
                <a:solidFill>
                  <a:srgbClr val="002060"/>
                </a:solidFill>
              </a:rPr>
              <a:t>import </a:t>
            </a:r>
            <a:r>
              <a:rPr lang="en-US" altLang="zh-CN" dirty="0" smtClean="0">
                <a:solidFill>
                  <a:srgbClr val="002060"/>
                </a:solidFill>
              </a:rPr>
              <a:t>socket</a:t>
            </a:r>
            <a:endParaRPr lang="en-US" altLang="zh-CN" dirty="0" smtClean="0">
              <a:solidFill>
                <a:srgbClr val="002060"/>
              </a:solidFill>
            </a:endParaRPr>
          </a:p>
          <a:p>
            <a:pPr marL="457200" lvl="1" indent="0">
              <a:buNone/>
            </a:pPr>
            <a:r>
              <a:rPr lang="en-US" altLang="zh-CN" dirty="0" smtClean="0">
                <a:solidFill>
                  <a:srgbClr val="002060"/>
                </a:solidFill>
              </a:rPr>
              <a:t>#</a:t>
            </a:r>
            <a:r>
              <a:rPr lang="zh-CN" altLang="en-US" dirty="0" smtClean="0">
                <a:solidFill>
                  <a:srgbClr val="002060"/>
                </a:solidFill>
              </a:rPr>
              <a:t>导入套接字模块</a:t>
            </a:r>
            <a:endParaRPr lang="en-US" altLang="zh-CN" dirty="0">
              <a:solidFill>
                <a:srgbClr val="002060"/>
              </a:solidFill>
            </a:endParaRPr>
          </a:p>
          <a:p>
            <a:pPr marL="457200" lvl="1" indent="0">
              <a:buNone/>
            </a:pPr>
            <a:r>
              <a:rPr lang="en-US" altLang="zh-CN" dirty="0">
                <a:solidFill>
                  <a:srgbClr val="002060"/>
                </a:solidFill>
              </a:rPr>
              <a:t>s = </a:t>
            </a:r>
            <a:r>
              <a:rPr lang="en-US" altLang="zh-CN" dirty="0" err="1">
                <a:solidFill>
                  <a:srgbClr val="002060"/>
                </a:solidFill>
              </a:rPr>
              <a:t>socket.socket</a:t>
            </a:r>
            <a:r>
              <a:rPr lang="en-US" altLang="zh-CN" dirty="0">
                <a:solidFill>
                  <a:srgbClr val="002060"/>
                </a:solidFill>
              </a:rPr>
              <a:t>(</a:t>
            </a:r>
            <a:r>
              <a:rPr lang="en-US" altLang="zh-CN" dirty="0" err="1">
                <a:solidFill>
                  <a:srgbClr val="002060"/>
                </a:solidFill>
              </a:rPr>
              <a:t>socket.AF_INET</a:t>
            </a:r>
            <a:r>
              <a:rPr lang="en-US" altLang="zh-CN" dirty="0">
                <a:solidFill>
                  <a:srgbClr val="002060"/>
                </a:solidFill>
              </a:rPr>
              <a:t>, </a:t>
            </a:r>
            <a:r>
              <a:rPr lang="en-US" altLang="zh-CN" dirty="0" err="1">
                <a:solidFill>
                  <a:srgbClr val="002060"/>
                </a:solidFill>
              </a:rPr>
              <a:t>socket.SOCK_STREAM</a:t>
            </a:r>
            <a:r>
              <a:rPr lang="en-US" altLang="zh-CN" dirty="0" smtClean="0">
                <a:solidFill>
                  <a:srgbClr val="002060"/>
                </a:solidFill>
              </a:rPr>
              <a:t>)</a:t>
            </a:r>
            <a:endParaRPr lang="en-US" altLang="zh-CN" dirty="0" smtClean="0">
              <a:solidFill>
                <a:srgbClr val="002060"/>
              </a:solidFill>
            </a:endParaRPr>
          </a:p>
          <a:p>
            <a:pPr marL="457200" lvl="1" indent="0">
              <a:buNone/>
            </a:pPr>
            <a:r>
              <a:rPr lang="en-US" altLang="zh-CN" dirty="0" smtClean="0">
                <a:solidFill>
                  <a:srgbClr val="002060"/>
                </a:solidFill>
              </a:rPr>
              <a:t>#s</a:t>
            </a:r>
            <a:r>
              <a:rPr lang="zh-CN" altLang="en-US" dirty="0" smtClean="0">
                <a:solidFill>
                  <a:srgbClr val="002060"/>
                </a:solidFill>
              </a:rPr>
              <a:t>此时是一个</a:t>
            </a:r>
            <a:r>
              <a:rPr lang="en-US" altLang="zh-CN" dirty="0" smtClean="0">
                <a:solidFill>
                  <a:srgbClr val="002060"/>
                </a:solidFill>
              </a:rPr>
              <a:t>socket</a:t>
            </a:r>
            <a:r>
              <a:rPr lang="zh-CN" altLang="en-US" dirty="0" smtClean="0">
                <a:solidFill>
                  <a:srgbClr val="002060"/>
                </a:solidFill>
              </a:rPr>
              <a:t>对象，拥有发送和接收网络数据的功能</a:t>
            </a:r>
            <a:endParaRPr lang="en-US" altLang="zh-CN" dirty="0" smtClean="0">
              <a:solidFill>
                <a:srgbClr val="002060"/>
              </a:solidFill>
            </a:endParaRPr>
          </a:p>
          <a:p>
            <a:pPr marL="457200" lvl="1" indent="0">
              <a:buNone/>
            </a:pPr>
            <a:endParaRPr lang="en-US" altLang="zh-CN" dirty="0" smtClean="0">
              <a:solidFill>
                <a:srgbClr val="002060"/>
              </a:solidFill>
            </a:endParaRPr>
          </a:p>
          <a:p>
            <a:pPr lvl="1"/>
            <a:r>
              <a:rPr lang="zh-CN" altLang="en-US" dirty="0" smtClean="0"/>
              <a:t>该</a:t>
            </a:r>
            <a:r>
              <a:rPr lang="zh-CN" altLang="en-US" dirty="0"/>
              <a:t>函数带有两个</a:t>
            </a:r>
            <a:r>
              <a:rPr lang="zh-CN" altLang="en-US" dirty="0" smtClean="0"/>
              <a:t>参数</a:t>
            </a:r>
            <a:r>
              <a:rPr lang="zh-CN" altLang="en-US" dirty="0" smtClean="0">
                <a:sym typeface="Wingdings" panose="05000000000000000000" pitchFamily="2" charset="2"/>
              </a:rPr>
              <a:t>（</a:t>
            </a:r>
            <a:r>
              <a:rPr lang="zh-CN" altLang="en-US" dirty="0" smtClean="0">
                <a:solidFill>
                  <a:srgbClr val="FF0000"/>
                </a:solidFill>
                <a:sym typeface="Wingdings" panose="05000000000000000000" pitchFamily="2" charset="2"/>
              </a:rPr>
              <a:t>参数必须写</a:t>
            </a:r>
            <a:r>
              <a:rPr lang="zh-CN" altLang="en-US" dirty="0" smtClean="0"/>
              <a:t>）</a:t>
            </a:r>
            <a:endParaRPr lang="en-US" altLang="zh-CN" dirty="0"/>
          </a:p>
          <a:p>
            <a:pPr lvl="2"/>
            <a:r>
              <a:rPr lang="en-US" altLang="zh-CN" smtClean="0"/>
              <a:t>AF_INET</a:t>
            </a:r>
            <a:r>
              <a:rPr lang="zh-CN" altLang="en-US" dirty="0" smtClean="0"/>
              <a:t>（</a:t>
            </a:r>
            <a:r>
              <a:rPr lang="en-US" altLang="zh-CN" dirty="0" smtClean="0"/>
              <a:t>ipv4</a:t>
            </a:r>
            <a:r>
              <a:rPr lang="zh-CN" altLang="en-US" dirty="0" smtClean="0"/>
              <a:t>协议⽤</a:t>
            </a:r>
            <a:r>
              <a:rPr lang="zh-CN" altLang="en-US" dirty="0"/>
              <a:t>于 </a:t>
            </a:r>
            <a:r>
              <a:rPr lang="en-US" altLang="zh-CN" dirty="0"/>
              <a:t>Internet </a:t>
            </a:r>
            <a:r>
              <a:rPr lang="zh-CN" altLang="en-US" dirty="0"/>
              <a:t>进程间通信） </a:t>
            </a:r>
            <a:endParaRPr lang="en-US" altLang="zh-CN" dirty="0" smtClean="0"/>
          </a:p>
          <a:p>
            <a:pPr lvl="2"/>
            <a:r>
              <a:rPr lang="zh-CN" altLang="en-US" smtClean="0"/>
              <a:t>套</a:t>
            </a:r>
            <a:r>
              <a:rPr lang="zh-CN" altLang="en-US" dirty="0"/>
              <a:t>接字类型， 可以是 </a:t>
            </a:r>
            <a:r>
              <a:rPr lang="en-US" altLang="zh-CN" dirty="0">
                <a:solidFill>
                  <a:srgbClr val="FF0000"/>
                </a:solidFill>
              </a:rPr>
              <a:t>SOCK_STREAM</a:t>
            </a:r>
            <a:r>
              <a:rPr lang="zh-CN" altLang="en-US" dirty="0">
                <a:solidFill>
                  <a:srgbClr val="FF0000"/>
                </a:solidFill>
              </a:rPr>
              <a:t>（流式套接字</a:t>
            </a:r>
            <a:r>
              <a:rPr lang="zh-CN" altLang="en-US" dirty="0"/>
              <a:t>， </a:t>
            </a:r>
            <a:r>
              <a:rPr lang="zh-CN" altLang="en-US" dirty="0" smtClean="0"/>
              <a:t>⽤</a:t>
            </a:r>
            <a:r>
              <a:rPr lang="zh-CN" altLang="en-US" dirty="0"/>
              <a:t>于</a:t>
            </a:r>
            <a:br>
              <a:rPr lang="zh-CN" altLang="en-US" dirty="0"/>
            </a:br>
            <a:r>
              <a:rPr lang="en-US" altLang="zh-CN" dirty="0"/>
              <a:t>TCP </a:t>
            </a:r>
            <a:r>
              <a:rPr lang="zh-CN" altLang="en-US" dirty="0"/>
              <a:t>协议） 或者 </a:t>
            </a:r>
            <a:r>
              <a:rPr lang="en-US" altLang="zh-CN" dirty="0">
                <a:solidFill>
                  <a:srgbClr val="FF0000"/>
                </a:solidFill>
              </a:rPr>
              <a:t>SOCK_DGRAM</a:t>
            </a:r>
            <a:r>
              <a:rPr lang="zh-CN" altLang="en-US" dirty="0">
                <a:solidFill>
                  <a:srgbClr val="FF0000"/>
                </a:solidFill>
              </a:rPr>
              <a:t>（数据报套接字</a:t>
            </a:r>
            <a:r>
              <a:rPr lang="zh-CN" altLang="en-US" dirty="0"/>
              <a:t>， </a:t>
            </a:r>
            <a:r>
              <a:rPr lang="zh-CN" altLang="en-US" dirty="0" smtClean="0"/>
              <a:t>⽤</a:t>
            </a:r>
            <a:r>
              <a:rPr lang="zh-CN" altLang="en-US" dirty="0"/>
              <a:t>于 </a:t>
            </a:r>
            <a:r>
              <a:rPr lang="en-US" altLang="zh-CN" dirty="0"/>
              <a:t>UDP </a:t>
            </a:r>
            <a:r>
              <a:rPr lang="zh-CN" altLang="en-US" dirty="0"/>
              <a:t>协</a:t>
            </a:r>
            <a:br>
              <a:rPr lang="zh-CN" altLang="en-US" dirty="0"/>
            </a:br>
            <a:r>
              <a:rPr lang="zh-CN" altLang="en-US" dirty="0"/>
              <a:t>议） </a:t>
            </a:r>
            <a:endParaRPr lang="en-US" altLang="zh-CN" dirty="0" smtClean="0"/>
          </a:p>
          <a:p>
            <a:pPr lvl="3"/>
            <a:r>
              <a:rPr lang="en-US" altLang="zh-CN" dirty="0" smtClean="0"/>
              <a:t>TCP</a:t>
            </a:r>
            <a:r>
              <a:rPr lang="zh-CN" altLang="en-US" dirty="0" smtClean="0"/>
              <a:t>慢但是稳定不会丢数据</a:t>
            </a:r>
            <a:endParaRPr lang="en-US" altLang="zh-CN" dirty="0" smtClean="0"/>
          </a:p>
          <a:p>
            <a:pPr lvl="3"/>
            <a:r>
              <a:rPr lang="en-US" altLang="zh-CN" dirty="0" smtClean="0"/>
              <a:t>UDP</a:t>
            </a:r>
            <a:r>
              <a:rPr lang="zh-CN" altLang="en-US" dirty="0" smtClean="0"/>
              <a:t>快但是可能会丢数据（黑客攻击）</a:t>
            </a:r>
            <a:endParaRPr lang="en-US" altLang="zh-CN" dirty="0" smtClean="0"/>
          </a:p>
          <a:p>
            <a:pPr lvl="1"/>
            <a:r>
              <a:rPr lang="zh-CN" altLang="en-US" dirty="0"/>
              <a:t>确定</a:t>
            </a:r>
            <a:r>
              <a:rPr lang="zh-CN" altLang="en-US" dirty="0" smtClean="0"/>
              <a:t>了</a:t>
            </a:r>
            <a:r>
              <a:rPr lang="en-US" altLang="zh-CN" dirty="0" smtClean="0"/>
              <a:t>IP</a:t>
            </a:r>
            <a:r>
              <a:rPr lang="zh-CN" altLang="en-US" dirty="0" smtClean="0"/>
              <a:t>地址端口号（</a:t>
            </a:r>
            <a:r>
              <a:rPr lang="en-US" altLang="zh-CN" dirty="0" smtClean="0"/>
              <a:t>ipv4</a:t>
            </a:r>
            <a:r>
              <a:rPr lang="zh-CN" altLang="en-US" dirty="0" smtClean="0"/>
              <a:t>协议），</a:t>
            </a:r>
            <a:r>
              <a:rPr lang="en-US" altLang="zh-CN" dirty="0" smtClean="0"/>
              <a:t>TCP</a:t>
            </a:r>
            <a:r>
              <a:rPr lang="zh-CN" altLang="en-US" dirty="0" smtClean="0"/>
              <a:t>或</a:t>
            </a:r>
            <a:r>
              <a:rPr lang="en-US" altLang="zh-CN" dirty="0" smtClean="0"/>
              <a:t>UDP</a:t>
            </a:r>
            <a:r>
              <a:rPr lang="zh-CN" altLang="en-US" dirty="0" smtClean="0"/>
              <a:t>协议之后，计算机之间可以进行通信</a:t>
            </a:r>
            <a:br>
              <a:rPr lang="zh-CN" altLang="en-US" dirty="0"/>
            </a:b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en-US" altLang="zh-CN" dirty="0"/>
              <a:t>Socket</a:t>
            </a:r>
            <a:r>
              <a:rPr lang="zh-CN" altLang="en-US" dirty="0"/>
              <a:t>编程</a:t>
            </a:r>
            <a:r>
              <a:rPr lang="en-US" altLang="zh-CN" dirty="0"/>
              <a:t>-</a:t>
            </a:r>
            <a:r>
              <a:rPr lang="en-US" altLang="zh-CN" dirty="0" err="1"/>
              <a:t>udp</a:t>
            </a:r>
            <a:r>
              <a:rPr lang="zh-CN" altLang="en-US" dirty="0"/>
              <a:t>和</a:t>
            </a:r>
            <a:r>
              <a:rPr lang="en-US" altLang="zh-CN" dirty="0" err="1"/>
              <a:t>tcp</a:t>
            </a:r>
            <a:endParaRPr lang="zh-CN" altLang="en-US" dirty="0"/>
          </a:p>
        </p:txBody>
      </p:sp>
      <p:sp>
        <p:nvSpPr>
          <p:cNvPr id="3" name="内容占位符 2"/>
          <p:cNvSpPr>
            <a:spLocks noGrp="1"/>
          </p:cNvSpPr>
          <p:nvPr>
            <p:ph idx="1"/>
          </p:nvPr>
        </p:nvSpPr>
        <p:spPr/>
        <p:txBody>
          <a:bodyPr/>
          <a:lstStyle/>
          <a:p>
            <a:r>
              <a:rPr lang="en-US" altLang="zh-CN" b="1" dirty="0"/>
              <a:t>UDP --- User Data Protocol</a:t>
            </a:r>
            <a:r>
              <a:rPr lang="zh-CN" altLang="en-US" b="1" dirty="0"/>
              <a:t>，用户数据报</a:t>
            </a:r>
            <a:r>
              <a:rPr lang="zh-CN" altLang="en-US" b="1" dirty="0" smtClean="0"/>
              <a:t>协议</a:t>
            </a:r>
            <a:r>
              <a:rPr lang="zh-CN" altLang="en-US" dirty="0" smtClean="0"/>
              <a:t>， 是⼀个</a:t>
            </a:r>
            <a:r>
              <a:rPr lang="zh-CN" altLang="en-US" dirty="0" smtClean="0">
                <a:solidFill>
                  <a:srgbClr val="FF0000"/>
                </a:solidFill>
              </a:rPr>
              <a:t>⽆连接</a:t>
            </a:r>
            <a:r>
              <a:rPr lang="zh-CN" altLang="en-US" dirty="0" smtClean="0"/>
              <a:t>的简单的⾯向数据报的传输层协议。 </a:t>
            </a:r>
            <a:r>
              <a:rPr lang="en-US" altLang="zh-CN" dirty="0" smtClean="0"/>
              <a:t>UDP</a:t>
            </a:r>
            <a:r>
              <a:rPr lang="zh-CN" altLang="en-US" dirty="0">
                <a:solidFill>
                  <a:srgbClr val="FF0000"/>
                </a:solidFill>
              </a:rPr>
              <a:t>不提供可靠性</a:t>
            </a:r>
            <a:r>
              <a:rPr lang="zh-CN" altLang="en-US" dirty="0"/>
              <a:t>， 它只是把应⽤程序传给</a:t>
            </a:r>
            <a:r>
              <a:rPr lang="en-US" altLang="zh-CN" dirty="0"/>
              <a:t>IP</a:t>
            </a:r>
            <a:r>
              <a:rPr lang="zh-CN" altLang="en-US" dirty="0"/>
              <a:t>层的数据报发送出去， 但是并不能保证它们能到达⽬的地。 由于</a:t>
            </a:r>
            <a:r>
              <a:rPr lang="en-US" altLang="zh-CN" dirty="0"/>
              <a:t>UDP</a:t>
            </a:r>
            <a:r>
              <a:rPr lang="zh-CN" altLang="en-US" dirty="0"/>
              <a:t>在传输数据报前不⽤在客户和服务器之间建⽴⼀个连接， 且</a:t>
            </a:r>
            <a:r>
              <a:rPr lang="zh-CN" altLang="en-US" dirty="0">
                <a:solidFill>
                  <a:srgbClr val="FF0000"/>
                </a:solidFill>
              </a:rPr>
              <a:t>没有超时重发等机制</a:t>
            </a:r>
            <a:r>
              <a:rPr lang="zh-CN" altLang="en-US" dirty="0"/>
              <a:t>， 故⽽</a:t>
            </a:r>
            <a:r>
              <a:rPr lang="zh-CN" altLang="en-US" dirty="0">
                <a:solidFill>
                  <a:srgbClr val="FF0000"/>
                </a:solidFill>
              </a:rPr>
              <a:t>传输速度很快</a:t>
            </a:r>
            <a:endParaRPr lang="en-US" altLang="zh-CN" dirty="0">
              <a:solidFill>
                <a:srgbClr val="FF0000"/>
              </a:solidFill>
            </a:endParaRPr>
          </a:p>
          <a:p>
            <a:endParaRPr lang="en-US" altLang="zh-CN" dirty="0">
              <a:solidFill>
                <a:srgbClr val="FF0000"/>
              </a:solidFill>
            </a:endParaRPr>
          </a:p>
          <a:p>
            <a:r>
              <a:rPr lang="en-US" altLang="zh-CN" dirty="0"/>
              <a:t>UDP</a:t>
            </a:r>
            <a:r>
              <a:rPr lang="zh-CN" altLang="en-US" dirty="0"/>
              <a:t>⼀般⽤于多点通信和实时的数据业务， ⽐如：</a:t>
            </a:r>
            <a:endParaRPr lang="en-US" altLang="zh-CN" dirty="0"/>
          </a:p>
          <a:p>
            <a:pPr lvl="1"/>
            <a:r>
              <a:rPr lang="zh-CN" altLang="en-US" dirty="0"/>
              <a:t>语⾳⼴播</a:t>
            </a:r>
            <a:br>
              <a:rPr lang="zh-CN" altLang="en-US" dirty="0"/>
            </a:br>
            <a:r>
              <a:rPr lang="zh-CN" altLang="en-US" dirty="0"/>
              <a:t>视频</a:t>
            </a:r>
            <a:br>
              <a:rPr lang="zh-CN" altLang="en-US" dirty="0"/>
            </a:br>
            <a:r>
              <a:rPr lang="en-US" altLang="zh-CN" dirty="0"/>
              <a:t>QQ</a:t>
            </a:r>
            <a:br>
              <a:rPr lang="en-US" altLang="zh-CN" dirty="0"/>
            </a:br>
            <a:r>
              <a:rPr lang="en-US" altLang="zh-CN" dirty="0"/>
              <a:t>TFTP(</a:t>
            </a:r>
            <a:r>
              <a:rPr lang="zh-CN" altLang="en-US" dirty="0"/>
              <a:t>简单⽂件传送）</a:t>
            </a:r>
            <a:br>
              <a:rPr lang="zh-CN" altLang="en-US"/>
            </a:br>
            <a:endParaRPr lang="en-US" altLang="zh-CN" smtClean="0"/>
          </a:p>
          <a:p>
            <a:pPr lvl="1"/>
            <a:endParaRPr lang="en-US" altLang="zh-CN"/>
          </a:p>
          <a:p>
            <a:pPr lvl="1"/>
            <a:r>
              <a:rPr lang="zh-CN" altLang="en-US"/>
              <a:t>可以理解为写信</a:t>
            </a:r>
            <a:br>
              <a:rPr lang="zh-CN" altLang="en-US" dirty="0"/>
            </a:br>
            <a:br>
              <a:rPr lang="zh-CN" altLang="en-US" dirty="0"/>
            </a:br>
            <a:br>
              <a:rPr lang="zh-CN" altLang="en-US" dirty="0"/>
            </a:b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en-US" altLang="zh-CN" dirty="0"/>
              <a:t>Socket</a:t>
            </a:r>
            <a:r>
              <a:rPr lang="zh-CN" altLang="en-US" dirty="0"/>
              <a:t>编程</a:t>
            </a:r>
            <a:r>
              <a:rPr lang="en-US" altLang="zh-CN" dirty="0"/>
              <a:t>-</a:t>
            </a:r>
            <a:r>
              <a:rPr lang="en-US" altLang="zh-CN" dirty="0" err="1"/>
              <a:t>udp</a:t>
            </a:r>
            <a:r>
              <a:rPr lang="zh-CN" altLang="en-US" dirty="0"/>
              <a:t>和</a:t>
            </a:r>
            <a:r>
              <a:rPr lang="en-US" altLang="zh-CN" dirty="0" err="1"/>
              <a:t>tcp</a:t>
            </a:r>
            <a:endParaRPr lang="zh-CN" altLang="en-US" dirty="0"/>
          </a:p>
        </p:txBody>
      </p:sp>
      <p:sp>
        <p:nvSpPr>
          <p:cNvPr id="3" name="内容占位符 2"/>
          <p:cNvSpPr>
            <a:spLocks noGrp="1"/>
          </p:cNvSpPr>
          <p:nvPr>
            <p:ph idx="1"/>
          </p:nvPr>
        </p:nvSpPr>
        <p:spPr/>
        <p:txBody>
          <a:bodyPr/>
          <a:lstStyle/>
          <a:p>
            <a:r>
              <a:rPr lang="en-US" altLang="zh-CN" b="1" dirty="0"/>
              <a:t>TCP</a:t>
            </a:r>
            <a:r>
              <a:rPr lang="zh-CN" altLang="en-US" b="1" dirty="0"/>
              <a:t>（</a:t>
            </a:r>
            <a:r>
              <a:rPr lang="en-US" altLang="zh-CN" b="1" dirty="0"/>
              <a:t>Transmission Control Protocol</a:t>
            </a:r>
            <a:r>
              <a:rPr lang="zh-CN" altLang="en-US" b="1" dirty="0"/>
              <a:t>，传输控制协议）</a:t>
            </a:r>
            <a:r>
              <a:rPr lang="zh-CN" altLang="en-US" dirty="0"/>
              <a:t>是面向连接的协议，也就是说，在收发数据前，必须和对方建立</a:t>
            </a:r>
            <a:r>
              <a:rPr lang="zh-CN" altLang="en-US" dirty="0">
                <a:solidFill>
                  <a:srgbClr val="FF0000"/>
                </a:solidFill>
              </a:rPr>
              <a:t>可靠的连接</a:t>
            </a:r>
            <a:endParaRPr lang="en-US" altLang="zh-CN" dirty="0">
              <a:solidFill>
                <a:srgbClr val="FF0000"/>
              </a:solidFill>
            </a:endParaRPr>
          </a:p>
          <a:p>
            <a:endParaRPr lang="en-US" altLang="zh-CN" dirty="0"/>
          </a:p>
          <a:p>
            <a:r>
              <a:rPr lang="zh-CN" altLang="en-US" dirty="0"/>
              <a:t>一个</a:t>
            </a:r>
            <a:r>
              <a:rPr lang="en-US" altLang="zh-CN" dirty="0"/>
              <a:t>TCP</a:t>
            </a:r>
            <a:r>
              <a:rPr lang="zh-CN" altLang="en-US" dirty="0"/>
              <a:t>连接必须要经过</a:t>
            </a:r>
            <a:r>
              <a:rPr lang="zh-CN" altLang="en-US" dirty="0">
                <a:solidFill>
                  <a:srgbClr val="FF0000"/>
                </a:solidFill>
              </a:rPr>
              <a:t>三次“对话”</a:t>
            </a:r>
            <a:r>
              <a:rPr lang="zh-CN" altLang="en-US" dirty="0"/>
              <a:t>才能建立起来，其中的过程非常复杂，只简单的描述下这三次对话的简单过程：</a:t>
            </a:r>
            <a:endParaRPr lang="en-US" altLang="zh-CN" dirty="0"/>
          </a:p>
          <a:p>
            <a:pPr lvl="1"/>
            <a:r>
              <a:rPr lang="zh-CN" altLang="en-US" dirty="0"/>
              <a:t>主机</a:t>
            </a:r>
            <a:r>
              <a:rPr lang="en-US" altLang="zh-CN" dirty="0"/>
              <a:t>A</a:t>
            </a:r>
            <a:r>
              <a:rPr lang="zh-CN" altLang="en-US" dirty="0"/>
              <a:t>向主机</a:t>
            </a:r>
            <a:r>
              <a:rPr lang="en-US" altLang="zh-CN" dirty="0"/>
              <a:t>B</a:t>
            </a:r>
            <a:r>
              <a:rPr lang="zh-CN" altLang="en-US" dirty="0"/>
              <a:t>发出连接请求数据包：“我想给你发数据，可以吗？”，这是</a:t>
            </a:r>
            <a:r>
              <a:rPr lang="zh-CN" altLang="en-US" dirty="0">
                <a:solidFill>
                  <a:srgbClr val="FF0000"/>
                </a:solidFill>
              </a:rPr>
              <a:t>第一次对话</a:t>
            </a:r>
            <a:endParaRPr lang="en-US" altLang="zh-CN" dirty="0">
              <a:solidFill>
                <a:srgbClr val="FF0000"/>
              </a:solidFill>
            </a:endParaRPr>
          </a:p>
          <a:p>
            <a:pPr lvl="1"/>
            <a:r>
              <a:rPr lang="zh-CN" altLang="en-US" dirty="0"/>
              <a:t>主机</a:t>
            </a:r>
            <a:r>
              <a:rPr lang="en-US" altLang="zh-CN" dirty="0"/>
              <a:t>B</a:t>
            </a:r>
            <a:r>
              <a:rPr lang="zh-CN" altLang="en-US" dirty="0"/>
              <a:t>向主机</a:t>
            </a:r>
            <a:r>
              <a:rPr lang="en-US" altLang="zh-CN" dirty="0"/>
              <a:t>A</a:t>
            </a:r>
            <a:r>
              <a:rPr lang="zh-CN" altLang="en-US" dirty="0"/>
              <a:t>发送同意连接和要求同步（同步就是两台主机一个在发送，一个在接收，协调工作）的数据包：“可以，你什么时候发？”，这是</a:t>
            </a:r>
            <a:r>
              <a:rPr lang="zh-CN" altLang="en-US" dirty="0">
                <a:solidFill>
                  <a:srgbClr val="FF0000"/>
                </a:solidFill>
              </a:rPr>
              <a:t>第二次对话</a:t>
            </a:r>
            <a:endParaRPr lang="en-US" altLang="zh-CN" dirty="0">
              <a:solidFill>
                <a:srgbClr val="FF0000"/>
              </a:solidFill>
            </a:endParaRPr>
          </a:p>
          <a:p>
            <a:pPr lvl="1"/>
            <a:r>
              <a:rPr lang="zh-CN" altLang="en-US" dirty="0"/>
              <a:t>主机</a:t>
            </a:r>
            <a:r>
              <a:rPr lang="en-US" altLang="zh-CN" dirty="0"/>
              <a:t>A</a:t>
            </a:r>
            <a:r>
              <a:rPr lang="zh-CN" altLang="en-US" dirty="0"/>
              <a:t>再发出一个数据包确认主机</a:t>
            </a:r>
            <a:r>
              <a:rPr lang="en-US" altLang="zh-CN" dirty="0"/>
              <a:t>B</a:t>
            </a:r>
            <a:r>
              <a:rPr lang="zh-CN" altLang="en-US" dirty="0"/>
              <a:t>的要求同步：“我现在就发，你接着吧！”，这是</a:t>
            </a:r>
            <a:r>
              <a:rPr lang="zh-CN" altLang="en-US" dirty="0">
                <a:solidFill>
                  <a:srgbClr val="FF0000"/>
                </a:solidFill>
              </a:rPr>
              <a:t>第三次对话</a:t>
            </a:r>
            <a:endParaRPr lang="en-US" altLang="zh-CN" dirty="0">
              <a:solidFill>
                <a:srgbClr val="FF0000"/>
              </a:solidFill>
            </a:endParaRPr>
          </a:p>
          <a:p>
            <a:pPr lvl="1"/>
            <a:r>
              <a:rPr lang="zh-CN" altLang="en-US" dirty="0"/>
              <a:t>三次“对话”的</a:t>
            </a:r>
            <a:r>
              <a:rPr lang="zh-CN" altLang="en-US" dirty="0">
                <a:solidFill>
                  <a:srgbClr val="FF0000"/>
                </a:solidFill>
              </a:rPr>
              <a:t>目的是使数据包的发送和接收同步</a:t>
            </a:r>
            <a:r>
              <a:rPr lang="zh-CN" altLang="en-US" dirty="0"/>
              <a:t>，经过三次“对话”之后，主机</a:t>
            </a:r>
            <a:r>
              <a:rPr lang="en-US" altLang="zh-CN" dirty="0"/>
              <a:t>A</a:t>
            </a:r>
            <a:r>
              <a:rPr lang="zh-CN" altLang="en-US" dirty="0"/>
              <a:t>才向主机</a:t>
            </a:r>
            <a:r>
              <a:rPr lang="en-US" altLang="zh-CN" dirty="0"/>
              <a:t>B</a:t>
            </a:r>
            <a:r>
              <a:rPr lang="zh-CN" altLang="en-US" dirty="0"/>
              <a:t>正式</a:t>
            </a:r>
            <a:r>
              <a:rPr lang="zh-CN" altLang="en-US"/>
              <a:t>发送</a:t>
            </a:r>
            <a:r>
              <a:rPr lang="zh-CN" altLang="en-US" smtClean="0"/>
              <a:t>数据</a:t>
            </a:r>
            <a:endParaRPr lang="en-US" altLang="zh-CN" smtClean="0"/>
          </a:p>
          <a:p>
            <a:pPr lvl="1"/>
            <a:endParaRPr lang="en-US" altLang="zh-CN"/>
          </a:p>
          <a:p>
            <a:pPr lvl="1"/>
            <a:r>
              <a:rPr lang="zh-CN" altLang="en-US"/>
              <a:t>可以理解为打电话，先建立通道</a:t>
            </a:r>
            <a:endParaRPr lang="en-US" altLang="zh-CN" dirty="0"/>
          </a:p>
          <a:p>
            <a:pPr marL="0" indent="0">
              <a:buNone/>
            </a:pPr>
            <a:br>
              <a:rPr lang="zh-CN" altLang="en-US" dirty="0"/>
            </a:br>
            <a:br>
              <a:rPr lang="zh-CN" altLang="en-US" dirty="0"/>
            </a:br>
            <a:br>
              <a:rPr lang="zh-CN" altLang="en-US" dirty="0"/>
            </a:b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en-US" altLang="zh-CN" dirty="0"/>
              <a:t>Socket</a:t>
            </a:r>
            <a:r>
              <a:rPr lang="zh-CN" altLang="en-US" dirty="0"/>
              <a:t>编程</a:t>
            </a:r>
            <a:r>
              <a:rPr lang="en-US" altLang="zh-CN" dirty="0"/>
              <a:t>-</a:t>
            </a:r>
            <a:r>
              <a:rPr lang="en-US" altLang="zh-CN" dirty="0" err="1"/>
              <a:t>udp</a:t>
            </a:r>
            <a:r>
              <a:rPr lang="zh-CN" altLang="en-US" dirty="0"/>
              <a:t>和</a:t>
            </a:r>
            <a:r>
              <a:rPr lang="en-US" altLang="zh-CN" dirty="0" err="1"/>
              <a:t>tcp</a:t>
            </a:r>
            <a:endParaRPr lang="zh-CN" altLang="en-US" dirty="0"/>
          </a:p>
        </p:txBody>
      </p:sp>
      <p:sp>
        <p:nvSpPr>
          <p:cNvPr id="3" name="内容占位符 2"/>
          <p:cNvSpPr>
            <a:spLocks noGrp="1"/>
          </p:cNvSpPr>
          <p:nvPr>
            <p:ph idx="1"/>
          </p:nvPr>
        </p:nvSpPr>
        <p:spPr/>
        <p:txBody>
          <a:bodyPr/>
          <a:lstStyle/>
          <a:p>
            <a:r>
              <a:rPr lang="en-US" altLang="zh-CN" b="1" dirty="0"/>
              <a:t>TCP</a:t>
            </a:r>
            <a:r>
              <a:rPr lang="zh-CN" altLang="en-US" b="1" dirty="0"/>
              <a:t>与</a:t>
            </a:r>
            <a:r>
              <a:rPr lang="en-US" altLang="zh-CN" b="1" dirty="0"/>
              <a:t>UDP</a:t>
            </a:r>
            <a:r>
              <a:rPr lang="zh-CN" altLang="en-US" b="1" dirty="0"/>
              <a:t>的区别：</a:t>
            </a:r>
            <a:endParaRPr lang="en-US" altLang="zh-CN" b="1" dirty="0"/>
          </a:p>
          <a:p>
            <a:pPr marL="457200" lvl="1" indent="0">
              <a:buNone/>
            </a:pPr>
            <a:r>
              <a:rPr lang="en-US" altLang="zh-CN" dirty="0"/>
              <a:t>1.</a:t>
            </a:r>
            <a:r>
              <a:rPr lang="zh-CN" altLang="en-US" dirty="0"/>
              <a:t>基于连接与无连接</a:t>
            </a:r>
            <a:br>
              <a:rPr lang="zh-CN" altLang="en-US" dirty="0"/>
            </a:br>
            <a:r>
              <a:rPr lang="en-US" altLang="zh-CN" dirty="0"/>
              <a:t>2.</a:t>
            </a:r>
            <a:r>
              <a:rPr lang="zh-CN" altLang="en-US" dirty="0"/>
              <a:t>对系统资源的要求（</a:t>
            </a:r>
            <a:r>
              <a:rPr lang="en-US" altLang="zh-CN" dirty="0"/>
              <a:t>TCP</a:t>
            </a:r>
            <a:r>
              <a:rPr lang="zh-CN" altLang="en-US" dirty="0"/>
              <a:t>较多，</a:t>
            </a:r>
            <a:r>
              <a:rPr lang="en-US" altLang="zh-CN" dirty="0"/>
              <a:t>UDP</a:t>
            </a:r>
            <a:r>
              <a:rPr lang="zh-CN" altLang="en-US" dirty="0"/>
              <a:t>少）</a:t>
            </a:r>
            <a:br>
              <a:rPr lang="zh-CN" altLang="en-US" dirty="0"/>
            </a:br>
            <a:r>
              <a:rPr lang="en-US" altLang="zh-CN" dirty="0"/>
              <a:t>3.UDP</a:t>
            </a:r>
            <a:r>
              <a:rPr lang="zh-CN" altLang="en-US" dirty="0"/>
              <a:t>程序结构较简单</a:t>
            </a:r>
            <a:br>
              <a:rPr lang="zh-CN" altLang="en-US" dirty="0"/>
            </a:br>
            <a:r>
              <a:rPr lang="en-US" altLang="zh-CN" dirty="0"/>
              <a:t>4.</a:t>
            </a:r>
            <a:r>
              <a:rPr lang="zh-CN" altLang="en-US" dirty="0"/>
              <a:t>流模式与数据报模式 </a:t>
            </a:r>
            <a:br>
              <a:rPr lang="zh-CN" altLang="en-US" dirty="0"/>
            </a:br>
            <a:r>
              <a:rPr lang="en-US" altLang="zh-CN" dirty="0"/>
              <a:t>5.TCP</a:t>
            </a:r>
            <a:r>
              <a:rPr lang="zh-CN" altLang="en-US" dirty="0"/>
              <a:t>保证数据正确性，</a:t>
            </a:r>
            <a:r>
              <a:rPr lang="en-US" altLang="zh-CN" dirty="0"/>
              <a:t>UDP</a:t>
            </a:r>
            <a:r>
              <a:rPr lang="zh-CN" altLang="en-US" dirty="0"/>
              <a:t>可能丢包，</a:t>
            </a:r>
            <a:r>
              <a:rPr lang="en-US" altLang="zh-CN" dirty="0"/>
              <a:t>TCP</a:t>
            </a:r>
            <a:r>
              <a:rPr lang="zh-CN" altLang="en-US" dirty="0"/>
              <a:t>保证数据顺序，</a:t>
            </a:r>
            <a:r>
              <a:rPr lang="en-US" altLang="zh-CN" dirty="0"/>
              <a:t>UDP</a:t>
            </a:r>
            <a:r>
              <a:rPr lang="zh-CN" altLang="en-US" dirty="0"/>
              <a:t>不保证</a:t>
            </a:r>
            <a:br>
              <a:rPr lang="zh-CN" altLang="en-US" dirty="0"/>
            </a:br>
            <a:br>
              <a:rPr lang="zh-CN" altLang="en-US" dirty="0"/>
            </a:br>
            <a:br>
              <a:rPr lang="zh-CN" altLang="en-US" dirty="0"/>
            </a:b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zh-CN" altLang="en-US" dirty="0"/>
              <a:t>目录</a:t>
            </a:r>
            <a:endParaRPr lang="zh-CN" altLang="en-US" dirty="0"/>
          </a:p>
        </p:txBody>
      </p:sp>
      <p:sp>
        <p:nvSpPr>
          <p:cNvPr id="3" name="内容占位符 2"/>
          <p:cNvSpPr>
            <a:spLocks noGrp="1"/>
          </p:cNvSpPr>
          <p:nvPr>
            <p:ph idx="1"/>
          </p:nvPr>
        </p:nvSpPr>
        <p:spPr/>
        <p:txBody>
          <a:bodyPr/>
          <a:lstStyle/>
          <a:p>
            <a:r>
              <a:rPr lang="zh-CN" altLang="en-US" dirty="0"/>
              <a:t>网络基础</a:t>
            </a:r>
            <a:endParaRPr lang="en-US" altLang="zh-CN" dirty="0"/>
          </a:p>
          <a:p>
            <a:r>
              <a:rPr lang="en-US" altLang="zh-CN" dirty="0"/>
              <a:t>socket-</a:t>
            </a:r>
            <a:r>
              <a:rPr lang="en-US" altLang="zh-CN" dirty="0" err="1"/>
              <a:t>udp</a:t>
            </a:r>
            <a:endParaRPr lang="en-US" altLang="zh-CN" dirty="0"/>
          </a:p>
          <a:p>
            <a:r>
              <a:rPr lang="en-US" altLang="zh-CN" dirty="0"/>
              <a:t>socket-</a:t>
            </a:r>
            <a:r>
              <a:rPr lang="en-US" altLang="zh-CN" dirty="0" err="1"/>
              <a:t>tcp</a:t>
            </a:r>
            <a:endParaRPr lang="en-US" altLang="zh-CN" dirty="0"/>
          </a:p>
          <a:p>
            <a:r>
              <a:rPr lang="zh-CN" altLang="en-US" dirty="0"/>
              <a:t>网络通信过程详解</a:t>
            </a:r>
            <a:endParaRPr lang="en-US" altLang="zh-CN" dirty="0"/>
          </a:p>
          <a:p>
            <a:r>
              <a:rPr lang="zh-CN" altLang="en-US" dirty="0"/>
              <a:t>并发网络服务器</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en-US" altLang="zh-CN" dirty="0"/>
              <a:t>Socket</a:t>
            </a:r>
            <a:r>
              <a:rPr lang="zh-CN" altLang="en-US" dirty="0"/>
              <a:t>编程</a:t>
            </a:r>
            <a:r>
              <a:rPr lang="en-US" altLang="zh-CN" dirty="0"/>
              <a:t>-</a:t>
            </a:r>
            <a:r>
              <a:rPr lang="en-US" altLang="zh-CN" dirty="0" err="1"/>
              <a:t>udp</a:t>
            </a:r>
            <a:r>
              <a:rPr lang="zh-CN" altLang="en-US" dirty="0"/>
              <a:t>编程</a:t>
            </a:r>
            <a:endParaRPr lang="zh-CN" altLang="en-US" dirty="0"/>
          </a:p>
        </p:txBody>
      </p:sp>
      <p:sp>
        <p:nvSpPr>
          <p:cNvPr id="3" name="内容占位符 2"/>
          <p:cNvSpPr>
            <a:spLocks noGrp="1"/>
          </p:cNvSpPr>
          <p:nvPr>
            <p:ph idx="1"/>
          </p:nvPr>
        </p:nvSpPr>
        <p:spPr/>
        <p:txBody>
          <a:bodyPr/>
          <a:lstStyle/>
          <a:p>
            <a:r>
              <a:rPr lang="zh-CN" altLang="en-US"/>
              <a:t>发送</a:t>
            </a:r>
            <a:r>
              <a:rPr lang="zh-CN" altLang="en-US" smtClean="0"/>
              <a:t>数据：为看到效果先安装“网络调试助手”</a:t>
            </a:r>
            <a:endParaRPr lang="en-US" altLang="zh-CN" dirty="0"/>
          </a:p>
          <a:p>
            <a:pPr marL="457200" lvl="1" indent="0">
              <a:buNone/>
            </a:pPr>
            <a:r>
              <a:rPr lang="en-US" altLang="zh-CN" sz="2400">
                <a:solidFill>
                  <a:srgbClr val="0070C0"/>
                </a:solidFill>
              </a:rPr>
              <a:t>from socket import *</a:t>
            </a:r>
            <a:endParaRPr lang="en-US" altLang="zh-CN" sz="2400">
              <a:solidFill>
                <a:srgbClr val="0070C0"/>
              </a:solidFill>
            </a:endParaRPr>
          </a:p>
          <a:p>
            <a:pPr marL="457200" lvl="1" indent="0">
              <a:buNone/>
            </a:pPr>
            <a:r>
              <a:rPr lang="en-US" altLang="zh-CN" sz="2400" smtClean="0">
                <a:solidFill>
                  <a:srgbClr val="0070C0"/>
                </a:solidFill>
              </a:rPr>
              <a:t>s </a:t>
            </a:r>
            <a:r>
              <a:rPr lang="en-US" altLang="zh-CN" sz="2400">
                <a:solidFill>
                  <a:srgbClr val="0070C0"/>
                </a:solidFill>
              </a:rPr>
              <a:t>= socket(AF_INET, SOCK_DGRAM) </a:t>
            </a:r>
            <a:r>
              <a:rPr lang="en-US" altLang="zh-CN" sz="2400">
                <a:solidFill>
                  <a:srgbClr val="00B050"/>
                </a:solidFill>
              </a:rPr>
              <a:t>#</a:t>
            </a:r>
            <a:r>
              <a:rPr lang="zh-CN" altLang="en-US" sz="2400">
                <a:solidFill>
                  <a:srgbClr val="00B050"/>
                </a:solidFill>
              </a:rPr>
              <a:t>创建套接字</a:t>
            </a:r>
            <a:endParaRPr lang="zh-CN" altLang="en-US" sz="2400">
              <a:solidFill>
                <a:srgbClr val="00B050"/>
              </a:solidFill>
            </a:endParaRPr>
          </a:p>
          <a:p>
            <a:pPr marL="457200" lvl="1" indent="0">
              <a:buNone/>
            </a:pPr>
            <a:r>
              <a:rPr lang="en-US" altLang="zh-CN" sz="2400">
                <a:solidFill>
                  <a:srgbClr val="0070C0"/>
                </a:solidFill>
              </a:rPr>
              <a:t>addr = ('192.168.1.17', 8080</a:t>
            </a:r>
            <a:r>
              <a:rPr lang="en-US" altLang="zh-CN" sz="2400" smtClean="0">
                <a:solidFill>
                  <a:srgbClr val="0070C0"/>
                </a:solidFill>
              </a:rPr>
              <a:t>) </a:t>
            </a:r>
            <a:r>
              <a:rPr lang="en-US" altLang="zh-CN" sz="2400" smtClean="0">
                <a:solidFill>
                  <a:srgbClr val="00B050"/>
                </a:solidFill>
              </a:rPr>
              <a:t>#</a:t>
            </a:r>
            <a:r>
              <a:rPr lang="zh-CN" altLang="en-US" sz="2400">
                <a:solidFill>
                  <a:srgbClr val="00B050"/>
                </a:solidFill>
              </a:rPr>
              <a:t>准备接收方地址</a:t>
            </a:r>
            <a:endParaRPr lang="zh-CN" altLang="en-US" sz="2400">
              <a:solidFill>
                <a:srgbClr val="00B050"/>
              </a:solidFill>
            </a:endParaRPr>
          </a:p>
          <a:p>
            <a:pPr marL="457200" lvl="1" indent="0">
              <a:buNone/>
            </a:pPr>
            <a:r>
              <a:rPr lang="en-US" altLang="zh-CN" sz="2400">
                <a:solidFill>
                  <a:srgbClr val="0070C0"/>
                </a:solidFill>
              </a:rPr>
              <a:t>data = input("</a:t>
            </a:r>
            <a:r>
              <a:rPr lang="zh-CN" altLang="en-US" sz="2400">
                <a:solidFill>
                  <a:srgbClr val="0070C0"/>
                </a:solidFill>
              </a:rPr>
              <a:t>请输入：</a:t>
            </a:r>
            <a:r>
              <a:rPr lang="en-US" altLang="zh-CN" sz="2400">
                <a:solidFill>
                  <a:srgbClr val="0070C0"/>
                </a:solidFill>
              </a:rPr>
              <a:t>")</a:t>
            </a:r>
            <a:endParaRPr lang="en-US" altLang="zh-CN" sz="2400">
              <a:solidFill>
                <a:srgbClr val="0070C0"/>
              </a:solidFill>
            </a:endParaRPr>
          </a:p>
          <a:p>
            <a:pPr marL="457200" lvl="1" indent="0">
              <a:buNone/>
            </a:pPr>
            <a:r>
              <a:rPr lang="en-US" altLang="zh-CN" sz="2400">
                <a:solidFill>
                  <a:srgbClr val="0070C0"/>
                </a:solidFill>
              </a:rPr>
              <a:t>s.sendto(data.encode(),addr)</a:t>
            </a:r>
            <a:endParaRPr lang="en-US" altLang="zh-CN" sz="2400">
              <a:solidFill>
                <a:srgbClr val="0070C0"/>
              </a:solidFill>
            </a:endParaRPr>
          </a:p>
          <a:p>
            <a:pPr marL="457200" lvl="1" indent="0">
              <a:buNone/>
            </a:pPr>
            <a:r>
              <a:rPr lang="en-US" altLang="zh-CN" sz="2400">
                <a:solidFill>
                  <a:srgbClr val="00B050"/>
                </a:solidFill>
              </a:rPr>
              <a:t>#</a:t>
            </a:r>
            <a:r>
              <a:rPr lang="zh-CN" altLang="en-US" sz="2400">
                <a:solidFill>
                  <a:srgbClr val="00B050"/>
                </a:solidFill>
              </a:rPr>
              <a:t>发送数据时</a:t>
            </a:r>
            <a:r>
              <a:rPr lang="zh-CN" altLang="en-US" sz="2400" smtClean="0">
                <a:solidFill>
                  <a:srgbClr val="00B050"/>
                </a:solidFill>
              </a:rPr>
              <a:t>，</a:t>
            </a:r>
            <a:r>
              <a:rPr lang="en-US" altLang="zh-CN" sz="2400" smtClean="0">
                <a:solidFill>
                  <a:srgbClr val="00B050"/>
                </a:solidFill>
              </a:rPr>
              <a:t>python3</a:t>
            </a:r>
            <a:r>
              <a:rPr lang="zh-CN" altLang="en-US" sz="2400" smtClean="0">
                <a:solidFill>
                  <a:srgbClr val="00B050"/>
                </a:solidFill>
              </a:rPr>
              <a:t>需要</a:t>
            </a:r>
            <a:r>
              <a:rPr lang="zh-CN" altLang="en-US" sz="2400">
                <a:solidFill>
                  <a:srgbClr val="00B050"/>
                </a:solidFill>
              </a:rPr>
              <a:t>将字符串转成</a:t>
            </a:r>
            <a:r>
              <a:rPr lang="en-US" altLang="zh-CN" sz="2400">
                <a:solidFill>
                  <a:srgbClr val="00B050"/>
                </a:solidFill>
              </a:rPr>
              <a:t>byte</a:t>
            </a:r>
            <a:endParaRPr lang="en-US" altLang="zh-CN" sz="2400">
              <a:solidFill>
                <a:srgbClr val="00B050"/>
              </a:solidFill>
            </a:endParaRPr>
          </a:p>
          <a:p>
            <a:pPr marL="457200" lvl="1" indent="0">
              <a:buNone/>
            </a:pPr>
            <a:r>
              <a:rPr lang="en-US" altLang="zh-CN" sz="2400">
                <a:solidFill>
                  <a:srgbClr val="00B050"/>
                </a:solidFill>
              </a:rPr>
              <a:t>#encode(‘utf-8’)# </a:t>
            </a:r>
            <a:r>
              <a:rPr lang="zh-CN" altLang="en-US" sz="2400">
                <a:solidFill>
                  <a:srgbClr val="00B050"/>
                </a:solidFill>
              </a:rPr>
              <a:t>用</a:t>
            </a:r>
            <a:r>
              <a:rPr lang="en-US" altLang="zh-CN" sz="2400">
                <a:solidFill>
                  <a:srgbClr val="00B050"/>
                </a:solidFill>
              </a:rPr>
              <a:t>utf-8</a:t>
            </a:r>
            <a:r>
              <a:rPr lang="zh-CN" altLang="en-US" sz="2400">
                <a:solidFill>
                  <a:srgbClr val="00B050"/>
                </a:solidFill>
              </a:rPr>
              <a:t>对数据进行编码，获得</a:t>
            </a:r>
            <a:r>
              <a:rPr lang="en-US" altLang="zh-CN" sz="2400">
                <a:solidFill>
                  <a:srgbClr val="00B050"/>
                </a:solidFill>
              </a:rPr>
              <a:t>bytes</a:t>
            </a:r>
            <a:r>
              <a:rPr lang="zh-CN" altLang="en-US" sz="2400">
                <a:solidFill>
                  <a:srgbClr val="00B050"/>
                </a:solidFill>
              </a:rPr>
              <a:t>类型对象</a:t>
            </a:r>
            <a:endParaRPr lang="zh-CN" altLang="en-US" sz="2400">
              <a:solidFill>
                <a:srgbClr val="00B050"/>
              </a:solidFill>
            </a:endParaRPr>
          </a:p>
          <a:p>
            <a:pPr marL="457200" lvl="1" indent="0">
              <a:buNone/>
            </a:pPr>
            <a:r>
              <a:rPr lang="en-US" altLang="zh-CN" sz="2400">
                <a:solidFill>
                  <a:srgbClr val="00B050"/>
                </a:solidFill>
              </a:rPr>
              <a:t>#decode</a:t>
            </a:r>
            <a:r>
              <a:rPr lang="zh-CN" altLang="en-US" sz="2400">
                <a:solidFill>
                  <a:srgbClr val="00B050"/>
                </a:solidFill>
              </a:rPr>
              <a:t>（）反过来</a:t>
            </a:r>
            <a:endParaRPr lang="zh-CN" altLang="en-US" sz="2400">
              <a:solidFill>
                <a:srgbClr val="00B050"/>
              </a:solidFill>
            </a:endParaRPr>
          </a:p>
          <a:p>
            <a:pPr marL="457200" lvl="1" indent="0">
              <a:buNone/>
            </a:pPr>
            <a:r>
              <a:rPr lang="en-US" altLang="zh-CN" sz="2400">
                <a:solidFill>
                  <a:srgbClr val="0070C0"/>
                </a:solidFill>
              </a:rPr>
              <a:t>s.close()</a:t>
            </a:r>
            <a:br>
              <a:rPr lang="en-US" altLang="zh-CN" sz="1800" dirty="0"/>
            </a:br>
            <a:br>
              <a:rPr lang="zh-CN" altLang="en-US" dirty="0"/>
            </a:br>
            <a:br>
              <a:rPr lang="zh-CN" altLang="en-US" dirty="0"/>
            </a:br>
            <a:br>
              <a:rPr lang="zh-CN" altLang="en-US" dirty="0"/>
            </a:b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en-US" altLang="zh-CN" dirty="0"/>
              <a:t>Socket</a:t>
            </a:r>
            <a:r>
              <a:rPr lang="zh-CN" altLang="en-US" dirty="0"/>
              <a:t>编程</a:t>
            </a:r>
            <a:r>
              <a:rPr lang="en-US" altLang="zh-CN" dirty="0"/>
              <a:t>-</a:t>
            </a:r>
            <a:r>
              <a:rPr lang="en-US" altLang="zh-CN" dirty="0" err="1"/>
              <a:t>udp</a:t>
            </a:r>
            <a:r>
              <a:rPr lang="zh-CN" altLang="en-US" dirty="0"/>
              <a:t>编程</a:t>
            </a:r>
            <a:endParaRPr lang="zh-CN" altLang="en-US" dirty="0"/>
          </a:p>
        </p:txBody>
      </p:sp>
      <p:sp>
        <p:nvSpPr>
          <p:cNvPr id="3" name="内容占位符 2"/>
          <p:cNvSpPr>
            <a:spLocks noGrp="1"/>
          </p:cNvSpPr>
          <p:nvPr>
            <p:ph idx="1"/>
          </p:nvPr>
        </p:nvSpPr>
        <p:spPr/>
        <p:txBody>
          <a:bodyPr/>
          <a:lstStyle/>
          <a:p>
            <a:r>
              <a:rPr lang="zh-CN" altLang="en-US"/>
              <a:t>发送</a:t>
            </a:r>
            <a:r>
              <a:rPr lang="zh-CN" altLang="en-US" smtClean="0"/>
              <a:t>数据给飞秋</a:t>
            </a:r>
            <a:endParaRPr lang="en-US" altLang="zh-CN" dirty="0"/>
          </a:p>
          <a:p>
            <a:pPr marL="457200" lvl="1" indent="0">
              <a:buNone/>
            </a:pPr>
            <a:r>
              <a:rPr lang="zh-CN" altLang="en-US" sz="1800" smtClean="0"/>
              <a:t>飞秋使用：</a:t>
            </a:r>
            <a:r>
              <a:rPr lang="en-US" altLang="zh-CN" sz="1800" smtClean="0"/>
              <a:t>2425</a:t>
            </a:r>
            <a:r>
              <a:rPr lang="zh-CN" altLang="en-US" sz="1800" smtClean="0"/>
              <a:t>端口</a:t>
            </a:r>
            <a:endParaRPr lang="en-US" altLang="zh-CN" sz="1800" smtClean="0"/>
          </a:p>
          <a:p>
            <a:pPr marL="457200" lvl="1" indent="0">
              <a:buNone/>
            </a:pPr>
            <a:r>
              <a:rPr lang="zh-CN" altLang="en-US" sz="1800"/>
              <a:t>发送普通数据，飞秋不会响应，必须发送特殊格式的</a:t>
            </a:r>
            <a:r>
              <a:rPr lang="zh-CN" altLang="en-US" sz="1800" smtClean="0"/>
              <a:t>内容</a:t>
            </a:r>
            <a:br>
              <a:rPr lang="en-US" altLang="zh-CN" sz="1800" dirty="0" smtClean="0"/>
            </a:br>
            <a:r>
              <a:rPr lang="en-US" altLang="zh-CN" dirty="0" smtClean="0"/>
              <a:t>1:123123</a:t>
            </a:r>
            <a:r>
              <a:rPr lang="en-US" altLang="zh-CN" dirty="0"/>
              <a:t>:</a:t>
            </a:r>
            <a:r>
              <a:rPr lang="zh-CN" altLang="en-US" dirty="0"/>
              <a:t>吴彦祖</a:t>
            </a:r>
            <a:r>
              <a:rPr lang="en-US" altLang="zh-CN" dirty="0"/>
              <a:t>:</a:t>
            </a:r>
            <a:r>
              <a:rPr lang="zh-CN" altLang="en-US" dirty="0"/>
              <a:t>吴彦祖</a:t>
            </a:r>
            <a:r>
              <a:rPr lang="en-US" altLang="zh-CN" dirty="0"/>
              <a:t>-pc:32:haha</a:t>
            </a:r>
            <a:br>
              <a:rPr lang="en-US" altLang="zh-CN" sz="1800" dirty="0"/>
            </a:br>
            <a:r>
              <a:rPr lang="zh-CN" altLang="en-US" sz="1800" dirty="0" smtClean="0">
                <a:solidFill>
                  <a:srgbClr val="FF0000"/>
                </a:solidFill>
              </a:rPr>
              <a:t>飞秋有自己的应用层协议</a:t>
            </a:r>
            <a:endParaRPr lang="en-US" altLang="zh-CN" sz="1800" dirty="0" smtClean="0">
              <a:solidFill>
                <a:srgbClr val="FF0000"/>
              </a:solidFill>
            </a:endParaRPr>
          </a:p>
          <a:p>
            <a:r>
              <a:rPr lang="en-US" altLang="zh-CN" sz="1800"/>
              <a:t>1</a:t>
            </a:r>
            <a:r>
              <a:rPr lang="zh-CN" altLang="en-US" sz="1800"/>
              <a:t>，表示版本</a:t>
            </a:r>
            <a:endParaRPr lang="en-US" altLang="zh-CN" sz="1800"/>
          </a:p>
          <a:p>
            <a:r>
              <a:rPr lang="zh-CN" altLang="en-US" sz="1800"/>
              <a:t>后面的数字发送的时间，随便写</a:t>
            </a:r>
            <a:endParaRPr lang="en-US" altLang="zh-CN" sz="1800"/>
          </a:p>
          <a:p>
            <a:r>
              <a:rPr lang="en-US" altLang="zh-CN" sz="1800"/>
              <a:t>32</a:t>
            </a:r>
            <a:r>
              <a:rPr lang="zh-CN" altLang="en-US" sz="1800"/>
              <a:t>代表发送</a:t>
            </a:r>
            <a:r>
              <a:rPr lang="zh-CN" altLang="en-US" sz="1800" smtClean="0"/>
              <a:t>消息</a:t>
            </a:r>
            <a:endParaRPr lang="en-US" altLang="zh-CN" sz="1800"/>
          </a:p>
          <a:p>
            <a:r>
              <a:rPr lang="zh-CN" altLang="en-US" sz="1800"/>
              <a:t>飞秋炸弹：循环不延时发消息（可能会造成卡死）</a:t>
            </a:r>
            <a:br>
              <a:rPr lang="en-US" altLang="zh-CN" sz="1800" dirty="0" smtClean="0">
                <a:solidFill>
                  <a:srgbClr val="FF0000"/>
                </a:solidFill>
              </a:rPr>
            </a:br>
            <a:endParaRPr lang="en-US" altLang="zh-CN" sz="1800" dirty="0" smtClean="0">
              <a:solidFill>
                <a:srgbClr val="FF0000"/>
              </a:solidFill>
            </a:endParaRPr>
          </a:p>
          <a:p>
            <a:pPr marL="457200" lvl="1" indent="0">
              <a:buNone/>
            </a:pPr>
            <a:r>
              <a:rPr lang="zh-CN" altLang="en-US" sz="1800" dirty="0" smtClean="0">
                <a:solidFill>
                  <a:srgbClr val="FF0000"/>
                </a:solidFill>
              </a:rPr>
              <a:t>注意：</a:t>
            </a:r>
            <a:r>
              <a:rPr lang="en-US" altLang="zh-CN" sz="1800" dirty="0" smtClean="0">
                <a:solidFill>
                  <a:srgbClr val="FF0000"/>
                </a:solidFill>
              </a:rPr>
              <a:t>IP</a:t>
            </a:r>
            <a:r>
              <a:rPr lang="zh-CN" altLang="en-US" sz="1800" dirty="0" smtClean="0">
                <a:solidFill>
                  <a:srgbClr val="FF0000"/>
                </a:solidFill>
              </a:rPr>
              <a:t>和端口在网络通信中缺一不可，用到的协议也要匹配，例如飞秋用的是</a:t>
            </a:r>
            <a:r>
              <a:rPr lang="en-US" altLang="zh-CN" sz="1800" dirty="0" err="1" smtClean="0">
                <a:solidFill>
                  <a:srgbClr val="FF0000"/>
                </a:solidFill>
              </a:rPr>
              <a:t>udp</a:t>
            </a:r>
            <a:r>
              <a:rPr lang="zh-CN" altLang="en-US" sz="1800" dirty="0" smtClean="0">
                <a:solidFill>
                  <a:srgbClr val="FF0000"/>
                </a:solidFill>
              </a:rPr>
              <a:t>协议，使用</a:t>
            </a:r>
            <a:r>
              <a:rPr lang="en-US" altLang="zh-CN" sz="1800" dirty="0" smtClean="0">
                <a:solidFill>
                  <a:srgbClr val="FF0000"/>
                </a:solidFill>
              </a:rPr>
              <a:t>TCP</a:t>
            </a:r>
            <a:r>
              <a:rPr lang="zh-CN" altLang="en-US" sz="1800" dirty="0" smtClean="0">
                <a:solidFill>
                  <a:srgbClr val="FF0000"/>
                </a:solidFill>
              </a:rPr>
              <a:t>协议发数据是无效的</a:t>
            </a:r>
            <a:endParaRPr lang="en-US" altLang="zh-CN" sz="1800" dirty="0" smtClean="0">
              <a:solidFill>
                <a:srgbClr val="FF0000"/>
              </a:solidFill>
            </a:endParaRPr>
          </a:p>
          <a:p>
            <a:pPr marL="457200" lvl="1" indent="0">
              <a:buNone/>
            </a:pPr>
            <a:r>
              <a:rPr lang="en-US" altLang="zh-CN" sz="1800" dirty="0" err="1" smtClean="0">
                <a:solidFill>
                  <a:srgbClr val="FF0000"/>
                </a:solidFill>
              </a:rPr>
              <a:t>udp</a:t>
            </a:r>
            <a:r>
              <a:rPr lang="zh-CN" altLang="en-US" sz="1800" dirty="0" smtClean="0">
                <a:solidFill>
                  <a:srgbClr val="FF0000"/>
                </a:solidFill>
              </a:rPr>
              <a:t>理解为写信（只有收件人地址），</a:t>
            </a:r>
            <a:r>
              <a:rPr lang="en-US" altLang="zh-CN" sz="1800" dirty="0" smtClean="0">
                <a:solidFill>
                  <a:srgbClr val="FF0000"/>
                </a:solidFill>
              </a:rPr>
              <a:t>TCP</a:t>
            </a:r>
            <a:r>
              <a:rPr lang="zh-CN" altLang="en-US" sz="1800" dirty="0" smtClean="0">
                <a:solidFill>
                  <a:srgbClr val="FF0000"/>
                </a:solidFill>
              </a:rPr>
              <a:t>理解为打电话（先拨号建立通路，需要通路</a:t>
            </a:r>
            <a:r>
              <a:rPr lang="zh-CN" altLang="en-US" sz="1800" smtClean="0">
                <a:solidFill>
                  <a:srgbClr val="FF0000"/>
                </a:solidFill>
              </a:rPr>
              <a:t>稳定）</a:t>
            </a:r>
            <a:br>
              <a:rPr lang="en-US" altLang="zh-CN" sz="1800" smtClean="0">
                <a:solidFill>
                  <a:srgbClr val="FF0000"/>
                </a:solidFill>
              </a:rPr>
            </a:br>
            <a:br>
              <a:rPr lang="zh-CN" altLang="en-US" dirty="0"/>
            </a:br>
            <a:br>
              <a:rPr lang="zh-CN" altLang="en-US" dirty="0"/>
            </a:br>
            <a:br>
              <a:rPr lang="zh-CN" altLang="en-US" dirty="0"/>
            </a:b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en-US" altLang="zh-CN" dirty="0"/>
              <a:t>Socket</a:t>
            </a:r>
            <a:r>
              <a:rPr lang="zh-CN" altLang="en-US" dirty="0"/>
              <a:t>编程</a:t>
            </a:r>
            <a:r>
              <a:rPr lang="en-US" altLang="zh-CN" dirty="0"/>
              <a:t>-</a:t>
            </a:r>
            <a:r>
              <a:rPr lang="en-US" altLang="zh-CN" dirty="0" err="1"/>
              <a:t>udp</a:t>
            </a:r>
            <a:r>
              <a:rPr lang="zh-CN" altLang="en-US" dirty="0"/>
              <a:t>编程</a:t>
            </a:r>
            <a:endParaRPr lang="zh-CN" altLang="en-US" dirty="0"/>
          </a:p>
        </p:txBody>
      </p:sp>
      <p:sp>
        <p:nvSpPr>
          <p:cNvPr id="3" name="内容占位符 2"/>
          <p:cNvSpPr>
            <a:spLocks noGrp="1"/>
          </p:cNvSpPr>
          <p:nvPr>
            <p:ph idx="1"/>
          </p:nvPr>
        </p:nvSpPr>
        <p:spPr/>
        <p:txBody>
          <a:bodyPr/>
          <a:lstStyle/>
          <a:p>
            <a:r>
              <a:rPr lang="zh-CN" altLang="en-US" dirty="0"/>
              <a:t>接收数据</a:t>
            </a:r>
            <a:endParaRPr lang="en-US" altLang="zh-CN" dirty="0"/>
          </a:p>
          <a:p>
            <a:pPr marL="457200" lvl="1" indent="0">
              <a:buNone/>
            </a:pPr>
            <a:r>
              <a:rPr lang="en-US" altLang="zh-CN" sz="2400">
                <a:solidFill>
                  <a:srgbClr val="0070C0"/>
                </a:solidFill>
              </a:rPr>
              <a:t>from socket import *</a:t>
            </a:r>
            <a:endParaRPr lang="en-US" altLang="zh-CN" sz="2400">
              <a:solidFill>
                <a:srgbClr val="0070C0"/>
              </a:solidFill>
            </a:endParaRPr>
          </a:p>
          <a:p>
            <a:pPr marL="457200" lvl="1" indent="0">
              <a:buNone/>
            </a:pPr>
            <a:r>
              <a:rPr lang="en-US" altLang="zh-CN" sz="2400" smtClean="0">
                <a:solidFill>
                  <a:srgbClr val="0070C0"/>
                </a:solidFill>
              </a:rPr>
              <a:t>s </a:t>
            </a:r>
            <a:r>
              <a:rPr lang="en-US" altLang="zh-CN" sz="2400">
                <a:solidFill>
                  <a:srgbClr val="0070C0"/>
                </a:solidFill>
              </a:rPr>
              <a:t>= socket(AF_INET, SOCK_DGRAM) </a:t>
            </a:r>
            <a:r>
              <a:rPr lang="en-US" altLang="zh-CN" sz="2400">
                <a:solidFill>
                  <a:srgbClr val="00B050"/>
                </a:solidFill>
              </a:rPr>
              <a:t>#</a:t>
            </a:r>
            <a:r>
              <a:rPr lang="zh-CN" altLang="en-US" sz="2400">
                <a:solidFill>
                  <a:srgbClr val="00B050"/>
                </a:solidFill>
              </a:rPr>
              <a:t>创建套接字</a:t>
            </a:r>
            <a:endParaRPr lang="zh-CN" altLang="en-US" sz="2400">
              <a:solidFill>
                <a:srgbClr val="00B050"/>
              </a:solidFill>
            </a:endParaRPr>
          </a:p>
          <a:p>
            <a:pPr marL="457200" lvl="1" indent="0">
              <a:buNone/>
            </a:pPr>
            <a:r>
              <a:rPr lang="en-US" altLang="zh-CN" sz="2400">
                <a:solidFill>
                  <a:srgbClr val="0070C0"/>
                </a:solidFill>
              </a:rPr>
              <a:t>addr = ('192.168.1.17', 8080</a:t>
            </a:r>
            <a:r>
              <a:rPr lang="en-US" altLang="zh-CN" sz="2400" smtClean="0">
                <a:solidFill>
                  <a:srgbClr val="0070C0"/>
                </a:solidFill>
              </a:rPr>
              <a:t>) </a:t>
            </a:r>
            <a:r>
              <a:rPr lang="en-US" altLang="zh-CN" sz="2400" smtClean="0">
                <a:solidFill>
                  <a:srgbClr val="00B050"/>
                </a:solidFill>
              </a:rPr>
              <a:t>#</a:t>
            </a:r>
            <a:r>
              <a:rPr lang="zh-CN" altLang="en-US" sz="2400">
                <a:solidFill>
                  <a:srgbClr val="00B050"/>
                </a:solidFill>
              </a:rPr>
              <a:t>准备接收方地址</a:t>
            </a:r>
            <a:endParaRPr lang="zh-CN" altLang="en-US" sz="2400">
              <a:solidFill>
                <a:srgbClr val="00B050"/>
              </a:solidFill>
            </a:endParaRPr>
          </a:p>
          <a:p>
            <a:pPr marL="457200" lvl="1" indent="0">
              <a:buNone/>
            </a:pPr>
            <a:r>
              <a:rPr lang="en-US" altLang="zh-CN" sz="2400">
                <a:solidFill>
                  <a:srgbClr val="0070C0"/>
                </a:solidFill>
              </a:rPr>
              <a:t>data = input("</a:t>
            </a:r>
            <a:r>
              <a:rPr lang="zh-CN" altLang="en-US" sz="2400">
                <a:solidFill>
                  <a:srgbClr val="0070C0"/>
                </a:solidFill>
              </a:rPr>
              <a:t>请输入：</a:t>
            </a:r>
            <a:r>
              <a:rPr lang="en-US" altLang="zh-CN" sz="2400">
                <a:solidFill>
                  <a:srgbClr val="0070C0"/>
                </a:solidFill>
              </a:rPr>
              <a:t>")</a:t>
            </a:r>
            <a:endParaRPr lang="en-US" altLang="zh-CN" sz="2400">
              <a:solidFill>
                <a:srgbClr val="0070C0"/>
              </a:solidFill>
            </a:endParaRPr>
          </a:p>
          <a:p>
            <a:pPr marL="457200" lvl="1" indent="0">
              <a:buNone/>
            </a:pPr>
            <a:r>
              <a:rPr lang="en-US" altLang="zh-CN" sz="2400">
                <a:solidFill>
                  <a:srgbClr val="0070C0"/>
                </a:solidFill>
              </a:rPr>
              <a:t>s.sendto(data.encode(),addr)</a:t>
            </a:r>
            <a:endParaRPr lang="en-US" altLang="zh-CN" sz="2400">
              <a:solidFill>
                <a:srgbClr val="0070C0"/>
              </a:solidFill>
            </a:endParaRPr>
          </a:p>
          <a:p>
            <a:pPr marL="457200" lvl="1" indent="0">
              <a:buNone/>
            </a:pPr>
            <a:r>
              <a:rPr lang="en-US" altLang="zh-CN" sz="2400">
                <a:solidFill>
                  <a:srgbClr val="00B050"/>
                </a:solidFill>
              </a:rPr>
              <a:t>#</a:t>
            </a:r>
            <a:r>
              <a:rPr lang="zh-CN" altLang="en-US" sz="2400">
                <a:solidFill>
                  <a:srgbClr val="00B050"/>
                </a:solidFill>
              </a:rPr>
              <a:t>等待接收数据</a:t>
            </a:r>
            <a:endParaRPr lang="zh-CN" altLang="en-US" sz="2400">
              <a:solidFill>
                <a:srgbClr val="00B050"/>
              </a:solidFill>
            </a:endParaRPr>
          </a:p>
          <a:p>
            <a:pPr marL="457200" lvl="1" indent="0">
              <a:buNone/>
            </a:pPr>
            <a:r>
              <a:rPr lang="en-US" altLang="zh-CN" sz="2400">
                <a:solidFill>
                  <a:srgbClr val="0070C0"/>
                </a:solidFill>
              </a:rPr>
              <a:t>redata = s.recvfrom(1024)</a:t>
            </a:r>
            <a:endParaRPr lang="en-US" altLang="zh-CN" sz="2400">
              <a:solidFill>
                <a:srgbClr val="0070C0"/>
              </a:solidFill>
            </a:endParaRPr>
          </a:p>
          <a:p>
            <a:pPr marL="457200" lvl="1" indent="0">
              <a:buNone/>
            </a:pPr>
            <a:r>
              <a:rPr lang="en-US" altLang="zh-CN" sz="2400">
                <a:solidFill>
                  <a:srgbClr val="00B050"/>
                </a:solidFill>
              </a:rPr>
              <a:t>#1024</a:t>
            </a:r>
            <a:r>
              <a:rPr lang="zh-CN" altLang="en-US" sz="2400">
                <a:solidFill>
                  <a:srgbClr val="00B050"/>
                </a:solidFill>
              </a:rPr>
              <a:t>表示本次接收的最大字节数</a:t>
            </a:r>
            <a:endParaRPr lang="zh-CN" altLang="en-US" sz="2400">
              <a:solidFill>
                <a:srgbClr val="00B050"/>
              </a:solidFill>
            </a:endParaRPr>
          </a:p>
          <a:p>
            <a:pPr marL="457200" lvl="1" indent="0">
              <a:buNone/>
            </a:pPr>
            <a:r>
              <a:rPr lang="en-US" altLang="zh-CN" sz="2400">
                <a:solidFill>
                  <a:srgbClr val="0070C0"/>
                </a:solidFill>
              </a:rPr>
              <a:t>print(redata)</a:t>
            </a:r>
            <a:endParaRPr lang="en-US" altLang="zh-CN" sz="2400">
              <a:solidFill>
                <a:srgbClr val="0070C0"/>
              </a:solidFill>
            </a:endParaRPr>
          </a:p>
          <a:p>
            <a:pPr marL="457200" lvl="1" indent="0">
              <a:buNone/>
            </a:pPr>
            <a:r>
              <a:rPr lang="en-US" altLang="zh-CN" sz="2400">
                <a:solidFill>
                  <a:srgbClr val="0070C0"/>
                </a:solidFill>
              </a:rPr>
              <a:t>s.close()</a:t>
            </a:r>
            <a:br>
              <a:rPr lang="en-US" altLang="zh-CN" dirty="0"/>
            </a:br>
            <a:br>
              <a:rPr lang="zh-CN" altLang="en-US" dirty="0"/>
            </a:br>
            <a:br>
              <a:rPr lang="zh-CN" altLang="en-US" dirty="0"/>
            </a:b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en-US" altLang="zh-CN" dirty="0"/>
              <a:t>Socket</a:t>
            </a:r>
            <a:r>
              <a:rPr lang="zh-CN" altLang="en-US" dirty="0"/>
              <a:t>编程</a:t>
            </a:r>
            <a:r>
              <a:rPr lang="en-US" altLang="zh-CN" dirty="0"/>
              <a:t>-</a:t>
            </a:r>
            <a:r>
              <a:rPr lang="en-US" altLang="zh-CN" dirty="0" err="1"/>
              <a:t>udp</a:t>
            </a:r>
            <a:r>
              <a:rPr lang="zh-CN" altLang="en-US" dirty="0"/>
              <a:t>编程</a:t>
            </a:r>
            <a:endParaRPr lang="zh-CN" altLang="en-US" dirty="0"/>
          </a:p>
        </p:txBody>
      </p:sp>
      <p:sp>
        <p:nvSpPr>
          <p:cNvPr id="3" name="内容占位符 2"/>
          <p:cNvSpPr>
            <a:spLocks noGrp="1"/>
          </p:cNvSpPr>
          <p:nvPr>
            <p:ph idx="1"/>
          </p:nvPr>
        </p:nvSpPr>
        <p:spPr/>
        <p:txBody>
          <a:bodyPr/>
          <a:lstStyle/>
          <a:p>
            <a:r>
              <a:rPr lang="zh-CN" altLang="en-US" dirty="0"/>
              <a:t>绑定</a:t>
            </a:r>
            <a:r>
              <a:rPr lang="zh-CN" altLang="en-US" dirty="0" smtClean="0"/>
              <a:t>信息：</a:t>
            </a:r>
            <a:br>
              <a:rPr lang="en-US" altLang="zh-CN" dirty="0" smtClean="0"/>
            </a:br>
            <a:r>
              <a:rPr lang="zh-CN" altLang="en-US" dirty="0" smtClean="0"/>
              <a:t>如果信息没有绑定，每发送一次信息，系统会随机分配一个端口</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pPr marL="0" indent="0">
              <a:buNone/>
            </a:pPr>
            <a:endParaRPr lang="en-US" altLang="zh-CN" dirty="0" smtClean="0"/>
          </a:p>
          <a:p>
            <a:pPr marL="0" indent="0">
              <a:buNone/>
            </a:pPr>
            <a:endParaRPr lang="en-US" altLang="zh-CN" dirty="0" smtClean="0"/>
          </a:p>
          <a:p>
            <a:r>
              <a:rPr lang="zh-CN" altLang="en-US" dirty="0" smtClean="0"/>
              <a:t>还要避免同一台计算机上的不同进程端口号相同的问题</a:t>
            </a:r>
            <a:br>
              <a:rPr lang="en-US" altLang="zh-CN" dirty="0" smtClean="0"/>
            </a:br>
            <a:endParaRPr lang="en-US" altLang="zh-CN" dirty="0"/>
          </a:p>
          <a:p>
            <a:pPr marL="400050" lvl="1" indent="0">
              <a:buNone/>
            </a:pPr>
            <a:br>
              <a:rPr lang="en-US" altLang="zh-CN" sz="1800" dirty="0"/>
            </a:br>
            <a:br>
              <a:rPr lang="en-US" altLang="zh-CN" dirty="0"/>
            </a:br>
            <a:br>
              <a:rPr lang="zh-CN" altLang="en-US" dirty="0"/>
            </a:br>
            <a:br>
              <a:rPr lang="zh-CN" altLang="en-US" dirty="0"/>
            </a:br>
            <a:endParaRPr lang="zh-CN" altLang="en-US" dirty="0"/>
          </a:p>
        </p:txBody>
      </p:sp>
      <p:pic>
        <p:nvPicPr>
          <p:cNvPr id="4" name="图片 3"/>
          <p:cNvPicPr>
            <a:picLocks noChangeAspect="1"/>
          </p:cNvPicPr>
          <p:nvPr/>
        </p:nvPicPr>
        <p:blipFill>
          <a:blip r:embed="rId1"/>
          <a:stretch>
            <a:fillRect/>
          </a:stretch>
        </p:blipFill>
        <p:spPr>
          <a:xfrm>
            <a:off x="895227" y="2295902"/>
            <a:ext cx="6749157" cy="2119771"/>
          </a:xfrm>
          <a:prstGeom prst="rect">
            <a:avLst/>
          </a:prstGeom>
        </p:spPr>
      </p:pic>
      <p:pic>
        <p:nvPicPr>
          <p:cNvPr id="5" name="图片 4"/>
          <p:cNvPicPr>
            <a:picLocks noChangeAspect="1"/>
          </p:cNvPicPr>
          <p:nvPr/>
        </p:nvPicPr>
        <p:blipFill>
          <a:blip r:embed="rId2"/>
          <a:stretch>
            <a:fillRect/>
          </a:stretch>
        </p:blipFill>
        <p:spPr>
          <a:xfrm>
            <a:off x="8349152" y="2997475"/>
            <a:ext cx="2130972" cy="2836397"/>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en-US" altLang="zh-CN" dirty="0"/>
              <a:t>Socket</a:t>
            </a:r>
            <a:r>
              <a:rPr lang="zh-CN" altLang="en-US" dirty="0"/>
              <a:t>编程</a:t>
            </a:r>
            <a:r>
              <a:rPr lang="en-US" altLang="zh-CN" dirty="0"/>
              <a:t>-</a:t>
            </a:r>
            <a:r>
              <a:rPr lang="en-US" altLang="zh-CN" dirty="0" err="1"/>
              <a:t>udp</a:t>
            </a:r>
            <a:r>
              <a:rPr lang="zh-CN" altLang="en-US" dirty="0"/>
              <a:t>编程</a:t>
            </a:r>
            <a:endParaRPr lang="zh-CN" altLang="en-US" dirty="0"/>
          </a:p>
        </p:txBody>
      </p:sp>
      <p:sp>
        <p:nvSpPr>
          <p:cNvPr id="3" name="内容占位符 2"/>
          <p:cNvSpPr>
            <a:spLocks noGrp="1"/>
          </p:cNvSpPr>
          <p:nvPr>
            <p:ph idx="1"/>
          </p:nvPr>
        </p:nvSpPr>
        <p:spPr/>
        <p:txBody>
          <a:bodyPr/>
          <a:lstStyle/>
          <a:p>
            <a:r>
              <a:rPr lang="zh-CN" altLang="en-US"/>
              <a:t>绑定</a:t>
            </a:r>
            <a:r>
              <a:rPr lang="zh-CN" altLang="en-US" smtClean="0"/>
              <a:t>信息</a:t>
            </a:r>
            <a:r>
              <a:rPr lang="zh-CN" altLang="en-US"/>
              <a:t>：让一个进程可以使用固定的端口</a:t>
            </a:r>
            <a:endParaRPr lang="en-US" altLang="zh-CN"/>
          </a:p>
          <a:p>
            <a:r>
              <a:rPr lang="zh-CN" altLang="en-US" smtClean="0"/>
              <a:t>一般情况下，发送方不绑定端口，接收方会绑定</a:t>
            </a:r>
            <a:endParaRPr lang="en-US" altLang="zh-CN" dirty="0"/>
          </a:p>
          <a:p>
            <a:pPr marL="400050" lvl="1" indent="0">
              <a:buNone/>
            </a:pPr>
            <a:r>
              <a:rPr lang="en-US" altLang="zh-CN" sz="2400">
                <a:solidFill>
                  <a:srgbClr val="0070C0"/>
                </a:solidFill>
              </a:rPr>
              <a:t>from socket import *</a:t>
            </a:r>
            <a:endParaRPr lang="en-US" altLang="zh-CN" sz="2400">
              <a:solidFill>
                <a:srgbClr val="0070C0"/>
              </a:solidFill>
            </a:endParaRPr>
          </a:p>
          <a:p>
            <a:pPr marL="400050" lvl="1" indent="0">
              <a:buNone/>
            </a:pPr>
            <a:r>
              <a:rPr lang="en-US" altLang="zh-CN" sz="2400">
                <a:solidFill>
                  <a:srgbClr val="0070C0"/>
                </a:solidFill>
              </a:rPr>
              <a:t>s = socket(AF_INET, SOCK_DGRAM) </a:t>
            </a:r>
            <a:r>
              <a:rPr lang="en-US" altLang="zh-CN" sz="2400">
                <a:solidFill>
                  <a:srgbClr val="00B050"/>
                </a:solidFill>
              </a:rPr>
              <a:t>#</a:t>
            </a:r>
            <a:r>
              <a:rPr lang="zh-CN" altLang="en-US" sz="2400">
                <a:solidFill>
                  <a:srgbClr val="00B050"/>
                </a:solidFill>
              </a:rPr>
              <a:t>创建套接字</a:t>
            </a:r>
            <a:endParaRPr lang="zh-CN" altLang="en-US" sz="2400">
              <a:solidFill>
                <a:srgbClr val="00B050"/>
              </a:solidFill>
            </a:endParaRPr>
          </a:p>
          <a:p>
            <a:pPr marL="400050" lvl="1" indent="0">
              <a:buNone/>
            </a:pPr>
            <a:r>
              <a:rPr lang="en-US" altLang="zh-CN" sz="2400">
                <a:solidFill>
                  <a:srgbClr val="FF0000"/>
                </a:solidFill>
              </a:rPr>
              <a:t>s.bind(('', 8788</a:t>
            </a:r>
            <a:r>
              <a:rPr lang="en-US" altLang="zh-CN" sz="2400" smtClean="0">
                <a:solidFill>
                  <a:srgbClr val="FF0000"/>
                </a:solidFill>
              </a:rPr>
              <a:t>))   </a:t>
            </a:r>
            <a:r>
              <a:rPr lang="en-US" altLang="zh-CN" sz="2400" smtClean="0">
                <a:solidFill>
                  <a:srgbClr val="00B050"/>
                </a:solidFill>
              </a:rPr>
              <a:t>#</a:t>
            </a:r>
            <a:r>
              <a:rPr lang="zh-CN" altLang="en-US" sz="2400">
                <a:solidFill>
                  <a:srgbClr val="00B050"/>
                </a:solidFill>
              </a:rPr>
              <a:t>绑定一个端口，</a:t>
            </a:r>
            <a:r>
              <a:rPr lang="en-US" altLang="zh-CN" sz="2400">
                <a:solidFill>
                  <a:srgbClr val="00B050"/>
                </a:solidFill>
              </a:rPr>
              <a:t>ip</a:t>
            </a:r>
            <a:r>
              <a:rPr lang="zh-CN" altLang="en-US" sz="2400">
                <a:solidFill>
                  <a:srgbClr val="00B050"/>
                </a:solidFill>
              </a:rPr>
              <a:t>地址和端⼝号，</a:t>
            </a:r>
            <a:r>
              <a:rPr lang="en-US" altLang="zh-CN" sz="2400">
                <a:solidFill>
                  <a:srgbClr val="00B050"/>
                </a:solidFill>
              </a:rPr>
              <a:t>ip</a:t>
            </a:r>
            <a:r>
              <a:rPr lang="zh-CN" altLang="en-US" sz="2400">
                <a:solidFill>
                  <a:srgbClr val="00B050"/>
                </a:solidFill>
              </a:rPr>
              <a:t>⼀般不⽤写</a:t>
            </a:r>
            <a:endParaRPr lang="zh-CN" altLang="en-US" sz="2400">
              <a:solidFill>
                <a:srgbClr val="00B050"/>
              </a:solidFill>
            </a:endParaRPr>
          </a:p>
          <a:p>
            <a:pPr marL="400050" lvl="1" indent="0">
              <a:buNone/>
            </a:pPr>
            <a:r>
              <a:rPr lang="en-US" altLang="zh-CN" sz="2400">
                <a:solidFill>
                  <a:srgbClr val="0070C0"/>
                </a:solidFill>
              </a:rPr>
              <a:t>addr = ('192.168.1.17', 8080</a:t>
            </a:r>
            <a:r>
              <a:rPr lang="en-US" altLang="zh-CN" sz="2400" smtClean="0">
                <a:solidFill>
                  <a:srgbClr val="0070C0"/>
                </a:solidFill>
              </a:rPr>
              <a:t>)   </a:t>
            </a:r>
            <a:r>
              <a:rPr lang="en-US" altLang="zh-CN" sz="2400" smtClean="0">
                <a:solidFill>
                  <a:srgbClr val="00B050"/>
                </a:solidFill>
              </a:rPr>
              <a:t>#</a:t>
            </a:r>
            <a:r>
              <a:rPr lang="zh-CN" altLang="en-US" sz="2400">
                <a:solidFill>
                  <a:srgbClr val="00B050"/>
                </a:solidFill>
              </a:rPr>
              <a:t>准备接收方地址</a:t>
            </a:r>
            <a:endParaRPr lang="zh-CN" altLang="en-US" sz="2400">
              <a:solidFill>
                <a:srgbClr val="00B050"/>
              </a:solidFill>
            </a:endParaRPr>
          </a:p>
          <a:p>
            <a:pPr marL="400050" lvl="1" indent="0">
              <a:buNone/>
            </a:pPr>
            <a:r>
              <a:rPr lang="en-US" altLang="zh-CN" sz="2400">
                <a:solidFill>
                  <a:srgbClr val="0070C0"/>
                </a:solidFill>
              </a:rPr>
              <a:t>data = input("</a:t>
            </a:r>
            <a:r>
              <a:rPr lang="zh-CN" altLang="en-US" sz="2400">
                <a:solidFill>
                  <a:srgbClr val="0070C0"/>
                </a:solidFill>
              </a:rPr>
              <a:t>请输入：</a:t>
            </a:r>
            <a:r>
              <a:rPr lang="en-US" altLang="zh-CN" sz="2400">
                <a:solidFill>
                  <a:srgbClr val="0070C0"/>
                </a:solidFill>
              </a:rPr>
              <a:t>")</a:t>
            </a:r>
            <a:endParaRPr lang="en-US" altLang="zh-CN" sz="2400">
              <a:solidFill>
                <a:srgbClr val="0070C0"/>
              </a:solidFill>
            </a:endParaRPr>
          </a:p>
          <a:p>
            <a:pPr marL="400050" lvl="1" indent="0">
              <a:buNone/>
            </a:pPr>
            <a:r>
              <a:rPr lang="en-US" altLang="zh-CN" sz="2400">
                <a:solidFill>
                  <a:srgbClr val="0070C0"/>
                </a:solidFill>
              </a:rPr>
              <a:t>s.sendto(data.encode(),addr)</a:t>
            </a:r>
            <a:endParaRPr lang="en-US" altLang="zh-CN" sz="2400">
              <a:solidFill>
                <a:srgbClr val="0070C0"/>
              </a:solidFill>
            </a:endParaRPr>
          </a:p>
          <a:p>
            <a:pPr marL="400050" lvl="1" indent="0">
              <a:buNone/>
            </a:pPr>
            <a:r>
              <a:rPr lang="en-US" altLang="zh-CN" sz="2400">
                <a:solidFill>
                  <a:srgbClr val="0070C0"/>
                </a:solidFill>
              </a:rPr>
              <a:t>redata = s.recvfrom(1024</a:t>
            </a:r>
            <a:r>
              <a:rPr lang="en-US" altLang="zh-CN" sz="2400" smtClean="0">
                <a:solidFill>
                  <a:srgbClr val="0070C0"/>
                </a:solidFill>
              </a:rPr>
              <a:t>) </a:t>
            </a:r>
            <a:r>
              <a:rPr lang="en-US" altLang="zh-CN" sz="2400">
                <a:solidFill>
                  <a:srgbClr val="00B050"/>
                </a:solidFill>
              </a:rPr>
              <a:t>#1024</a:t>
            </a:r>
            <a:r>
              <a:rPr lang="zh-CN" altLang="en-US" sz="2400">
                <a:solidFill>
                  <a:srgbClr val="00B050"/>
                </a:solidFill>
              </a:rPr>
              <a:t>表示本次接收的最⼤字节</a:t>
            </a:r>
            <a:r>
              <a:rPr lang="zh-CN" altLang="en-US" sz="2400" smtClean="0">
                <a:solidFill>
                  <a:srgbClr val="00B050"/>
                </a:solidFill>
              </a:rPr>
              <a:t>数</a:t>
            </a:r>
            <a:endParaRPr lang="en-US" altLang="zh-CN" sz="2400">
              <a:solidFill>
                <a:srgbClr val="00B050"/>
              </a:solidFill>
            </a:endParaRPr>
          </a:p>
          <a:p>
            <a:pPr marL="400050" lvl="1" indent="0">
              <a:buNone/>
            </a:pPr>
            <a:r>
              <a:rPr lang="en-US" altLang="zh-CN" sz="2400">
                <a:solidFill>
                  <a:srgbClr val="0070C0"/>
                </a:solidFill>
              </a:rPr>
              <a:t>print(redata)</a:t>
            </a:r>
            <a:endParaRPr lang="en-US" altLang="zh-CN" sz="2400">
              <a:solidFill>
                <a:srgbClr val="0070C0"/>
              </a:solidFill>
            </a:endParaRPr>
          </a:p>
          <a:p>
            <a:pPr marL="400050" lvl="1" indent="0">
              <a:buNone/>
            </a:pPr>
            <a:r>
              <a:rPr lang="en-US" altLang="zh-CN" sz="2400">
                <a:solidFill>
                  <a:srgbClr val="0070C0"/>
                </a:solidFill>
              </a:rPr>
              <a:t>s.close()</a:t>
            </a:r>
            <a:br>
              <a:rPr lang="en-US" altLang="zh-CN" sz="1800" dirty="0"/>
            </a:br>
            <a:br>
              <a:rPr lang="en-US" altLang="zh-CN" dirty="0"/>
            </a:br>
            <a:br>
              <a:rPr lang="zh-CN" altLang="en-US" dirty="0"/>
            </a:br>
            <a:br>
              <a:rPr lang="zh-CN" altLang="en-US" dirty="0"/>
            </a:b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en-US" altLang="zh-CN" dirty="0"/>
              <a:t>Socket</a:t>
            </a:r>
            <a:r>
              <a:rPr lang="zh-CN" altLang="en-US" dirty="0"/>
              <a:t>编程</a:t>
            </a:r>
            <a:r>
              <a:rPr lang="en-US" altLang="zh-CN" dirty="0"/>
              <a:t>-</a:t>
            </a:r>
            <a:r>
              <a:rPr lang="en-US" altLang="zh-CN" dirty="0" err="1"/>
              <a:t>udp</a:t>
            </a:r>
            <a:r>
              <a:rPr lang="zh-CN" altLang="en-US" dirty="0"/>
              <a:t>编程</a:t>
            </a:r>
            <a:endParaRPr lang="zh-CN" altLang="en-US" dirty="0"/>
          </a:p>
        </p:txBody>
      </p:sp>
      <p:sp>
        <p:nvSpPr>
          <p:cNvPr id="3" name="内容占位符 2"/>
          <p:cNvSpPr>
            <a:spLocks noGrp="1"/>
          </p:cNvSpPr>
          <p:nvPr>
            <p:ph idx="1"/>
          </p:nvPr>
        </p:nvSpPr>
        <p:spPr/>
        <p:txBody>
          <a:bodyPr/>
          <a:lstStyle/>
          <a:p>
            <a:r>
              <a:rPr lang="en-US" altLang="zh-CN" dirty="0"/>
              <a:t>echo</a:t>
            </a:r>
            <a:r>
              <a:rPr lang="zh-CN" altLang="en-US" dirty="0" smtClean="0"/>
              <a:t>服务器：</a:t>
            </a:r>
            <a:r>
              <a:rPr lang="en-US" altLang="zh-CN" dirty="0"/>
              <a:t>Echo</a:t>
            </a:r>
            <a:r>
              <a:rPr lang="zh-CN" altLang="en-US" dirty="0"/>
              <a:t>服务是一种非常有用的用于调试和检测的工具。这个协议的作用也十分简单，接收</a:t>
            </a:r>
            <a:r>
              <a:rPr lang="zh-CN" altLang="en-US" dirty="0" smtClean="0"/>
              <a:t>到什么</a:t>
            </a:r>
            <a:r>
              <a:rPr lang="zh-CN" altLang="en-US" dirty="0"/>
              <a:t>原封发</a:t>
            </a:r>
            <a:r>
              <a:rPr lang="zh-CN" altLang="en-US" dirty="0" smtClean="0"/>
              <a:t>回</a:t>
            </a:r>
            <a:endParaRPr lang="en-US" altLang="zh-CN" dirty="0" smtClean="0"/>
          </a:p>
          <a:p>
            <a:endParaRPr lang="en-US" altLang="zh-CN" dirty="0"/>
          </a:p>
          <a:p>
            <a:pPr marL="400050" lvl="1" indent="0">
              <a:buNone/>
            </a:pPr>
            <a:r>
              <a:rPr lang="en-US" altLang="zh-CN" sz="1800" dirty="0"/>
              <a:t>from socket import *</a:t>
            </a:r>
            <a:endParaRPr lang="en-US" altLang="zh-CN" sz="1800" dirty="0"/>
          </a:p>
          <a:p>
            <a:pPr marL="400050" lvl="1" indent="0">
              <a:buNone/>
            </a:pPr>
            <a:r>
              <a:rPr lang="en-US" altLang="zh-CN" sz="1800" dirty="0"/>
              <a:t>#1</a:t>
            </a:r>
            <a:r>
              <a:rPr lang="zh-CN" altLang="en-US" sz="1800" dirty="0"/>
              <a:t>创建套接字</a:t>
            </a:r>
            <a:endParaRPr lang="zh-CN" altLang="en-US" sz="1800" dirty="0"/>
          </a:p>
          <a:p>
            <a:pPr marL="400050" lvl="1" indent="0">
              <a:buNone/>
            </a:pPr>
            <a:r>
              <a:rPr lang="en-US" altLang="zh-CN" sz="1800" dirty="0" err="1"/>
              <a:t>udpSocket</a:t>
            </a:r>
            <a:r>
              <a:rPr lang="en-US" altLang="zh-CN" sz="1800" dirty="0"/>
              <a:t> = socket(AF_INET, SOCK_DGRAM)</a:t>
            </a:r>
            <a:endParaRPr lang="en-US" altLang="zh-CN" sz="1800" dirty="0"/>
          </a:p>
          <a:p>
            <a:pPr marL="400050" lvl="1" indent="0">
              <a:buNone/>
            </a:pPr>
            <a:r>
              <a:rPr lang="en-US" altLang="zh-CN" sz="1800" dirty="0"/>
              <a:t>#2</a:t>
            </a:r>
            <a:r>
              <a:rPr lang="zh-CN" altLang="en-US" sz="1800" dirty="0"/>
              <a:t>绑定本地信息，不使用随机分配的端口</a:t>
            </a:r>
            <a:endParaRPr lang="zh-CN" altLang="en-US" sz="1800" dirty="0"/>
          </a:p>
          <a:p>
            <a:pPr marL="400050" lvl="1" indent="0">
              <a:buNone/>
            </a:pPr>
            <a:r>
              <a:rPr lang="en-US" altLang="zh-CN" sz="1800" dirty="0" err="1"/>
              <a:t>bindAddr</a:t>
            </a:r>
            <a:r>
              <a:rPr lang="en-US" altLang="zh-CN" sz="1800" dirty="0"/>
              <a:t> = ("",7088)</a:t>
            </a:r>
            <a:endParaRPr lang="en-US" altLang="zh-CN" sz="1800" dirty="0"/>
          </a:p>
          <a:p>
            <a:pPr marL="400050" lvl="1" indent="0">
              <a:buNone/>
            </a:pPr>
            <a:r>
              <a:rPr lang="en-US" altLang="zh-CN" sz="1800" dirty="0" err="1"/>
              <a:t>udpSocket.bind</a:t>
            </a:r>
            <a:r>
              <a:rPr lang="en-US" altLang="zh-CN" sz="1800" dirty="0"/>
              <a:t>(</a:t>
            </a:r>
            <a:r>
              <a:rPr lang="en-US" altLang="zh-CN" sz="1800" dirty="0" err="1"/>
              <a:t>bindAddr</a:t>
            </a:r>
            <a:r>
              <a:rPr lang="en-US" altLang="zh-CN" sz="1800" dirty="0"/>
              <a:t>)#</a:t>
            </a:r>
            <a:r>
              <a:rPr lang="zh-CN" altLang="en-US" sz="1800" dirty="0"/>
              <a:t>绑定</a:t>
            </a:r>
            <a:endParaRPr lang="zh-CN" altLang="en-US" sz="1800" dirty="0"/>
          </a:p>
          <a:p>
            <a:pPr marL="400050" lvl="1" indent="0">
              <a:buNone/>
            </a:pPr>
            <a:r>
              <a:rPr lang="en-US" altLang="zh-CN" sz="1800" dirty="0" err="1"/>
              <a:t>num</a:t>
            </a:r>
            <a:r>
              <a:rPr lang="en-US" altLang="zh-CN" sz="1800" dirty="0"/>
              <a:t> = 0</a:t>
            </a:r>
            <a:endParaRPr lang="en-US" altLang="zh-CN" sz="1800" dirty="0"/>
          </a:p>
          <a:p>
            <a:pPr marL="400050" lvl="1" indent="0">
              <a:buNone/>
            </a:pPr>
            <a:br>
              <a:rPr lang="en-US" altLang="zh-CN" sz="2800" dirty="0"/>
            </a:br>
            <a:br>
              <a:rPr lang="en-US" altLang="zh-CN" dirty="0"/>
            </a:br>
            <a:br>
              <a:rPr lang="zh-CN" altLang="en-US" dirty="0"/>
            </a:br>
            <a:br>
              <a:rPr lang="zh-CN" altLang="en-US" dirty="0"/>
            </a:br>
            <a:endParaRPr lang="zh-CN" altLang="en-US" dirty="0"/>
          </a:p>
        </p:txBody>
      </p:sp>
      <p:sp>
        <p:nvSpPr>
          <p:cNvPr id="4" name="文本框 3"/>
          <p:cNvSpPr txBox="1"/>
          <p:nvPr/>
        </p:nvSpPr>
        <p:spPr>
          <a:xfrm>
            <a:off x="5289453" y="2013719"/>
            <a:ext cx="6790006" cy="2585323"/>
          </a:xfrm>
          <a:prstGeom prst="rect">
            <a:avLst/>
          </a:prstGeom>
          <a:noFill/>
        </p:spPr>
        <p:txBody>
          <a:bodyPr wrap="square" rtlCol="0">
            <a:spAutoFit/>
          </a:bodyPr>
          <a:lstStyle/>
          <a:p>
            <a:pPr marL="400050" lvl="1" indent="0">
              <a:buNone/>
            </a:pPr>
            <a:r>
              <a:rPr lang="en-US" altLang="zh-CN" dirty="0">
                <a:latin typeface="宋体" panose="02010600030101010101" pitchFamily="2" charset="-122"/>
                <a:ea typeface="宋体" panose="02010600030101010101" pitchFamily="2" charset="-122"/>
              </a:rPr>
              <a:t>while True:</a:t>
            </a:r>
            <a:endParaRPr lang="en-US" altLang="zh-CN" dirty="0">
              <a:latin typeface="宋体" panose="02010600030101010101" pitchFamily="2" charset="-122"/>
              <a:ea typeface="宋体" panose="02010600030101010101" pitchFamily="2" charset="-122"/>
            </a:endParaRPr>
          </a:p>
          <a:p>
            <a:pPr marL="400050" lvl="1" indent="0">
              <a:buNone/>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接收对方发送的数据</a:t>
            </a:r>
            <a:endParaRPr lang="zh-CN" altLang="en-US" dirty="0">
              <a:latin typeface="宋体" panose="02010600030101010101" pitchFamily="2" charset="-122"/>
              <a:ea typeface="宋体" panose="02010600030101010101" pitchFamily="2" charset="-122"/>
            </a:endParaRPr>
          </a:p>
          <a:p>
            <a:pPr marL="400050" lvl="1" indent="0">
              <a:buNone/>
            </a:pPr>
            <a:r>
              <a:rPr lang="zh-CN" altLang="en-US"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recvData</a:t>
            </a:r>
            <a:r>
              <a:rPr lang="en-US" altLang="zh-CN" dirty="0">
                <a:latin typeface="宋体" panose="02010600030101010101" pitchFamily="2" charset="-122"/>
                <a:ea typeface="宋体" panose="02010600030101010101" pitchFamily="2" charset="-122"/>
              </a:rPr>
              <a:t> = </a:t>
            </a:r>
            <a:r>
              <a:rPr lang="en-US" altLang="zh-CN" dirty="0" err="1">
                <a:latin typeface="宋体" panose="02010600030101010101" pitchFamily="2" charset="-122"/>
                <a:ea typeface="宋体" panose="02010600030101010101" pitchFamily="2" charset="-122"/>
              </a:rPr>
              <a:t>udpSocket.recvfrom</a:t>
            </a:r>
            <a:r>
              <a:rPr lang="en-US" altLang="zh-CN" dirty="0">
                <a:latin typeface="宋体" panose="02010600030101010101" pitchFamily="2" charset="-122"/>
                <a:ea typeface="宋体" panose="02010600030101010101" pitchFamily="2" charset="-122"/>
              </a:rPr>
              <a:t>(1024)</a:t>
            </a:r>
            <a:endParaRPr lang="en-US" altLang="zh-CN" dirty="0">
              <a:latin typeface="宋体" panose="02010600030101010101" pitchFamily="2" charset="-122"/>
              <a:ea typeface="宋体" panose="02010600030101010101" pitchFamily="2" charset="-122"/>
            </a:endParaRPr>
          </a:p>
          <a:p>
            <a:pPr marL="400050" lvl="1" indent="0">
              <a:buNone/>
            </a:pPr>
            <a:r>
              <a:rPr lang="en-US" altLang="zh-CN" dirty="0">
                <a:latin typeface="宋体" panose="02010600030101010101" pitchFamily="2" charset="-122"/>
                <a:ea typeface="宋体" panose="02010600030101010101" pitchFamily="2" charset="-122"/>
              </a:rPr>
              <a:t>    print(</a:t>
            </a:r>
            <a:r>
              <a:rPr lang="en-US" altLang="zh-CN" dirty="0" err="1">
                <a:latin typeface="宋体" panose="02010600030101010101" pitchFamily="2" charset="-122"/>
                <a:ea typeface="宋体" panose="02010600030101010101" pitchFamily="2" charset="-122"/>
              </a:rPr>
              <a:t>recvData</a:t>
            </a:r>
            <a:r>
              <a:rPr lang="en-US" altLang="zh-CN"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400050" lvl="1" indent="0">
              <a:buNone/>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将接收到的数据回发给对方</a:t>
            </a:r>
            <a:endParaRPr lang="zh-CN" altLang="en-US" dirty="0">
              <a:latin typeface="宋体" panose="02010600030101010101" pitchFamily="2" charset="-122"/>
              <a:ea typeface="宋体" panose="02010600030101010101" pitchFamily="2" charset="-122"/>
            </a:endParaRPr>
          </a:p>
          <a:p>
            <a:pPr marL="400050" lvl="1" indent="0">
              <a:buNone/>
            </a:pPr>
            <a:r>
              <a:rPr lang="zh-CN" altLang="en-US"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udpSocket.sendto</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recvData</a:t>
            </a:r>
            <a:r>
              <a:rPr lang="en-US" altLang="zh-CN" dirty="0">
                <a:latin typeface="宋体" panose="02010600030101010101" pitchFamily="2" charset="-122"/>
                <a:ea typeface="宋体" panose="02010600030101010101" pitchFamily="2" charset="-122"/>
              </a:rPr>
              <a:t>[0],</a:t>
            </a:r>
            <a:r>
              <a:rPr lang="en-US" altLang="zh-CN" dirty="0" err="1">
                <a:latin typeface="宋体" panose="02010600030101010101" pitchFamily="2" charset="-122"/>
                <a:ea typeface="宋体" panose="02010600030101010101" pitchFamily="2" charset="-122"/>
              </a:rPr>
              <a:t>recvData</a:t>
            </a:r>
            <a:r>
              <a:rPr lang="en-US" altLang="zh-CN" dirty="0">
                <a:latin typeface="宋体" panose="02010600030101010101" pitchFamily="2" charset="-122"/>
                <a:ea typeface="宋体" panose="02010600030101010101" pitchFamily="2" charset="-122"/>
              </a:rPr>
              <a:t>[1])</a:t>
            </a:r>
            <a:br>
              <a:rPr lang="en-US" altLang="zh-CN"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num</a:t>
            </a:r>
            <a:r>
              <a:rPr lang="en-US" altLang="zh-CN" dirty="0">
                <a:latin typeface="宋体" panose="02010600030101010101" pitchFamily="2" charset="-122"/>
                <a:ea typeface="宋体" panose="02010600030101010101" pitchFamily="2" charset="-122"/>
              </a:rPr>
              <a:t> += 1</a:t>
            </a:r>
            <a:endParaRPr lang="en-US" altLang="zh-CN" dirty="0">
              <a:latin typeface="宋体" panose="02010600030101010101" pitchFamily="2" charset="-122"/>
              <a:ea typeface="宋体" panose="02010600030101010101" pitchFamily="2" charset="-122"/>
            </a:endParaRPr>
          </a:p>
          <a:p>
            <a:pPr marL="400050" lvl="1" indent="0">
              <a:buNone/>
            </a:pPr>
            <a:r>
              <a:rPr lang="en-US" altLang="zh-CN" dirty="0">
                <a:latin typeface="宋体" panose="02010600030101010101" pitchFamily="2" charset="-122"/>
                <a:ea typeface="宋体" panose="02010600030101010101" pitchFamily="2" charset="-122"/>
              </a:rPr>
              <a:t>    print("</a:t>
            </a:r>
            <a:r>
              <a:rPr lang="zh-CN" altLang="en-US" dirty="0">
                <a:latin typeface="宋体" panose="02010600030101010101" pitchFamily="2" charset="-122"/>
                <a:ea typeface="宋体" panose="02010600030101010101" pitchFamily="2" charset="-122"/>
              </a:rPr>
              <a:t>已将接收到的第</a:t>
            </a:r>
            <a:r>
              <a:rPr lang="en-US" altLang="zh-CN" dirty="0">
                <a:latin typeface="宋体" panose="02010600030101010101" pitchFamily="2" charset="-122"/>
                <a:ea typeface="宋体" panose="02010600030101010101" pitchFamily="2" charset="-122"/>
              </a:rPr>
              <a:t>%d</a:t>
            </a:r>
            <a:r>
              <a:rPr lang="zh-CN" altLang="en-US" dirty="0">
                <a:latin typeface="宋体" panose="02010600030101010101" pitchFamily="2" charset="-122"/>
                <a:ea typeface="宋体" panose="02010600030101010101" pitchFamily="2" charset="-122"/>
              </a:rPr>
              <a:t>个数据返回给对方，</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num</a:t>
            </a:r>
            <a:r>
              <a:rPr lang="en-US" altLang="zh-CN"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400050" lvl="1" indent="0">
              <a:buNone/>
            </a:pPr>
            <a:r>
              <a:rPr lang="en-US" altLang="zh-CN" dirty="0" err="1">
                <a:latin typeface="宋体" panose="02010600030101010101" pitchFamily="2" charset="-122"/>
                <a:ea typeface="宋体" panose="02010600030101010101" pitchFamily="2" charset="-122"/>
              </a:rPr>
              <a:t>udpSocket.close</a:t>
            </a:r>
            <a:r>
              <a:rPr lang="en-US" altLang="zh-CN"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en-US" altLang="zh-CN" dirty="0"/>
              <a:t>Socket</a:t>
            </a:r>
            <a:r>
              <a:rPr lang="zh-CN" altLang="en-US" dirty="0"/>
              <a:t>编程</a:t>
            </a:r>
            <a:r>
              <a:rPr lang="en-US" altLang="zh-CN" dirty="0"/>
              <a:t>-</a:t>
            </a:r>
            <a:r>
              <a:rPr lang="en-US" altLang="zh-CN" dirty="0" err="1"/>
              <a:t>udp</a:t>
            </a:r>
            <a:r>
              <a:rPr lang="zh-CN" altLang="en-US" dirty="0"/>
              <a:t>编程</a:t>
            </a:r>
            <a:endParaRPr lang="zh-CN" altLang="en-US" dirty="0"/>
          </a:p>
        </p:txBody>
      </p:sp>
      <p:sp>
        <p:nvSpPr>
          <p:cNvPr id="3" name="内容占位符 2"/>
          <p:cNvSpPr>
            <a:spLocks noGrp="1"/>
          </p:cNvSpPr>
          <p:nvPr>
            <p:ph idx="1"/>
          </p:nvPr>
        </p:nvSpPr>
        <p:spPr/>
        <p:txBody>
          <a:bodyPr/>
          <a:lstStyle/>
          <a:p>
            <a:r>
              <a:rPr lang="zh-CN" altLang="en-US" dirty="0"/>
              <a:t>聊天室</a:t>
            </a:r>
            <a:endParaRPr lang="en-US" altLang="zh-CN" dirty="0"/>
          </a:p>
          <a:p>
            <a:pPr marL="400050" lvl="1" indent="0">
              <a:buNone/>
            </a:pPr>
            <a:r>
              <a:rPr lang="en-US" altLang="zh-CN" sz="1800" dirty="0"/>
              <a:t>from socket import *</a:t>
            </a:r>
            <a:endParaRPr lang="en-US" altLang="zh-CN" sz="1800" dirty="0"/>
          </a:p>
          <a:p>
            <a:pPr marL="400050" lvl="1" indent="0">
              <a:buNone/>
            </a:pPr>
            <a:r>
              <a:rPr lang="en-US" altLang="zh-CN" sz="1800" dirty="0"/>
              <a:t>import time</a:t>
            </a:r>
            <a:endParaRPr lang="en-US" altLang="zh-CN" sz="1800" dirty="0"/>
          </a:p>
          <a:p>
            <a:pPr marL="400050" lvl="1" indent="0">
              <a:buNone/>
            </a:pPr>
            <a:r>
              <a:rPr lang="en-US" altLang="zh-CN" sz="1800" dirty="0"/>
              <a:t>#1</a:t>
            </a:r>
            <a:r>
              <a:rPr lang="zh-CN" altLang="en-US" sz="1800" dirty="0"/>
              <a:t>创建套接字</a:t>
            </a:r>
            <a:endParaRPr lang="zh-CN" altLang="en-US" sz="1800" dirty="0"/>
          </a:p>
          <a:p>
            <a:pPr marL="400050" lvl="1" indent="0">
              <a:buNone/>
            </a:pPr>
            <a:r>
              <a:rPr lang="en-US" altLang="zh-CN" sz="1800" dirty="0" err="1"/>
              <a:t>udpSocket</a:t>
            </a:r>
            <a:r>
              <a:rPr lang="en-US" altLang="zh-CN" sz="1800" dirty="0"/>
              <a:t> = socket(AF_INET, SOCK_DGRAM)</a:t>
            </a:r>
            <a:endParaRPr lang="en-US" altLang="zh-CN" sz="1800" dirty="0"/>
          </a:p>
          <a:p>
            <a:pPr marL="400050" lvl="1" indent="0">
              <a:buNone/>
            </a:pPr>
            <a:r>
              <a:rPr lang="en-US" altLang="zh-CN" sz="1800" dirty="0" err="1"/>
              <a:t>bindAddr</a:t>
            </a:r>
            <a:r>
              <a:rPr lang="en-US" altLang="zh-CN" sz="1800" dirty="0"/>
              <a:t> = ("",7088)</a:t>
            </a:r>
            <a:endParaRPr lang="en-US" altLang="zh-CN" sz="1800" dirty="0"/>
          </a:p>
          <a:p>
            <a:pPr marL="400050" lvl="1" indent="0">
              <a:buNone/>
            </a:pPr>
            <a:r>
              <a:rPr lang="en-US" altLang="zh-CN" sz="1800" dirty="0" err="1"/>
              <a:t>udpSocket.bind</a:t>
            </a:r>
            <a:r>
              <a:rPr lang="en-US" altLang="zh-CN" sz="1800" dirty="0"/>
              <a:t>(</a:t>
            </a:r>
            <a:r>
              <a:rPr lang="en-US" altLang="zh-CN" sz="1800" dirty="0" err="1"/>
              <a:t>bindAddr</a:t>
            </a:r>
            <a:r>
              <a:rPr lang="en-US" altLang="zh-CN" sz="1800" dirty="0"/>
              <a:t>)#</a:t>
            </a:r>
            <a:r>
              <a:rPr lang="zh-CN" altLang="en-US" sz="1800" dirty="0"/>
              <a:t>绑定</a:t>
            </a:r>
            <a:endParaRPr lang="zh-CN" altLang="en-US" sz="1800" dirty="0"/>
          </a:p>
          <a:p>
            <a:pPr marL="400050" lvl="1" indent="0">
              <a:buNone/>
            </a:pPr>
            <a:r>
              <a:rPr lang="en-US" altLang="zh-CN" sz="1800" dirty="0"/>
              <a:t>while True:</a:t>
            </a:r>
            <a:endParaRPr lang="en-US" altLang="zh-CN" sz="1800" dirty="0"/>
          </a:p>
          <a:p>
            <a:pPr marL="400050" lvl="1" indent="0">
              <a:buNone/>
            </a:pPr>
            <a:r>
              <a:rPr lang="en-US" altLang="zh-CN" sz="1800" dirty="0"/>
              <a:t>    #</a:t>
            </a:r>
            <a:r>
              <a:rPr lang="zh-CN" altLang="en-US" sz="1800" dirty="0"/>
              <a:t>接收对方发送的数据</a:t>
            </a:r>
            <a:endParaRPr lang="zh-CN" altLang="en-US" sz="1800" dirty="0"/>
          </a:p>
          <a:p>
            <a:pPr marL="400050" lvl="1" indent="0">
              <a:buNone/>
            </a:pPr>
            <a:r>
              <a:rPr lang="zh-CN" altLang="en-US" sz="1800" dirty="0"/>
              <a:t>    </a:t>
            </a:r>
            <a:r>
              <a:rPr lang="en-US" altLang="zh-CN" sz="1800" dirty="0" err="1"/>
              <a:t>recvData</a:t>
            </a:r>
            <a:r>
              <a:rPr lang="en-US" altLang="zh-CN" sz="1800" dirty="0"/>
              <a:t> = </a:t>
            </a:r>
            <a:r>
              <a:rPr lang="en-US" altLang="zh-CN" sz="1800" dirty="0" err="1"/>
              <a:t>udpSocket.recvfrom</a:t>
            </a:r>
            <a:r>
              <a:rPr lang="en-US" altLang="zh-CN" sz="1800" dirty="0"/>
              <a:t>(1024)</a:t>
            </a:r>
            <a:endParaRPr lang="en-US" altLang="zh-CN" sz="1800" dirty="0"/>
          </a:p>
          <a:p>
            <a:pPr marL="400050" lvl="1" indent="0">
              <a:buNone/>
            </a:pPr>
            <a:r>
              <a:rPr lang="en-US" altLang="zh-CN" sz="1800" dirty="0"/>
              <a:t>    print('【%s】 %</a:t>
            </a:r>
            <a:r>
              <a:rPr lang="en-US" altLang="zh-CN" sz="1800" dirty="0" err="1"/>
              <a:t>s.%s</a:t>
            </a:r>
            <a:r>
              <a:rPr lang="en-US" altLang="zh-CN" sz="1800" dirty="0"/>
              <a:t>' %(</a:t>
            </a:r>
            <a:r>
              <a:rPr lang="en-US" altLang="zh-CN" sz="1800" dirty="0" err="1"/>
              <a:t>time.ctime</a:t>
            </a:r>
            <a:r>
              <a:rPr lang="en-US" altLang="zh-CN" sz="1800" dirty="0"/>
              <a:t>(),</a:t>
            </a:r>
            <a:r>
              <a:rPr lang="en-US" altLang="zh-CN" sz="1800" dirty="0" err="1"/>
              <a:t>recvData</a:t>
            </a:r>
            <a:r>
              <a:rPr lang="en-US" altLang="zh-CN" sz="1800" dirty="0"/>
              <a:t>[1],</a:t>
            </a:r>
            <a:r>
              <a:rPr lang="en-US" altLang="zh-CN" sz="1800" dirty="0" err="1"/>
              <a:t>recvData</a:t>
            </a:r>
            <a:r>
              <a:rPr lang="en-US" altLang="zh-CN" sz="1800" dirty="0"/>
              <a:t>[0].decode("GB2312")))</a:t>
            </a:r>
            <a:endParaRPr lang="en-US" altLang="zh-CN" sz="1800" dirty="0"/>
          </a:p>
          <a:p>
            <a:pPr marL="400050" lvl="1" indent="0">
              <a:buNone/>
            </a:pPr>
            <a:r>
              <a:rPr lang="en-US" altLang="zh-CN" sz="1800" dirty="0"/>
              <a:t>    a = input("</a:t>
            </a:r>
            <a:r>
              <a:rPr lang="zh-CN" altLang="en-US" sz="1800" dirty="0"/>
              <a:t>请输入：</a:t>
            </a:r>
            <a:r>
              <a:rPr lang="en-US" altLang="zh-CN" sz="1800" dirty="0"/>
              <a:t>")</a:t>
            </a:r>
            <a:endParaRPr lang="en-US" altLang="zh-CN" sz="1800" dirty="0"/>
          </a:p>
          <a:p>
            <a:pPr marL="400050" lvl="1" indent="0">
              <a:buNone/>
            </a:pPr>
            <a:r>
              <a:rPr lang="en-US" altLang="zh-CN" sz="1800" dirty="0"/>
              <a:t>    </a:t>
            </a:r>
            <a:r>
              <a:rPr lang="en-US" altLang="zh-CN" sz="1800" dirty="0" err="1"/>
              <a:t>udpSocket.sendto</a:t>
            </a:r>
            <a:r>
              <a:rPr lang="en-US" altLang="zh-CN" sz="1800" dirty="0"/>
              <a:t>(</a:t>
            </a:r>
            <a:r>
              <a:rPr lang="en-US" altLang="zh-CN" sz="1800" dirty="0" err="1"/>
              <a:t>a.encode</a:t>
            </a:r>
            <a:r>
              <a:rPr lang="en-US" altLang="zh-CN" sz="1800" dirty="0"/>
              <a:t>('GB2312'),('192.168.1.17',8080))</a:t>
            </a:r>
            <a:endParaRPr lang="en-US" altLang="zh-CN" sz="1800" dirty="0"/>
          </a:p>
          <a:p>
            <a:pPr marL="400050" lvl="1" indent="0">
              <a:buNone/>
            </a:pPr>
            <a:r>
              <a:rPr lang="en-US" altLang="zh-CN" sz="1800" dirty="0"/>
              <a:t>#5</a:t>
            </a:r>
            <a:r>
              <a:rPr lang="zh-CN" altLang="en-US" sz="1800" dirty="0"/>
              <a:t>关闭套接字</a:t>
            </a:r>
            <a:endParaRPr lang="zh-CN" altLang="en-US" sz="1800" dirty="0"/>
          </a:p>
          <a:p>
            <a:pPr marL="400050" lvl="1" indent="0">
              <a:buNone/>
            </a:pPr>
            <a:r>
              <a:rPr lang="en-US" altLang="zh-CN" sz="1800" dirty="0" err="1"/>
              <a:t>udpSocket.close</a:t>
            </a:r>
            <a:r>
              <a:rPr lang="en-US" altLang="zh-CN" sz="1800" dirty="0"/>
              <a:t>()</a:t>
            </a:r>
            <a:br>
              <a:rPr lang="en-US" altLang="zh-CN" sz="1800" dirty="0"/>
            </a:br>
            <a:br>
              <a:rPr lang="en-US" altLang="zh-CN" dirty="0"/>
            </a:br>
            <a:br>
              <a:rPr lang="zh-CN" altLang="en-US" dirty="0"/>
            </a:br>
            <a:br>
              <a:rPr lang="zh-CN" altLang="en-US" dirty="0"/>
            </a:b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en-US" altLang="zh-CN" dirty="0"/>
              <a:t>Socket</a:t>
            </a:r>
            <a:r>
              <a:rPr lang="zh-CN" altLang="en-US" dirty="0"/>
              <a:t>编程</a:t>
            </a:r>
            <a:r>
              <a:rPr lang="en-US" altLang="zh-CN" dirty="0"/>
              <a:t>-</a:t>
            </a:r>
            <a:r>
              <a:rPr lang="en-US" altLang="zh-CN" dirty="0" err="1" smtClean="0"/>
              <a:t>udp</a:t>
            </a:r>
            <a:endParaRPr lang="zh-CN" altLang="en-US" dirty="0"/>
          </a:p>
        </p:txBody>
      </p:sp>
      <p:sp>
        <p:nvSpPr>
          <p:cNvPr id="3" name="内容占位符 2"/>
          <p:cNvSpPr>
            <a:spLocks noGrp="1"/>
          </p:cNvSpPr>
          <p:nvPr>
            <p:ph idx="1"/>
          </p:nvPr>
        </p:nvSpPr>
        <p:spPr>
          <a:xfrm>
            <a:off x="229095" y="987230"/>
            <a:ext cx="11715832" cy="5073427"/>
          </a:xfrm>
        </p:spPr>
        <p:txBody>
          <a:bodyPr/>
          <a:lstStyle/>
          <a:p>
            <a:pPr marL="0" indent="0">
              <a:buNone/>
            </a:pPr>
            <a:r>
              <a:rPr lang="en-US" altLang="zh-CN" smtClean="0"/>
              <a:t>udp</a:t>
            </a:r>
            <a:r>
              <a:rPr lang="zh-CN" altLang="en-US" dirty="0" smtClean="0"/>
              <a:t>网络通信过程：</a:t>
            </a:r>
            <a:r>
              <a:rPr lang="zh-CN" altLang="en-US" dirty="0" smtClean="0">
                <a:sym typeface="Wingdings" panose="05000000000000000000" pitchFamily="2" charset="2"/>
              </a:rPr>
              <a:t>（类似于发快递</a:t>
            </a:r>
            <a:r>
              <a:rPr lang="zh-CN" altLang="en-US" dirty="0" smtClean="0"/>
              <a:t>）</a:t>
            </a:r>
            <a:endParaRPr lang="en-US" altLang="zh-CN" dirty="0" smtClean="0"/>
          </a:p>
          <a:p>
            <a:pPr marL="0" indent="0">
              <a:buNone/>
            </a:pPr>
            <a:r>
              <a:rPr lang="en-US" altLang="zh-CN" dirty="0" smtClean="0"/>
              <a:t>1</a:t>
            </a:r>
            <a:r>
              <a:rPr lang="zh-CN" altLang="en-US" dirty="0" smtClean="0"/>
              <a:t>，应用层编写数据（你好），然后向下层传递</a:t>
            </a:r>
            <a:br>
              <a:rPr lang="en-US" altLang="zh-CN" dirty="0" smtClean="0"/>
            </a:br>
            <a:r>
              <a:rPr lang="en-US" altLang="zh-CN" dirty="0" smtClean="0"/>
              <a:t>2</a:t>
            </a:r>
            <a:r>
              <a:rPr lang="zh-CN" altLang="en-US" dirty="0" smtClean="0"/>
              <a:t>，传输层在数据前面加上端口号（包括发送端口和目的端口）</a:t>
            </a:r>
            <a:endParaRPr lang="en-US" altLang="zh-CN" dirty="0" smtClean="0"/>
          </a:p>
          <a:p>
            <a:pPr marL="0" indent="0">
              <a:buNone/>
            </a:pPr>
            <a:r>
              <a:rPr lang="en-US" altLang="zh-CN" dirty="0" smtClean="0"/>
              <a:t>3</a:t>
            </a:r>
            <a:r>
              <a:rPr lang="zh-CN" altLang="en-US" dirty="0" smtClean="0"/>
              <a:t>，网络层继续在前面加上</a:t>
            </a:r>
            <a:r>
              <a:rPr lang="en-US" altLang="zh-CN" dirty="0" smtClean="0"/>
              <a:t>IP</a:t>
            </a:r>
            <a:r>
              <a:rPr lang="zh-CN" altLang="en-US" dirty="0" smtClean="0"/>
              <a:t>地址（包括原</a:t>
            </a:r>
            <a:r>
              <a:rPr lang="en-US" altLang="zh-CN" dirty="0" smtClean="0"/>
              <a:t>IP</a:t>
            </a:r>
            <a:r>
              <a:rPr lang="zh-CN" altLang="en-US" dirty="0" smtClean="0"/>
              <a:t>和目的</a:t>
            </a:r>
            <a:r>
              <a:rPr lang="en-US" altLang="zh-CN" dirty="0" smtClean="0"/>
              <a:t>IP</a:t>
            </a:r>
            <a:r>
              <a:rPr lang="zh-CN" altLang="en-US" dirty="0" smtClean="0"/>
              <a:t>）</a:t>
            </a:r>
            <a:endParaRPr lang="en-US" altLang="zh-CN" dirty="0" smtClean="0"/>
          </a:p>
          <a:p>
            <a:pPr marL="0" indent="0">
              <a:buNone/>
            </a:pPr>
            <a:r>
              <a:rPr lang="en-US" altLang="zh-CN" dirty="0" smtClean="0"/>
              <a:t>4</a:t>
            </a:r>
            <a:r>
              <a:rPr lang="zh-CN" altLang="en-US" dirty="0" smtClean="0"/>
              <a:t>，链路层再在前面加上</a:t>
            </a:r>
            <a:r>
              <a:rPr lang="en-US" altLang="zh-CN" dirty="0" smtClean="0"/>
              <a:t>mac</a:t>
            </a:r>
            <a:r>
              <a:rPr lang="zh-CN" altLang="en-US" dirty="0" smtClean="0"/>
              <a:t>地址（</a:t>
            </a:r>
            <a:r>
              <a:rPr lang="en-US" altLang="zh-CN" dirty="0" smtClean="0"/>
              <a:t>mac</a:t>
            </a:r>
            <a:r>
              <a:rPr lang="zh-CN" altLang="en-US" dirty="0" smtClean="0"/>
              <a:t>：硬件</a:t>
            </a:r>
            <a:r>
              <a:rPr lang="zh-CN" altLang="en-US" dirty="0"/>
              <a:t>地址，用来定义网络设备的位置</a:t>
            </a:r>
            <a:r>
              <a:rPr lang="zh-CN" altLang="en-US" dirty="0" smtClean="0"/>
              <a:t>）</a:t>
            </a:r>
            <a:endParaRPr lang="en-US" altLang="zh-CN" dirty="0" smtClean="0"/>
          </a:p>
          <a:p>
            <a:pPr marL="0" indent="0">
              <a:buNone/>
            </a:pPr>
            <a:r>
              <a:rPr lang="zh-CN" altLang="en-US" dirty="0" smtClean="0"/>
              <a:t>此时数据变成了：</a:t>
            </a:r>
            <a:r>
              <a:rPr lang="en-US" altLang="zh-CN" dirty="0" smtClean="0">
                <a:solidFill>
                  <a:srgbClr val="FF0000"/>
                </a:solidFill>
              </a:rPr>
              <a:t>mac</a:t>
            </a:r>
            <a:r>
              <a:rPr lang="zh-CN" altLang="en-US" dirty="0" smtClean="0">
                <a:solidFill>
                  <a:srgbClr val="FF0000"/>
                </a:solidFill>
              </a:rPr>
              <a:t>地址 </a:t>
            </a:r>
            <a:r>
              <a:rPr lang="en-US" altLang="zh-CN" dirty="0" smtClean="0">
                <a:solidFill>
                  <a:srgbClr val="FF0000"/>
                </a:solidFill>
              </a:rPr>
              <a:t>IP</a:t>
            </a:r>
            <a:r>
              <a:rPr lang="zh-CN" altLang="en-US" dirty="0" smtClean="0">
                <a:solidFill>
                  <a:srgbClr val="FF0000"/>
                </a:solidFill>
              </a:rPr>
              <a:t>地址 端口号 数据内容</a:t>
            </a:r>
            <a:endParaRPr lang="en-US" altLang="zh-CN" dirty="0" smtClean="0">
              <a:solidFill>
                <a:srgbClr val="FF0000"/>
              </a:solidFill>
            </a:endParaRPr>
          </a:p>
          <a:p>
            <a:pPr marL="0" indent="0">
              <a:buNone/>
            </a:pPr>
            <a:r>
              <a:rPr lang="zh-CN" altLang="en-US" dirty="0">
                <a:solidFill>
                  <a:srgbClr val="FF0000"/>
                </a:solidFill>
              </a:rPr>
              <a:t>之后</a:t>
            </a:r>
            <a:r>
              <a:rPr lang="zh-CN" altLang="en-US" dirty="0" smtClean="0">
                <a:solidFill>
                  <a:srgbClr val="FF0000"/>
                </a:solidFill>
              </a:rPr>
              <a:t>通过网络传输给另一台计算机的链路层开始逐步解析判断</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en-US" altLang="zh-CN" dirty="0"/>
              <a:t>Socket</a:t>
            </a:r>
            <a:r>
              <a:rPr lang="zh-CN" altLang="en-US" dirty="0"/>
              <a:t>编程</a:t>
            </a:r>
            <a:r>
              <a:rPr lang="en-US" altLang="zh-CN" dirty="0"/>
              <a:t>-</a:t>
            </a:r>
            <a:r>
              <a:rPr lang="en-US" altLang="zh-CN" dirty="0" err="1"/>
              <a:t>udp</a:t>
            </a:r>
            <a:r>
              <a:rPr lang="zh-CN" altLang="en-US" dirty="0"/>
              <a:t>编程</a:t>
            </a:r>
            <a:endParaRPr lang="zh-CN" altLang="en-US" dirty="0"/>
          </a:p>
        </p:txBody>
      </p:sp>
      <p:sp>
        <p:nvSpPr>
          <p:cNvPr id="3" name="内容占位符 2"/>
          <p:cNvSpPr>
            <a:spLocks noGrp="1"/>
          </p:cNvSpPr>
          <p:nvPr>
            <p:ph idx="1"/>
          </p:nvPr>
        </p:nvSpPr>
        <p:spPr/>
        <p:txBody>
          <a:bodyPr/>
          <a:lstStyle/>
          <a:p>
            <a:r>
              <a:rPr lang="zh-CN" altLang="en-US" smtClean="0"/>
              <a:t>练习：</a:t>
            </a:r>
            <a:endParaRPr lang="en-US" altLang="zh-CN" smtClean="0"/>
          </a:p>
          <a:p>
            <a:r>
              <a:rPr lang="zh-CN" altLang="en-US" smtClean="0"/>
              <a:t>使</a:t>
            </a:r>
            <a:r>
              <a:rPr lang="zh-CN" altLang="en-US" dirty="0"/>
              <a:t>⽤多线程完成⼀个全双</a:t>
            </a:r>
            <a:r>
              <a:rPr lang="zh-CN" altLang="en-US"/>
              <a:t>⼯</a:t>
            </a:r>
            <a:r>
              <a:rPr lang="zh-CN" altLang="en-US" smtClean="0"/>
              <a:t>的聊天</a:t>
            </a:r>
            <a:r>
              <a:rPr lang="zh-CN" altLang="en-US"/>
              <a:t>程序 </a:t>
            </a:r>
            <a:endParaRPr lang="en-US" altLang="zh-CN" smtClean="0"/>
          </a:p>
          <a:p>
            <a:pPr lvl="1"/>
            <a:r>
              <a:rPr lang="zh-CN" altLang="en-US"/>
              <a:t>全双工（</a:t>
            </a:r>
            <a:r>
              <a:rPr lang="en-US" altLang="zh-CN"/>
              <a:t>Full Duplex</a:t>
            </a:r>
            <a:r>
              <a:rPr lang="zh-CN" altLang="en-US"/>
              <a:t>）是通讯传输的一个术语。通信允许数据在两个方向上同时</a:t>
            </a:r>
            <a:r>
              <a:rPr lang="zh-CN" altLang="en-US" smtClean="0"/>
              <a:t>传输（电话）</a:t>
            </a:r>
            <a:endParaRPr lang="en-US" altLang="zh-CN" smtClean="0"/>
          </a:p>
          <a:p>
            <a:pPr lvl="1"/>
            <a:r>
              <a:rPr lang="zh-CN" altLang="en-US" smtClean="0"/>
              <a:t>单工是只</a:t>
            </a:r>
            <a:r>
              <a:rPr lang="zh-CN" altLang="en-US"/>
              <a:t>允许甲方向乙方传送信息，而乙方不能向甲方</a:t>
            </a:r>
            <a:r>
              <a:rPr lang="zh-CN" altLang="en-US" smtClean="0"/>
              <a:t>传送（收音机）</a:t>
            </a:r>
            <a:endParaRPr lang="en-US" altLang="zh-CN" smtClean="0"/>
          </a:p>
          <a:p>
            <a:pPr lvl="1"/>
            <a:r>
              <a:rPr lang="zh-CN" altLang="en-US" smtClean="0"/>
              <a:t>半双工：甲方发消息时乙方只能收不能发（对讲机）</a:t>
            </a:r>
            <a:br>
              <a:rPr lang="zh-CN" altLang="en-US" dirty="0"/>
            </a:br>
            <a:br>
              <a:rPr lang="en-US" altLang="zh-CN" dirty="0"/>
            </a:br>
            <a:br>
              <a:rPr lang="zh-CN" altLang="en-US" dirty="0"/>
            </a:br>
            <a:br>
              <a:rPr lang="zh-CN" altLang="en-US" dirty="0"/>
            </a:b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zh-CN" altLang="en-US" dirty="0"/>
              <a:t>字符集</a:t>
            </a:r>
            <a:endParaRPr lang="zh-CN" altLang="en-US" dirty="0"/>
          </a:p>
        </p:txBody>
      </p:sp>
      <p:sp>
        <p:nvSpPr>
          <p:cNvPr id="4" name="灯片编号占位符 3"/>
          <p:cNvSpPr>
            <a:spLocks noGrp="1"/>
          </p:cNvSpPr>
          <p:nvPr>
            <p:ph type="sldNum" sz="quarter" idx="4294967295"/>
          </p:nvPr>
        </p:nvSpPr>
        <p:spPr>
          <a:xfrm>
            <a:off x="8737600" y="6245225"/>
            <a:ext cx="2844800" cy="476250"/>
          </a:xfrm>
          <a:prstGeom prst="rect">
            <a:avLst/>
          </a:prstGeom>
        </p:spPr>
        <p:txBody>
          <a:bodyPr/>
          <a:lstStyle/>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altLang="zh-CN" sz="1800" b="0" i="0" u="none" strike="noStrike" kern="1200" cap="none" spc="0" normalizeH="0" baseline="0" noProof="1">
                <a:ln>
                  <a:noFill/>
                </a:ln>
                <a:solidFill>
                  <a:srgbClr val="000000"/>
                </a:solidFill>
                <a:effectLst/>
                <a:uLnTx/>
                <a:uFillTx/>
                <a:latin typeface="Trebuchet MS" panose="020B0603020202020204" pitchFamily="34" charset="0"/>
                <a:ea typeface="宋体" panose="02010600030101010101" pitchFamily="2" charset="-122"/>
              </a:rPr>
              <a:t>www.globalintelligence.com – </a:t>
            </a:r>
            <a:r>
              <a:rPr kumimoji="0" lang="en-GB" altLang="zh-CN" sz="1800" b="0" i="0" u="none" strike="noStrike" kern="1200" cap="none" spc="0" normalizeH="0" baseline="0" noProof="1">
                <a:ln>
                  <a:noFill/>
                </a:ln>
                <a:solidFill>
                  <a:srgbClr val="808080"/>
                </a:solidFill>
                <a:effectLst/>
                <a:uLnTx/>
                <a:uFillTx/>
                <a:latin typeface="Trebuchet MS" panose="020B0603020202020204" pitchFamily="34" charset="0"/>
                <a:ea typeface="宋体" panose="02010600030101010101" pitchFamily="2" charset="-122"/>
              </a:rPr>
              <a:t>page </a:t>
            </a:r>
            <a:fld id="{D8A2B8C1-2A48-445C-8EF6-468C9B709327}" type="slidenum">
              <a:rPr kumimoji="0" lang="en-GB" altLang="zh-CN" sz="1800" b="0" i="0" u="none" strike="noStrike" kern="1200" cap="none" spc="0" normalizeH="0" baseline="0" noProof="1" smtClean="0">
                <a:ln>
                  <a:noFill/>
                </a:ln>
                <a:solidFill>
                  <a:srgbClr val="808080"/>
                </a:solidFill>
                <a:effectLst/>
                <a:uLnTx/>
                <a:uFillTx/>
                <a:latin typeface="Trebuchet MS" panose="020B0603020202020204" pitchFamily="34" charset="0"/>
                <a:ea typeface="宋体" panose="02010600030101010101" pitchFamily="2" charset="-122"/>
              </a:rPr>
            </a:fld>
            <a:endParaRPr kumimoji="0" lang="en-GB" altLang="zh-CN" sz="1800" b="0" i="0" u="none" strike="noStrike" kern="1200" cap="none" spc="0" normalizeH="0" baseline="0" noProof="1">
              <a:ln>
                <a:noFill/>
              </a:ln>
              <a:solidFill>
                <a:srgbClr val="808080"/>
              </a:solidFill>
              <a:effectLst/>
              <a:uLnTx/>
              <a:uFillTx/>
              <a:latin typeface="Trebuchet MS" panose="020B0603020202020204" pitchFamily="34" charset="0"/>
              <a:ea typeface="宋体" panose="02010600030101010101" pitchFamily="2" charset="-122"/>
            </a:endParaRPr>
          </a:p>
        </p:txBody>
      </p:sp>
      <p:sp>
        <p:nvSpPr>
          <p:cNvPr id="7" name="内容占位符 2"/>
          <p:cNvSpPr>
            <a:spLocks noGrp="1"/>
          </p:cNvSpPr>
          <p:nvPr>
            <p:ph idx="1"/>
          </p:nvPr>
        </p:nvSpPr>
        <p:spPr>
          <a:xfrm>
            <a:off x="142874" y="1000125"/>
            <a:ext cx="5797278" cy="5429250"/>
          </a:xfrm>
        </p:spPr>
        <p:txBody>
          <a:bodyPr/>
          <a:lstStyle/>
          <a:p>
            <a:r>
              <a:rPr lang="en-US" altLang="zh-CN" sz="2000" dirty="0"/>
              <a:t>ASCII</a:t>
            </a:r>
            <a:endParaRPr lang="en-US" altLang="zh-CN" sz="2000" dirty="0"/>
          </a:p>
          <a:p>
            <a:pPr lvl="1"/>
            <a:r>
              <a:rPr lang="zh-CN" altLang="en-US" sz="1800" dirty="0"/>
              <a:t>英文字符集 </a:t>
            </a:r>
            <a:r>
              <a:rPr lang="en-US" altLang="zh-CN" sz="1800" dirty="0"/>
              <a:t>1</a:t>
            </a:r>
            <a:r>
              <a:rPr lang="zh-CN" altLang="en-US" sz="1800" dirty="0"/>
              <a:t>个字节</a:t>
            </a:r>
            <a:endParaRPr lang="en-US" altLang="zh-CN" sz="1800" dirty="0"/>
          </a:p>
          <a:p>
            <a:r>
              <a:rPr lang="en-US" altLang="zh-CN" sz="2000" dirty="0"/>
              <a:t>ISO8859-1</a:t>
            </a:r>
            <a:endParaRPr lang="en-US" altLang="zh-CN" sz="2000" dirty="0"/>
          </a:p>
          <a:p>
            <a:pPr lvl="1"/>
            <a:r>
              <a:rPr lang="zh-CN" altLang="en-US" sz="1800" dirty="0"/>
              <a:t>西欧字符集  </a:t>
            </a:r>
            <a:r>
              <a:rPr lang="en-US" altLang="zh-CN" sz="1800" dirty="0"/>
              <a:t>1</a:t>
            </a:r>
            <a:r>
              <a:rPr lang="zh-CN" altLang="en-US" sz="1800" dirty="0"/>
              <a:t>个字节</a:t>
            </a:r>
            <a:endParaRPr lang="en-US" altLang="zh-CN" sz="1800" dirty="0"/>
          </a:p>
          <a:p>
            <a:r>
              <a:rPr lang="en-US" altLang="zh-CN" sz="2000" dirty="0"/>
              <a:t>BIG5</a:t>
            </a:r>
            <a:endParaRPr lang="en-US" altLang="zh-CN" sz="2000" dirty="0"/>
          </a:p>
          <a:p>
            <a:pPr lvl="1"/>
            <a:r>
              <a:rPr lang="zh-CN" altLang="en-US" sz="1800" dirty="0"/>
              <a:t>台湾的大五码，表示繁体汉字  </a:t>
            </a:r>
            <a:r>
              <a:rPr lang="en-US" altLang="zh-CN" sz="1800" dirty="0"/>
              <a:t>2</a:t>
            </a:r>
            <a:r>
              <a:rPr lang="zh-CN" altLang="en-US" sz="1800" dirty="0"/>
              <a:t>个字节</a:t>
            </a:r>
            <a:endParaRPr lang="en-US" altLang="zh-CN" sz="1800" dirty="0"/>
          </a:p>
          <a:p>
            <a:r>
              <a:rPr lang="en-US" altLang="zh-CN" sz="2000" dirty="0"/>
              <a:t>GB2312</a:t>
            </a:r>
            <a:endParaRPr lang="en-US" altLang="zh-CN" sz="2000" dirty="0"/>
          </a:p>
          <a:p>
            <a:pPr lvl="1"/>
            <a:r>
              <a:rPr lang="zh-CN" altLang="en-US" sz="1800" dirty="0"/>
              <a:t>大陆使用最早、最广的简体中文字符集 </a:t>
            </a:r>
            <a:r>
              <a:rPr lang="en-US" altLang="zh-CN" sz="1800" dirty="0"/>
              <a:t>2</a:t>
            </a:r>
            <a:r>
              <a:rPr lang="zh-CN" altLang="en-US" sz="1800" dirty="0"/>
              <a:t>个字节</a:t>
            </a:r>
            <a:endParaRPr lang="en-US" altLang="zh-CN" sz="1800" dirty="0"/>
          </a:p>
          <a:p>
            <a:r>
              <a:rPr lang="en-US" altLang="zh-CN" sz="2000" dirty="0"/>
              <a:t>GBK</a:t>
            </a:r>
            <a:endParaRPr lang="en-US" altLang="zh-CN" sz="2000" dirty="0"/>
          </a:p>
          <a:p>
            <a:pPr lvl="1"/>
            <a:r>
              <a:rPr lang="en-US" altLang="zh-CN" sz="1800" dirty="0"/>
              <a:t>GB2312</a:t>
            </a:r>
            <a:r>
              <a:rPr lang="zh-CN" altLang="en-US" sz="1800" dirty="0"/>
              <a:t>的扩展，可以表示繁体中文  </a:t>
            </a:r>
            <a:r>
              <a:rPr lang="en-US" altLang="zh-CN" sz="1800" dirty="0"/>
              <a:t>2</a:t>
            </a:r>
            <a:r>
              <a:rPr lang="zh-CN" altLang="en-US" sz="1800" dirty="0"/>
              <a:t>个字节</a:t>
            </a:r>
            <a:endParaRPr lang="en-US" altLang="zh-CN" sz="1800" dirty="0"/>
          </a:p>
          <a:p>
            <a:r>
              <a:rPr lang="en-US" altLang="zh-CN" sz="2000" dirty="0"/>
              <a:t>GB18030</a:t>
            </a:r>
            <a:endParaRPr lang="en-US" altLang="zh-CN" sz="2000" dirty="0"/>
          </a:p>
          <a:p>
            <a:pPr lvl="1"/>
            <a:r>
              <a:rPr lang="zh-CN" altLang="en-US" sz="1800" dirty="0"/>
              <a:t>最新</a:t>
            </a:r>
            <a:r>
              <a:rPr lang="en-US" altLang="zh-CN" sz="1800" dirty="0"/>
              <a:t>GBK</a:t>
            </a:r>
            <a:r>
              <a:rPr lang="zh-CN" altLang="en-US" sz="1800" dirty="0"/>
              <a:t>的扩展，可以表示汉字、维吾尔文、藏文等中华民族字符  </a:t>
            </a:r>
            <a:r>
              <a:rPr lang="en-US" altLang="zh-CN" sz="1800" dirty="0"/>
              <a:t>2</a:t>
            </a:r>
            <a:r>
              <a:rPr lang="zh-CN" altLang="en-US" sz="1800" dirty="0"/>
              <a:t>个字节</a:t>
            </a:r>
            <a:endParaRPr lang="en-US" altLang="zh-CN" sz="1800" dirty="0"/>
          </a:p>
          <a:p>
            <a:r>
              <a:rPr lang="en-US" altLang="zh-CN" sz="2000" dirty="0"/>
              <a:t>Unicode</a:t>
            </a:r>
            <a:endParaRPr lang="en-US" altLang="zh-CN" sz="2000" dirty="0"/>
          </a:p>
          <a:p>
            <a:pPr lvl="1"/>
            <a:r>
              <a:rPr lang="zh-CN" altLang="en-US" sz="1800" dirty="0"/>
              <a:t>国际通用字符集  </a:t>
            </a:r>
            <a:r>
              <a:rPr lang="en-US" altLang="zh-CN" sz="1800" dirty="0"/>
              <a:t>2</a:t>
            </a:r>
            <a:r>
              <a:rPr lang="zh-CN" altLang="en-US" sz="1800" dirty="0"/>
              <a:t>个字节</a:t>
            </a:r>
            <a:endParaRPr lang="zh-CN" altLang="en-US" sz="1800" dirty="0"/>
          </a:p>
        </p:txBody>
      </p:sp>
      <p:pic>
        <p:nvPicPr>
          <p:cNvPr id="8" name="内容占位符 3"/>
          <p:cNvPicPr/>
          <p:nvPr/>
        </p:nvPicPr>
        <p:blipFill>
          <a:blip r:embed="rId1" cstate="print"/>
          <a:srcRect/>
          <a:stretch>
            <a:fillRect/>
          </a:stretch>
        </p:blipFill>
        <p:spPr bwMode="auto">
          <a:xfrm>
            <a:off x="6251850" y="1232693"/>
            <a:ext cx="4530450" cy="48887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zh-CN" altLang="en-US" dirty="0"/>
              <a:t>网络基础</a:t>
            </a:r>
            <a:endParaRPr lang="zh-CN" altLang="en-US" dirty="0"/>
          </a:p>
        </p:txBody>
      </p:sp>
      <p:sp>
        <p:nvSpPr>
          <p:cNvPr id="3" name="内容占位符 2"/>
          <p:cNvSpPr>
            <a:spLocks noGrp="1"/>
          </p:cNvSpPr>
          <p:nvPr>
            <p:ph idx="1"/>
          </p:nvPr>
        </p:nvSpPr>
        <p:spPr/>
        <p:txBody>
          <a:bodyPr/>
          <a:lstStyle/>
          <a:p>
            <a:r>
              <a:rPr lang="zh-CN" altLang="en-US" dirty="0"/>
              <a:t>如何在网络中唯一标识一台计算机</a:t>
            </a:r>
            <a:r>
              <a:rPr lang="zh-CN" altLang="en-US"/>
              <a:t>？                           </a:t>
            </a:r>
            <a:r>
              <a:rPr lang="en-US" altLang="zh-CN" smtClean="0">
                <a:solidFill>
                  <a:srgbClr val="FF0000"/>
                </a:solidFill>
              </a:rPr>
              <a:t>ip</a:t>
            </a:r>
            <a:r>
              <a:rPr lang="zh-CN" altLang="en-US" dirty="0">
                <a:solidFill>
                  <a:srgbClr val="FF0000"/>
                </a:solidFill>
              </a:rPr>
              <a:t>地址</a:t>
            </a:r>
            <a:endParaRPr lang="en-US" altLang="zh-CN" dirty="0">
              <a:solidFill>
                <a:srgbClr val="FF0000"/>
              </a:solidFill>
            </a:endParaRPr>
          </a:p>
          <a:p>
            <a:r>
              <a:rPr lang="zh-CN" altLang="en-US" dirty="0"/>
              <a:t>同一台计算机上的多个程序如何共用网络而不冲突</a:t>
            </a:r>
            <a:r>
              <a:rPr lang="zh-CN" altLang="en-US"/>
              <a:t>？     </a:t>
            </a:r>
            <a:r>
              <a:rPr lang="zh-CN" altLang="en-US" smtClean="0"/>
              <a:t>        </a:t>
            </a:r>
            <a:r>
              <a:rPr lang="zh-CN" altLang="en-US" smtClean="0">
                <a:solidFill>
                  <a:srgbClr val="FF0000"/>
                </a:solidFill>
              </a:rPr>
              <a:t>网络</a:t>
            </a:r>
            <a:r>
              <a:rPr lang="zh-CN" altLang="en-US" dirty="0">
                <a:solidFill>
                  <a:srgbClr val="FF0000"/>
                </a:solidFill>
              </a:rPr>
              <a:t>端口 </a:t>
            </a:r>
            <a:endParaRPr lang="en-US" altLang="zh-CN" dirty="0">
              <a:solidFill>
                <a:srgbClr val="FF0000"/>
              </a:solidFill>
            </a:endParaRPr>
          </a:p>
          <a:p>
            <a:r>
              <a:rPr lang="zh-CN" altLang="en-US" dirty="0"/>
              <a:t>不同的计算机通信怎么才能互相理解？                         </a:t>
            </a:r>
            <a:r>
              <a:rPr lang="zh-CN" altLang="en-US" dirty="0">
                <a:solidFill>
                  <a:srgbClr val="FF0000"/>
                </a:solidFill>
              </a:rPr>
              <a:t>使用相同的协议</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en-US" altLang="zh-CN" dirty="0" err="1"/>
              <a:t>wireshark</a:t>
            </a:r>
            <a:r>
              <a:rPr lang="zh-CN" altLang="en-US" dirty="0"/>
              <a:t>安装和</a:t>
            </a:r>
            <a:r>
              <a:rPr lang="zh-CN" altLang="en-US" dirty="0" smtClean="0"/>
              <a:t>使用</a:t>
            </a:r>
            <a:endParaRPr lang="zh-CN" altLang="en-US" dirty="0"/>
          </a:p>
        </p:txBody>
      </p:sp>
      <p:sp>
        <p:nvSpPr>
          <p:cNvPr id="3" name="内容占位符 2"/>
          <p:cNvSpPr>
            <a:spLocks noGrp="1"/>
          </p:cNvSpPr>
          <p:nvPr>
            <p:ph idx="1"/>
          </p:nvPr>
        </p:nvSpPr>
        <p:spPr/>
        <p:txBody>
          <a:bodyPr/>
          <a:lstStyle/>
          <a:p>
            <a:r>
              <a:rPr lang="en-US" altLang="zh-CN" dirty="0" err="1" smtClean="0"/>
              <a:t>wireshark</a:t>
            </a:r>
            <a:r>
              <a:rPr lang="zh-CN" altLang="en-US" dirty="0"/>
              <a:t>是一个</a:t>
            </a:r>
            <a:r>
              <a:rPr lang="zh-CN" altLang="en-US" dirty="0">
                <a:solidFill>
                  <a:srgbClr val="FF0000"/>
                </a:solidFill>
              </a:rPr>
              <a:t>网络抓包</a:t>
            </a:r>
            <a:r>
              <a:rPr lang="zh-CN" altLang="en-US" dirty="0" smtClean="0"/>
              <a:t>软件： 所有流经本电脑的数据（不论收发），都可以获取（</a:t>
            </a:r>
            <a:r>
              <a:rPr lang="en-US" altLang="zh-CN" dirty="0" smtClean="0"/>
              <a:t>win</a:t>
            </a:r>
            <a:r>
              <a:rPr lang="zh-CN" altLang="en-US" dirty="0" smtClean="0"/>
              <a:t>系统安装时如果出现无法定位输入点。。。需要安装</a:t>
            </a:r>
            <a:r>
              <a:rPr lang="en-US" altLang="zh-CN" dirty="0" err="1" smtClean="0"/>
              <a:t>winpcap</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pPr marL="0" indent="0">
              <a:buNone/>
            </a:pPr>
            <a:endParaRPr lang="en-US" altLang="zh-CN" dirty="0" smtClean="0"/>
          </a:p>
          <a:p>
            <a:r>
              <a:rPr lang="en-US" altLang="zh-CN" dirty="0" smtClean="0"/>
              <a:t>No</a:t>
            </a:r>
            <a:r>
              <a:rPr lang="zh-CN" altLang="en-US" dirty="0" smtClean="0"/>
              <a:t>显示序号：表示已经抓到了多少个数据包</a:t>
            </a:r>
            <a:endParaRPr lang="en-US" altLang="zh-CN" dirty="0" smtClean="0"/>
          </a:p>
          <a:p>
            <a:r>
              <a:rPr lang="en-US" altLang="zh-CN" dirty="0" smtClean="0"/>
              <a:t>time</a:t>
            </a:r>
            <a:r>
              <a:rPr lang="zh-CN" altLang="en-US" dirty="0" smtClean="0"/>
              <a:t>：表示抓到数据包所经过的时间</a:t>
            </a:r>
            <a:endParaRPr lang="en-US" altLang="zh-CN" dirty="0" smtClean="0"/>
          </a:p>
          <a:p>
            <a:r>
              <a:rPr lang="en-US" altLang="zh-CN" dirty="0" err="1" smtClean="0"/>
              <a:t>sourct</a:t>
            </a:r>
            <a:r>
              <a:rPr lang="zh-CN" altLang="en-US" dirty="0" smtClean="0"/>
              <a:t>：源</a:t>
            </a:r>
            <a:r>
              <a:rPr lang="en-US" altLang="zh-CN" dirty="0" smtClean="0"/>
              <a:t>IP</a:t>
            </a:r>
            <a:r>
              <a:rPr lang="zh-CN" altLang="en-US" dirty="0" smtClean="0"/>
              <a:t>，</a:t>
            </a:r>
            <a:r>
              <a:rPr lang="en-US" altLang="zh-CN" dirty="0" smtClean="0"/>
              <a:t>destination</a:t>
            </a:r>
            <a:r>
              <a:rPr lang="zh-CN" altLang="en-US" dirty="0" smtClean="0"/>
              <a:t>：目的</a:t>
            </a:r>
            <a:r>
              <a:rPr lang="en-US" altLang="zh-CN" dirty="0" smtClean="0"/>
              <a:t>IP</a:t>
            </a:r>
            <a:r>
              <a:rPr lang="zh-CN" altLang="en-US" dirty="0" smtClean="0"/>
              <a:t>，</a:t>
            </a:r>
            <a:r>
              <a:rPr lang="en-US" altLang="zh-CN" dirty="0" smtClean="0"/>
              <a:t>protocol</a:t>
            </a:r>
            <a:r>
              <a:rPr lang="zh-CN" altLang="en-US" dirty="0" smtClean="0"/>
              <a:t>：使用的协议</a:t>
            </a:r>
            <a:endParaRPr lang="en-US" altLang="zh-CN" dirty="0" smtClean="0"/>
          </a:p>
          <a:p>
            <a:r>
              <a:rPr lang="en-US" altLang="zh-CN" dirty="0" smtClean="0"/>
              <a:t>length</a:t>
            </a:r>
            <a:r>
              <a:rPr lang="zh-CN" altLang="en-US" dirty="0" smtClean="0"/>
              <a:t>：数据包的长度（字节）</a:t>
            </a:r>
            <a:endParaRPr lang="en-US" altLang="zh-CN" dirty="0" smtClean="0"/>
          </a:p>
          <a:p>
            <a:r>
              <a:rPr lang="en-US" altLang="zh-CN" dirty="0" smtClean="0"/>
              <a:t>info</a:t>
            </a:r>
            <a:r>
              <a:rPr lang="zh-CN" altLang="en-US" dirty="0" smtClean="0"/>
              <a:t>：</a:t>
            </a:r>
            <a:r>
              <a:rPr lang="en-US" altLang="zh-CN" dirty="0" err="1" smtClean="0"/>
              <a:t>wireshark</a:t>
            </a:r>
            <a:r>
              <a:rPr lang="zh-CN" altLang="en-US" dirty="0" smtClean="0"/>
              <a:t>对这个数据包的理解</a:t>
            </a:r>
            <a:endParaRPr lang="en-US" altLang="zh-CN" dirty="0" smtClean="0"/>
          </a:p>
          <a:p>
            <a:endParaRPr lang="zh-CN" altLang="en-US" dirty="0"/>
          </a:p>
        </p:txBody>
      </p:sp>
      <p:pic>
        <p:nvPicPr>
          <p:cNvPr id="5" name="图片 4"/>
          <p:cNvPicPr>
            <a:picLocks noChangeAspect="1"/>
          </p:cNvPicPr>
          <p:nvPr/>
        </p:nvPicPr>
        <p:blipFill>
          <a:blip r:embed="rId1"/>
          <a:stretch>
            <a:fillRect/>
          </a:stretch>
        </p:blipFill>
        <p:spPr>
          <a:xfrm>
            <a:off x="349023" y="2010455"/>
            <a:ext cx="11728414" cy="1957388"/>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en-US" altLang="zh-CN" dirty="0" err="1"/>
              <a:t>wireshark</a:t>
            </a:r>
            <a:r>
              <a:rPr lang="zh-CN" altLang="en-US" dirty="0"/>
              <a:t>安装和使用</a:t>
            </a:r>
            <a:endParaRPr lang="zh-CN" altLang="en-US" dirty="0"/>
          </a:p>
        </p:txBody>
      </p:sp>
      <p:sp>
        <p:nvSpPr>
          <p:cNvPr id="3" name="内容占位符 2"/>
          <p:cNvSpPr>
            <a:spLocks noGrp="1"/>
          </p:cNvSpPr>
          <p:nvPr>
            <p:ph idx="1"/>
          </p:nvPr>
        </p:nvSpPr>
        <p:spPr/>
        <p:txBody>
          <a:bodyPr/>
          <a:lstStyle/>
          <a:p>
            <a:r>
              <a:rPr lang="zh-CN" altLang="en-US" dirty="0" smtClean="0"/>
              <a:t>过滤规则</a:t>
            </a:r>
            <a:endParaRPr lang="en-US" altLang="zh-CN" dirty="0" smtClean="0"/>
          </a:p>
          <a:p>
            <a:endParaRPr lang="en-US" altLang="zh-CN" dirty="0"/>
          </a:p>
          <a:p>
            <a:endParaRPr lang="en-US" altLang="zh-CN" dirty="0" smtClean="0"/>
          </a:p>
          <a:p>
            <a:r>
              <a:rPr lang="en-US" altLang="zh-CN" b="1" dirty="0"/>
              <a:t>1.</a:t>
            </a:r>
            <a:r>
              <a:rPr lang="zh-CN" altLang="en-US" b="1" dirty="0"/>
              <a:t>过滤</a:t>
            </a:r>
            <a:r>
              <a:rPr lang="en-US" altLang="zh-CN" b="1" dirty="0"/>
              <a:t>IP</a:t>
            </a:r>
            <a:r>
              <a:rPr lang="zh-CN" altLang="en-US" b="1" dirty="0"/>
              <a:t>，如来源</a:t>
            </a:r>
            <a:r>
              <a:rPr lang="en-US" altLang="zh-CN" b="1" dirty="0"/>
              <a:t>IP</a:t>
            </a:r>
            <a:r>
              <a:rPr lang="zh-CN" altLang="en-US" b="1" dirty="0"/>
              <a:t>或者目标</a:t>
            </a:r>
            <a:r>
              <a:rPr lang="en-US" altLang="zh-CN" b="1" dirty="0"/>
              <a:t>IP</a:t>
            </a:r>
            <a:r>
              <a:rPr lang="zh-CN" altLang="en-US" b="1" dirty="0"/>
              <a:t>等于某个</a:t>
            </a:r>
            <a:r>
              <a:rPr lang="en-US" altLang="zh-CN" b="1" dirty="0"/>
              <a:t>IP</a:t>
            </a:r>
            <a:endParaRPr lang="en-US" altLang="zh-CN" b="1" dirty="0"/>
          </a:p>
          <a:p>
            <a:r>
              <a:rPr lang="zh-CN" altLang="en-US" dirty="0"/>
              <a:t>例子</a:t>
            </a:r>
            <a:r>
              <a:rPr lang="en-US" altLang="zh-CN" dirty="0" smtClean="0"/>
              <a:t>:</a:t>
            </a:r>
            <a:endParaRPr lang="en-US" altLang="zh-CN" dirty="0" smtClean="0"/>
          </a:p>
          <a:p>
            <a:r>
              <a:rPr lang="zh-CN" altLang="en-US" dirty="0"/>
              <a:t>查找目的地址为</a:t>
            </a:r>
            <a:r>
              <a:rPr lang="en-US" altLang="zh-CN" dirty="0"/>
              <a:t>192.168.101.8</a:t>
            </a:r>
            <a:r>
              <a:rPr lang="zh-CN" altLang="en-US" dirty="0"/>
              <a:t>的</a:t>
            </a:r>
            <a:r>
              <a:rPr lang="zh-CN" altLang="en-US" dirty="0" smtClean="0"/>
              <a:t>包</a:t>
            </a:r>
            <a:endParaRPr lang="en-US" altLang="zh-CN" dirty="0" smtClean="0"/>
          </a:p>
          <a:p>
            <a:r>
              <a:rPr lang="en-US" altLang="zh-CN" dirty="0" err="1" smtClean="0"/>
              <a:t>ip.dst</a:t>
            </a:r>
            <a:r>
              <a:rPr lang="en-US" altLang="zh-CN" dirty="0"/>
              <a:t>==</a:t>
            </a:r>
            <a:r>
              <a:rPr lang="en-US" altLang="zh-CN" dirty="0" smtClean="0"/>
              <a:t>192.168.101.8</a:t>
            </a:r>
            <a:endParaRPr lang="en-US" altLang="zh-CN" dirty="0"/>
          </a:p>
          <a:p>
            <a:r>
              <a:rPr lang="zh-CN" altLang="en-US" dirty="0" smtClean="0"/>
              <a:t>查找源地址</a:t>
            </a:r>
            <a:r>
              <a:rPr lang="en-US" altLang="zh-CN" dirty="0" err="1" smtClean="0"/>
              <a:t>ip.src</a:t>
            </a:r>
            <a:r>
              <a:rPr lang="en-US" altLang="zh-CN" dirty="0"/>
              <a:t>==</a:t>
            </a:r>
            <a:r>
              <a:rPr lang="en-US" altLang="zh-CN" dirty="0" smtClean="0"/>
              <a:t>1.1.1.1</a:t>
            </a:r>
            <a:br>
              <a:rPr lang="en-US" altLang="zh-CN" dirty="0" smtClean="0"/>
            </a:br>
            <a:endParaRPr lang="en-US" altLang="zh-CN" dirty="0"/>
          </a:p>
          <a:p>
            <a:r>
              <a:rPr lang="en-US" altLang="zh-CN" dirty="0" err="1"/>
              <a:t>ip.src</a:t>
            </a:r>
            <a:r>
              <a:rPr lang="en-US" altLang="zh-CN" dirty="0"/>
              <a:t> </a:t>
            </a:r>
            <a:r>
              <a:rPr lang="en-US" altLang="zh-CN" dirty="0" err="1"/>
              <a:t>eq</a:t>
            </a:r>
            <a:r>
              <a:rPr lang="en-US" altLang="zh-CN" dirty="0"/>
              <a:t> 192.168.1.107 or </a:t>
            </a:r>
            <a:r>
              <a:rPr lang="en-US" altLang="zh-CN" dirty="0" err="1"/>
              <a:t>ip.dst</a:t>
            </a:r>
            <a:r>
              <a:rPr lang="en-US" altLang="zh-CN" dirty="0"/>
              <a:t> </a:t>
            </a:r>
            <a:r>
              <a:rPr lang="en-US" altLang="zh-CN" dirty="0" err="1"/>
              <a:t>eq</a:t>
            </a:r>
            <a:r>
              <a:rPr lang="en-US" altLang="zh-CN" dirty="0"/>
              <a:t> </a:t>
            </a:r>
            <a:r>
              <a:rPr lang="en-US" altLang="zh-CN" dirty="0" smtClean="0"/>
              <a:t>192.168.1.107</a:t>
            </a:r>
            <a:br>
              <a:rPr lang="en-US" altLang="zh-CN" dirty="0" smtClean="0"/>
            </a:br>
            <a:r>
              <a:rPr lang="zh-CN" altLang="en-US" dirty="0" smtClean="0"/>
              <a:t>或者</a:t>
            </a:r>
            <a:r>
              <a:rPr lang="en-US" altLang="zh-CN" dirty="0" err="1" smtClean="0"/>
              <a:t>ip.addr</a:t>
            </a:r>
            <a:r>
              <a:rPr lang="en-US" altLang="zh-CN" dirty="0"/>
              <a:t> </a:t>
            </a:r>
            <a:r>
              <a:rPr lang="en-US" altLang="zh-CN" dirty="0" err="1"/>
              <a:t>eq</a:t>
            </a:r>
            <a:r>
              <a:rPr lang="en-US" altLang="zh-CN" dirty="0"/>
              <a:t> 192.168.1.107  </a:t>
            </a:r>
            <a:r>
              <a:rPr lang="zh-CN" altLang="en-US" dirty="0"/>
              <a:t>都能显示来源</a:t>
            </a:r>
            <a:r>
              <a:rPr lang="en-US" altLang="zh-CN" dirty="0"/>
              <a:t>IP</a:t>
            </a:r>
            <a:r>
              <a:rPr lang="zh-CN" altLang="en-US" dirty="0"/>
              <a:t>和目标</a:t>
            </a:r>
            <a:r>
              <a:rPr lang="en-US" altLang="zh-CN" dirty="0"/>
              <a:t>IP</a:t>
            </a:r>
            <a:endParaRPr lang="en-US" altLang="zh-CN" dirty="0"/>
          </a:p>
          <a:p>
            <a:endParaRPr lang="zh-CN" altLang="en-US" dirty="0"/>
          </a:p>
        </p:txBody>
      </p:sp>
      <p:pic>
        <p:nvPicPr>
          <p:cNvPr id="6" name="图片 5"/>
          <p:cNvPicPr>
            <a:picLocks noChangeAspect="1"/>
          </p:cNvPicPr>
          <p:nvPr/>
        </p:nvPicPr>
        <p:blipFill>
          <a:blip r:embed="rId1"/>
          <a:stretch>
            <a:fillRect/>
          </a:stretch>
        </p:blipFill>
        <p:spPr>
          <a:xfrm>
            <a:off x="123669" y="1602921"/>
            <a:ext cx="11458731" cy="603813"/>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en-US" altLang="zh-CN" dirty="0" err="1"/>
              <a:t>wireshark</a:t>
            </a:r>
            <a:r>
              <a:rPr lang="zh-CN" altLang="en-US" dirty="0"/>
              <a:t>安装和使用</a:t>
            </a:r>
            <a:endParaRPr lang="zh-CN" altLang="en-US" dirty="0"/>
          </a:p>
        </p:txBody>
      </p:sp>
      <p:sp>
        <p:nvSpPr>
          <p:cNvPr id="3" name="内容占位符 2"/>
          <p:cNvSpPr>
            <a:spLocks noGrp="1"/>
          </p:cNvSpPr>
          <p:nvPr>
            <p:ph idx="1"/>
          </p:nvPr>
        </p:nvSpPr>
        <p:spPr/>
        <p:txBody>
          <a:bodyPr/>
          <a:lstStyle/>
          <a:p>
            <a:r>
              <a:rPr lang="zh-CN" altLang="en-US" dirty="0" smtClean="0"/>
              <a:t>过滤规则</a:t>
            </a:r>
            <a:endParaRPr lang="en-US" altLang="zh-CN" dirty="0" smtClean="0"/>
          </a:p>
          <a:p>
            <a:endParaRPr lang="en-US" altLang="zh-CN" dirty="0"/>
          </a:p>
          <a:p>
            <a:endParaRPr lang="en-US" altLang="zh-CN" dirty="0" smtClean="0"/>
          </a:p>
          <a:p>
            <a:r>
              <a:rPr lang="en-US" altLang="zh-CN" b="1" dirty="0"/>
              <a:t>2.</a:t>
            </a:r>
            <a:r>
              <a:rPr lang="zh-CN" altLang="en-US" b="1" dirty="0"/>
              <a:t>过滤端口</a:t>
            </a:r>
            <a:endParaRPr lang="zh-CN" altLang="en-US" b="1" dirty="0"/>
          </a:p>
          <a:p>
            <a:r>
              <a:rPr lang="zh-CN" altLang="en-US" dirty="0"/>
              <a:t>例子</a:t>
            </a:r>
            <a:r>
              <a:rPr lang="en-US" altLang="zh-CN" dirty="0"/>
              <a:t>:</a:t>
            </a:r>
            <a:endParaRPr lang="en-US" altLang="zh-CN" dirty="0"/>
          </a:p>
          <a:p>
            <a:r>
              <a:rPr lang="en-US" altLang="zh-CN" dirty="0" err="1"/>
              <a:t>tcp.port</a:t>
            </a:r>
            <a:r>
              <a:rPr lang="en-US" altLang="zh-CN" dirty="0"/>
              <a:t> </a:t>
            </a:r>
            <a:r>
              <a:rPr lang="en-US" altLang="zh-CN" dirty="0" err="1"/>
              <a:t>eq</a:t>
            </a:r>
            <a:r>
              <a:rPr lang="en-US" altLang="zh-CN" dirty="0"/>
              <a:t> 80 // </a:t>
            </a:r>
            <a:r>
              <a:rPr lang="zh-CN" altLang="en-US" dirty="0"/>
              <a:t>不管端口是来源的还是目标的都显示</a:t>
            </a:r>
            <a:endParaRPr lang="zh-CN" altLang="en-US" dirty="0"/>
          </a:p>
          <a:p>
            <a:r>
              <a:rPr lang="en-US" altLang="zh-CN" dirty="0" err="1"/>
              <a:t>tcp.port</a:t>
            </a:r>
            <a:r>
              <a:rPr lang="en-US" altLang="zh-CN" dirty="0"/>
              <a:t> == 80</a:t>
            </a:r>
            <a:endParaRPr lang="en-US" altLang="zh-CN" dirty="0"/>
          </a:p>
          <a:p>
            <a:r>
              <a:rPr lang="en-US" altLang="zh-CN" dirty="0" err="1" smtClean="0"/>
              <a:t>tcp.port</a:t>
            </a:r>
            <a:r>
              <a:rPr lang="en-US" altLang="zh-CN" dirty="0"/>
              <a:t> </a:t>
            </a:r>
            <a:r>
              <a:rPr lang="en-US" altLang="zh-CN" dirty="0" err="1"/>
              <a:t>eq</a:t>
            </a:r>
            <a:r>
              <a:rPr lang="en-US" altLang="zh-CN" dirty="0"/>
              <a:t> 80 or </a:t>
            </a:r>
            <a:r>
              <a:rPr lang="en-US" altLang="zh-CN" dirty="0" err="1"/>
              <a:t>udp.port</a:t>
            </a:r>
            <a:r>
              <a:rPr lang="en-US" altLang="zh-CN" dirty="0"/>
              <a:t> </a:t>
            </a:r>
            <a:r>
              <a:rPr lang="en-US" altLang="zh-CN" dirty="0" err="1"/>
              <a:t>eq</a:t>
            </a:r>
            <a:r>
              <a:rPr lang="en-US" altLang="zh-CN" dirty="0"/>
              <a:t> 80</a:t>
            </a:r>
            <a:endParaRPr lang="en-US" altLang="zh-CN" dirty="0"/>
          </a:p>
          <a:p>
            <a:r>
              <a:rPr lang="en-US" altLang="zh-CN" dirty="0" err="1"/>
              <a:t>tcp.dstport</a:t>
            </a:r>
            <a:r>
              <a:rPr lang="en-US" altLang="zh-CN" dirty="0"/>
              <a:t> == 80 // </a:t>
            </a:r>
            <a:r>
              <a:rPr lang="zh-CN" altLang="en-US" dirty="0"/>
              <a:t>只显</a:t>
            </a:r>
            <a:r>
              <a:rPr lang="en-US" altLang="zh-CN" dirty="0" err="1"/>
              <a:t>tcp</a:t>
            </a:r>
            <a:r>
              <a:rPr lang="zh-CN" altLang="en-US" dirty="0"/>
              <a:t>协议的目标端口</a:t>
            </a:r>
            <a:r>
              <a:rPr lang="en-US" altLang="zh-CN" dirty="0"/>
              <a:t>80</a:t>
            </a:r>
            <a:endParaRPr lang="en-US" altLang="zh-CN" dirty="0"/>
          </a:p>
          <a:p>
            <a:r>
              <a:rPr lang="en-US" altLang="zh-CN" dirty="0" err="1"/>
              <a:t>tcp.srcport</a:t>
            </a:r>
            <a:r>
              <a:rPr lang="en-US" altLang="zh-CN" dirty="0"/>
              <a:t> == 80 // </a:t>
            </a:r>
            <a:r>
              <a:rPr lang="zh-CN" altLang="en-US" dirty="0"/>
              <a:t>只显</a:t>
            </a:r>
            <a:r>
              <a:rPr lang="en-US" altLang="zh-CN" dirty="0" err="1"/>
              <a:t>tcp</a:t>
            </a:r>
            <a:r>
              <a:rPr lang="zh-CN" altLang="en-US" dirty="0"/>
              <a:t>协议的来源端口</a:t>
            </a:r>
            <a:r>
              <a:rPr lang="en-US" altLang="zh-CN" dirty="0"/>
              <a:t>80</a:t>
            </a:r>
            <a:endParaRPr lang="en-US" altLang="zh-CN" dirty="0"/>
          </a:p>
          <a:p>
            <a:pPr latinLnBrk="0"/>
            <a:r>
              <a:rPr lang="en-US" altLang="zh-CN" dirty="0" err="1"/>
              <a:t>udp.port</a:t>
            </a:r>
            <a:r>
              <a:rPr lang="en-US" altLang="zh-CN" dirty="0"/>
              <a:t> </a:t>
            </a:r>
            <a:r>
              <a:rPr lang="en-US" altLang="zh-CN" dirty="0" err="1"/>
              <a:t>eq</a:t>
            </a:r>
            <a:r>
              <a:rPr lang="en-US" altLang="zh-CN" dirty="0"/>
              <a:t> 15000</a:t>
            </a:r>
            <a:endParaRPr lang="en-US" altLang="zh-CN" dirty="0"/>
          </a:p>
          <a:p>
            <a:endParaRPr lang="zh-CN" altLang="en-US" dirty="0"/>
          </a:p>
        </p:txBody>
      </p:sp>
      <p:pic>
        <p:nvPicPr>
          <p:cNvPr id="6" name="图片 5"/>
          <p:cNvPicPr>
            <a:picLocks noChangeAspect="1"/>
          </p:cNvPicPr>
          <p:nvPr/>
        </p:nvPicPr>
        <p:blipFill>
          <a:blip r:embed="rId1"/>
          <a:stretch>
            <a:fillRect/>
          </a:stretch>
        </p:blipFill>
        <p:spPr>
          <a:xfrm>
            <a:off x="123669" y="1602921"/>
            <a:ext cx="11458731" cy="603813"/>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en-US" altLang="zh-CN" dirty="0" err="1"/>
              <a:t>wireshark</a:t>
            </a:r>
            <a:r>
              <a:rPr lang="zh-CN" altLang="en-US" dirty="0"/>
              <a:t>安装和使用</a:t>
            </a:r>
            <a:endParaRPr lang="zh-CN" altLang="en-US" dirty="0"/>
          </a:p>
        </p:txBody>
      </p:sp>
      <p:sp>
        <p:nvSpPr>
          <p:cNvPr id="3" name="内容占位符 2"/>
          <p:cNvSpPr>
            <a:spLocks noGrp="1"/>
          </p:cNvSpPr>
          <p:nvPr>
            <p:ph idx="1"/>
          </p:nvPr>
        </p:nvSpPr>
        <p:spPr/>
        <p:txBody>
          <a:bodyPr/>
          <a:lstStyle/>
          <a:p>
            <a:r>
              <a:rPr lang="zh-CN" altLang="en-US" dirty="0" smtClean="0"/>
              <a:t>过滤规则</a:t>
            </a:r>
            <a:endParaRPr lang="en-US" altLang="zh-CN" dirty="0" smtClean="0"/>
          </a:p>
          <a:p>
            <a:endParaRPr lang="en-US" altLang="zh-CN" dirty="0"/>
          </a:p>
          <a:p>
            <a:endParaRPr lang="en-US" altLang="zh-CN" dirty="0" smtClean="0"/>
          </a:p>
          <a:p>
            <a:r>
              <a:rPr lang="en-US" altLang="zh-CN" b="1" dirty="0" smtClean="0"/>
              <a:t>3.</a:t>
            </a:r>
            <a:r>
              <a:rPr lang="zh-CN" altLang="en-US" b="1" dirty="0" smtClean="0"/>
              <a:t>过滤协议：</a:t>
            </a:r>
            <a:r>
              <a:rPr lang="zh-CN" altLang="en-US" dirty="0"/>
              <a:t>直接输入协议名</a:t>
            </a:r>
            <a:endParaRPr lang="zh-CN" altLang="en-US" b="1" dirty="0"/>
          </a:p>
          <a:p>
            <a:r>
              <a:rPr lang="zh-CN" altLang="en-US" dirty="0"/>
              <a:t>例子</a:t>
            </a:r>
            <a:r>
              <a:rPr lang="en-US" altLang="zh-CN" dirty="0"/>
              <a:t>:</a:t>
            </a:r>
            <a:endParaRPr lang="en-US" altLang="zh-CN" dirty="0"/>
          </a:p>
          <a:p>
            <a:r>
              <a:rPr lang="en-US" altLang="zh-CN" dirty="0" err="1"/>
              <a:t>tcp</a:t>
            </a:r>
            <a:endParaRPr lang="en-US" altLang="zh-CN" dirty="0"/>
          </a:p>
          <a:p>
            <a:r>
              <a:rPr lang="en-US" altLang="zh-CN" dirty="0" err="1"/>
              <a:t>udp</a:t>
            </a:r>
            <a:endParaRPr lang="en-US" altLang="zh-CN" dirty="0"/>
          </a:p>
          <a:p>
            <a:r>
              <a:rPr lang="en-US" altLang="zh-CN" dirty="0" err="1"/>
              <a:t>arp</a:t>
            </a:r>
            <a:endParaRPr lang="en-US" altLang="zh-CN" dirty="0"/>
          </a:p>
          <a:p>
            <a:r>
              <a:rPr lang="en-US" altLang="zh-CN" dirty="0" err="1"/>
              <a:t>icmp</a:t>
            </a:r>
            <a:endParaRPr lang="en-US" altLang="zh-CN" dirty="0"/>
          </a:p>
          <a:p>
            <a:r>
              <a:rPr lang="en-US" altLang="zh-CN" dirty="0"/>
              <a:t>http</a:t>
            </a:r>
            <a:endParaRPr lang="en-US" altLang="zh-CN" dirty="0"/>
          </a:p>
          <a:p>
            <a:endParaRPr lang="zh-CN" altLang="en-US" dirty="0"/>
          </a:p>
        </p:txBody>
      </p:sp>
      <p:pic>
        <p:nvPicPr>
          <p:cNvPr id="6" name="图片 5"/>
          <p:cNvPicPr>
            <a:picLocks noChangeAspect="1"/>
          </p:cNvPicPr>
          <p:nvPr/>
        </p:nvPicPr>
        <p:blipFill>
          <a:blip r:embed="rId1"/>
          <a:stretch>
            <a:fillRect/>
          </a:stretch>
        </p:blipFill>
        <p:spPr>
          <a:xfrm>
            <a:off x="123669" y="1602921"/>
            <a:ext cx="11458731" cy="603813"/>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en-US" altLang="zh-CN" dirty="0"/>
              <a:t>TFTP</a:t>
            </a:r>
            <a:r>
              <a:rPr lang="zh-CN" altLang="en-US" dirty="0"/>
              <a:t>介绍</a:t>
            </a:r>
            <a:endParaRPr lang="zh-CN" altLang="en-US" dirty="0"/>
          </a:p>
        </p:txBody>
      </p:sp>
      <p:sp>
        <p:nvSpPr>
          <p:cNvPr id="3" name="内容占位符 2"/>
          <p:cNvSpPr>
            <a:spLocks noGrp="1"/>
          </p:cNvSpPr>
          <p:nvPr>
            <p:ph idx="1"/>
          </p:nvPr>
        </p:nvSpPr>
        <p:spPr/>
        <p:txBody>
          <a:bodyPr/>
          <a:lstStyle/>
          <a:p>
            <a:r>
              <a:rPr lang="en-US" altLang="zh-CN"/>
              <a:t>TFTP</a:t>
            </a:r>
            <a:r>
              <a:rPr lang="zh-CN" altLang="en-US"/>
              <a:t>（</a:t>
            </a:r>
            <a:r>
              <a:rPr lang="en-US" altLang="zh-CN"/>
              <a:t>Trivial File Transfer Protocol,</a:t>
            </a:r>
            <a:r>
              <a:rPr lang="zh-CN" altLang="en-US"/>
              <a:t>简单⽂件传输协议）是</a:t>
            </a:r>
            <a:r>
              <a:rPr lang="en-US" altLang="zh-CN"/>
              <a:t>TCP/IP</a:t>
            </a:r>
            <a:r>
              <a:rPr lang="zh-CN" altLang="en-US"/>
              <a:t>协议簇中的⼀个⽤来在客户端与服务器之间进⾏简单⽂件传输的协议 </a:t>
            </a:r>
            <a:endParaRPr lang="en-US" altLang="zh-CN"/>
          </a:p>
          <a:p>
            <a:pPr marL="0" indent="0">
              <a:buNone/>
            </a:pPr>
            <a:endParaRPr lang="en-US" altLang="zh-CN"/>
          </a:p>
          <a:p>
            <a:r>
              <a:rPr lang="zh-CN" altLang="en-US" smtClean="0"/>
              <a:t>使用</a:t>
            </a:r>
            <a:r>
              <a:rPr lang="en-US" altLang="zh-CN" smtClean="0"/>
              <a:t>tftp</a:t>
            </a:r>
            <a:r>
              <a:rPr lang="zh-CN" altLang="en-US" smtClean="0"/>
              <a:t>这个协议，就可以实现简单文件的下载</a:t>
            </a:r>
            <a:endParaRPr lang="en-US" altLang="zh-CN" smtClean="0"/>
          </a:p>
          <a:p>
            <a:r>
              <a:rPr lang="zh-CN" altLang="en-US" smtClean="0"/>
              <a:t>特点</a:t>
            </a:r>
            <a:r>
              <a:rPr lang="zh-CN" altLang="en-US"/>
              <a:t>：</a:t>
            </a:r>
            <a:endParaRPr lang="en-US" altLang="zh-CN"/>
          </a:p>
          <a:p>
            <a:pPr lvl="1"/>
            <a:r>
              <a:rPr lang="zh-CN" altLang="en-US"/>
              <a:t>简单</a:t>
            </a:r>
            <a:br>
              <a:rPr lang="zh-CN" altLang="en-US"/>
            </a:br>
            <a:r>
              <a:rPr lang="zh-CN" altLang="en-US"/>
              <a:t>占⽤资源⼩</a:t>
            </a:r>
            <a:br>
              <a:rPr lang="zh-CN" altLang="en-US"/>
            </a:br>
            <a:r>
              <a:rPr lang="zh-CN" altLang="en-US"/>
              <a:t>适合传递⼩⽂件</a:t>
            </a:r>
            <a:br>
              <a:rPr lang="zh-CN" altLang="en-US"/>
            </a:br>
            <a:r>
              <a:rPr lang="zh-CN" altLang="en-US"/>
              <a:t>适合在局域⽹进⾏传递</a:t>
            </a:r>
            <a:br>
              <a:rPr lang="zh-CN" altLang="en-US"/>
            </a:br>
            <a:r>
              <a:rPr lang="zh-CN" altLang="en-US"/>
              <a:t>端⼝号为</a:t>
            </a:r>
            <a:r>
              <a:rPr lang="en-US" altLang="zh-CN"/>
              <a:t>69</a:t>
            </a:r>
            <a:br>
              <a:rPr lang="en-US" altLang="zh-CN"/>
            </a:br>
            <a:r>
              <a:rPr lang="zh-CN" altLang="en-US"/>
              <a:t>基于</a:t>
            </a:r>
            <a:r>
              <a:rPr lang="en-US" altLang="zh-CN"/>
              <a:t>UDP</a:t>
            </a:r>
            <a:r>
              <a:rPr lang="zh-CN" altLang="en-US"/>
              <a:t>实现</a:t>
            </a:r>
            <a:br>
              <a:rPr lang="zh-CN" altLang="en-US" dirty="0"/>
            </a:b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en-US" altLang="zh-CN" dirty="0"/>
              <a:t>TFTP</a:t>
            </a:r>
            <a:r>
              <a:rPr lang="zh-CN" altLang="en-US" dirty="0"/>
              <a:t>介绍</a:t>
            </a:r>
            <a:endParaRPr lang="zh-CN" altLang="en-US" dirty="0"/>
          </a:p>
        </p:txBody>
      </p:sp>
      <p:sp>
        <p:nvSpPr>
          <p:cNvPr id="3" name="内容占位符 2"/>
          <p:cNvSpPr>
            <a:spLocks noGrp="1"/>
          </p:cNvSpPr>
          <p:nvPr>
            <p:ph idx="1"/>
          </p:nvPr>
        </p:nvSpPr>
        <p:spPr/>
        <p:txBody>
          <a:bodyPr/>
          <a:lstStyle/>
          <a:p>
            <a:r>
              <a:rPr lang="en-US" altLang="zh-CN" dirty="0" smtClean="0"/>
              <a:t>Tftpd32</a:t>
            </a:r>
            <a:r>
              <a:rPr lang="zh-CN" altLang="en-US" dirty="0" smtClean="0"/>
              <a:t>：共享服务器（可以从本机共享文件）</a:t>
            </a:r>
            <a:br>
              <a:rPr lang="zh-CN" altLang="en-US" dirty="0"/>
            </a:br>
            <a:endParaRPr lang="zh-CN" altLang="en-US" dirty="0"/>
          </a:p>
        </p:txBody>
      </p:sp>
      <p:pic>
        <p:nvPicPr>
          <p:cNvPr id="5" name="图片 4"/>
          <p:cNvPicPr>
            <a:picLocks noChangeAspect="1"/>
          </p:cNvPicPr>
          <p:nvPr/>
        </p:nvPicPr>
        <p:blipFill>
          <a:blip r:embed="rId1"/>
          <a:stretch>
            <a:fillRect/>
          </a:stretch>
        </p:blipFill>
        <p:spPr>
          <a:xfrm>
            <a:off x="780043" y="1634946"/>
            <a:ext cx="4806495" cy="4438590"/>
          </a:xfrm>
          <a:prstGeom prst="rect">
            <a:avLst/>
          </a:prstGeom>
        </p:spPr>
      </p:pic>
      <p:sp>
        <p:nvSpPr>
          <p:cNvPr id="6" name="内容占位符 2"/>
          <p:cNvSpPr txBox="1"/>
          <p:nvPr/>
        </p:nvSpPr>
        <p:spPr bwMode="auto">
          <a:xfrm>
            <a:off x="8299687" y="1246166"/>
            <a:ext cx="3843235" cy="3061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2400">
                <a:solidFill>
                  <a:schemeClr val="tx1"/>
                </a:solidFill>
                <a:latin typeface="微软雅黑" panose="020B0503020204020204" charset="-122"/>
                <a:ea typeface="微软雅黑" panose="020B0503020204020204" charset="-122"/>
                <a:cs typeface="+mn-cs"/>
              </a:defRPr>
            </a:lvl1pPr>
            <a:lvl2pPr marL="742950" indent="-285750" algn="l" rtl="0" eaLnBrk="1" fontAlgn="base" hangingPunct="1">
              <a:spcBef>
                <a:spcPct val="20000"/>
              </a:spcBef>
              <a:spcAft>
                <a:spcPct val="0"/>
              </a:spcAft>
              <a:buChar char="–"/>
              <a:defRPr sz="2000">
                <a:solidFill>
                  <a:schemeClr val="tx1"/>
                </a:solidFill>
                <a:latin typeface="微软雅黑" panose="020B0503020204020204" charset="-122"/>
                <a:ea typeface="微软雅黑" panose="020B0503020204020204" charset="-122"/>
              </a:defRPr>
            </a:lvl2pPr>
            <a:lvl3pPr marL="1143000" indent="-228600" algn="l" rtl="0" eaLnBrk="1" fontAlgn="base" hangingPunct="1">
              <a:spcBef>
                <a:spcPct val="20000"/>
              </a:spcBef>
              <a:spcAft>
                <a:spcPct val="0"/>
              </a:spcAft>
              <a:buChar char="•"/>
              <a:defRPr sz="1800">
                <a:solidFill>
                  <a:schemeClr val="tx1"/>
                </a:solidFill>
                <a:latin typeface="微软雅黑" panose="020B0503020204020204" charset="-122"/>
                <a:ea typeface="微软雅黑" panose="020B0503020204020204" charset="-122"/>
              </a:defRPr>
            </a:lvl3pPr>
            <a:lvl4pPr marL="1600200" indent="-228600" algn="l" rtl="0" eaLnBrk="1" fontAlgn="base" hangingPunct="1">
              <a:spcBef>
                <a:spcPct val="20000"/>
              </a:spcBef>
              <a:spcAft>
                <a:spcPct val="0"/>
              </a:spcAft>
              <a:buChar char="–"/>
              <a:defRPr sz="1600">
                <a:solidFill>
                  <a:schemeClr val="tx1"/>
                </a:solidFill>
                <a:latin typeface="微软雅黑" panose="020B0503020204020204" charset="-122"/>
                <a:ea typeface="微软雅黑" panose="020B0503020204020204" charset="-122"/>
              </a:defRPr>
            </a:lvl4pPr>
            <a:lvl5pPr marL="2057400" indent="-228600" algn="l" rtl="0" eaLnBrk="1" fontAlgn="base" hangingPunct="1">
              <a:spcBef>
                <a:spcPct val="20000"/>
              </a:spcBef>
              <a:spcAft>
                <a:spcPct val="0"/>
              </a:spcAft>
              <a:buChar char="»"/>
              <a:defRPr sz="1600">
                <a:solidFill>
                  <a:schemeClr val="tx1"/>
                </a:solidFill>
                <a:latin typeface="微软雅黑" panose="020B0503020204020204" charset="-122"/>
                <a:ea typeface="微软雅黑" panose="020B050302020402020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r>
              <a:rPr lang="en-US" altLang="zh-CN" kern="0" smtClean="0"/>
              <a:t>browse</a:t>
            </a:r>
            <a:r>
              <a:rPr lang="zh-CN" altLang="en-US" kern="0" smtClean="0"/>
              <a:t>：选择一个文件夹，确定给客户端文件时的搜索路径</a:t>
            </a:r>
            <a:endParaRPr lang="en-US" altLang="zh-CN" kern="0" smtClean="0"/>
          </a:p>
          <a:p>
            <a:endParaRPr lang="en-US" altLang="zh-CN" kern="0"/>
          </a:p>
          <a:p>
            <a:endParaRPr lang="en-US" altLang="zh-CN" kern="0" dirty="0"/>
          </a:p>
          <a:p>
            <a:r>
              <a:rPr lang="zh-CN" altLang="en-US" kern="0" dirty="0" smtClean="0"/>
              <a:t>客户端：数据接收方</a:t>
            </a:r>
            <a:endParaRPr lang="en-US" altLang="zh-CN" kern="0" dirty="0" smtClean="0"/>
          </a:p>
          <a:p>
            <a:r>
              <a:rPr lang="zh-CN" altLang="en-US" kern="0" dirty="0" smtClean="0"/>
              <a:t>服务器：数据发送方</a:t>
            </a:r>
            <a:br>
              <a:rPr lang="zh-CN" altLang="en-US" kern="0" dirty="0" smtClean="0"/>
            </a:br>
            <a:endParaRPr lang="zh-CN" altLang="en-US" kern="0" dirty="0"/>
          </a:p>
        </p:txBody>
      </p:sp>
      <p:sp>
        <p:nvSpPr>
          <p:cNvPr id="7" name="右箭头 6"/>
          <p:cNvSpPr/>
          <p:nvPr/>
        </p:nvSpPr>
        <p:spPr>
          <a:xfrm flipH="1">
            <a:off x="5586537" y="2032982"/>
            <a:ext cx="2424121" cy="52991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确定文件分享的路径</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en-US" altLang="zh-CN" dirty="0"/>
              <a:t>TFTP</a:t>
            </a:r>
            <a:r>
              <a:rPr lang="zh-CN" altLang="en-US" dirty="0"/>
              <a:t>介绍</a:t>
            </a:r>
            <a:endParaRPr lang="zh-CN" altLang="en-US" dirty="0"/>
          </a:p>
        </p:txBody>
      </p:sp>
      <p:sp>
        <p:nvSpPr>
          <p:cNvPr id="3" name="内容占位符 2"/>
          <p:cNvSpPr>
            <a:spLocks noGrp="1"/>
          </p:cNvSpPr>
          <p:nvPr>
            <p:ph idx="1"/>
          </p:nvPr>
        </p:nvSpPr>
        <p:spPr/>
        <p:txBody>
          <a:bodyPr/>
          <a:lstStyle/>
          <a:p>
            <a:r>
              <a:rPr lang="zh-CN" altLang="en-US" smtClean="0"/>
              <a:t>有了服务器之后，还需要编写一个下载器（客户端）</a:t>
            </a:r>
            <a:endParaRPr lang="en-US" altLang="zh-CN" smtClean="0"/>
          </a:p>
          <a:p>
            <a:r>
              <a:rPr lang="zh-CN" altLang="en-US" smtClean="0"/>
              <a:t>实现</a:t>
            </a:r>
            <a:r>
              <a:rPr lang="en-US" altLang="zh-CN" smtClean="0"/>
              <a:t>TFTP</a:t>
            </a:r>
            <a:r>
              <a:rPr lang="zh-CN" altLang="en-US" dirty="0" smtClean="0"/>
              <a:t>下载</a:t>
            </a:r>
            <a:r>
              <a:rPr lang="zh-CN" altLang="en-US" smtClean="0"/>
              <a:t>器：</a:t>
            </a:r>
            <a:endParaRPr lang="en-US" altLang="zh-CN" smtClean="0"/>
          </a:p>
          <a:p>
            <a:pPr lvl="1"/>
            <a:r>
              <a:rPr lang="zh-CN" altLang="en-US" smtClean="0"/>
              <a:t>下载：从服务器上将一个文件复制到本机上</a:t>
            </a:r>
            <a:endParaRPr lang="en-US" altLang="zh-CN" dirty="0" smtClean="0"/>
          </a:p>
          <a:p>
            <a:pPr lvl="1"/>
            <a:r>
              <a:rPr lang="zh-CN" altLang="en-US" dirty="0" smtClean="0"/>
              <a:t>下载的过程：</a:t>
            </a:r>
            <a:endParaRPr lang="en-US" altLang="zh-CN" dirty="0" smtClean="0"/>
          </a:p>
          <a:p>
            <a:pPr lvl="2"/>
            <a:r>
              <a:rPr lang="zh-CN" altLang="en-US" dirty="0" smtClean="0">
                <a:solidFill>
                  <a:srgbClr val="FF0000"/>
                </a:solidFill>
              </a:rPr>
              <a:t>在本地创建一个空文件</a:t>
            </a:r>
            <a:r>
              <a:rPr lang="zh-CN" altLang="en-US" dirty="0" smtClean="0"/>
              <a:t>（与要下载的文件同名）</a:t>
            </a:r>
            <a:endParaRPr lang="en-US" altLang="zh-CN" dirty="0" smtClean="0"/>
          </a:p>
          <a:p>
            <a:pPr lvl="2"/>
            <a:r>
              <a:rPr lang="zh-CN" altLang="en-US" dirty="0" smtClean="0">
                <a:solidFill>
                  <a:srgbClr val="FF0000"/>
                </a:solidFill>
              </a:rPr>
              <a:t>向里面写数据</a:t>
            </a:r>
            <a:r>
              <a:rPr lang="zh-CN" altLang="en-US" dirty="0" smtClean="0"/>
              <a:t>（接收到一点就向空文件里写一点）</a:t>
            </a:r>
            <a:endParaRPr lang="en-US" altLang="zh-CN" dirty="0" smtClean="0"/>
          </a:p>
          <a:p>
            <a:pPr lvl="2"/>
            <a:r>
              <a:rPr lang="zh-CN" altLang="en-US" dirty="0" smtClean="0">
                <a:solidFill>
                  <a:srgbClr val="FF0000"/>
                </a:solidFill>
              </a:rPr>
              <a:t>关闭</a:t>
            </a:r>
            <a:r>
              <a:rPr lang="zh-CN" altLang="en-US" dirty="0" smtClean="0"/>
              <a:t>（接受完所有数据关闭文件）</a:t>
            </a:r>
            <a:endParaRPr lang="en-US" altLang="zh-CN" dirty="0" smtClean="0"/>
          </a:p>
          <a:p>
            <a:pPr marL="914400" lvl="2" indent="0">
              <a:buNone/>
            </a:pPr>
            <a:br>
              <a:rPr lang="zh-CN" altLang="en-US" dirty="0"/>
            </a:b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1">
            <a:extLst>
              <a:ext uri="{28A0092B-C50C-407E-A947-70E740481C1C}">
                <a14:useLocalDpi xmlns:a14="http://schemas.microsoft.com/office/drawing/2010/main" val="0"/>
              </a:ext>
            </a:extLst>
          </a:blip>
          <a:srcRect t="239" r="56024" b="-127"/>
          <a:stretch>
            <a:fillRect/>
          </a:stretch>
        </p:blipFill>
        <p:spPr>
          <a:xfrm>
            <a:off x="2831951" y="887977"/>
            <a:ext cx="5024162" cy="5357248"/>
          </a:xfrm>
          <a:prstGeom prst="rect">
            <a:avLst/>
          </a:prstGeom>
        </p:spPr>
      </p:pic>
      <p:sp>
        <p:nvSpPr>
          <p:cNvPr id="2" name="标题 1"/>
          <p:cNvSpPr>
            <a:spLocks noGrp="1"/>
          </p:cNvSpPr>
          <p:nvPr>
            <p:ph type="title" idx="4294967295"/>
          </p:nvPr>
        </p:nvSpPr>
        <p:spPr>
          <a:xfrm>
            <a:off x="0" y="0"/>
            <a:ext cx="9429773" cy="857232"/>
          </a:xfrm>
        </p:spPr>
        <p:txBody>
          <a:bodyPr/>
          <a:lstStyle/>
          <a:p>
            <a:r>
              <a:rPr lang="en-US" altLang="zh-CN" dirty="0"/>
              <a:t>TFTP</a:t>
            </a:r>
            <a:r>
              <a:rPr lang="zh-CN" altLang="en-US" dirty="0"/>
              <a:t>介绍</a:t>
            </a:r>
            <a:endParaRPr lang="zh-CN" altLang="en-US" dirty="0"/>
          </a:p>
        </p:txBody>
      </p:sp>
      <p:sp>
        <p:nvSpPr>
          <p:cNvPr id="3" name="内容占位符 2"/>
          <p:cNvSpPr>
            <a:spLocks noGrp="1"/>
          </p:cNvSpPr>
          <p:nvPr>
            <p:ph idx="1"/>
          </p:nvPr>
        </p:nvSpPr>
        <p:spPr/>
        <p:txBody>
          <a:bodyPr/>
          <a:lstStyle/>
          <a:p>
            <a:pPr marL="914400" lvl="2" indent="0">
              <a:buNone/>
            </a:pPr>
            <a:br>
              <a:rPr lang="zh-CN" altLang="en-US" dirty="0"/>
            </a:br>
            <a:endParaRPr lang="zh-CN" altLang="en-US" dirty="0"/>
          </a:p>
        </p:txBody>
      </p:sp>
      <p:sp>
        <p:nvSpPr>
          <p:cNvPr id="6" name="左箭头 5"/>
          <p:cNvSpPr/>
          <p:nvPr/>
        </p:nvSpPr>
        <p:spPr>
          <a:xfrm>
            <a:off x="7856113" y="1378040"/>
            <a:ext cx="3412901" cy="566670"/>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服务器查找是否有该文件</a:t>
            </a:r>
            <a:endParaRPr lang="zh-CN" altLang="en-US" dirty="0"/>
          </a:p>
        </p:txBody>
      </p:sp>
      <p:sp>
        <p:nvSpPr>
          <p:cNvPr id="7" name="右箭头 6"/>
          <p:cNvSpPr/>
          <p:nvPr/>
        </p:nvSpPr>
        <p:spPr>
          <a:xfrm>
            <a:off x="721219" y="2353651"/>
            <a:ext cx="2807594" cy="41699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告诉</a:t>
            </a:r>
            <a:r>
              <a:rPr lang="zh-CN" altLang="en-US" dirty="0" smtClean="0"/>
              <a:t>服务器是否收到</a:t>
            </a:r>
            <a:endParaRPr lang="zh-CN" altLang="en-US" dirty="0"/>
          </a:p>
        </p:txBody>
      </p:sp>
      <p:sp>
        <p:nvSpPr>
          <p:cNvPr id="8" name="左箭头 7"/>
          <p:cNvSpPr/>
          <p:nvPr/>
        </p:nvSpPr>
        <p:spPr>
          <a:xfrm>
            <a:off x="7861837" y="2116399"/>
            <a:ext cx="1365160" cy="474505"/>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随机端口</a:t>
            </a:r>
            <a:endParaRPr lang="zh-CN" altLang="en-US" dirty="0"/>
          </a:p>
        </p:txBody>
      </p:sp>
      <p:sp>
        <p:nvSpPr>
          <p:cNvPr id="5" name="文本框 4"/>
          <p:cNvSpPr txBox="1"/>
          <p:nvPr/>
        </p:nvSpPr>
        <p:spPr>
          <a:xfrm flipH="1">
            <a:off x="9226997" y="3566601"/>
            <a:ext cx="1680050" cy="1477328"/>
          </a:xfrm>
          <a:prstGeom prst="rect">
            <a:avLst/>
          </a:prstGeom>
          <a:noFill/>
        </p:spPr>
        <p:txBody>
          <a:bodyPr wrap="square" rtlCol="0">
            <a:spAutoFit/>
          </a:bodyPr>
          <a:lstStyle/>
          <a:p>
            <a:r>
              <a:rPr lang="zh-CN" altLang="en-US" smtClean="0"/>
              <a:t>注意：服务器的</a:t>
            </a:r>
            <a:r>
              <a:rPr lang="en-US" altLang="zh-CN" smtClean="0"/>
              <a:t>69</a:t>
            </a:r>
            <a:r>
              <a:rPr lang="zh-CN" altLang="en-US" smtClean="0"/>
              <a:t>端口只用来接收读写请求，</a:t>
            </a:r>
            <a:r>
              <a:rPr lang="en-US" altLang="zh-CN" smtClean="0"/>
              <a:t>ack</a:t>
            </a:r>
            <a:r>
              <a:rPr lang="zh-CN" altLang="en-US" smtClean="0"/>
              <a:t>包不要发到</a:t>
            </a:r>
            <a:r>
              <a:rPr lang="en-US" altLang="zh-CN" smtClean="0"/>
              <a:t>69</a:t>
            </a:r>
            <a:r>
              <a:rPr lang="zh-CN" altLang="en-US" smtClean="0"/>
              <a:t>端口</a:t>
            </a:r>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en-US" altLang="zh-CN" smtClean="0"/>
              <a:t>TFTP</a:t>
            </a:r>
            <a:r>
              <a:rPr lang="zh-CN" altLang="en-US" smtClean="0"/>
              <a:t>格式要求</a:t>
            </a:r>
            <a:endParaRPr lang="zh-CN" altLang="en-US" dirty="0"/>
          </a:p>
        </p:txBody>
      </p:sp>
      <p:sp>
        <p:nvSpPr>
          <p:cNvPr id="3" name="内容占位符 2"/>
          <p:cNvSpPr>
            <a:spLocks noGrp="1"/>
          </p:cNvSpPr>
          <p:nvPr>
            <p:ph idx="1"/>
          </p:nvPr>
        </p:nvSpPr>
        <p:spPr/>
        <p:txBody>
          <a:bodyPr/>
          <a:lstStyle/>
          <a:p>
            <a:pPr marL="914400" lvl="2" indent="0">
              <a:buNone/>
            </a:pPr>
            <a:br>
              <a:rPr lang="zh-CN" altLang="en-US" dirty="0"/>
            </a:br>
            <a:endParaRPr lang="zh-CN" altLang="en-US" dirty="0"/>
          </a:p>
        </p:txBody>
      </p:sp>
      <p:pic>
        <p:nvPicPr>
          <p:cNvPr id="8" name="图片 7"/>
          <p:cNvPicPr>
            <a:picLocks noChangeAspect="1"/>
          </p:cNvPicPr>
          <p:nvPr/>
        </p:nvPicPr>
        <p:blipFill>
          <a:blip r:embed="rId1"/>
          <a:stretch>
            <a:fillRect/>
          </a:stretch>
        </p:blipFill>
        <p:spPr>
          <a:xfrm>
            <a:off x="2126151" y="1876895"/>
            <a:ext cx="7303622" cy="4282486"/>
          </a:xfrm>
          <a:prstGeom prst="rect">
            <a:avLst/>
          </a:prstGeom>
        </p:spPr>
      </p:pic>
      <p:sp>
        <p:nvSpPr>
          <p:cNvPr id="9" name="下箭头 8"/>
          <p:cNvSpPr/>
          <p:nvPr/>
        </p:nvSpPr>
        <p:spPr>
          <a:xfrm>
            <a:off x="2717442" y="1000109"/>
            <a:ext cx="1571223" cy="86732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1</a:t>
            </a:r>
            <a:r>
              <a:rPr lang="zh-CN" altLang="en-US" dirty="0" smtClean="0"/>
              <a:t>下载</a:t>
            </a:r>
            <a:br>
              <a:rPr lang="en-US" altLang="zh-CN" dirty="0" smtClean="0"/>
            </a:br>
            <a:r>
              <a:rPr lang="en-US" altLang="zh-CN" dirty="0" smtClean="0"/>
              <a:t>2</a:t>
            </a:r>
            <a:r>
              <a:rPr lang="zh-CN" altLang="en-US" dirty="0" smtClean="0"/>
              <a:t>上传</a:t>
            </a:r>
            <a:endParaRPr lang="zh-CN" altLang="en-US" dirty="0"/>
          </a:p>
        </p:txBody>
      </p:sp>
      <p:sp>
        <p:nvSpPr>
          <p:cNvPr id="10" name="下箭头 9"/>
          <p:cNvSpPr/>
          <p:nvPr/>
        </p:nvSpPr>
        <p:spPr>
          <a:xfrm>
            <a:off x="5849732" y="914264"/>
            <a:ext cx="1931831" cy="962631"/>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octet</a:t>
            </a:r>
            <a:br>
              <a:rPr lang="en-US" altLang="zh-CN" dirty="0" smtClean="0"/>
            </a:br>
            <a:r>
              <a:rPr lang="zh-CN" altLang="en-US" dirty="0" smtClean="0"/>
              <a:t>传输格式固定</a:t>
            </a:r>
            <a:endParaRPr lang="zh-CN" altLang="en-US" dirty="0"/>
          </a:p>
        </p:txBody>
      </p:sp>
      <p:sp>
        <p:nvSpPr>
          <p:cNvPr id="11" name="左箭头 10"/>
          <p:cNvSpPr/>
          <p:nvPr/>
        </p:nvSpPr>
        <p:spPr>
          <a:xfrm>
            <a:off x="9429773" y="2699694"/>
            <a:ext cx="2476518" cy="1202604"/>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每次发送文件中的</a:t>
            </a:r>
            <a:r>
              <a:rPr lang="en-US" altLang="zh-CN" dirty="0" smtClean="0"/>
              <a:t>512</a:t>
            </a:r>
            <a:r>
              <a:rPr lang="zh-CN" altLang="en-US" dirty="0" smtClean="0"/>
              <a:t>个字节</a:t>
            </a:r>
            <a:endParaRPr lang="zh-CN" altLang="en-US" dirty="0"/>
          </a:p>
        </p:txBody>
      </p:sp>
      <p:sp>
        <p:nvSpPr>
          <p:cNvPr id="12" name="右箭头 11"/>
          <p:cNvSpPr/>
          <p:nvPr/>
        </p:nvSpPr>
        <p:spPr>
          <a:xfrm>
            <a:off x="618186" y="4018138"/>
            <a:ext cx="1661375" cy="48939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确认包</a:t>
            </a: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en-US" altLang="zh-CN" dirty="0"/>
              <a:t>TFTP</a:t>
            </a:r>
            <a:r>
              <a:rPr lang="zh-CN" altLang="en-US" dirty="0"/>
              <a:t>介绍</a:t>
            </a:r>
            <a:endParaRPr lang="zh-CN" altLang="en-US" dirty="0"/>
          </a:p>
        </p:txBody>
      </p:sp>
      <p:sp>
        <p:nvSpPr>
          <p:cNvPr id="3" name="内容占位符 2"/>
          <p:cNvSpPr>
            <a:spLocks noGrp="1"/>
          </p:cNvSpPr>
          <p:nvPr>
            <p:ph idx="1"/>
          </p:nvPr>
        </p:nvSpPr>
        <p:spPr/>
        <p:txBody>
          <a:bodyPr/>
          <a:lstStyle/>
          <a:p>
            <a:r>
              <a:rPr lang="zh-CN" altLang="en-US" dirty="0" smtClean="0"/>
              <a:t>当</a:t>
            </a:r>
            <a:r>
              <a:rPr lang="zh-CN" altLang="en-US" dirty="0"/>
              <a:t>客户端接收到的数据⼩于</a:t>
            </a:r>
            <a:r>
              <a:rPr lang="en-US" altLang="zh-CN" dirty="0"/>
              <a:t>516</a:t>
            </a:r>
            <a:r>
              <a:rPr lang="zh-CN" altLang="en-US" dirty="0"/>
              <a:t>（</a:t>
            </a:r>
            <a:r>
              <a:rPr lang="en-US" altLang="zh-CN" dirty="0"/>
              <a:t>2</a:t>
            </a:r>
            <a:r>
              <a:rPr lang="zh-CN" altLang="en-US" dirty="0"/>
              <a:t>字节操作码</a:t>
            </a:r>
            <a:r>
              <a:rPr lang="en-US" altLang="zh-CN" dirty="0"/>
              <a:t>+2</a:t>
            </a:r>
            <a:r>
              <a:rPr lang="zh-CN" altLang="en-US" dirty="0"/>
              <a:t>个字节的序号</a:t>
            </a:r>
            <a:r>
              <a:rPr lang="en-US" altLang="zh-CN" dirty="0"/>
              <a:t>+512</a:t>
            </a:r>
            <a:r>
              <a:rPr lang="zh-CN" altLang="en-US" dirty="0"/>
              <a:t>字节数据） 时， 就意味着服务器发送完毕了 </a:t>
            </a:r>
            <a:r>
              <a:rPr lang="zh-CN" altLang="en-US" dirty="0" smtClean="0"/>
              <a:t>（如果恰好最后一次数据长度为</a:t>
            </a:r>
            <a:r>
              <a:rPr lang="en-US" altLang="zh-CN" dirty="0" smtClean="0"/>
              <a:t>516</a:t>
            </a:r>
            <a:r>
              <a:rPr lang="zh-CN" altLang="en-US" dirty="0" smtClean="0"/>
              <a:t>，会再发一个长度为</a:t>
            </a:r>
            <a:r>
              <a:rPr lang="en-US" altLang="zh-CN" dirty="0" smtClean="0"/>
              <a:t>0</a:t>
            </a:r>
            <a:r>
              <a:rPr lang="zh-CN" altLang="en-US" dirty="0" smtClean="0"/>
              <a:t>的数据包）</a:t>
            </a:r>
            <a:endParaRPr lang="en-US" altLang="zh-CN" dirty="0" smtClean="0"/>
          </a:p>
          <a:p>
            <a:endParaRPr lang="en-US" altLang="zh-CN" dirty="0"/>
          </a:p>
          <a:p>
            <a:r>
              <a:rPr lang="zh-CN" altLang="en-US" dirty="0" smtClean="0"/>
              <a:t>构造下载请求</a:t>
            </a:r>
            <a:r>
              <a:rPr lang="zh-CN" altLang="en-US" smtClean="0"/>
              <a:t>数据：“</a:t>
            </a:r>
            <a:r>
              <a:rPr lang="en-US" altLang="zh-CN" smtClean="0"/>
              <a:t>1test.jpg0octet0</a:t>
            </a:r>
            <a:r>
              <a:rPr lang="zh-CN" altLang="en-US" smtClean="0"/>
              <a:t>”</a:t>
            </a:r>
            <a:endParaRPr lang="en-US" altLang="zh-CN" dirty="0" smtClean="0"/>
          </a:p>
          <a:p>
            <a:pPr lvl="1"/>
            <a:r>
              <a:rPr lang="en-US" altLang="zh-CN" dirty="0"/>
              <a:t>import </a:t>
            </a:r>
            <a:r>
              <a:rPr lang="en-US" altLang="zh-CN" dirty="0" err="1"/>
              <a:t>struct</a:t>
            </a:r>
            <a:endParaRPr lang="en-US" altLang="zh-CN" dirty="0"/>
          </a:p>
          <a:p>
            <a:pPr lvl="1"/>
            <a:r>
              <a:rPr lang="en-US" altLang="zh-CN" dirty="0" err="1"/>
              <a:t>cmb_buf</a:t>
            </a:r>
            <a:r>
              <a:rPr lang="en-US" altLang="zh-CN" dirty="0"/>
              <a:t> = </a:t>
            </a:r>
            <a:r>
              <a:rPr lang="en-US" altLang="zh-CN" dirty="0" err="1"/>
              <a:t>struct.pack</a:t>
            </a:r>
            <a:r>
              <a:rPr lang="en-US" altLang="zh-CN" dirty="0" smtClean="0"/>
              <a:t>(“</a:t>
            </a:r>
            <a:r>
              <a:rPr lang="en-US" altLang="zh-CN" dirty="0" smtClean="0">
                <a:solidFill>
                  <a:srgbClr val="FF0000"/>
                </a:solidFill>
              </a:rPr>
              <a:t>!</a:t>
            </a:r>
            <a:r>
              <a:rPr lang="en-US" altLang="zh-CN" smtClean="0">
                <a:solidFill>
                  <a:srgbClr val="FF0000"/>
                </a:solidFill>
              </a:rPr>
              <a:t>H8sb5sb</a:t>
            </a:r>
            <a:r>
              <a:rPr lang="en-US" altLang="zh-CN" smtClean="0"/>
              <a:t>”,1,b“test.jpg</a:t>
            </a:r>
            <a:r>
              <a:rPr lang="en-US" altLang="zh-CN" dirty="0" smtClean="0"/>
              <a:t>”,0,b“octet”,</a:t>
            </a:r>
            <a:r>
              <a:rPr lang="en-US" altLang="zh-CN" dirty="0"/>
              <a:t>0</a:t>
            </a:r>
            <a:r>
              <a:rPr lang="en-US" altLang="zh-CN" dirty="0" smtClean="0"/>
              <a:t>)</a:t>
            </a:r>
            <a:br>
              <a:rPr lang="en-US" altLang="zh-CN" dirty="0" smtClean="0"/>
            </a:br>
            <a:r>
              <a:rPr lang="zh-CN" altLang="en-US" dirty="0">
                <a:solidFill>
                  <a:srgbClr val="FF0000"/>
                </a:solidFill>
              </a:rPr>
              <a:t>如何保证操作码（</a:t>
            </a:r>
            <a:r>
              <a:rPr lang="en-US" altLang="zh-CN" dirty="0">
                <a:solidFill>
                  <a:srgbClr val="FF0000"/>
                </a:solidFill>
              </a:rPr>
              <a:t>1/2/3/4/5</a:t>
            </a:r>
            <a:r>
              <a:rPr lang="zh-CN" altLang="en-US" dirty="0">
                <a:solidFill>
                  <a:srgbClr val="FF0000"/>
                </a:solidFill>
              </a:rPr>
              <a:t>）占两</a:t>
            </a:r>
            <a:r>
              <a:rPr lang="zh-CN" altLang="en-US">
                <a:solidFill>
                  <a:srgbClr val="FF0000"/>
                </a:solidFill>
              </a:rPr>
              <a:t>个</a:t>
            </a:r>
            <a:r>
              <a:rPr lang="zh-CN" altLang="en-US" smtClean="0">
                <a:solidFill>
                  <a:srgbClr val="FF0000"/>
                </a:solidFill>
              </a:rPr>
              <a:t>字节？</a:t>
            </a:r>
            <a:r>
              <a:rPr lang="zh-CN" altLang="en-US" dirty="0">
                <a:solidFill>
                  <a:srgbClr val="FF0000"/>
                </a:solidFill>
              </a:rPr>
              <a:t>如何保证</a:t>
            </a:r>
            <a:r>
              <a:rPr lang="en-US" altLang="zh-CN" dirty="0">
                <a:solidFill>
                  <a:srgbClr val="FF0000"/>
                </a:solidFill>
              </a:rPr>
              <a:t>0</a:t>
            </a:r>
            <a:r>
              <a:rPr lang="zh-CN" altLang="en-US" dirty="0">
                <a:solidFill>
                  <a:srgbClr val="FF0000"/>
                </a:solidFill>
              </a:rPr>
              <a:t>占一个字节？</a:t>
            </a:r>
            <a:br>
              <a:rPr lang="en-US" altLang="zh-CN" dirty="0"/>
            </a:br>
            <a:br>
              <a:rPr lang="zh-CN" altLang="en-US" dirty="0"/>
            </a:br>
            <a:r>
              <a:rPr lang="en-US" altLang="zh-CN" dirty="0" smtClean="0"/>
              <a:t>#</a:t>
            </a:r>
            <a:r>
              <a:rPr lang="en-US" altLang="zh-CN" dirty="0">
                <a:solidFill>
                  <a:srgbClr val="FF0000"/>
                </a:solidFill>
              </a:rPr>
              <a:t>!</a:t>
            </a:r>
            <a:r>
              <a:rPr lang="en-US" altLang="zh-CN" dirty="0" smtClean="0">
                <a:solidFill>
                  <a:srgbClr val="FF0000"/>
                </a:solidFill>
              </a:rPr>
              <a:t>H8sb5sb: </a:t>
            </a:r>
            <a:r>
              <a:rPr lang="en-US" altLang="zh-CN" dirty="0" smtClean="0"/>
              <a:t>! </a:t>
            </a:r>
            <a:r>
              <a:rPr lang="zh-CN" altLang="en-US" dirty="0" smtClean="0"/>
              <a:t>表示按照</a:t>
            </a:r>
            <a:r>
              <a:rPr lang="zh-CN" altLang="en-US" dirty="0" smtClean="0">
                <a:solidFill>
                  <a:srgbClr val="FF0000"/>
                </a:solidFill>
              </a:rPr>
              <a:t>网络传输数据要求</a:t>
            </a:r>
            <a:r>
              <a:rPr lang="zh-CN" altLang="en-US" smtClean="0">
                <a:solidFill>
                  <a:srgbClr val="FF0000"/>
                </a:solidFill>
              </a:rPr>
              <a:t>的形式</a:t>
            </a:r>
            <a:r>
              <a:rPr lang="zh-CN" altLang="en-US" smtClean="0"/>
              <a:t>来</a:t>
            </a:r>
            <a:r>
              <a:rPr lang="zh-CN" altLang="en-US" dirty="0" smtClean="0"/>
              <a:t>组织数据（占位的格式）</a:t>
            </a:r>
            <a:br>
              <a:rPr lang="en-US" altLang="zh-CN" dirty="0" smtClean="0"/>
            </a:br>
            <a:r>
              <a:rPr lang="en-US" altLang="zh-CN" dirty="0" smtClean="0"/>
              <a:t>H </a:t>
            </a:r>
            <a:r>
              <a:rPr lang="zh-CN" altLang="en-US" dirty="0" smtClean="0"/>
              <a:t>表示将后面的 </a:t>
            </a:r>
            <a:r>
              <a:rPr lang="en-US" altLang="zh-CN" dirty="0" smtClean="0"/>
              <a:t>1 </a:t>
            </a:r>
            <a:r>
              <a:rPr lang="zh-CN" altLang="en-US" dirty="0" smtClean="0"/>
              <a:t>替换成占两个字节</a:t>
            </a:r>
            <a:br>
              <a:rPr lang="en-US" altLang="zh-CN" dirty="0"/>
            </a:br>
            <a:r>
              <a:rPr lang="en-US" altLang="zh-CN" dirty="0" smtClean="0"/>
              <a:t>8s </a:t>
            </a:r>
            <a:r>
              <a:rPr lang="zh-CN" altLang="en-US" dirty="0" smtClean="0"/>
              <a:t>相当于</a:t>
            </a:r>
            <a:r>
              <a:rPr lang="en-US" altLang="zh-CN" dirty="0" smtClean="0"/>
              <a:t>8</a:t>
            </a:r>
            <a:r>
              <a:rPr lang="zh-CN" altLang="en-US" dirty="0" smtClean="0"/>
              <a:t>个</a:t>
            </a:r>
            <a:r>
              <a:rPr lang="en-US" altLang="zh-CN" dirty="0" smtClean="0"/>
              <a:t>s</a:t>
            </a:r>
            <a:r>
              <a:rPr lang="zh-CN" altLang="en-US" dirty="0" smtClean="0"/>
              <a:t>（</a:t>
            </a:r>
            <a:r>
              <a:rPr lang="en-US" altLang="zh-CN" dirty="0" err="1" smtClean="0"/>
              <a:t>ssssssss</a:t>
            </a:r>
            <a:r>
              <a:rPr lang="zh-CN" altLang="en-US" dirty="0" smtClean="0"/>
              <a:t>）占</a:t>
            </a:r>
            <a:r>
              <a:rPr lang="en-US" altLang="zh-CN" dirty="0" smtClean="0"/>
              <a:t>8</a:t>
            </a:r>
            <a:r>
              <a:rPr lang="zh-CN" altLang="en-US" dirty="0" smtClean="0"/>
              <a:t>个字节</a:t>
            </a:r>
            <a:br>
              <a:rPr lang="en-US" altLang="zh-CN" dirty="0" smtClean="0"/>
            </a:br>
            <a:r>
              <a:rPr lang="en-US" altLang="zh-CN" dirty="0" smtClean="0"/>
              <a:t>b </a:t>
            </a:r>
            <a:r>
              <a:rPr lang="zh-CN" altLang="en-US" dirty="0" smtClean="0"/>
              <a:t>占一个字节</a:t>
            </a:r>
            <a:br>
              <a:rPr lang="zh-CN" altLang="en-US" dirty="0"/>
            </a:br>
            <a:endParaRPr lang="zh-CN" altLang="en-US" dirty="0"/>
          </a:p>
        </p:txBody>
      </p:sp>
      <p:sp>
        <p:nvSpPr>
          <p:cNvPr id="6" name="Rectangle 1"/>
          <p:cNvSpPr>
            <a:spLocks noChangeArrowheads="1"/>
          </p:cNvSpPr>
          <p:nvPr/>
        </p:nvSpPr>
        <p:spPr bwMode="auto">
          <a:xfrm>
            <a:off x="3114675" y="29479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20204" pitchFamily="34" charset="0"/>
              </a:rPr>
            </a:b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zh-CN" altLang="en-US" dirty="0"/>
              <a:t>网络基础</a:t>
            </a:r>
            <a:r>
              <a:rPr lang="en-US" altLang="zh-CN" dirty="0"/>
              <a:t>-IP</a:t>
            </a:r>
            <a:r>
              <a:rPr lang="zh-CN" altLang="en-US" dirty="0"/>
              <a:t>地址</a:t>
            </a:r>
            <a:endParaRPr lang="zh-CN" altLang="en-US" dirty="0"/>
          </a:p>
        </p:txBody>
      </p:sp>
      <p:sp>
        <p:nvSpPr>
          <p:cNvPr id="3" name="内容占位符 2"/>
          <p:cNvSpPr>
            <a:spLocks noGrp="1"/>
          </p:cNvSpPr>
          <p:nvPr>
            <p:ph idx="1"/>
          </p:nvPr>
        </p:nvSpPr>
        <p:spPr/>
        <p:txBody>
          <a:bodyPr/>
          <a:lstStyle/>
          <a:p>
            <a:r>
              <a:rPr lang="en-US" altLang="zh-CN" dirty="0"/>
              <a:t>IP</a:t>
            </a:r>
            <a:r>
              <a:rPr lang="zh-CN" altLang="en-US" dirty="0"/>
              <a:t>地址： ⽤来在⽹络中标记⼀台电脑的⼀串数字， </a:t>
            </a:r>
            <a:r>
              <a:rPr lang="zh-CN" altLang="en-US" dirty="0" smtClean="0"/>
              <a:t>⽐如</a:t>
            </a:r>
            <a:r>
              <a:rPr lang="en-US" altLang="zh-CN" dirty="0" smtClean="0"/>
              <a:t>192.168.1.1</a:t>
            </a:r>
            <a:r>
              <a:rPr lang="zh-CN" altLang="en-US" dirty="0" smtClean="0"/>
              <a:t>（</a:t>
            </a:r>
            <a:r>
              <a:rPr lang="en-US" altLang="zh-CN" dirty="0" smtClean="0"/>
              <a:t>c</a:t>
            </a:r>
            <a:r>
              <a:rPr lang="zh-CN" altLang="en-US" dirty="0" smtClean="0"/>
              <a:t>类）； </a:t>
            </a:r>
            <a:r>
              <a:rPr lang="zh-CN" altLang="en-US" dirty="0"/>
              <a:t>在同一⽹络上是惟⼀</a:t>
            </a:r>
            <a:r>
              <a:rPr lang="zh-CN" altLang="en-US" dirty="0" smtClean="0"/>
              <a:t>的（用来标记唯一的一台电脑）</a:t>
            </a:r>
            <a:endParaRPr lang="en-US" altLang="zh-CN" dirty="0"/>
          </a:p>
          <a:p>
            <a:r>
              <a:rPr lang="zh-CN" altLang="en-US" dirty="0"/>
              <a:t>每⼀个</a:t>
            </a:r>
            <a:r>
              <a:rPr lang="en-US" altLang="zh-CN" dirty="0"/>
              <a:t>IP</a:t>
            </a:r>
            <a:r>
              <a:rPr lang="zh-CN" altLang="en-US" dirty="0"/>
              <a:t>地址包括两部分： ⽹络地址和主机地址 </a:t>
            </a:r>
            <a:endParaRPr lang="en-US" altLang="zh-CN" dirty="0" smtClean="0"/>
          </a:p>
          <a:p>
            <a:r>
              <a:rPr lang="zh-CN" altLang="en-US" dirty="0" smtClean="0"/>
              <a:t>主机号</a:t>
            </a:r>
            <a:r>
              <a:rPr lang="en-US" altLang="zh-CN" dirty="0" smtClean="0"/>
              <a:t>0,255</a:t>
            </a:r>
            <a:r>
              <a:rPr lang="zh-CN" altLang="en-US" dirty="0"/>
              <a:t>两</a:t>
            </a:r>
            <a:r>
              <a:rPr lang="zh-CN" altLang="en-US" dirty="0" smtClean="0"/>
              <a:t>个数不能使用（</a:t>
            </a:r>
            <a:r>
              <a:rPr lang="zh-CN" altLang="en-US" dirty="0"/>
              <a:t>网络</a:t>
            </a:r>
            <a:r>
              <a:rPr lang="zh-CN" altLang="en-US" dirty="0" smtClean="0"/>
              <a:t>号、广播地址）</a:t>
            </a:r>
            <a:endParaRPr lang="en-US" altLang="zh-CN" dirty="0"/>
          </a:p>
          <a:p>
            <a:br>
              <a:rPr lang="zh-CN" altLang="en-US" dirty="0"/>
            </a:br>
            <a:br>
              <a:rPr lang="zh-CN" altLang="en-US" dirty="0"/>
            </a:br>
            <a:endParaRPr lang="zh-CN" altLang="en-US" dirty="0">
              <a:solidFill>
                <a:srgbClr val="FF0000"/>
              </a:solidFill>
            </a:endParaRPr>
          </a:p>
        </p:txBody>
      </p:sp>
      <p:pic>
        <p:nvPicPr>
          <p:cNvPr id="5" name="图片 4"/>
          <p:cNvPicPr>
            <a:picLocks noChangeAspect="1"/>
          </p:cNvPicPr>
          <p:nvPr/>
        </p:nvPicPr>
        <p:blipFill>
          <a:blip r:embed="rId1"/>
          <a:stretch>
            <a:fillRect/>
          </a:stretch>
        </p:blipFill>
        <p:spPr>
          <a:xfrm>
            <a:off x="2172431" y="2855742"/>
            <a:ext cx="8019871" cy="3854547"/>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en-US" altLang="zh-CN" dirty="0"/>
              <a:t>struct</a:t>
            </a:r>
            <a:r>
              <a:rPr lang="zh-CN" altLang="en-US" dirty="0"/>
              <a:t>模块使用</a:t>
            </a:r>
            <a:endParaRPr lang="zh-CN" altLang="en-US" dirty="0"/>
          </a:p>
        </p:txBody>
      </p:sp>
      <p:sp>
        <p:nvSpPr>
          <p:cNvPr id="3" name="内容占位符 2"/>
          <p:cNvSpPr>
            <a:spLocks noGrp="1"/>
          </p:cNvSpPr>
          <p:nvPr>
            <p:ph idx="1"/>
          </p:nvPr>
        </p:nvSpPr>
        <p:spPr/>
        <p:txBody>
          <a:bodyPr/>
          <a:lstStyle/>
          <a:p>
            <a:r>
              <a:rPr lang="en-US" altLang="zh-CN" dirty="0">
                <a:solidFill>
                  <a:srgbClr val="FF0000"/>
                </a:solidFill>
              </a:rPr>
              <a:t>struct</a:t>
            </a:r>
            <a:r>
              <a:rPr lang="zh-CN" altLang="en-US" dirty="0">
                <a:solidFill>
                  <a:srgbClr val="FF0000"/>
                </a:solidFill>
              </a:rPr>
              <a:t>模块</a:t>
            </a:r>
            <a:r>
              <a:rPr lang="zh-CN" altLang="en-US" dirty="0" smtClean="0">
                <a:solidFill>
                  <a:srgbClr val="FF0000"/>
                </a:solidFill>
              </a:rPr>
              <a:t>可以按照</a:t>
            </a:r>
            <a:r>
              <a:rPr lang="zh-CN" altLang="en-US" dirty="0">
                <a:solidFill>
                  <a:srgbClr val="FF0000"/>
                </a:solidFill>
              </a:rPr>
              <a:t>指定格式将</a:t>
            </a:r>
            <a:r>
              <a:rPr lang="en-US" altLang="zh-CN" dirty="0">
                <a:solidFill>
                  <a:srgbClr val="FF0000"/>
                </a:solidFill>
              </a:rPr>
              <a:t>Python</a:t>
            </a:r>
            <a:r>
              <a:rPr lang="zh-CN" altLang="en-US" dirty="0">
                <a:solidFill>
                  <a:srgbClr val="FF0000"/>
                </a:solidFill>
              </a:rPr>
              <a:t>数据转换为字符串</a:t>
            </a:r>
            <a:r>
              <a:rPr lang="en-US" altLang="zh-CN" dirty="0">
                <a:solidFill>
                  <a:srgbClr val="FF0000"/>
                </a:solidFill>
              </a:rPr>
              <a:t>,</a:t>
            </a:r>
            <a:r>
              <a:rPr lang="zh-CN" altLang="en-US" dirty="0">
                <a:solidFill>
                  <a:srgbClr val="FF0000"/>
                </a:solidFill>
              </a:rPr>
              <a:t>该字符串为字节流</a:t>
            </a:r>
            <a:endParaRPr lang="en-US" altLang="zh-CN" dirty="0">
              <a:solidFill>
                <a:srgbClr val="FF0000"/>
              </a:solidFill>
            </a:endParaRPr>
          </a:p>
          <a:p>
            <a:r>
              <a:rPr lang="en-US" altLang="zh-CN" dirty="0"/>
              <a:t>struct</a:t>
            </a:r>
            <a:r>
              <a:rPr lang="zh-CN" altLang="en-US" dirty="0"/>
              <a:t>模块中最重要的三个函数是</a:t>
            </a:r>
            <a:r>
              <a:rPr lang="en-US" altLang="zh-CN" dirty="0"/>
              <a:t>pack(), unpack(), </a:t>
            </a:r>
            <a:r>
              <a:rPr lang="en-US" altLang="zh-CN" dirty="0" err="1"/>
              <a:t>calcsize</a:t>
            </a:r>
            <a:r>
              <a:rPr lang="en-US" altLang="zh-CN" dirty="0"/>
              <a:t>()</a:t>
            </a:r>
            <a:endParaRPr lang="en-US" altLang="zh-CN" dirty="0"/>
          </a:p>
          <a:p>
            <a:pPr lvl="1"/>
            <a:r>
              <a:rPr lang="en-US" altLang="zh-CN" dirty="0"/>
              <a:t># </a:t>
            </a:r>
            <a:r>
              <a:rPr lang="zh-CN" altLang="en-US" dirty="0"/>
              <a:t>按照给定的格式</a:t>
            </a:r>
            <a:r>
              <a:rPr lang="en-US" altLang="zh-CN" dirty="0"/>
              <a:t>(</a:t>
            </a:r>
            <a:r>
              <a:rPr lang="en-US" altLang="zh-CN" dirty="0" err="1"/>
              <a:t>fmt</a:t>
            </a:r>
            <a:r>
              <a:rPr lang="en-US" altLang="zh-CN" dirty="0"/>
              <a:t>)</a:t>
            </a:r>
            <a:r>
              <a:rPr lang="zh-CN" altLang="en-US" dirty="0"/>
              <a:t>，把数据封装成字符串</a:t>
            </a:r>
            <a:r>
              <a:rPr lang="en-US" altLang="zh-CN" dirty="0"/>
              <a:t>(</a:t>
            </a:r>
            <a:r>
              <a:rPr lang="zh-CN" altLang="en-US" dirty="0"/>
              <a:t>实际上是类似于</a:t>
            </a:r>
            <a:r>
              <a:rPr lang="en-US" altLang="zh-CN" dirty="0"/>
              <a:t>c</a:t>
            </a:r>
            <a:r>
              <a:rPr lang="zh-CN" altLang="en-US" dirty="0"/>
              <a:t>结构体的字节流</a:t>
            </a:r>
            <a:r>
              <a:rPr lang="en-US" altLang="zh-CN" dirty="0"/>
              <a:t>)</a:t>
            </a:r>
            <a:br>
              <a:rPr lang="zh-CN" altLang="en-US" dirty="0"/>
            </a:br>
            <a:r>
              <a:rPr lang="en-US" altLang="zh-CN" dirty="0"/>
              <a:t>pack(</a:t>
            </a:r>
            <a:r>
              <a:rPr lang="en-US" altLang="zh-CN" dirty="0" err="1"/>
              <a:t>fmt</a:t>
            </a:r>
            <a:r>
              <a:rPr lang="en-US" altLang="zh-CN" dirty="0"/>
              <a:t>, v1, v2, ...) </a:t>
            </a:r>
            <a:endParaRPr lang="en-US" altLang="zh-CN" dirty="0"/>
          </a:p>
          <a:p>
            <a:pPr lvl="1"/>
            <a:r>
              <a:rPr lang="en-US" altLang="zh-CN" dirty="0"/>
              <a:t># </a:t>
            </a:r>
            <a:r>
              <a:rPr lang="zh-CN" altLang="en-US" dirty="0"/>
              <a:t>按照给定的格式</a:t>
            </a:r>
            <a:r>
              <a:rPr lang="en-US" altLang="zh-CN" dirty="0"/>
              <a:t>(</a:t>
            </a:r>
            <a:r>
              <a:rPr lang="en-US" altLang="zh-CN" dirty="0" err="1"/>
              <a:t>fmt</a:t>
            </a:r>
            <a:r>
              <a:rPr lang="en-US" altLang="zh-CN" dirty="0"/>
              <a:t>)</a:t>
            </a:r>
            <a:r>
              <a:rPr lang="zh-CN" altLang="en-US" dirty="0"/>
              <a:t>解析字节流</a:t>
            </a:r>
            <a:r>
              <a:rPr lang="en-US" altLang="zh-CN" dirty="0"/>
              <a:t>string</a:t>
            </a:r>
            <a:r>
              <a:rPr lang="zh-CN" altLang="en-US" dirty="0"/>
              <a:t>，返回解析出来</a:t>
            </a:r>
            <a:r>
              <a:rPr lang="zh-CN" altLang="en-US" dirty="0" smtClean="0"/>
              <a:t>的</a:t>
            </a:r>
            <a:r>
              <a:rPr lang="zh-CN" altLang="en-US" dirty="0"/>
              <a:t>元组</a:t>
            </a:r>
            <a:br>
              <a:rPr lang="en-US" altLang="zh-CN" dirty="0"/>
            </a:br>
            <a:r>
              <a:rPr lang="en-US" altLang="zh-CN" dirty="0"/>
              <a:t>unpack(</a:t>
            </a:r>
            <a:r>
              <a:rPr lang="en-US" altLang="zh-CN" dirty="0" err="1"/>
              <a:t>fmt</a:t>
            </a:r>
            <a:r>
              <a:rPr lang="en-US" altLang="zh-CN" dirty="0"/>
              <a:t>, string) </a:t>
            </a:r>
            <a:endParaRPr lang="en-US" altLang="zh-CN" dirty="0"/>
          </a:p>
          <a:p>
            <a:pPr lvl="1"/>
            <a:r>
              <a:rPr lang="en-US" altLang="zh-CN" dirty="0"/>
              <a:t># </a:t>
            </a:r>
            <a:r>
              <a:rPr lang="zh-CN" altLang="en-US" dirty="0"/>
              <a:t>计算给定的格式</a:t>
            </a:r>
            <a:r>
              <a:rPr lang="en-US" altLang="zh-CN" dirty="0"/>
              <a:t>(</a:t>
            </a:r>
            <a:r>
              <a:rPr lang="en-US" altLang="zh-CN" dirty="0" err="1"/>
              <a:t>fmt</a:t>
            </a:r>
            <a:r>
              <a:rPr lang="en-US" altLang="zh-CN" dirty="0"/>
              <a:t>)</a:t>
            </a:r>
            <a:r>
              <a:rPr lang="zh-CN" altLang="en-US" dirty="0"/>
              <a:t>占用多少字节的内存</a:t>
            </a:r>
            <a:br>
              <a:rPr lang="zh-CN" altLang="en-US" dirty="0"/>
            </a:br>
            <a:r>
              <a:rPr lang="en-US" altLang="zh-CN" dirty="0" err="1"/>
              <a:t>calcsize</a:t>
            </a:r>
            <a:r>
              <a:rPr lang="en-US" altLang="zh-CN" dirty="0"/>
              <a:t>(</a:t>
            </a:r>
            <a:r>
              <a:rPr lang="en-US" altLang="zh-CN" dirty="0" err="1"/>
              <a:t>fmt</a:t>
            </a:r>
            <a:r>
              <a:rPr lang="en-US" altLang="zh-CN" dirty="0" smtClean="0"/>
              <a:t>)</a:t>
            </a:r>
            <a:endParaRPr lang="en-US" altLang="zh-CN" dirty="0" smtClean="0"/>
          </a:p>
          <a:p>
            <a:pPr lvl="1"/>
            <a:endParaRPr lang="en-US" altLang="zh-CN" dirty="0"/>
          </a:p>
          <a:p>
            <a:r>
              <a:rPr lang="en-US" altLang="zh-CN" dirty="0" err="1"/>
              <a:t>struct.pack</a:t>
            </a:r>
            <a:r>
              <a:rPr lang="en-US" altLang="zh-CN" dirty="0"/>
              <a:t>(“!H8sb5sb”,1,“test.jpg”,0,“octet”,0)</a:t>
            </a:r>
            <a:endParaRPr lang="en-US" altLang="zh-CN" dirty="0"/>
          </a:p>
          <a:p>
            <a:r>
              <a:rPr lang="en-US" altLang="zh-CN" dirty="0" err="1"/>
              <a:t>struct.pack</a:t>
            </a:r>
            <a:r>
              <a:rPr lang="en-US" altLang="zh-CN" dirty="0"/>
              <a:t>("!HH",4,p_num)</a:t>
            </a:r>
            <a:endParaRPr lang="en-US" altLang="zh-CN" dirty="0"/>
          </a:p>
          <a:p>
            <a:r>
              <a:rPr lang="en-US" altLang="zh-CN" dirty="0" err="1"/>
              <a:t>cmdTuple</a:t>
            </a:r>
            <a:r>
              <a:rPr lang="en-US" altLang="zh-CN" dirty="0"/>
              <a:t> = </a:t>
            </a:r>
            <a:r>
              <a:rPr lang="en-US" altLang="zh-CN" dirty="0" err="1"/>
              <a:t>struct.unpack</a:t>
            </a:r>
            <a:r>
              <a:rPr lang="en-US" altLang="zh-CN" dirty="0"/>
              <a:t>("!HH", </a:t>
            </a:r>
            <a:r>
              <a:rPr lang="en-US" altLang="zh-CN" dirty="0" err="1"/>
              <a:t>recvData</a:t>
            </a:r>
            <a:r>
              <a:rPr lang="en-US" altLang="zh-CN" dirty="0"/>
              <a:t>[:4])</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en-US" altLang="zh-CN" dirty="0"/>
              <a:t>struct</a:t>
            </a:r>
            <a:r>
              <a:rPr lang="zh-CN" altLang="en-US" dirty="0"/>
              <a:t>模块使用</a:t>
            </a:r>
            <a:endParaRPr lang="zh-CN" altLang="en-US" dirty="0"/>
          </a:p>
        </p:txBody>
      </p:sp>
      <p:graphicFrame>
        <p:nvGraphicFramePr>
          <p:cNvPr id="5" name="内容占位符 4"/>
          <p:cNvGraphicFramePr>
            <a:graphicFrameLocks noGrp="1"/>
          </p:cNvGraphicFramePr>
          <p:nvPr>
            <p:ph idx="1"/>
          </p:nvPr>
        </p:nvGraphicFramePr>
        <p:xfrm>
          <a:off x="463638" y="897299"/>
          <a:ext cx="8518690" cy="5307859"/>
        </p:xfrm>
        <a:graphic>
          <a:graphicData uri="http://schemas.openxmlformats.org/drawingml/2006/table">
            <a:tbl>
              <a:tblPr/>
              <a:tblGrid>
                <a:gridCol w="2109868"/>
                <a:gridCol w="2136274"/>
                <a:gridCol w="2154658"/>
                <a:gridCol w="2117890"/>
              </a:tblGrid>
              <a:tr h="267034">
                <a:tc>
                  <a:txBody>
                    <a:bodyPr/>
                    <a:lstStyle/>
                    <a:p>
                      <a:r>
                        <a:rPr lang="en-US" sz="1800" b="1">
                          <a:solidFill>
                            <a:srgbClr val="636363"/>
                          </a:solidFill>
                          <a:effectLst/>
                        </a:rPr>
                        <a:t>FORMAT</a:t>
                      </a:r>
                      <a:endParaRPr lang="en-US" sz="1800" b="1">
                        <a:solidFill>
                          <a:srgbClr val="636363"/>
                        </a:solidFill>
                        <a:effectLst/>
                      </a:endParaRPr>
                    </a:p>
                  </a:txBody>
                  <a:tcPr marL="0" marR="0" marT="0" marB="0" anchor="ctr">
                    <a:lnL>
                      <a:noFill/>
                    </a:lnL>
                    <a:lnR>
                      <a:noFill/>
                    </a:lnR>
                    <a:lnT>
                      <a:noFill/>
                    </a:lnT>
                    <a:lnB>
                      <a:noFill/>
                    </a:lnB>
                  </a:tcPr>
                </a:tc>
                <a:tc>
                  <a:txBody>
                    <a:bodyPr/>
                    <a:lstStyle/>
                    <a:p>
                      <a:r>
                        <a:rPr lang="en-US" sz="1800" b="1">
                          <a:solidFill>
                            <a:srgbClr val="636363"/>
                          </a:solidFill>
                          <a:effectLst/>
                        </a:rPr>
                        <a:t>C TYPE</a:t>
                      </a:r>
                      <a:endParaRPr lang="en-US" sz="1800" b="1">
                        <a:solidFill>
                          <a:srgbClr val="636363"/>
                        </a:solidFill>
                        <a:effectLst/>
                      </a:endParaRPr>
                    </a:p>
                  </a:txBody>
                  <a:tcPr marL="0" marR="0" marT="0" marB="0" anchor="ctr">
                    <a:lnL>
                      <a:noFill/>
                    </a:lnL>
                    <a:lnR>
                      <a:noFill/>
                    </a:lnR>
                    <a:lnT>
                      <a:noFill/>
                    </a:lnT>
                    <a:lnB>
                      <a:noFill/>
                    </a:lnB>
                  </a:tcPr>
                </a:tc>
                <a:tc>
                  <a:txBody>
                    <a:bodyPr/>
                    <a:lstStyle/>
                    <a:p>
                      <a:r>
                        <a:rPr lang="en-US" sz="1800" b="1">
                          <a:solidFill>
                            <a:srgbClr val="636363"/>
                          </a:solidFill>
                          <a:effectLst/>
                        </a:rPr>
                        <a:t>PYTHON TYPE</a:t>
                      </a:r>
                      <a:endParaRPr lang="en-US" sz="1800" b="1">
                        <a:solidFill>
                          <a:srgbClr val="636363"/>
                        </a:solidFill>
                        <a:effectLst/>
                      </a:endParaRPr>
                    </a:p>
                  </a:txBody>
                  <a:tcPr marL="0" marR="0" marT="0" marB="0" anchor="ctr">
                    <a:lnL>
                      <a:noFill/>
                    </a:lnL>
                    <a:lnR>
                      <a:noFill/>
                    </a:lnR>
                    <a:lnT>
                      <a:noFill/>
                    </a:lnT>
                    <a:lnB>
                      <a:noFill/>
                    </a:lnB>
                  </a:tcPr>
                </a:tc>
                <a:tc>
                  <a:txBody>
                    <a:bodyPr/>
                    <a:lstStyle/>
                    <a:p>
                      <a:r>
                        <a:rPr lang="en-US" sz="1800" b="1">
                          <a:solidFill>
                            <a:srgbClr val="636363"/>
                          </a:solidFill>
                          <a:effectLst/>
                        </a:rPr>
                        <a:t>STANDARD SIZE</a:t>
                      </a:r>
                      <a:endParaRPr lang="en-US" sz="1800" b="1">
                        <a:solidFill>
                          <a:srgbClr val="636363"/>
                        </a:solidFill>
                        <a:effectLst/>
                      </a:endParaRPr>
                    </a:p>
                  </a:txBody>
                  <a:tcPr marL="0" marR="0" marT="0" marB="0" anchor="ctr">
                    <a:lnL>
                      <a:noFill/>
                    </a:lnL>
                    <a:lnR>
                      <a:noFill/>
                    </a:lnR>
                    <a:lnT>
                      <a:noFill/>
                    </a:lnT>
                    <a:lnB>
                      <a:noFill/>
                    </a:lnB>
                  </a:tcPr>
                </a:tc>
              </a:tr>
              <a:tr h="267034">
                <a:tc>
                  <a:txBody>
                    <a:bodyPr/>
                    <a:lstStyle/>
                    <a:p>
                      <a:r>
                        <a:rPr lang="en-US" sz="1800">
                          <a:solidFill>
                            <a:srgbClr val="757575"/>
                          </a:solidFill>
                          <a:effectLst/>
                        </a:rPr>
                        <a:t>x</a:t>
                      </a:r>
                      <a:endParaRPr lang="en-US" sz="1800">
                        <a:solidFill>
                          <a:srgbClr val="757575"/>
                        </a:solidFill>
                        <a:effectLst/>
                      </a:endParaRPr>
                    </a:p>
                  </a:txBody>
                  <a:tcPr marL="0" marR="0" marT="0" marB="0" anchor="ctr">
                    <a:lnL>
                      <a:noFill/>
                    </a:lnL>
                    <a:lnR>
                      <a:noFill/>
                    </a:lnR>
                    <a:lnT>
                      <a:noFill/>
                    </a:lnT>
                    <a:lnB>
                      <a:noFill/>
                    </a:lnB>
                  </a:tcPr>
                </a:tc>
                <a:tc>
                  <a:txBody>
                    <a:bodyPr/>
                    <a:lstStyle/>
                    <a:p>
                      <a:r>
                        <a:rPr lang="en-US" sz="1800">
                          <a:solidFill>
                            <a:srgbClr val="757575"/>
                          </a:solidFill>
                          <a:effectLst/>
                        </a:rPr>
                        <a:t>pad byte</a:t>
                      </a:r>
                      <a:endParaRPr lang="en-US" sz="1800">
                        <a:solidFill>
                          <a:srgbClr val="757575"/>
                        </a:solidFill>
                        <a:effectLst/>
                      </a:endParaRPr>
                    </a:p>
                  </a:txBody>
                  <a:tcPr marL="0" marR="0" marT="0" marB="0" anchor="ctr">
                    <a:lnL>
                      <a:noFill/>
                    </a:lnL>
                    <a:lnR>
                      <a:noFill/>
                    </a:lnR>
                    <a:lnT>
                      <a:noFill/>
                    </a:lnT>
                    <a:lnB>
                      <a:noFill/>
                    </a:lnB>
                  </a:tcPr>
                </a:tc>
                <a:tc>
                  <a:txBody>
                    <a:bodyPr/>
                    <a:lstStyle/>
                    <a:p>
                      <a:r>
                        <a:rPr lang="en-US" sz="1800">
                          <a:solidFill>
                            <a:srgbClr val="757575"/>
                          </a:solidFill>
                          <a:effectLst/>
                        </a:rPr>
                        <a:t>no value</a:t>
                      </a:r>
                      <a:endParaRPr lang="en-US" sz="1800">
                        <a:solidFill>
                          <a:srgbClr val="757575"/>
                        </a:solidFill>
                        <a:effectLst/>
                      </a:endParaRPr>
                    </a:p>
                  </a:txBody>
                  <a:tcPr marL="0" marR="0" marT="0" marB="0" anchor="ctr">
                    <a:lnL>
                      <a:noFill/>
                    </a:lnL>
                    <a:lnR>
                      <a:noFill/>
                    </a:lnR>
                    <a:lnT>
                      <a:noFill/>
                    </a:lnT>
                    <a:lnB>
                      <a:noFill/>
                    </a:lnB>
                  </a:tcPr>
                </a:tc>
                <a:tc>
                  <a:txBody>
                    <a:bodyPr/>
                    <a:lstStyle/>
                    <a:p>
                      <a:endParaRPr lang="zh-CN" altLang="en-US" sz="1800">
                        <a:solidFill>
                          <a:srgbClr val="757575"/>
                        </a:solidFill>
                        <a:effectLst/>
                      </a:endParaRPr>
                    </a:p>
                  </a:txBody>
                  <a:tcPr marL="0" marR="0" marT="0" marB="0" anchor="ctr">
                    <a:lnL>
                      <a:noFill/>
                    </a:lnL>
                    <a:lnR>
                      <a:noFill/>
                    </a:lnR>
                    <a:lnT>
                      <a:noFill/>
                    </a:lnT>
                    <a:lnB>
                      <a:noFill/>
                    </a:lnB>
                  </a:tcPr>
                </a:tc>
              </a:tr>
              <a:tr h="267034">
                <a:tc>
                  <a:txBody>
                    <a:bodyPr/>
                    <a:lstStyle/>
                    <a:p>
                      <a:r>
                        <a:rPr lang="en-US" sz="1800">
                          <a:solidFill>
                            <a:srgbClr val="757575"/>
                          </a:solidFill>
                          <a:effectLst/>
                        </a:rPr>
                        <a:t>c</a:t>
                      </a:r>
                      <a:endParaRPr lang="en-US" sz="1800">
                        <a:solidFill>
                          <a:srgbClr val="757575"/>
                        </a:solidFill>
                        <a:effectLst/>
                      </a:endParaRPr>
                    </a:p>
                  </a:txBody>
                  <a:tcPr marL="0" marR="0" marT="0" marB="0" anchor="ctr">
                    <a:lnL>
                      <a:noFill/>
                    </a:lnL>
                    <a:lnR>
                      <a:noFill/>
                    </a:lnR>
                    <a:lnT>
                      <a:noFill/>
                    </a:lnT>
                    <a:lnB>
                      <a:noFill/>
                    </a:lnB>
                  </a:tcPr>
                </a:tc>
                <a:tc>
                  <a:txBody>
                    <a:bodyPr/>
                    <a:lstStyle/>
                    <a:p>
                      <a:r>
                        <a:rPr lang="en-US" sz="1800" dirty="0">
                          <a:solidFill>
                            <a:srgbClr val="757575"/>
                          </a:solidFill>
                          <a:effectLst/>
                        </a:rPr>
                        <a:t>char</a:t>
                      </a:r>
                      <a:endParaRPr lang="en-US" sz="1800" dirty="0">
                        <a:solidFill>
                          <a:srgbClr val="757575"/>
                        </a:solidFill>
                        <a:effectLst/>
                      </a:endParaRPr>
                    </a:p>
                  </a:txBody>
                  <a:tcPr marL="0" marR="0" marT="0" marB="0" anchor="ctr">
                    <a:lnL>
                      <a:noFill/>
                    </a:lnL>
                    <a:lnR>
                      <a:noFill/>
                    </a:lnR>
                    <a:lnT>
                      <a:noFill/>
                    </a:lnT>
                    <a:lnB>
                      <a:noFill/>
                    </a:lnB>
                  </a:tcPr>
                </a:tc>
                <a:tc>
                  <a:txBody>
                    <a:bodyPr/>
                    <a:lstStyle/>
                    <a:p>
                      <a:r>
                        <a:rPr lang="en-US" sz="1800">
                          <a:solidFill>
                            <a:srgbClr val="757575"/>
                          </a:solidFill>
                          <a:effectLst/>
                        </a:rPr>
                        <a:t>string of length 1</a:t>
                      </a:r>
                      <a:endParaRPr lang="en-US" sz="1800">
                        <a:solidFill>
                          <a:srgbClr val="757575"/>
                        </a:solidFill>
                        <a:effectLst/>
                      </a:endParaRPr>
                    </a:p>
                  </a:txBody>
                  <a:tcPr marL="0" marR="0" marT="0" marB="0" anchor="ctr">
                    <a:lnL>
                      <a:noFill/>
                    </a:lnL>
                    <a:lnR>
                      <a:noFill/>
                    </a:lnR>
                    <a:lnT>
                      <a:noFill/>
                    </a:lnT>
                    <a:lnB>
                      <a:noFill/>
                    </a:lnB>
                  </a:tcPr>
                </a:tc>
                <a:tc>
                  <a:txBody>
                    <a:bodyPr/>
                    <a:lstStyle/>
                    <a:p>
                      <a:r>
                        <a:rPr lang="en-US" altLang="zh-CN" sz="1800" dirty="0">
                          <a:solidFill>
                            <a:srgbClr val="757575"/>
                          </a:solidFill>
                          <a:effectLst/>
                        </a:rPr>
                        <a:t>1</a:t>
                      </a:r>
                      <a:endParaRPr lang="en-US" altLang="zh-CN" sz="1800" dirty="0">
                        <a:solidFill>
                          <a:srgbClr val="757575"/>
                        </a:solidFill>
                        <a:effectLst/>
                      </a:endParaRPr>
                    </a:p>
                  </a:txBody>
                  <a:tcPr marL="0" marR="0" marT="0" marB="0" anchor="ctr">
                    <a:lnL>
                      <a:noFill/>
                    </a:lnL>
                    <a:lnR>
                      <a:noFill/>
                    </a:lnR>
                    <a:lnT>
                      <a:noFill/>
                    </a:lnT>
                    <a:lnB>
                      <a:noFill/>
                    </a:lnB>
                  </a:tcPr>
                </a:tc>
              </a:tr>
              <a:tr h="267034">
                <a:tc>
                  <a:txBody>
                    <a:bodyPr/>
                    <a:lstStyle/>
                    <a:p>
                      <a:r>
                        <a:rPr lang="en-US" sz="1800" dirty="0">
                          <a:solidFill>
                            <a:srgbClr val="757575"/>
                          </a:solidFill>
                          <a:effectLst/>
                        </a:rPr>
                        <a:t>b</a:t>
                      </a:r>
                      <a:endParaRPr lang="en-US" sz="1800" dirty="0">
                        <a:solidFill>
                          <a:srgbClr val="757575"/>
                        </a:solidFill>
                        <a:effectLst/>
                      </a:endParaRPr>
                    </a:p>
                  </a:txBody>
                  <a:tcPr marL="0" marR="0" marT="0" marB="0" anchor="ctr">
                    <a:lnL>
                      <a:noFill/>
                    </a:lnL>
                    <a:lnR>
                      <a:noFill/>
                    </a:lnR>
                    <a:lnT>
                      <a:noFill/>
                    </a:lnT>
                    <a:lnB>
                      <a:noFill/>
                    </a:lnB>
                  </a:tcPr>
                </a:tc>
                <a:tc>
                  <a:txBody>
                    <a:bodyPr/>
                    <a:lstStyle/>
                    <a:p>
                      <a:r>
                        <a:rPr lang="en-US" sz="1800" dirty="0">
                          <a:solidFill>
                            <a:srgbClr val="757575"/>
                          </a:solidFill>
                          <a:effectLst/>
                        </a:rPr>
                        <a:t>signed char</a:t>
                      </a:r>
                      <a:endParaRPr lang="en-US" sz="1800" dirty="0">
                        <a:solidFill>
                          <a:srgbClr val="757575"/>
                        </a:solidFill>
                        <a:effectLst/>
                      </a:endParaRPr>
                    </a:p>
                  </a:txBody>
                  <a:tcPr marL="0" marR="0" marT="0" marB="0" anchor="ctr">
                    <a:lnL>
                      <a:noFill/>
                    </a:lnL>
                    <a:lnR>
                      <a:noFill/>
                    </a:lnR>
                    <a:lnT>
                      <a:noFill/>
                    </a:lnT>
                    <a:lnB>
                      <a:noFill/>
                    </a:lnB>
                  </a:tcPr>
                </a:tc>
                <a:tc>
                  <a:txBody>
                    <a:bodyPr/>
                    <a:lstStyle/>
                    <a:p>
                      <a:r>
                        <a:rPr lang="en-US" sz="1800">
                          <a:solidFill>
                            <a:srgbClr val="757575"/>
                          </a:solidFill>
                          <a:effectLst/>
                        </a:rPr>
                        <a:t>integer</a:t>
                      </a:r>
                      <a:endParaRPr lang="en-US" sz="1800">
                        <a:solidFill>
                          <a:srgbClr val="757575"/>
                        </a:solidFill>
                        <a:effectLst/>
                      </a:endParaRPr>
                    </a:p>
                  </a:txBody>
                  <a:tcPr marL="0" marR="0" marT="0" marB="0" anchor="ctr">
                    <a:lnL>
                      <a:noFill/>
                    </a:lnL>
                    <a:lnR>
                      <a:noFill/>
                    </a:lnR>
                    <a:lnT>
                      <a:noFill/>
                    </a:lnT>
                    <a:lnB>
                      <a:noFill/>
                    </a:lnB>
                  </a:tcPr>
                </a:tc>
                <a:tc>
                  <a:txBody>
                    <a:bodyPr/>
                    <a:lstStyle/>
                    <a:p>
                      <a:r>
                        <a:rPr lang="en-US" altLang="zh-CN" sz="1800" dirty="0">
                          <a:solidFill>
                            <a:srgbClr val="757575"/>
                          </a:solidFill>
                          <a:effectLst/>
                        </a:rPr>
                        <a:t>1</a:t>
                      </a:r>
                      <a:endParaRPr lang="en-US" altLang="zh-CN" sz="1800" dirty="0">
                        <a:solidFill>
                          <a:srgbClr val="757575"/>
                        </a:solidFill>
                        <a:effectLst/>
                      </a:endParaRPr>
                    </a:p>
                  </a:txBody>
                  <a:tcPr marL="0" marR="0" marT="0" marB="0" anchor="ctr">
                    <a:lnL>
                      <a:noFill/>
                    </a:lnL>
                    <a:lnR>
                      <a:noFill/>
                    </a:lnR>
                    <a:lnT>
                      <a:noFill/>
                    </a:lnT>
                    <a:lnB>
                      <a:noFill/>
                    </a:lnB>
                  </a:tcPr>
                </a:tc>
              </a:tr>
              <a:tr h="267034">
                <a:tc>
                  <a:txBody>
                    <a:bodyPr/>
                    <a:lstStyle/>
                    <a:p>
                      <a:r>
                        <a:rPr lang="en-US" sz="1800">
                          <a:solidFill>
                            <a:srgbClr val="757575"/>
                          </a:solidFill>
                          <a:effectLst/>
                        </a:rPr>
                        <a:t>B</a:t>
                      </a:r>
                      <a:endParaRPr lang="en-US" sz="1800">
                        <a:solidFill>
                          <a:srgbClr val="757575"/>
                        </a:solidFill>
                        <a:effectLst/>
                      </a:endParaRPr>
                    </a:p>
                  </a:txBody>
                  <a:tcPr marL="0" marR="0" marT="0" marB="0" anchor="ctr">
                    <a:lnL>
                      <a:noFill/>
                    </a:lnL>
                    <a:lnR>
                      <a:noFill/>
                    </a:lnR>
                    <a:lnT>
                      <a:noFill/>
                    </a:lnT>
                    <a:lnB>
                      <a:noFill/>
                    </a:lnB>
                  </a:tcPr>
                </a:tc>
                <a:tc>
                  <a:txBody>
                    <a:bodyPr/>
                    <a:lstStyle/>
                    <a:p>
                      <a:r>
                        <a:rPr lang="en-US" sz="1800" dirty="0">
                          <a:solidFill>
                            <a:srgbClr val="757575"/>
                          </a:solidFill>
                          <a:effectLst/>
                        </a:rPr>
                        <a:t>unsigned char</a:t>
                      </a:r>
                      <a:endParaRPr lang="en-US" sz="1800" dirty="0">
                        <a:solidFill>
                          <a:srgbClr val="757575"/>
                        </a:solidFill>
                        <a:effectLst/>
                      </a:endParaRPr>
                    </a:p>
                  </a:txBody>
                  <a:tcPr marL="0" marR="0" marT="0" marB="0" anchor="ctr">
                    <a:lnL>
                      <a:noFill/>
                    </a:lnL>
                    <a:lnR>
                      <a:noFill/>
                    </a:lnR>
                    <a:lnT>
                      <a:noFill/>
                    </a:lnT>
                    <a:lnB>
                      <a:noFill/>
                    </a:lnB>
                  </a:tcPr>
                </a:tc>
                <a:tc>
                  <a:txBody>
                    <a:bodyPr/>
                    <a:lstStyle/>
                    <a:p>
                      <a:r>
                        <a:rPr lang="en-US" sz="1800">
                          <a:solidFill>
                            <a:srgbClr val="757575"/>
                          </a:solidFill>
                          <a:effectLst/>
                        </a:rPr>
                        <a:t>integer</a:t>
                      </a:r>
                      <a:endParaRPr lang="en-US" sz="1800">
                        <a:solidFill>
                          <a:srgbClr val="757575"/>
                        </a:solidFill>
                        <a:effectLst/>
                      </a:endParaRPr>
                    </a:p>
                  </a:txBody>
                  <a:tcPr marL="0" marR="0" marT="0" marB="0" anchor="ctr">
                    <a:lnL>
                      <a:noFill/>
                    </a:lnL>
                    <a:lnR>
                      <a:noFill/>
                    </a:lnR>
                    <a:lnT>
                      <a:noFill/>
                    </a:lnT>
                    <a:lnB>
                      <a:noFill/>
                    </a:lnB>
                  </a:tcPr>
                </a:tc>
                <a:tc>
                  <a:txBody>
                    <a:bodyPr/>
                    <a:lstStyle/>
                    <a:p>
                      <a:r>
                        <a:rPr lang="en-US" altLang="zh-CN" sz="1800">
                          <a:solidFill>
                            <a:srgbClr val="757575"/>
                          </a:solidFill>
                          <a:effectLst/>
                        </a:rPr>
                        <a:t>1</a:t>
                      </a:r>
                      <a:endParaRPr lang="en-US" altLang="zh-CN" sz="1800">
                        <a:solidFill>
                          <a:srgbClr val="757575"/>
                        </a:solidFill>
                        <a:effectLst/>
                      </a:endParaRPr>
                    </a:p>
                  </a:txBody>
                  <a:tcPr marL="0" marR="0" marT="0" marB="0" anchor="ctr">
                    <a:lnL>
                      <a:noFill/>
                    </a:lnL>
                    <a:lnR>
                      <a:noFill/>
                    </a:lnR>
                    <a:lnT>
                      <a:noFill/>
                    </a:lnT>
                    <a:lnB>
                      <a:noFill/>
                    </a:lnB>
                  </a:tcPr>
                </a:tc>
              </a:tr>
              <a:tr h="267034">
                <a:tc>
                  <a:txBody>
                    <a:bodyPr/>
                    <a:lstStyle/>
                    <a:p>
                      <a:r>
                        <a:rPr lang="en-US" altLang="zh-CN" sz="1800">
                          <a:solidFill>
                            <a:srgbClr val="757575"/>
                          </a:solidFill>
                          <a:effectLst/>
                        </a:rPr>
                        <a:t>?</a:t>
                      </a:r>
                      <a:endParaRPr lang="en-US" altLang="zh-CN" sz="1800">
                        <a:solidFill>
                          <a:srgbClr val="757575"/>
                        </a:solidFill>
                        <a:effectLst/>
                      </a:endParaRPr>
                    </a:p>
                  </a:txBody>
                  <a:tcPr marL="0" marR="0" marT="0" marB="0" anchor="ctr">
                    <a:lnL>
                      <a:noFill/>
                    </a:lnL>
                    <a:lnR>
                      <a:noFill/>
                    </a:lnR>
                    <a:lnT>
                      <a:noFill/>
                    </a:lnT>
                    <a:lnB>
                      <a:noFill/>
                    </a:lnB>
                  </a:tcPr>
                </a:tc>
                <a:tc>
                  <a:txBody>
                    <a:bodyPr/>
                    <a:lstStyle/>
                    <a:p>
                      <a:r>
                        <a:rPr lang="en-US" sz="1800" dirty="0">
                          <a:solidFill>
                            <a:srgbClr val="757575"/>
                          </a:solidFill>
                          <a:effectLst/>
                        </a:rPr>
                        <a:t>_Bool</a:t>
                      </a:r>
                      <a:endParaRPr lang="en-US" sz="1800" dirty="0">
                        <a:solidFill>
                          <a:srgbClr val="757575"/>
                        </a:solidFill>
                        <a:effectLst/>
                      </a:endParaRPr>
                    </a:p>
                  </a:txBody>
                  <a:tcPr marL="0" marR="0" marT="0" marB="0" anchor="ctr">
                    <a:lnL>
                      <a:noFill/>
                    </a:lnL>
                    <a:lnR>
                      <a:noFill/>
                    </a:lnR>
                    <a:lnT>
                      <a:noFill/>
                    </a:lnT>
                    <a:lnB>
                      <a:noFill/>
                    </a:lnB>
                  </a:tcPr>
                </a:tc>
                <a:tc>
                  <a:txBody>
                    <a:bodyPr/>
                    <a:lstStyle/>
                    <a:p>
                      <a:r>
                        <a:rPr lang="en-US" sz="1800">
                          <a:solidFill>
                            <a:srgbClr val="757575"/>
                          </a:solidFill>
                          <a:effectLst/>
                        </a:rPr>
                        <a:t>bool</a:t>
                      </a:r>
                      <a:endParaRPr lang="en-US" sz="1800">
                        <a:solidFill>
                          <a:srgbClr val="757575"/>
                        </a:solidFill>
                        <a:effectLst/>
                      </a:endParaRPr>
                    </a:p>
                  </a:txBody>
                  <a:tcPr marL="0" marR="0" marT="0" marB="0" anchor="ctr">
                    <a:lnL>
                      <a:noFill/>
                    </a:lnL>
                    <a:lnR>
                      <a:noFill/>
                    </a:lnR>
                    <a:lnT>
                      <a:noFill/>
                    </a:lnT>
                    <a:lnB>
                      <a:noFill/>
                    </a:lnB>
                  </a:tcPr>
                </a:tc>
                <a:tc>
                  <a:txBody>
                    <a:bodyPr/>
                    <a:lstStyle/>
                    <a:p>
                      <a:r>
                        <a:rPr lang="en-US" altLang="zh-CN" sz="1800">
                          <a:solidFill>
                            <a:srgbClr val="757575"/>
                          </a:solidFill>
                          <a:effectLst/>
                        </a:rPr>
                        <a:t>1</a:t>
                      </a:r>
                      <a:endParaRPr lang="en-US" altLang="zh-CN" sz="1800">
                        <a:solidFill>
                          <a:srgbClr val="757575"/>
                        </a:solidFill>
                        <a:effectLst/>
                      </a:endParaRPr>
                    </a:p>
                  </a:txBody>
                  <a:tcPr marL="0" marR="0" marT="0" marB="0" anchor="ctr">
                    <a:lnL>
                      <a:noFill/>
                    </a:lnL>
                    <a:lnR>
                      <a:noFill/>
                    </a:lnR>
                    <a:lnT>
                      <a:noFill/>
                    </a:lnT>
                    <a:lnB>
                      <a:noFill/>
                    </a:lnB>
                  </a:tcPr>
                </a:tc>
              </a:tr>
              <a:tr h="370099">
                <a:tc>
                  <a:txBody>
                    <a:bodyPr/>
                    <a:lstStyle/>
                    <a:p>
                      <a:r>
                        <a:rPr lang="en-US" sz="1800">
                          <a:solidFill>
                            <a:srgbClr val="757575"/>
                          </a:solidFill>
                          <a:effectLst/>
                        </a:rPr>
                        <a:t>h</a:t>
                      </a:r>
                      <a:endParaRPr lang="en-US" sz="1800">
                        <a:solidFill>
                          <a:srgbClr val="757575"/>
                        </a:solidFill>
                        <a:effectLst/>
                      </a:endParaRPr>
                    </a:p>
                  </a:txBody>
                  <a:tcPr marL="0" marR="0" marT="0" marB="0" anchor="ctr">
                    <a:lnL>
                      <a:noFill/>
                    </a:lnL>
                    <a:lnR>
                      <a:noFill/>
                    </a:lnR>
                    <a:lnT>
                      <a:noFill/>
                    </a:lnT>
                    <a:lnB>
                      <a:noFill/>
                    </a:lnB>
                  </a:tcPr>
                </a:tc>
                <a:tc>
                  <a:txBody>
                    <a:bodyPr/>
                    <a:lstStyle/>
                    <a:p>
                      <a:r>
                        <a:rPr lang="en-US" sz="1800" dirty="0">
                          <a:solidFill>
                            <a:srgbClr val="757575"/>
                          </a:solidFill>
                          <a:effectLst/>
                        </a:rPr>
                        <a:t>short</a:t>
                      </a:r>
                      <a:endParaRPr lang="en-US" sz="1800" dirty="0">
                        <a:solidFill>
                          <a:srgbClr val="757575"/>
                        </a:solidFill>
                        <a:effectLst/>
                      </a:endParaRPr>
                    </a:p>
                  </a:txBody>
                  <a:tcPr marL="0" marR="0" marT="0" marB="0" anchor="ctr">
                    <a:lnL>
                      <a:noFill/>
                    </a:lnL>
                    <a:lnR>
                      <a:noFill/>
                    </a:lnR>
                    <a:lnT>
                      <a:noFill/>
                    </a:lnT>
                    <a:lnB>
                      <a:noFill/>
                    </a:lnB>
                  </a:tcPr>
                </a:tc>
                <a:tc>
                  <a:txBody>
                    <a:bodyPr/>
                    <a:lstStyle/>
                    <a:p>
                      <a:r>
                        <a:rPr lang="en-US" sz="1800">
                          <a:solidFill>
                            <a:srgbClr val="757575"/>
                          </a:solidFill>
                          <a:effectLst/>
                        </a:rPr>
                        <a:t>integer</a:t>
                      </a:r>
                      <a:endParaRPr lang="en-US" sz="1800">
                        <a:solidFill>
                          <a:srgbClr val="757575"/>
                        </a:solidFill>
                        <a:effectLst/>
                      </a:endParaRPr>
                    </a:p>
                  </a:txBody>
                  <a:tcPr marL="0" marR="0" marT="0" marB="0" anchor="ctr">
                    <a:lnL>
                      <a:noFill/>
                    </a:lnL>
                    <a:lnR>
                      <a:noFill/>
                    </a:lnR>
                    <a:lnT>
                      <a:noFill/>
                    </a:lnT>
                    <a:lnB>
                      <a:noFill/>
                    </a:lnB>
                  </a:tcPr>
                </a:tc>
                <a:tc>
                  <a:txBody>
                    <a:bodyPr/>
                    <a:lstStyle/>
                    <a:p>
                      <a:r>
                        <a:rPr lang="en-US" altLang="zh-CN" sz="1800" dirty="0">
                          <a:solidFill>
                            <a:srgbClr val="757575"/>
                          </a:solidFill>
                          <a:effectLst/>
                        </a:rPr>
                        <a:t>2</a:t>
                      </a:r>
                      <a:endParaRPr lang="en-US" altLang="zh-CN" sz="1800" dirty="0">
                        <a:solidFill>
                          <a:srgbClr val="757575"/>
                        </a:solidFill>
                        <a:effectLst/>
                      </a:endParaRPr>
                    </a:p>
                  </a:txBody>
                  <a:tcPr marL="0" marR="0" marT="0" marB="0" anchor="ctr">
                    <a:lnL>
                      <a:noFill/>
                    </a:lnL>
                    <a:lnR>
                      <a:noFill/>
                    </a:lnR>
                    <a:lnT>
                      <a:noFill/>
                    </a:lnT>
                    <a:lnB>
                      <a:noFill/>
                    </a:lnB>
                  </a:tcPr>
                </a:tc>
              </a:tr>
              <a:tr h="267034">
                <a:tc>
                  <a:txBody>
                    <a:bodyPr/>
                    <a:lstStyle/>
                    <a:p>
                      <a:r>
                        <a:rPr lang="en-US" sz="1800">
                          <a:solidFill>
                            <a:srgbClr val="757575"/>
                          </a:solidFill>
                          <a:effectLst/>
                        </a:rPr>
                        <a:t>H</a:t>
                      </a:r>
                      <a:endParaRPr lang="en-US" sz="1800">
                        <a:solidFill>
                          <a:srgbClr val="757575"/>
                        </a:solidFill>
                        <a:effectLst/>
                      </a:endParaRPr>
                    </a:p>
                  </a:txBody>
                  <a:tcPr marL="0" marR="0" marT="0" marB="0" anchor="ctr">
                    <a:lnL>
                      <a:noFill/>
                    </a:lnL>
                    <a:lnR>
                      <a:noFill/>
                    </a:lnR>
                    <a:lnT>
                      <a:noFill/>
                    </a:lnT>
                    <a:lnB>
                      <a:noFill/>
                    </a:lnB>
                  </a:tcPr>
                </a:tc>
                <a:tc>
                  <a:txBody>
                    <a:bodyPr/>
                    <a:lstStyle/>
                    <a:p>
                      <a:r>
                        <a:rPr lang="en-US" sz="1800" dirty="0">
                          <a:solidFill>
                            <a:srgbClr val="757575"/>
                          </a:solidFill>
                          <a:effectLst/>
                        </a:rPr>
                        <a:t>unsigned short</a:t>
                      </a:r>
                      <a:endParaRPr lang="en-US" sz="1800" dirty="0">
                        <a:solidFill>
                          <a:srgbClr val="757575"/>
                        </a:solidFill>
                        <a:effectLst/>
                      </a:endParaRPr>
                    </a:p>
                  </a:txBody>
                  <a:tcPr marL="0" marR="0" marT="0" marB="0" anchor="ctr">
                    <a:lnL>
                      <a:noFill/>
                    </a:lnL>
                    <a:lnR>
                      <a:noFill/>
                    </a:lnR>
                    <a:lnT>
                      <a:noFill/>
                    </a:lnT>
                    <a:lnB>
                      <a:noFill/>
                    </a:lnB>
                  </a:tcPr>
                </a:tc>
                <a:tc>
                  <a:txBody>
                    <a:bodyPr/>
                    <a:lstStyle/>
                    <a:p>
                      <a:r>
                        <a:rPr lang="en-US" sz="1800">
                          <a:solidFill>
                            <a:srgbClr val="757575"/>
                          </a:solidFill>
                          <a:effectLst/>
                        </a:rPr>
                        <a:t>integer</a:t>
                      </a:r>
                      <a:endParaRPr lang="en-US" sz="1800">
                        <a:solidFill>
                          <a:srgbClr val="757575"/>
                        </a:solidFill>
                        <a:effectLst/>
                      </a:endParaRPr>
                    </a:p>
                  </a:txBody>
                  <a:tcPr marL="0" marR="0" marT="0" marB="0" anchor="ctr">
                    <a:lnL>
                      <a:noFill/>
                    </a:lnL>
                    <a:lnR>
                      <a:noFill/>
                    </a:lnR>
                    <a:lnT>
                      <a:noFill/>
                    </a:lnT>
                    <a:lnB>
                      <a:noFill/>
                    </a:lnB>
                  </a:tcPr>
                </a:tc>
                <a:tc>
                  <a:txBody>
                    <a:bodyPr/>
                    <a:lstStyle/>
                    <a:p>
                      <a:r>
                        <a:rPr lang="en-US" altLang="zh-CN" sz="1800" dirty="0">
                          <a:solidFill>
                            <a:srgbClr val="757575"/>
                          </a:solidFill>
                          <a:effectLst/>
                        </a:rPr>
                        <a:t>2</a:t>
                      </a:r>
                      <a:endParaRPr lang="en-US" altLang="zh-CN" sz="1800" dirty="0">
                        <a:solidFill>
                          <a:srgbClr val="757575"/>
                        </a:solidFill>
                        <a:effectLst/>
                      </a:endParaRPr>
                    </a:p>
                  </a:txBody>
                  <a:tcPr marL="0" marR="0" marT="0" marB="0" anchor="ctr">
                    <a:lnL>
                      <a:noFill/>
                    </a:lnL>
                    <a:lnR>
                      <a:noFill/>
                    </a:lnR>
                    <a:lnT>
                      <a:noFill/>
                    </a:lnT>
                    <a:lnB>
                      <a:noFill/>
                    </a:lnB>
                  </a:tcPr>
                </a:tc>
              </a:tr>
              <a:tr h="267034">
                <a:tc>
                  <a:txBody>
                    <a:bodyPr/>
                    <a:lstStyle/>
                    <a:p>
                      <a:r>
                        <a:rPr lang="en-US" sz="1800">
                          <a:solidFill>
                            <a:srgbClr val="757575"/>
                          </a:solidFill>
                          <a:effectLst/>
                        </a:rPr>
                        <a:t>i</a:t>
                      </a:r>
                      <a:endParaRPr lang="en-US" sz="1800">
                        <a:solidFill>
                          <a:srgbClr val="757575"/>
                        </a:solidFill>
                        <a:effectLst/>
                      </a:endParaRPr>
                    </a:p>
                  </a:txBody>
                  <a:tcPr marL="0" marR="0" marT="0" marB="0" anchor="ctr">
                    <a:lnL>
                      <a:noFill/>
                    </a:lnL>
                    <a:lnR>
                      <a:noFill/>
                    </a:lnR>
                    <a:lnT>
                      <a:noFill/>
                    </a:lnT>
                    <a:lnB>
                      <a:noFill/>
                    </a:lnB>
                  </a:tcPr>
                </a:tc>
                <a:tc>
                  <a:txBody>
                    <a:bodyPr/>
                    <a:lstStyle/>
                    <a:p>
                      <a:r>
                        <a:rPr lang="en-US" sz="1800" dirty="0" err="1">
                          <a:solidFill>
                            <a:srgbClr val="757575"/>
                          </a:solidFill>
                          <a:effectLst/>
                        </a:rPr>
                        <a:t>int</a:t>
                      </a:r>
                      <a:endParaRPr lang="en-US" sz="1800" dirty="0">
                        <a:solidFill>
                          <a:srgbClr val="757575"/>
                        </a:solidFill>
                        <a:effectLst/>
                      </a:endParaRPr>
                    </a:p>
                  </a:txBody>
                  <a:tcPr marL="0" marR="0" marT="0" marB="0" anchor="ctr">
                    <a:lnL>
                      <a:noFill/>
                    </a:lnL>
                    <a:lnR>
                      <a:noFill/>
                    </a:lnR>
                    <a:lnT>
                      <a:noFill/>
                    </a:lnT>
                    <a:lnB>
                      <a:noFill/>
                    </a:lnB>
                  </a:tcPr>
                </a:tc>
                <a:tc>
                  <a:txBody>
                    <a:bodyPr/>
                    <a:lstStyle/>
                    <a:p>
                      <a:r>
                        <a:rPr lang="en-US" sz="1800">
                          <a:solidFill>
                            <a:srgbClr val="757575"/>
                          </a:solidFill>
                          <a:effectLst/>
                        </a:rPr>
                        <a:t>integer</a:t>
                      </a:r>
                      <a:endParaRPr lang="en-US" sz="1800">
                        <a:solidFill>
                          <a:srgbClr val="757575"/>
                        </a:solidFill>
                        <a:effectLst/>
                      </a:endParaRPr>
                    </a:p>
                  </a:txBody>
                  <a:tcPr marL="0" marR="0" marT="0" marB="0" anchor="ctr">
                    <a:lnL>
                      <a:noFill/>
                    </a:lnL>
                    <a:lnR>
                      <a:noFill/>
                    </a:lnR>
                    <a:lnT>
                      <a:noFill/>
                    </a:lnT>
                    <a:lnB>
                      <a:noFill/>
                    </a:lnB>
                  </a:tcPr>
                </a:tc>
                <a:tc>
                  <a:txBody>
                    <a:bodyPr/>
                    <a:lstStyle/>
                    <a:p>
                      <a:r>
                        <a:rPr lang="en-US" altLang="zh-CN" sz="1800" dirty="0">
                          <a:solidFill>
                            <a:srgbClr val="757575"/>
                          </a:solidFill>
                          <a:effectLst/>
                        </a:rPr>
                        <a:t>4</a:t>
                      </a:r>
                      <a:endParaRPr lang="en-US" altLang="zh-CN" sz="1800" dirty="0">
                        <a:solidFill>
                          <a:srgbClr val="757575"/>
                        </a:solidFill>
                        <a:effectLst/>
                      </a:endParaRPr>
                    </a:p>
                  </a:txBody>
                  <a:tcPr marL="0" marR="0" marT="0" marB="0" anchor="ctr">
                    <a:lnL>
                      <a:noFill/>
                    </a:lnL>
                    <a:lnR>
                      <a:noFill/>
                    </a:lnR>
                    <a:lnT>
                      <a:noFill/>
                    </a:lnT>
                    <a:lnB>
                      <a:noFill/>
                    </a:lnB>
                  </a:tcPr>
                </a:tc>
              </a:tr>
              <a:tr h="267034">
                <a:tc>
                  <a:txBody>
                    <a:bodyPr/>
                    <a:lstStyle/>
                    <a:p>
                      <a:r>
                        <a:rPr lang="en-US" sz="1800">
                          <a:solidFill>
                            <a:srgbClr val="757575"/>
                          </a:solidFill>
                          <a:effectLst/>
                        </a:rPr>
                        <a:t>I</a:t>
                      </a:r>
                      <a:endParaRPr lang="en-US" sz="1800">
                        <a:solidFill>
                          <a:srgbClr val="757575"/>
                        </a:solidFill>
                        <a:effectLst/>
                      </a:endParaRPr>
                    </a:p>
                  </a:txBody>
                  <a:tcPr marL="0" marR="0" marT="0" marB="0" anchor="ctr">
                    <a:lnL>
                      <a:noFill/>
                    </a:lnL>
                    <a:lnR>
                      <a:noFill/>
                    </a:lnR>
                    <a:lnT>
                      <a:noFill/>
                    </a:lnT>
                    <a:lnB>
                      <a:noFill/>
                    </a:lnB>
                  </a:tcPr>
                </a:tc>
                <a:tc>
                  <a:txBody>
                    <a:bodyPr/>
                    <a:lstStyle/>
                    <a:p>
                      <a:r>
                        <a:rPr lang="en-US" sz="1800">
                          <a:solidFill>
                            <a:srgbClr val="757575"/>
                          </a:solidFill>
                          <a:effectLst/>
                        </a:rPr>
                        <a:t>unsigned int</a:t>
                      </a:r>
                      <a:endParaRPr lang="en-US" sz="1800">
                        <a:solidFill>
                          <a:srgbClr val="757575"/>
                        </a:solidFill>
                        <a:effectLst/>
                      </a:endParaRPr>
                    </a:p>
                  </a:txBody>
                  <a:tcPr marL="0" marR="0" marT="0" marB="0" anchor="ctr">
                    <a:lnL>
                      <a:noFill/>
                    </a:lnL>
                    <a:lnR>
                      <a:noFill/>
                    </a:lnR>
                    <a:lnT>
                      <a:noFill/>
                    </a:lnT>
                    <a:lnB>
                      <a:noFill/>
                    </a:lnB>
                  </a:tcPr>
                </a:tc>
                <a:tc>
                  <a:txBody>
                    <a:bodyPr/>
                    <a:lstStyle/>
                    <a:p>
                      <a:r>
                        <a:rPr lang="en-US" sz="1800">
                          <a:solidFill>
                            <a:srgbClr val="757575"/>
                          </a:solidFill>
                          <a:effectLst/>
                        </a:rPr>
                        <a:t>integer</a:t>
                      </a:r>
                      <a:endParaRPr lang="en-US" sz="1800">
                        <a:solidFill>
                          <a:srgbClr val="757575"/>
                        </a:solidFill>
                        <a:effectLst/>
                      </a:endParaRPr>
                    </a:p>
                  </a:txBody>
                  <a:tcPr marL="0" marR="0" marT="0" marB="0" anchor="ctr">
                    <a:lnL>
                      <a:noFill/>
                    </a:lnL>
                    <a:lnR>
                      <a:noFill/>
                    </a:lnR>
                    <a:lnT>
                      <a:noFill/>
                    </a:lnT>
                    <a:lnB>
                      <a:noFill/>
                    </a:lnB>
                  </a:tcPr>
                </a:tc>
                <a:tc>
                  <a:txBody>
                    <a:bodyPr/>
                    <a:lstStyle/>
                    <a:p>
                      <a:r>
                        <a:rPr lang="en-US" altLang="zh-CN" sz="1800">
                          <a:solidFill>
                            <a:srgbClr val="757575"/>
                          </a:solidFill>
                          <a:effectLst/>
                        </a:rPr>
                        <a:t>4</a:t>
                      </a:r>
                      <a:endParaRPr lang="en-US" altLang="zh-CN" sz="1800">
                        <a:solidFill>
                          <a:srgbClr val="757575"/>
                        </a:solidFill>
                        <a:effectLst/>
                      </a:endParaRPr>
                    </a:p>
                  </a:txBody>
                  <a:tcPr marL="0" marR="0" marT="0" marB="0" anchor="ctr">
                    <a:lnL>
                      <a:noFill/>
                    </a:lnL>
                    <a:lnR>
                      <a:noFill/>
                    </a:lnR>
                    <a:lnT>
                      <a:noFill/>
                    </a:lnT>
                    <a:lnB>
                      <a:noFill/>
                    </a:lnB>
                  </a:tcPr>
                </a:tc>
              </a:tr>
              <a:tr h="267034">
                <a:tc>
                  <a:txBody>
                    <a:bodyPr/>
                    <a:lstStyle/>
                    <a:p>
                      <a:r>
                        <a:rPr lang="en-US" sz="1800">
                          <a:solidFill>
                            <a:srgbClr val="757575"/>
                          </a:solidFill>
                          <a:effectLst/>
                        </a:rPr>
                        <a:t>l</a:t>
                      </a:r>
                      <a:endParaRPr lang="en-US" sz="1800">
                        <a:solidFill>
                          <a:srgbClr val="757575"/>
                        </a:solidFill>
                        <a:effectLst/>
                      </a:endParaRPr>
                    </a:p>
                  </a:txBody>
                  <a:tcPr marL="0" marR="0" marT="0" marB="0" anchor="ctr">
                    <a:lnL>
                      <a:noFill/>
                    </a:lnL>
                    <a:lnR>
                      <a:noFill/>
                    </a:lnR>
                    <a:lnT>
                      <a:noFill/>
                    </a:lnT>
                    <a:lnB>
                      <a:noFill/>
                    </a:lnB>
                  </a:tcPr>
                </a:tc>
                <a:tc>
                  <a:txBody>
                    <a:bodyPr/>
                    <a:lstStyle/>
                    <a:p>
                      <a:r>
                        <a:rPr lang="en-US" sz="1800" dirty="0">
                          <a:solidFill>
                            <a:srgbClr val="757575"/>
                          </a:solidFill>
                          <a:effectLst/>
                        </a:rPr>
                        <a:t>long</a:t>
                      </a:r>
                      <a:endParaRPr lang="en-US" sz="1800" dirty="0">
                        <a:solidFill>
                          <a:srgbClr val="757575"/>
                        </a:solidFill>
                        <a:effectLst/>
                      </a:endParaRPr>
                    </a:p>
                  </a:txBody>
                  <a:tcPr marL="0" marR="0" marT="0" marB="0" anchor="ctr">
                    <a:lnL>
                      <a:noFill/>
                    </a:lnL>
                    <a:lnR>
                      <a:noFill/>
                    </a:lnR>
                    <a:lnT>
                      <a:noFill/>
                    </a:lnT>
                    <a:lnB>
                      <a:noFill/>
                    </a:lnB>
                  </a:tcPr>
                </a:tc>
                <a:tc>
                  <a:txBody>
                    <a:bodyPr/>
                    <a:lstStyle/>
                    <a:p>
                      <a:r>
                        <a:rPr lang="en-US" sz="1800">
                          <a:solidFill>
                            <a:srgbClr val="757575"/>
                          </a:solidFill>
                          <a:effectLst/>
                        </a:rPr>
                        <a:t>integer</a:t>
                      </a:r>
                      <a:endParaRPr lang="en-US" sz="1800">
                        <a:solidFill>
                          <a:srgbClr val="757575"/>
                        </a:solidFill>
                        <a:effectLst/>
                      </a:endParaRPr>
                    </a:p>
                  </a:txBody>
                  <a:tcPr marL="0" marR="0" marT="0" marB="0" anchor="ctr">
                    <a:lnL>
                      <a:noFill/>
                    </a:lnL>
                    <a:lnR>
                      <a:noFill/>
                    </a:lnR>
                    <a:lnT>
                      <a:noFill/>
                    </a:lnT>
                    <a:lnB>
                      <a:noFill/>
                    </a:lnB>
                  </a:tcPr>
                </a:tc>
                <a:tc>
                  <a:txBody>
                    <a:bodyPr/>
                    <a:lstStyle/>
                    <a:p>
                      <a:r>
                        <a:rPr lang="en-US" altLang="zh-CN" sz="1800" dirty="0">
                          <a:solidFill>
                            <a:srgbClr val="757575"/>
                          </a:solidFill>
                          <a:effectLst/>
                        </a:rPr>
                        <a:t>4</a:t>
                      </a:r>
                      <a:endParaRPr lang="en-US" altLang="zh-CN" sz="1800" dirty="0">
                        <a:solidFill>
                          <a:srgbClr val="757575"/>
                        </a:solidFill>
                        <a:effectLst/>
                      </a:endParaRPr>
                    </a:p>
                  </a:txBody>
                  <a:tcPr marL="0" marR="0" marT="0" marB="0" anchor="ctr">
                    <a:lnL>
                      <a:noFill/>
                    </a:lnL>
                    <a:lnR>
                      <a:noFill/>
                    </a:lnR>
                    <a:lnT>
                      <a:noFill/>
                    </a:lnT>
                    <a:lnB>
                      <a:noFill/>
                    </a:lnB>
                  </a:tcPr>
                </a:tc>
              </a:tr>
              <a:tr h="267034">
                <a:tc>
                  <a:txBody>
                    <a:bodyPr/>
                    <a:lstStyle/>
                    <a:p>
                      <a:r>
                        <a:rPr lang="en-US" sz="1800">
                          <a:solidFill>
                            <a:srgbClr val="757575"/>
                          </a:solidFill>
                          <a:effectLst/>
                        </a:rPr>
                        <a:t>L</a:t>
                      </a:r>
                      <a:endParaRPr lang="en-US" sz="1800">
                        <a:solidFill>
                          <a:srgbClr val="757575"/>
                        </a:solidFill>
                        <a:effectLst/>
                      </a:endParaRPr>
                    </a:p>
                  </a:txBody>
                  <a:tcPr marL="0" marR="0" marT="0" marB="0" anchor="ctr">
                    <a:lnL>
                      <a:noFill/>
                    </a:lnL>
                    <a:lnR>
                      <a:noFill/>
                    </a:lnR>
                    <a:lnT>
                      <a:noFill/>
                    </a:lnT>
                    <a:lnB>
                      <a:noFill/>
                    </a:lnB>
                  </a:tcPr>
                </a:tc>
                <a:tc>
                  <a:txBody>
                    <a:bodyPr/>
                    <a:lstStyle/>
                    <a:p>
                      <a:r>
                        <a:rPr lang="en-US" sz="1800" dirty="0">
                          <a:solidFill>
                            <a:srgbClr val="757575"/>
                          </a:solidFill>
                          <a:effectLst/>
                        </a:rPr>
                        <a:t>unsigned long</a:t>
                      </a:r>
                      <a:endParaRPr lang="en-US" sz="1800" dirty="0">
                        <a:solidFill>
                          <a:srgbClr val="757575"/>
                        </a:solidFill>
                        <a:effectLst/>
                      </a:endParaRPr>
                    </a:p>
                  </a:txBody>
                  <a:tcPr marL="0" marR="0" marT="0" marB="0" anchor="ctr">
                    <a:lnL>
                      <a:noFill/>
                    </a:lnL>
                    <a:lnR>
                      <a:noFill/>
                    </a:lnR>
                    <a:lnT>
                      <a:noFill/>
                    </a:lnT>
                    <a:lnB>
                      <a:noFill/>
                    </a:lnB>
                  </a:tcPr>
                </a:tc>
                <a:tc>
                  <a:txBody>
                    <a:bodyPr/>
                    <a:lstStyle/>
                    <a:p>
                      <a:r>
                        <a:rPr lang="en-US" sz="1800">
                          <a:solidFill>
                            <a:srgbClr val="757575"/>
                          </a:solidFill>
                          <a:effectLst/>
                        </a:rPr>
                        <a:t>integer</a:t>
                      </a:r>
                      <a:endParaRPr lang="en-US" sz="1800">
                        <a:solidFill>
                          <a:srgbClr val="757575"/>
                        </a:solidFill>
                        <a:effectLst/>
                      </a:endParaRPr>
                    </a:p>
                  </a:txBody>
                  <a:tcPr marL="0" marR="0" marT="0" marB="0" anchor="ctr">
                    <a:lnL>
                      <a:noFill/>
                    </a:lnL>
                    <a:lnR>
                      <a:noFill/>
                    </a:lnR>
                    <a:lnT>
                      <a:noFill/>
                    </a:lnT>
                    <a:lnB>
                      <a:noFill/>
                    </a:lnB>
                  </a:tcPr>
                </a:tc>
                <a:tc>
                  <a:txBody>
                    <a:bodyPr/>
                    <a:lstStyle/>
                    <a:p>
                      <a:r>
                        <a:rPr lang="en-US" altLang="zh-CN" sz="1800">
                          <a:solidFill>
                            <a:srgbClr val="757575"/>
                          </a:solidFill>
                          <a:effectLst/>
                        </a:rPr>
                        <a:t>4</a:t>
                      </a:r>
                      <a:endParaRPr lang="en-US" altLang="zh-CN" sz="1800">
                        <a:solidFill>
                          <a:srgbClr val="757575"/>
                        </a:solidFill>
                        <a:effectLst/>
                      </a:endParaRPr>
                    </a:p>
                  </a:txBody>
                  <a:tcPr marL="0" marR="0" marT="0" marB="0" anchor="ctr">
                    <a:lnL>
                      <a:noFill/>
                    </a:lnL>
                    <a:lnR>
                      <a:noFill/>
                    </a:lnR>
                    <a:lnT>
                      <a:noFill/>
                    </a:lnT>
                    <a:lnB>
                      <a:noFill/>
                    </a:lnB>
                  </a:tcPr>
                </a:tc>
              </a:tr>
              <a:tr h="267034">
                <a:tc>
                  <a:txBody>
                    <a:bodyPr/>
                    <a:lstStyle/>
                    <a:p>
                      <a:r>
                        <a:rPr lang="en-US" sz="1800" dirty="0">
                          <a:solidFill>
                            <a:srgbClr val="757575"/>
                          </a:solidFill>
                          <a:effectLst/>
                        </a:rPr>
                        <a:t>q</a:t>
                      </a:r>
                      <a:endParaRPr lang="en-US" sz="1800" dirty="0">
                        <a:solidFill>
                          <a:srgbClr val="757575"/>
                        </a:solidFill>
                        <a:effectLst/>
                      </a:endParaRPr>
                    </a:p>
                  </a:txBody>
                  <a:tcPr marL="0" marR="0" marT="0" marB="0" anchor="ctr">
                    <a:lnL>
                      <a:noFill/>
                    </a:lnL>
                    <a:lnR>
                      <a:noFill/>
                    </a:lnR>
                    <a:lnT>
                      <a:noFill/>
                    </a:lnT>
                    <a:lnB>
                      <a:noFill/>
                    </a:lnB>
                  </a:tcPr>
                </a:tc>
                <a:tc>
                  <a:txBody>
                    <a:bodyPr/>
                    <a:lstStyle/>
                    <a:p>
                      <a:r>
                        <a:rPr lang="en-US" sz="1800" dirty="0">
                          <a:solidFill>
                            <a:srgbClr val="757575"/>
                          </a:solidFill>
                          <a:effectLst/>
                        </a:rPr>
                        <a:t>long </a:t>
                      </a:r>
                      <a:r>
                        <a:rPr lang="en-US" sz="1800" dirty="0" err="1">
                          <a:solidFill>
                            <a:srgbClr val="757575"/>
                          </a:solidFill>
                          <a:effectLst/>
                        </a:rPr>
                        <a:t>long</a:t>
                      </a:r>
                      <a:endParaRPr lang="en-US" sz="1800" dirty="0">
                        <a:solidFill>
                          <a:srgbClr val="757575"/>
                        </a:solidFill>
                        <a:effectLst/>
                      </a:endParaRPr>
                    </a:p>
                  </a:txBody>
                  <a:tcPr marL="0" marR="0" marT="0" marB="0" anchor="ctr">
                    <a:lnL>
                      <a:noFill/>
                    </a:lnL>
                    <a:lnR>
                      <a:noFill/>
                    </a:lnR>
                    <a:lnT>
                      <a:noFill/>
                    </a:lnT>
                    <a:lnB>
                      <a:noFill/>
                    </a:lnB>
                  </a:tcPr>
                </a:tc>
                <a:tc>
                  <a:txBody>
                    <a:bodyPr/>
                    <a:lstStyle/>
                    <a:p>
                      <a:r>
                        <a:rPr lang="en-US" sz="1800">
                          <a:solidFill>
                            <a:srgbClr val="757575"/>
                          </a:solidFill>
                          <a:effectLst/>
                        </a:rPr>
                        <a:t>integer</a:t>
                      </a:r>
                      <a:endParaRPr lang="en-US" sz="1800">
                        <a:solidFill>
                          <a:srgbClr val="757575"/>
                        </a:solidFill>
                        <a:effectLst/>
                      </a:endParaRPr>
                    </a:p>
                  </a:txBody>
                  <a:tcPr marL="0" marR="0" marT="0" marB="0" anchor="ctr">
                    <a:lnL>
                      <a:noFill/>
                    </a:lnL>
                    <a:lnR>
                      <a:noFill/>
                    </a:lnR>
                    <a:lnT>
                      <a:noFill/>
                    </a:lnT>
                    <a:lnB>
                      <a:noFill/>
                    </a:lnB>
                  </a:tcPr>
                </a:tc>
                <a:tc>
                  <a:txBody>
                    <a:bodyPr/>
                    <a:lstStyle/>
                    <a:p>
                      <a:r>
                        <a:rPr lang="en-US" altLang="zh-CN" sz="1800">
                          <a:solidFill>
                            <a:srgbClr val="757575"/>
                          </a:solidFill>
                          <a:effectLst/>
                        </a:rPr>
                        <a:t>8</a:t>
                      </a:r>
                      <a:endParaRPr lang="en-US" altLang="zh-CN" sz="1800">
                        <a:solidFill>
                          <a:srgbClr val="757575"/>
                        </a:solidFill>
                        <a:effectLst/>
                      </a:endParaRPr>
                    </a:p>
                  </a:txBody>
                  <a:tcPr marL="0" marR="0" marT="0" marB="0" anchor="ctr">
                    <a:lnL>
                      <a:noFill/>
                    </a:lnL>
                    <a:lnR>
                      <a:noFill/>
                    </a:lnR>
                    <a:lnT>
                      <a:noFill/>
                    </a:lnT>
                    <a:lnB>
                      <a:noFill/>
                    </a:lnB>
                  </a:tcPr>
                </a:tc>
              </a:tr>
              <a:tr h="267034">
                <a:tc>
                  <a:txBody>
                    <a:bodyPr/>
                    <a:lstStyle/>
                    <a:p>
                      <a:r>
                        <a:rPr lang="en-US" sz="1800" dirty="0">
                          <a:solidFill>
                            <a:srgbClr val="757575"/>
                          </a:solidFill>
                          <a:effectLst/>
                        </a:rPr>
                        <a:t>Q</a:t>
                      </a:r>
                      <a:endParaRPr lang="en-US" sz="1800" dirty="0">
                        <a:solidFill>
                          <a:srgbClr val="757575"/>
                        </a:solidFill>
                        <a:effectLst/>
                      </a:endParaRPr>
                    </a:p>
                  </a:txBody>
                  <a:tcPr marL="0" marR="0" marT="0" marB="0" anchor="ctr">
                    <a:lnL>
                      <a:noFill/>
                    </a:lnL>
                    <a:lnR>
                      <a:noFill/>
                    </a:lnR>
                    <a:lnT>
                      <a:noFill/>
                    </a:lnT>
                    <a:lnB>
                      <a:noFill/>
                    </a:lnB>
                  </a:tcPr>
                </a:tc>
                <a:tc>
                  <a:txBody>
                    <a:bodyPr/>
                    <a:lstStyle/>
                    <a:p>
                      <a:r>
                        <a:rPr lang="en-US" sz="1800">
                          <a:solidFill>
                            <a:srgbClr val="757575"/>
                          </a:solidFill>
                          <a:effectLst/>
                        </a:rPr>
                        <a:t>unsigned long long</a:t>
                      </a:r>
                      <a:endParaRPr lang="en-US" sz="1800">
                        <a:solidFill>
                          <a:srgbClr val="757575"/>
                        </a:solidFill>
                        <a:effectLst/>
                      </a:endParaRPr>
                    </a:p>
                  </a:txBody>
                  <a:tcPr marL="0" marR="0" marT="0" marB="0" anchor="ctr">
                    <a:lnL>
                      <a:noFill/>
                    </a:lnL>
                    <a:lnR>
                      <a:noFill/>
                    </a:lnR>
                    <a:lnT>
                      <a:noFill/>
                    </a:lnT>
                    <a:lnB>
                      <a:noFill/>
                    </a:lnB>
                  </a:tcPr>
                </a:tc>
                <a:tc>
                  <a:txBody>
                    <a:bodyPr/>
                    <a:lstStyle/>
                    <a:p>
                      <a:r>
                        <a:rPr lang="en-US" sz="1800">
                          <a:solidFill>
                            <a:srgbClr val="757575"/>
                          </a:solidFill>
                          <a:effectLst/>
                        </a:rPr>
                        <a:t>integer</a:t>
                      </a:r>
                      <a:endParaRPr lang="en-US" sz="1800">
                        <a:solidFill>
                          <a:srgbClr val="757575"/>
                        </a:solidFill>
                        <a:effectLst/>
                      </a:endParaRPr>
                    </a:p>
                  </a:txBody>
                  <a:tcPr marL="0" marR="0" marT="0" marB="0" anchor="ctr">
                    <a:lnL>
                      <a:noFill/>
                    </a:lnL>
                    <a:lnR>
                      <a:noFill/>
                    </a:lnR>
                    <a:lnT>
                      <a:noFill/>
                    </a:lnT>
                    <a:lnB>
                      <a:noFill/>
                    </a:lnB>
                  </a:tcPr>
                </a:tc>
                <a:tc>
                  <a:txBody>
                    <a:bodyPr/>
                    <a:lstStyle/>
                    <a:p>
                      <a:r>
                        <a:rPr lang="en-US" altLang="zh-CN" sz="1800">
                          <a:solidFill>
                            <a:srgbClr val="757575"/>
                          </a:solidFill>
                          <a:effectLst/>
                        </a:rPr>
                        <a:t>8</a:t>
                      </a:r>
                      <a:endParaRPr lang="en-US" altLang="zh-CN" sz="1800">
                        <a:solidFill>
                          <a:srgbClr val="757575"/>
                        </a:solidFill>
                        <a:effectLst/>
                      </a:endParaRPr>
                    </a:p>
                  </a:txBody>
                  <a:tcPr marL="0" marR="0" marT="0" marB="0" anchor="ctr">
                    <a:lnL>
                      <a:noFill/>
                    </a:lnL>
                    <a:lnR>
                      <a:noFill/>
                    </a:lnR>
                    <a:lnT>
                      <a:noFill/>
                    </a:lnT>
                    <a:lnB>
                      <a:noFill/>
                    </a:lnB>
                  </a:tcPr>
                </a:tc>
              </a:tr>
              <a:tr h="267034">
                <a:tc>
                  <a:txBody>
                    <a:bodyPr/>
                    <a:lstStyle/>
                    <a:p>
                      <a:r>
                        <a:rPr lang="en-US" sz="1800" dirty="0">
                          <a:solidFill>
                            <a:srgbClr val="757575"/>
                          </a:solidFill>
                          <a:effectLst/>
                        </a:rPr>
                        <a:t>f</a:t>
                      </a:r>
                      <a:endParaRPr lang="en-US" sz="1800" dirty="0">
                        <a:solidFill>
                          <a:srgbClr val="757575"/>
                        </a:solidFill>
                        <a:effectLst/>
                      </a:endParaRPr>
                    </a:p>
                  </a:txBody>
                  <a:tcPr marL="0" marR="0" marT="0" marB="0" anchor="ctr">
                    <a:lnL>
                      <a:noFill/>
                    </a:lnL>
                    <a:lnR>
                      <a:noFill/>
                    </a:lnR>
                    <a:lnT>
                      <a:noFill/>
                    </a:lnT>
                    <a:lnB>
                      <a:noFill/>
                    </a:lnB>
                  </a:tcPr>
                </a:tc>
                <a:tc>
                  <a:txBody>
                    <a:bodyPr/>
                    <a:lstStyle/>
                    <a:p>
                      <a:r>
                        <a:rPr lang="en-US" sz="1800" dirty="0">
                          <a:solidFill>
                            <a:srgbClr val="757575"/>
                          </a:solidFill>
                          <a:effectLst/>
                        </a:rPr>
                        <a:t>float</a:t>
                      </a:r>
                      <a:endParaRPr lang="en-US" sz="1800" dirty="0">
                        <a:solidFill>
                          <a:srgbClr val="757575"/>
                        </a:solidFill>
                        <a:effectLst/>
                      </a:endParaRPr>
                    </a:p>
                  </a:txBody>
                  <a:tcPr marL="0" marR="0" marT="0" marB="0" anchor="ctr">
                    <a:lnL>
                      <a:noFill/>
                    </a:lnL>
                    <a:lnR>
                      <a:noFill/>
                    </a:lnR>
                    <a:lnT>
                      <a:noFill/>
                    </a:lnT>
                    <a:lnB>
                      <a:noFill/>
                    </a:lnB>
                  </a:tcPr>
                </a:tc>
                <a:tc>
                  <a:txBody>
                    <a:bodyPr/>
                    <a:lstStyle/>
                    <a:p>
                      <a:r>
                        <a:rPr lang="en-US" sz="1800">
                          <a:solidFill>
                            <a:srgbClr val="757575"/>
                          </a:solidFill>
                          <a:effectLst/>
                        </a:rPr>
                        <a:t>float</a:t>
                      </a:r>
                      <a:endParaRPr lang="en-US" sz="1800">
                        <a:solidFill>
                          <a:srgbClr val="757575"/>
                        </a:solidFill>
                        <a:effectLst/>
                      </a:endParaRPr>
                    </a:p>
                  </a:txBody>
                  <a:tcPr marL="0" marR="0" marT="0" marB="0" anchor="ctr">
                    <a:lnL>
                      <a:noFill/>
                    </a:lnL>
                    <a:lnR>
                      <a:noFill/>
                    </a:lnR>
                    <a:lnT>
                      <a:noFill/>
                    </a:lnT>
                    <a:lnB>
                      <a:noFill/>
                    </a:lnB>
                  </a:tcPr>
                </a:tc>
                <a:tc>
                  <a:txBody>
                    <a:bodyPr/>
                    <a:lstStyle/>
                    <a:p>
                      <a:r>
                        <a:rPr lang="en-US" altLang="zh-CN" sz="1800">
                          <a:solidFill>
                            <a:srgbClr val="757575"/>
                          </a:solidFill>
                          <a:effectLst/>
                        </a:rPr>
                        <a:t>4</a:t>
                      </a:r>
                      <a:endParaRPr lang="en-US" altLang="zh-CN" sz="1800">
                        <a:solidFill>
                          <a:srgbClr val="757575"/>
                        </a:solidFill>
                        <a:effectLst/>
                      </a:endParaRPr>
                    </a:p>
                  </a:txBody>
                  <a:tcPr marL="0" marR="0" marT="0" marB="0" anchor="ctr">
                    <a:lnL>
                      <a:noFill/>
                    </a:lnL>
                    <a:lnR>
                      <a:noFill/>
                    </a:lnR>
                    <a:lnT>
                      <a:noFill/>
                    </a:lnT>
                    <a:lnB>
                      <a:noFill/>
                    </a:lnB>
                  </a:tcPr>
                </a:tc>
              </a:tr>
              <a:tr h="267034">
                <a:tc>
                  <a:txBody>
                    <a:bodyPr/>
                    <a:lstStyle/>
                    <a:p>
                      <a:r>
                        <a:rPr lang="en-US" sz="1800">
                          <a:solidFill>
                            <a:srgbClr val="757575"/>
                          </a:solidFill>
                          <a:effectLst/>
                        </a:rPr>
                        <a:t>d</a:t>
                      </a:r>
                      <a:endParaRPr lang="en-US" sz="1800">
                        <a:solidFill>
                          <a:srgbClr val="757575"/>
                        </a:solidFill>
                        <a:effectLst/>
                      </a:endParaRPr>
                    </a:p>
                  </a:txBody>
                  <a:tcPr marL="0" marR="0" marT="0" marB="0" anchor="ctr">
                    <a:lnL>
                      <a:noFill/>
                    </a:lnL>
                    <a:lnR>
                      <a:noFill/>
                    </a:lnR>
                    <a:lnT>
                      <a:noFill/>
                    </a:lnT>
                    <a:lnB>
                      <a:noFill/>
                    </a:lnB>
                  </a:tcPr>
                </a:tc>
                <a:tc>
                  <a:txBody>
                    <a:bodyPr/>
                    <a:lstStyle/>
                    <a:p>
                      <a:r>
                        <a:rPr lang="en-US" sz="1800" dirty="0">
                          <a:solidFill>
                            <a:srgbClr val="757575"/>
                          </a:solidFill>
                          <a:effectLst/>
                        </a:rPr>
                        <a:t>double</a:t>
                      </a:r>
                      <a:endParaRPr lang="en-US" sz="1800" dirty="0">
                        <a:solidFill>
                          <a:srgbClr val="757575"/>
                        </a:solidFill>
                        <a:effectLst/>
                      </a:endParaRPr>
                    </a:p>
                  </a:txBody>
                  <a:tcPr marL="0" marR="0" marT="0" marB="0" anchor="ctr">
                    <a:lnL>
                      <a:noFill/>
                    </a:lnL>
                    <a:lnR>
                      <a:noFill/>
                    </a:lnR>
                    <a:lnT>
                      <a:noFill/>
                    </a:lnT>
                    <a:lnB>
                      <a:noFill/>
                    </a:lnB>
                  </a:tcPr>
                </a:tc>
                <a:tc>
                  <a:txBody>
                    <a:bodyPr/>
                    <a:lstStyle/>
                    <a:p>
                      <a:r>
                        <a:rPr lang="en-US" sz="1800">
                          <a:solidFill>
                            <a:srgbClr val="757575"/>
                          </a:solidFill>
                          <a:effectLst/>
                        </a:rPr>
                        <a:t>float</a:t>
                      </a:r>
                      <a:endParaRPr lang="en-US" sz="1800">
                        <a:solidFill>
                          <a:srgbClr val="757575"/>
                        </a:solidFill>
                        <a:effectLst/>
                      </a:endParaRPr>
                    </a:p>
                  </a:txBody>
                  <a:tcPr marL="0" marR="0" marT="0" marB="0" anchor="ctr">
                    <a:lnL>
                      <a:noFill/>
                    </a:lnL>
                    <a:lnR>
                      <a:noFill/>
                    </a:lnR>
                    <a:lnT>
                      <a:noFill/>
                    </a:lnT>
                    <a:lnB>
                      <a:noFill/>
                    </a:lnB>
                  </a:tcPr>
                </a:tc>
                <a:tc>
                  <a:txBody>
                    <a:bodyPr/>
                    <a:lstStyle/>
                    <a:p>
                      <a:r>
                        <a:rPr lang="en-US" altLang="zh-CN" sz="1800">
                          <a:solidFill>
                            <a:srgbClr val="757575"/>
                          </a:solidFill>
                          <a:effectLst/>
                        </a:rPr>
                        <a:t>8</a:t>
                      </a:r>
                      <a:endParaRPr lang="en-US" altLang="zh-CN" sz="1800">
                        <a:solidFill>
                          <a:srgbClr val="757575"/>
                        </a:solidFill>
                        <a:effectLst/>
                      </a:endParaRPr>
                    </a:p>
                  </a:txBody>
                  <a:tcPr marL="0" marR="0" marT="0" marB="0" anchor="ctr">
                    <a:lnL>
                      <a:noFill/>
                    </a:lnL>
                    <a:lnR>
                      <a:noFill/>
                    </a:lnR>
                    <a:lnT>
                      <a:noFill/>
                    </a:lnT>
                    <a:lnB>
                      <a:noFill/>
                    </a:lnB>
                  </a:tcPr>
                </a:tc>
              </a:tr>
              <a:tr h="267034">
                <a:tc>
                  <a:txBody>
                    <a:bodyPr/>
                    <a:lstStyle/>
                    <a:p>
                      <a:r>
                        <a:rPr lang="en-US" sz="1800">
                          <a:solidFill>
                            <a:srgbClr val="757575"/>
                          </a:solidFill>
                          <a:effectLst/>
                        </a:rPr>
                        <a:t>s</a:t>
                      </a:r>
                      <a:endParaRPr lang="en-US" sz="1800">
                        <a:solidFill>
                          <a:srgbClr val="757575"/>
                        </a:solidFill>
                        <a:effectLst/>
                      </a:endParaRPr>
                    </a:p>
                  </a:txBody>
                  <a:tcPr marL="0" marR="0" marT="0" marB="0" anchor="ctr">
                    <a:lnL>
                      <a:noFill/>
                    </a:lnL>
                    <a:lnR>
                      <a:noFill/>
                    </a:lnR>
                    <a:lnT>
                      <a:noFill/>
                    </a:lnT>
                    <a:lnB>
                      <a:noFill/>
                    </a:lnB>
                  </a:tcPr>
                </a:tc>
                <a:tc>
                  <a:txBody>
                    <a:bodyPr/>
                    <a:lstStyle/>
                    <a:p>
                      <a:r>
                        <a:rPr lang="en-US" sz="1800" dirty="0">
                          <a:solidFill>
                            <a:srgbClr val="757575"/>
                          </a:solidFill>
                          <a:effectLst/>
                        </a:rPr>
                        <a:t>char[]</a:t>
                      </a:r>
                      <a:endParaRPr lang="en-US" sz="1800" dirty="0">
                        <a:solidFill>
                          <a:srgbClr val="757575"/>
                        </a:solidFill>
                        <a:effectLst/>
                      </a:endParaRPr>
                    </a:p>
                  </a:txBody>
                  <a:tcPr marL="0" marR="0" marT="0" marB="0" anchor="ctr">
                    <a:lnL>
                      <a:noFill/>
                    </a:lnL>
                    <a:lnR>
                      <a:noFill/>
                    </a:lnR>
                    <a:lnT>
                      <a:noFill/>
                    </a:lnT>
                    <a:lnB>
                      <a:noFill/>
                    </a:lnB>
                  </a:tcPr>
                </a:tc>
                <a:tc>
                  <a:txBody>
                    <a:bodyPr/>
                    <a:lstStyle/>
                    <a:p>
                      <a:r>
                        <a:rPr lang="en-US" sz="1800">
                          <a:solidFill>
                            <a:srgbClr val="757575"/>
                          </a:solidFill>
                          <a:effectLst/>
                        </a:rPr>
                        <a:t>string</a:t>
                      </a:r>
                      <a:endParaRPr lang="en-US" sz="1800">
                        <a:solidFill>
                          <a:srgbClr val="757575"/>
                        </a:solidFill>
                        <a:effectLst/>
                      </a:endParaRPr>
                    </a:p>
                  </a:txBody>
                  <a:tcPr marL="0" marR="0" marT="0" marB="0" anchor="ctr">
                    <a:lnL>
                      <a:noFill/>
                    </a:lnL>
                    <a:lnR>
                      <a:noFill/>
                    </a:lnR>
                    <a:lnT>
                      <a:noFill/>
                    </a:lnT>
                    <a:lnB>
                      <a:noFill/>
                    </a:lnB>
                  </a:tcPr>
                </a:tc>
                <a:tc>
                  <a:txBody>
                    <a:bodyPr/>
                    <a:lstStyle/>
                    <a:p>
                      <a:endParaRPr lang="zh-CN" altLang="en-US" sz="1800">
                        <a:solidFill>
                          <a:srgbClr val="757575"/>
                        </a:solidFill>
                        <a:effectLst/>
                      </a:endParaRPr>
                    </a:p>
                  </a:txBody>
                  <a:tcPr marL="0" marR="0" marT="0" marB="0" anchor="ctr">
                    <a:lnL>
                      <a:noFill/>
                    </a:lnL>
                    <a:lnR>
                      <a:noFill/>
                    </a:lnR>
                    <a:lnT>
                      <a:noFill/>
                    </a:lnT>
                    <a:lnB>
                      <a:noFill/>
                    </a:lnB>
                  </a:tcPr>
                </a:tc>
              </a:tr>
              <a:tr h="267034">
                <a:tc>
                  <a:txBody>
                    <a:bodyPr/>
                    <a:lstStyle/>
                    <a:p>
                      <a:r>
                        <a:rPr lang="en-US" sz="1800" dirty="0">
                          <a:solidFill>
                            <a:srgbClr val="757575"/>
                          </a:solidFill>
                          <a:effectLst/>
                        </a:rPr>
                        <a:t>p</a:t>
                      </a:r>
                      <a:endParaRPr lang="en-US" sz="1800" dirty="0">
                        <a:solidFill>
                          <a:srgbClr val="757575"/>
                        </a:solidFill>
                        <a:effectLst/>
                      </a:endParaRPr>
                    </a:p>
                  </a:txBody>
                  <a:tcPr marL="0" marR="0" marT="0" marB="0" anchor="ctr">
                    <a:lnL>
                      <a:noFill/>
                    </a:lnL>
                    <a:lnR>
                      <a:noFill/>
                    </a:lnR>
                    <a:lnT>
                      <a:noFill/>
                    </a:lnT>
                    <a:lnB>
                      <a:noFill/>
                    </a:lnB>
                  </a:tcPr>
                </a:tc>
                <a:tc>
                  <a:txBody>
                    <a:bodyPr/>
                    <a:lstStyle/>
                    <a:p>
                      <a:r>
                        <a:rPr lang="en-US" sz="1800" dirty="0">
                          <a:solidFill>
                            <a:srgbClr val="757575"/>
                          </a:solidFill>
                          <a:effectLst/>
                        </a:rPr>
                        <a:t>char[]</a:t>
                      </a:r>
                      <a:endParaRPr lang="en-US" sz="1800" dirty="0">
                        <a:solidFill>
                          <a:srgbClr val="757575"/>
                        </a:solidFill>
                        <a:effectLst/>
                      </a:endParaRPr>
                    </a:p>
                  </a:txBody>
                  <a:tcPr marL="0" marR="0" marT="0" marB="0" anchor="ctr">
                    <a:lnL>
                      <a:noFill/>
                    </a:lnL>
                    <a:lnR>
                      <a:noFill/>
                    </a:lnR>
                    <a:lnT>
                      <a:noFill/>
                    </a:lnT>
                    <a:lnB>
                      <a:noFill/>
                    </a:lnB>
                  </a:tcPr>
                </a:tc>
                <a:tc>
                  <a:txBody>
                    <a:bodyPr/>
                    <a:lstStyle/>
                    <a:p>
                      <a:r>
                        <a:rPr lang="en-US" sz="1800" dirty="0">
                          <a:solidFill>
                            <a:srgbClr val="757575"/>
                          </a:solidFill>
                          <a:effectLst/>
                        </a:rPr>
                        <a:t>string</a:t>
                      </a:r>
                      <a:endParaRPr lang="en-US" sz="1800" dirty="0">
                        <a:solidFill>
                          <a:srgbClr val="757575"/>
                        </a:solidFill>
                        <a:effectLst/>
                      </a:endParaRPr>
                    </a:p>
                  </a:txBody>
                  <a:tcPr marL="0" marR="0" marT="0" marB="0" anchor="ctr">
                    <a:lnL>
                      <a:noFill/>
                    </a:lnL>
                    <a:lnR>
                      <a:noFill/>
                    </a:lnR>
                    <a:lnT>
                      <a:noFill/>
                    </a:lnT>
                    <a:lnB>
                      <a:noFill/>
                    </a:lnB>
                  </a:tcPr>
                </a:tc>
                <a:tc>
                  <a:txBody>
                    <a:bodyPr/>
                    <a:lstStyle/>
                    <a:p>
                      <a:endParaRPr lang="zh-CN" altLang="en-US" sz="1800">
                        <a:solidFill>
                          <a:srgbClr val="757575"/>
                        </a:solidFill>
                        <a:effectLst/>
                      </a:endParaRPr>
                    </a:p>
                  </a:txBody>
                  <a:tcPr marL="0" marR="0" marT="0" marB="0" anchor="ctr">
                    <a:lnL>
                      <a:noFill/>
                    </a:lnL>
                    <a:lnR>
                      <a:noFill/>
                    </a:lnR>
                    <a:lnT>
                      <a:noFill/>
                    </a:lnT>
                    <a:lnB>
                      <a:noFill/>
                    </a:lnB>
                  </a:tcPr>
                </a:tc>
              </a:tr>
              <a:tr h="267034">
                <a:tc>
                  <a:txBody>
                    <a:bodyPr/>
                    <a:lstStyle/>
                    <a:p>
                      <a:r>
                        <a:rPr lang="en-US" sz="1800">
                          <a:solidFill>
                            <a:srgbClr val="757575"/>
                          </a:solidFill>
                          <a:effectLst/>
                        </a:rPr>
                        <a:t>P</a:t>
                      </a:r>
                      <a:endParaRPr lang="en-US" sz="1800">
                        <a:solidFill>
                          <a:srgbClr val="757575"/>
                        </a:solidFill>
                        <a:effectLst/>
                      </a:endParaRPr>
                    </a:p>
                  </a:txBody>
                  <a:tcPr marL="0" marR="0" marT="0" marB="0" anchor="ctr">
                    <a:lnL>
                      <a:noFill/>
                    </a:lnL>
                    <a:lnR>
                      <a:noFill/>
                    </a:lnR>
                    <a:lnT>
                      <a:noFill/>
                    </a:lnT>
                    <a:lnB>
                      <a:noFill/>
                    </a:lnB>
                  </a:tcPr>
                </a:tc>
                <a:tc>
                  <a:txBody>
                    <a:bodyPr/>
                    <a:lstStyle/>
                    <a:p>
                      <a:r>
                        <a:rPr lang="en-US" sz="1800">
                          <a:solidFill>
                            <a:srgbClr val="757575"/>
                          </a:solidFill>
                          <a:effectLst/>
                        </a:rPr>
                        <a:t>void *</a:t>
                      </a:r>
                      <a:endParaRPr lang="en-US" sz="1800">
                        <a:solidFill>
                          <a:srgbClr val="757575"/>
                        </a:solidFill>
                        <a:effectLst/>
                      </a:endParaRPr>
                    </a:p>
                  </a:txBody>
                  <a:tcPr marL="0" marR="0" marT="0" marB="0" anchor="ctr">
                    <a:lnL>
                      <a:noFill/>
                    </a:lnL>
                    <a:lnR>
                      <a:noFill/>
                    </a:lnR>
                    <a:lnT>
                      <a:noFill/>
                    </a:lnT>
                    <a:lnB>
                      <a:noFill/>
                    </a:lnB>
                  </a:tcPr>
                </a:tc>
                <a:tc>
                  <a:txBody>
                    <a:bodyPr/>
                    <a:lstStyle/>
                    <a:p>
                      <a:r>
                        <a:rPr lang="en-US" sz="1800" dirty="0">
                          <a:solidFill>
                            <a:srgbClr val="757575"/>
                          </a:solidFill>
                          <a:effectLst/>
                        </a:rPr>
                        <a:t>integer</a:t>
                      </a:r>
                      <a:endParaRPr lang="en-US" sz="1800" dirty="0">
                        <a:solidFill>
                          <a:srgbClr val="757575"/>
                        </a:solidFill>
                        <a:effectLst/>
                      </a:endParaRPr>
                    </a:p>
                  </a:txBody>
                  <a:tcPr marL="0" marR="0" marT="0" marB="0" anchor="ctr">
                    <a:lnL>
                      <a:noFill/>
                    </a:lnL>
                    <a:lnR>
                      <a:noFill/>
                    </a:lnR>
                    <a:lnT>
                      <a:noFill/>
                    </a:lnT>
                    <a:lnB>
                      <a:noFill/>
                    </a:lnB>
                  </a:tcPr>
                </a:tc>
                <a:tc>
                  <a:txBody>
                    <a:bodyPr/>
                    <a:lstStyle/>
                    <a:p>
                      <a:endParaRPr lang="zh-CN" altLang="en-US" sz="1800">
                        <a:solidFill>
                          <a:srgbClr val="757575"/>
                        </a:solidFill>
                        <a:effectLst/>
                      </a:endParaRPr>
                    </a:p>
                  </a:txBody>
                  <a:tcPr marL="0" marR="0" marT="0" marB="0" anchor="ctr">
                    <a:lnL>
                      <a:noFill/>
                    </a:lnL>
                    <a:lnR>
                      <a:noFill/>
                    </a:lnR>
                    <a:lnT>
                      <a:noFill/>
                    </a:lnT>
                    <a:lnB>
                      <a:noFill/>
                    </a:lnB>
                  </a:tcPr>
                </a:tc>
              </a:tr>
            </a:tbl>
          </a:graphicData>
        </a:graphic>
      </p:graphicFrame>
      <p:sp>
        <p:nvSpPr>
          <p:cNvPr id="3" name="文本框 2"/>
          <p:cNvSpPr txBox="1"/>
          <p:nvPr/>
        </p:nvSpPr>
        <p:spPr>
          <a:xfrm>
            <a:off x="9775067" y="1390919"/>
            <a:ext cx="2240922" cy="2585323"/>
          </a:xfrm>
          <a:prstGeom prst="rect">
            <a:avLst/>
          </a:prstGeom>
          <a:noFill/>
        </p:spPr>
        <p:txBody>
          <a:bodyPr wrap="square" rtlCol="0">
            <a:spAutoFit/>
          </a:bodyPr>
          <a:lstStyle/>
          <a:p>
            <a:r>
              <a:rPr lang="en-US" altLang="zh-CN" dirty="0"/>
              <a:t>q</a:t>
            </a:r>
            <a:r>
              <a:rPr lang="zh-CN" altLang="en-US" dirty="0"/>
              <a:t>和</a:t>
            </a:r>
            <a:r>
              <a:rPr lang="en-US" altLang="zh-CN" dirty="0"/>
              <a:t>Q</a:t>
            </a:r>
            <a:r>
              <a:rPr lang="zh-CN" altLang="en-US" dirty="0"/>
              <a:t>只适用于</a:t>
            </a:r>
            <a:r>
              <a:rPr lang="en-US" altLang="zh-CN" dirty="0"/>
              <a:t>64</a:t>
            </a:r>
            <a:r>
              <a:rPr lang="zh-CN" altLang="en-US" dirty="0"/>
              <a:t>位机器</a:t>
            </a:r>
            <a:r>
              <a:rPr lang="en-US" altLang="zh-CN" dirty="0"/>
              <a:t>;</a:t>
            </a:r>
            <a:endParaRPr lang="en-US" altLang="zh-CN" dirty="0"/>
          </a:p>
          <a:p>
            <a:r>
              <a:rPr lang="zh-CN" altLang="en-US" dirty="0"/>
              <a:t>每个格式前可以有一个数字</a:t>
            </a:r>
            <a:r>
              <a:rPr lang="en-US" altLang="zh-CN" dirty="0"/>
              <a:t>,</a:t>
            </a:r>
            <a:r>
              <a:rPr lang="zh-CN" altLang="en-US" dirty="0"/>
              <a:t>表示这个类型的个数</a:t>
            </a:r>
            <a:r>
              <a:rPr lang="en-US" altLang="zh-CN" dirty="0"/>
              <a:t>,</a:t>
            </a:r>
            <a:r>
              <a:rPr lang="zh-CN" altLang="en-US" dirty="0"/>
              <a:t>如</a:t>
            </a:r>
            <a:r>
              <a:rPr lang="en-US" altLang="zh-CN" dirty="0"/>
              <a:t>s</a:t>
            </a:r>
            <a:r>
              <a:rPr lang="zh-CN" altLang="en-US" dirty="0"/>
              <a:t>格式表示一定长度的字符串</a:t>
            </a:r>
            <a:r>
              <a:rPr lang="en-US" altLang="zh-CN" dirty="0"/>
              <a:t>,4s</a:t>
            </a:r>
            <a:r>
              <a:rPr lang="zh-CN" altLang="en-US" dirty="0"/>
              <a:t>表示长度为</a:t>
            </a:r>
            <a:r>
              <a:rPr lang="en-US" altLang="zh-CN" dirty="0"/>
              <a:t>4</a:t>
            </a:r>
            <a:r>
              <a:rPr lang="zh-CN" altLang="en-US" dirty="0"/>
              <a:t>的字符串</a:t>
            </a:r>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en-US" altLang="zh-CN" dirty="0"/>
              <a:t>struct</a:t>
            </a:r>
            <a:r>
              <a:rPr lang="zh-CN" altLang="en-US" dirty="0"/>
              <a:t>模块使用</a:t>
            </a:r>
            <a:endParaRPr lang="zh-CN" altLang="en-US" dirty="0"/>
          </a:p>
        </p:txBody>
      </p:sp>
      <p:sp>
        <p:nvSpPr>
          <p:cNvPr id="6" name="内容占位符 5"/>
          <p:cNvSpPr>
            <a:spLocks noGrp="1"/>
          </p:cNvSpPr>
          <p:nvPr>
            <p:ph idx="1"/>
          </p:nvPr>
        </p:nvSpPr>
        <p:spPr/>
        <p:txBody>
          <a:bodyPr/>
          <a:lstStyle/>
          <a:p>
            <a:r>
              <a:rPr lang="zh-CN" altLang="en-US" dirty="0" smtClean="0"/>
              <a:t>向服务器发送请求</a:t>
            </a:r>
            <a:r>
              <a:rPr lang="zh-CN" altLang="en-US" dirty="0" smtClean="0">
                <a:sym typeface="Wingdings" panose="05000000000000000000" pitchFamily="2" charset="2"/>
              </a:rPr>
              <a:t>：</a:t>
            </a:r>
            <a:endParaRPr lang="en-US" altLang="zh-CN" dirty="0" smtClean="0"/>
          </a:p>
          <a:p>
            <a:pPr marL="0" indent="0">
              <a:buNone/>
            </a:pPr>
            <a:r>
              <a:rPr lang="en-US" altLang="zh-CN" dirty="0" smtClean="0"/>
              <a:t>import </a:t>
            </a:r>
            <a:r>
              <a:rPr lang="en-US" altLang="zh-CN" dirty="0" err="1"/>
              <a:t>struct</a:t>
            </a:r>
            <a:endParaRPr lang="en-US" altLang="zh-CN" dirty="0"/>
          </a:p>
          <a:p>
            <a:pPr marL="0" indent="0">
              <a:buNone/>
            </a:pPr>
            <a:r>
              <a:rPr lang="en-US" altLang="zh-CN" dirty="0"/>
              <a:t>from socket import *</a:t>
            </a:r>
            <a:endParaRPr lang="en-US" altLang="zh-CN" dirty="0"/>
          </a:p>
          <a:p>
            <a:pPr marL="0" indent="0">
              <a:buNone/>
            </a:pPr>
            <a:r>
              <a:rPr lang="en-US" altLang="zh-CN" dirty="0" err="1"/>
              <a:t>cmb_buf</a:t>
            </a:r>
            <a:r>
              <a:rPr lang="en-US" altLang="zh-CN" dirty="0"/>
              <a:t> = </a:t>
            </a:r>
            <a:r>
              <a:rPr lang="en-US" altLang="zh-CN" dirty="0" err="1"/>
              <a:t>struct.pack</a:t>
            </a:r>
            <a:r>
              <a:rPr lang="en-US" altLang="zh-CN" dirty="0"/>
              <a:t>("!H9sb5sb",1,b"test1.jpg",0,b"octet",0)</a:t>
            </a:r>
            <a:endParaRPr lang="en-US" altLang="zh-CN" dirty="0"/>
          </a:p>
          <a:p>
            <a:pPr marL="0" indent="0">
              <a:buNone/>
            </a:pPr>
            <a:r>
              <a:rPr lang="en-US" altLang="zh-CN" dirty="0" err="1"/>
              <a:t>udpSocket</a:t>
            </a:r>
            <a:r>
              <a:rPr lang="en-US" altLang="zh-CN" dirty="0"/>
              <a:t> = socket(AF_INET, SOCK_DGRAM)</a:t>
            </a:r>
            <a:endParaRPr lang="en-US" altLang="zh-CN" dirty="0"/>
          </a:p>
          <a:p>
            <a:pPr marL="0" indent="0">
              <a:buNone/>
            </a:pPr>
            <a:r>
              <a:rPr lang="en-US" altLang="zh-CN" dirty="0" err="1"/>
              <a:t>udpSocket.sendto</a:t>
            </a:r>
            <a:r>
              <a:rPr lang="en-US" altLang="zh-CN" dirty="0"/>
              <a:t>(</a:t>
            </a:r>
            <a:r>
              <a:rPr lang="en-US" altLang="zh-CN" dirty="0" err="1"/>
              <a:t>cmb_buf</a:t>
            </a:r>
            <a:r>
              <a:rPr lang="en-US" altLang="zh-CN" dirty="0"/>
              <a:t>,("192.168.187.1", 69))</a:t>
            </a:r>
            <a:endParaRPr lang="en-US" altLang="zh-CN" dirty="0"/>
          </a:p>
          <a:p>
            <a:pPr marL="0" indent="0">
              <a:buNone/>
            </a:pPr>
            <a:r>
              <a:rPr lang="en-US" altLang="zh-CN" dirty="0" err="1"/>
              <a:t>udpSocket.close</a:t>
            </a:r>
            <a:r>
              <a:rPr lang="en-US" altLang="zh-CN" dirty="0"/>
              <a:t>()</a:t>
            </a:r>
            <a:br>
              <a:rPr lang="en-US" altLang="zh-CN" dirty="0"/>
            </a:br>
            <a:endParaRPr lang="en-US" altLang="zh-CN" dirty="0" smtClean="0"/>
          </a:p>
          <a:p>
            <a:pPr marL="0" indent="0">
              <a:buNone/>
            </a:pPr>
            <a:r>
              <a:rPr lang="zh-CN" altLang="en-US" dirty="0" smtClean="0"/>
              <a:t>向其他电脑发送这个请求，查看是否能抓到这个数据包（</a:t>
            </a:r>
            <a:r>
              <a:rPr lang="en-US" altLang="zh-CN" dirty="0" err="1" smtClean="0"/>
              <a:t>udp.port</a:t>
            </a:r>
            <a:r>
              <a:rPr lang="en-US" altLang="zh-CN" dirty="0" smtClean="0"/>
              <a:t> == 69</a:t>
            </a:r>
            <a:r>
              <a:rPr lang="zh-CN" altLang="en-US" dirty="0" smtClean="0"/>
              <a:t>，</a:t>
            </a:r>
            <a:r>
              <a:rPr lang="en-US" altLang="zh-CN" dirty="0" err="1" smtClean="0"/>
              <a:t>tftp</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en-US" altLang="zh-CN" dirty="0"/>
              <a:t>TFTP</a:t>
            </a:r>
            <a:r>
              <a:rPr lang="zh-CN" altLang="en-US" dirty="0"/>
              <a:t>客户端编程</a:t>
            </a:r>
            <a:endParaRPr lang="zh-CN" altLang="en-US" dirty="0"/>
          </a:p>
        </p:txBody>
      </p:sp>
      <p:sp>
        <p:nvSpPr>
          <p:cNvPr id="3" name="内容占位符 2"/>
          <p:cNvSpPr>
            <a:spLocks noGrp="1"/>
          </p:cNvSpPr>
          <p:nvPr>
            <p:ph idx="1"/>
          </p:nvPr>
        </p:nvSpPr>
        <p:spPr>
          <a:xfrm>
            <a:off x="203338" y="526648"/>
            <a:ext cx="11715832" cy="6217920"/>
          </a:xfrm>
        </p:spPr>
        <p:txBody>
          <a:bodyPr/>
          <a:lstStyle/>
          <a:p>
            <a:pPr marL="0" indent="0">
              <a:buNone/>
            </a:pPr>
            <a:r>
              <a:rPr lang="en-US" altLang="zh-CN" sz="1600" dirty="0"/>
              <a:t>import </a:t>
            </a:r>
            <a:r>
              <a:rPr lang="en-US" altLang="zh-CN" sz="1600" dirty="0" err="1"/>
              <a:t>struct</a:t>
            </a:r>
            <a:endParaRPr lang="en-US" altLang="zh-CN" sz="1600" dirty="0"/>
          </a:p>
          <a:p>
            <a:pPr marL="0" indent="0">
              <a:buNone/>
            </a:pPr>
            <a:r>
              <a:rPr lang="en-US" altLang="zh-CN" sz="1600" dirty="0"/>
              <a:t>from socket import *</a:t>
            </a:r>
            <a:endParaRPr lang="en-US" altLang="zh-CN" sz="1600" dirty="0"/>
          </a:p>
          <a:p>
            <a:pPr marL="0" indent="0">
              <a:buNone/>
            </a:pPr>
            <a:r>
              <a:rPr lang="en-US" altLang="zh-CN" sz="1600" dirty="0"/>
              <a:t>filename = 'test1.jpg'</a:t>
            </a:r>
            <a:endParaRPr lang="en-US" altLang="zh-CN" sz="1600" dirty="0"/>
          </a:p>
          <a:p>
            <a:pPr marL="0" indent="0">
              <a:buNone/>
            </a:pPr>
            <a:r>
              <a:rPr lang="en-US" altLang="zh-CN" sz="1600" dirty="0" err="1"/>
              <a:t>server_ip</a:t>
            </a:r>
            <a:r>
              <a:rPr lang="en-US" altLang="zh-CN" sz="1600" dirty="0"/>
              <a:t> = '192.168.1.3</a:t>
            </a:r>
            <a:r>
              <a:rPr lang="en-US" altLang="zh-CN" sz="1600" dirty="0" smtClean="0"/>
              <a:t>'</a:t>
            </a:r>
            <a:endParaRPr lang="en-US" altLang="zh-CN" sz="1600" dirty="0"/>
          </a:p>
          <a:p>
            <a:pPr marL="0" indent="0">
              <a:buNone/>
            </a:pPr>
            <a:r>
              <a:rPr lang="en-US" altLang="zh-CN" sz="1600" dirty="0" err="1"/>
              <a:t>send_data</a:t>
            </a:r>
            <a:r>
              <a:rPr lang="en-US" altLang="zh-CN" sz="1600" dirty="0"/>
              <a:t> = </a:t>
            </a:r>
            <a:r>
              <a:rPr lang="en-US" altLang="zh-CN" sz="1600" dirty="0" err="1"/>
              <a:t>struct.pack</a:t>
            </a:r>
            <a:r>
              <a:rPr lang="en-US" altLang="zh-CN" sz="1600" dirty="0"/>
              <a:t>('!H%dsb5sb' % </a:t>
            </a:r>
            <a:r>
              <a:rPr lang="en-US" altLang="zh-CN" sz="1600" dirty="0" err="1"/>
              <a:t>len</a:t>
            </a:r>
            <a:r>
              <a:rPr lang="en-US" altLang="zh-CN" sz="1600" dirty="0"/>
              <a:t>(filename), 1, </a:t>
            </a:r>
            <a:r>
              <a:rPr lang="en-US" altLang="zh-CN" sz="1600" dirty="0" err="1"/>
              <a:t>filename.encode</a:t>
            </a:r>
            <a:r>
              <a:rPr lang="en-US" altLang="zh-CN" sz="1600" dirty="0"/>
              <a:t>(), 0, '</a:t>
            </a:r>
            <a:r>
              <a:rPr lang="en-US" altLang="zh-CN" sz="1600" dirty="0" err="1"/>
              <a:t>octet'.encode</a:t>
            </a:r>
            <a:r>
              <a:rPr lang="en-US" altLang="zh-CN" sz="1600" dirty="0"/>
              <a:t>(), 0)</a:t>
            </a:r>
            <a:endParaRPr lang="en-US" altLang="zh-CN" sz="1600" dirty="0"/>
          </a:p>
          <a:p>
            <a:pPr marL="0" indent="0">
              <a:buNone/>
            </a:pPr>
            <a:r>
              <a:rPr lang="en-US" altLang="zh-CN" sz="1600" dirty="0"/>
              <a:t>s = socket(AF_INET, SOCK_DGRAM)</a:t>
            </a:r>
            <a:endParaRPr lang="en-US" altLang="zh-CN" sz="1600" dirty="0"/>
          </a:p>
          <a:p>
            <a:pPr marL="0" indent="0">
              <a:buNone/>
            </a:pPr>
            <a:r>
              <a:rPr lang="en-US" altLang="zh-CN" sz="1600" dirty="0" err="1"/>
              <a:t>s.sendto</a:t>
            </a:r>
            <a:r>
              <a:rPr lang="en-US" altLang="zh-CN" sz="1600" dirty="0"/>
              <a:t>(</a:t>
            </a:r>
            <a:r>
              <a:rPr lang="en-US" altLang="zh-CN" sz="1600" dirty="0" err="1"/>
              <a:t>send_data</a:t>
            </a:r>
            <a:r>
              <a:rPr lang="en-US" altLang="zh-CN" sz="1600" dirty="0"/>
              <a:t>, (</a:t>
            </a:r>
            <a:r>
              <a:rPr lang="en-US" altLang="zh-CN" sz="1600" dirty="0" err="1"/>
              <a:t>server_ip</a:t>
            </a:r>
            <a:r>
              <a:rPr lang="en-US" altLang="zh-CN" sz="1600" dirty="0"/>
              <a:t>, 69))  # </a:t>
            </a:r>
            <a:r>
              <a:rPr lang="zh-CN" altLang="en-US" sz="1600" dirty="0"/>
              <a:t>第一次发送</a:t>
            </a:r>
            <a:r>
              <a:rPr lang="en-US" altLang="zh-CN" sz="1600" dirty="0"/>
              <a:t>, </a:t>
            </a:r>
            <a:r>
              <a:rPr lang="zh-CN" altLang="en-US" sz="1600" dirty="0"/>
              <a:t>连接服务器</a:t>
            </a:r>
            <a:r>
              <a:rPr lang="en-US" altLang="zh-CN" sz="1600" dirty="0"/>
              <a:t>69</a:t>
            </a:r>
            <a:r>
              <a:rPr lang="zh-CN" altLang="en-US" sz="1600" dirty="0" smtClean="0"/>
              <a:t>端口</a:t>
            </a:r>
            <a:endParaRPr lang="zh-CN" altLang="en-US" sz="1600" dirty="0"/>
          </a:p>
          <a:p>
            <a:pPr marL="0" indent="0">
              <a:buNone/>
            </a:pPr>
            <a:r>
              <a:rPr lang="en-US" altLang="zh-CN" sz="1600" dirty="0"/>
              <a:t>f = open(filename, </a:t>
            </a:r>
            <a:r>
              <a:rPr lang="en-US" altLang="zh-CN" sz="1600"/>
              <a:t>'ab')  #a:</a:t>
            </a:r>
            <a:r>
              <a:rPr lang="zh-CN" altLang="en-US" sz="1600"/>
              <a:t>以追加模式打开（必要时可以创建）</a:t>
            </a:r>
            <a:r>
              <a:rPr lang="en-US" altLang="zh-CN" sz="1600"/>
              <a:t>append;b:</a:t>
            </a:r>
            <a:r>
              <a:rPr lang="zh-CN" altLang="en-US" sz="1600"/>
              <a:t>表示二进制</a:t>
            </a:r>
            <a:endParaRPr lang="en-US" altLang="zh-CN" sz="1600" dirty="0" smtClean="0"/>
          </a:p>
          <a:p>
            <a:pPr marL="0" indent="0">
              <a:buNone/>
            </a:pPr>
            <a:r>
              <a:rPr lang="en-US" altLang="zh-CN" sz="1600" dirty="0" smtClean="0"/>
              <a:t>while True:</a:t>
            </a:r>
            <a:endParaRPr lang="en-US" altLang="zh-CN" sz="1600" dirty="0" smtClean="0"/>
          </a:p>
          <a:p>
            <a:pPr marL="0" indent="0">
              <a:buNone/>
            </a:pPr>
            <a:r>
              <a:rPr lang="en-US" altLang="zh-CN" sz="1600" dirty="0" smtClean="0"/>
              <a:t>    </a:t>
            </a:r>
            <a:r>
              <a:rPr lang="en-US" altLang="zh-CN" sz="1600" dirty="0" err="1" smtClean="0"/>
              <a:t>recv_data</a:t>
            </a:r>
            <a:r>
              <a:rPr lang="en-US" altLang="zh-CN" sz="1600" dirty="0" smtClean="0"/>
              <a:t> = </a:t>
            </a:r>
            <a:r>
              <a:rPr lang="en-US" altLang="zh-CN" sz="1600" dirty="0" err="1" smtClean="0"/>
              <a:t>s.recvfrom</a:t>
            </a:r>
            <a:r>
              <a:rPr lang="en-US" altLang="zh-CN" sz="1600" dirty="0" smtClean="0"/>
              <a:t>(1024)  # </a:t>
            </a:r>
            <a:r>
              <a:rPr lang="zh-CN" altLang="en-US" sz="1600" dirty="0" smtClean="0"/>
              <a:t>接收数据</a:t>
            </a:r>
            <a:endParaRPr lang="zh-CN" altLang="en-US" sz="1600" dirty="0" smtClean="0"/>
          </a:p>
          <a:p>
            <a:pPr marL="0" indent="0">
              <a:buNone/>
            </a:pPr>
            <a:r>
              <a:rPr lang="zh-CN" altLang="en-US" sz="1600" dirty="0" smtClean="0"/>
              <a:t>    </a:t>
            </a:r>
            <a:r>
              <a:rPr lang="en-US" altLang="zh-CN" sz="1600" dirty="0" err="1" smtClean="0"/>
              <a:t>caozuoma</a:t>
            </a:r>
            <a:r>
              <a:rPr lang="en-US" altLang="zh-CN" sz="1600" dirty="0" smtClean="0"/>
              <a:t>, </a:t>
            </a:r>
            <a:r>
              <a:rPr lang="en-US" altLang="zh-CN" sz="1600" dirty="0" err="1" smtClean="0"/>
              <a:t>ack_num</a:t>
            </a:r>
            <a:r>
              <a:rPr lang="en-US" altLang="zh-CN" sz="1600" dirty="0" smtClean="0"/>
              <a:t> = </a:t>
            </a:r>
            <a:r>
              <a:rPr lang="en-US" altLang="zh-CN" sz="1600" dirty="0" err="1" smtClean="0"/>
              <a:t>struct.unpack</a:t>
            </a:r>
            <a:r>
              <a:rPr lang="en-US" altLang="zh-CN" sz="1600" dirty="0" smtClean="0"/>
              <a:t>('!HH', </a:t>
            </a:r>
            <a:r>
              <a:rPr lang="en-US" altLang="zh-CN" sz="1600" dirty="0" err="1" smtClean="0"/>
              <a:t>recv_data</a:t>
            </a:r>
            <a:r>
              <a:rPr lang="en-US" altLang="zh-CN" sz="1600" dirty="0" smtClean="0"/>
              <a:t>[0][:4])  # </a:t>
            </a:r>
            <a:r>
              <a:rPr lang="zh-CN" altLang="en-US" sz="1600" dirty="0" smtClean="0"/>
              <a:t>获取数据块编号</a:t>
            </a:r>
            <a:endParaRPr lang="zh-CN" altLang="en-US" sz="1600" dirty="0" smtClean="0"/>
          </a:p>
          <a:p>
            <a:pPr marL="0" indent="0">
              <a:buNone/>
            </a:pPr>
            <a:r>
              <a:rPr lang="zh-CN" altLang="en-US" sz="1600" dirty="0" smtClean="0"/>
              <a:t>    </a:t>
            </a:r>
            <a:r>
              <a:rPr lang="en-US" altLang="zh-CN" sz="1600" dirty="0" err="1" smtClean="0"/>
              <a:t>rand_port</a:t>
            </a:r>
            <a:r>
              <a:rPr lang="en-US" altLang="zh-CN" sz="1600" dirty="0" smtClean="0"/>
              <a:t> = </a:t>
            </a:r>
            <a:r>
              <a:rPr lang="en-US" altLang="zh-CN" sz="1600" dirty="0" err="1" smtClean="0"/>
              <a:t>recv_data</a:t>
            </a:r>
            <a:r>
              <a:rPr lang="en-US" altLang="zh-CN" sz="1600" dirty="0" smtClean="0"/>
              <a:t>[1][1]  # </a:t>
            </a:r>
            <a:r>
              <a:rPr lang="zh-CN" altLang="en-US" sz="1600" dirty="0" smtClean="0"/>
              <a:t>获取服务器的随机端口</a:t>
            </a:r>
            <a:endParaRPr lang="zh-CN" altLang="en-US" sz="1600" dirty="0" smtClean="0"/>
          </a:p>
          <a:p>
            <a:pPr marL="0" indent="0">
              <a:buNone/>
            </a:pPr>
            <a:endParaRPr lang="zh-CN" altLang="en-US" sz="1600" dirty="0" smtClean="0"/>
          </a:p>
          <a:p>
            <a:pPr marL="0" indent="0">
              <a:buNone/>
            </a:pPr>
            <a:r>
              <a:rPr lang="zh-CN" altLang="en-US" sz="1600" dirty="0" smtClean="0"/>
              <a:t>    </a:t>
            </a:r>
            <a:r>
              <a:rPr lang="en-US" altLang="zh-CN" sz="1600" dirty="0" smtClean="0"/>
              <a:t>if </a:t>
            </a:r>
            <a:r>
              <a:rPr lang="en-US" altLang="zh-CN" sz="1600" dirty="0" err="1" smtClean="0"/>
              <a:t>int</a:t>
            </a:r>
            <a:r>
              <a:rPr lang="en-US" altLang="zh-CN" sz="1600" dirty="0" smtClean="0"/>
              <a:t>(</a:t>
            </a:r>
            <a:r>
              <a:rPr lang="en-US" altLang="zh-CN" sz="1600" dirty="0" err="1" smtClean="0"/>
              <a:t>caozuoma</a:t>
            </a:r>
            <a:r>
              <a:rPr lang="en-US" altLang="zh-CN" sz="1600" dirty="0" smtClean="0"/>
              <a:t>) == 5:</a:t>
            </a:r>
            <a:endParaRPr lang="en-US" altLang="zh-CN" sz="1600" dirty="0" smtClean="0"/>
          </a:p>
          <a:p>
            <a:pPr marL="0" indent="0">
              <a:buNone/>
            </a:pPr>
            <a:r>
              <a:rPr lang="en-US" altLang="zh-CN" sz="1600" dirty="0" smtClean="0"/>
              <a:t>        print('</a:t>
            </a:r>
            <a:r>
              <a:rPr lang="zh-CN" altLang="en-US" sz="1600" dirty="0" smtClean="0"/>
              <a:t>文件不存在</a:t>
            </a:r>
            <a:r>
              <a:rPr lang="en-US" altLang="zh-CN" sz="1600" dirty="0" smtClean="0"/>
              <a:t>...')</a:t>
            </a:r>
            <a:endParaRPr lang="en-US" altLang="zh-CN" sz="1600" dirty="0" smtClean="0"/>
          </a:p>
          <a:p>
            <a:pPr marL="0" indent="0">
              <a:buNone/>
            </a:pPr>
            <a:r>
              <a:rPr lang="en-US" altLang="zh-CN" sz="1600" dirty="0" smtClean="0"/>
              <a:t>        break</a:t>
            </a:r>
            <a:endParaRPr lang="en-US" altLang="zh-CN" sz="1600" dirty="0" smtClean="0"/>
          </a:p>
          <a:p>
            <a:pPr marL="0" indent="0">
              <a:buNone/>
            </a:pPr>
            <a:r>
              <a:rPr lang="en-US" altLang="zh-CN" sz="1600" dirty="0" smtClean="0"/>
              <a:t>    print("</a:t>
            </a:r>
            <a:r>
              <a:rPr lang="zh-CN" altLang="en-US" sz="1600" dirty="0" smtClean="0"/>
              <a:t>操作码：</a:t>
            </a:r>
            <a:r>
              <a:rPr lang="en-US" altLang="zh-CN" sz="1600" dirty="0" smtClean="0"/>
              <a:t>%</a:t>
            </a:r>
            <a:r>
              <a:rPr lang="en-US" altLang="zh-CN" sz="1600" dirty="0" err="1" smtClean="0"/>
              <a:t>d,ACK</a:t>
            </a:r>
            <a:r>
              <a:rPr lang="zh-CN" altLang="en-US" sz="1600" dirty="0" smtClean="0"/>
              <a:t>：</a:t>
            </a:r>
            <a:r>
              <a:rPr lang="en-US" altLang="zh-CN" sz="1600" dirty="0" smtClean="0"/>
              <a:t>%d,</a:t>
            </a:r>
            <a:r>
              <a:rPr lang="zh-CN" altLang="en-US" sz="1600" dirty="0" smtClean="0"/>
              <a:t>服务器随机端口：</a:t>
            </a:r>
            <a:r>
              <a:rPr lang="en-US" altLang="zh-CN" sz="1600" dirty="0" smtClean="0"/>
              <a:t>%d,</a:t>
            </a:r>
            <a:r>
              <a:rPr lang="zh-CN" altLang="en-US" sz="1600" dirty="0" smtClean="0"/>
              <a:t>数据长度：</a:t>
            </a:r>
            <a:r>
              <a:rPr lang="en-US" altLang="zh-CN" sz="1600" dirty="0" smtClean="0"/>
              <a:t>%d"%(</a:t>
            </a:r>
            <a:r>
              <a:rPr lang="en-US" altLang="zh-CN" sz="1600" dirty="0" err="1" smtClean="0"/>
              <a:t>caozuoma</a:t>
            </a:r>
            <a:r>
              <a:rPr lang="en-US" altLang="zh-CN" sz="1600" dirty="0" smtClean="0"/>
              <a:t>, </a:t>
            </a:r>
            <a:r>
              <a:rPr lang="en-US" altLang="zh-CN" sz="1600" dirty="0" err="1" smtClean="0"/>
              <a:t>ack_num</a:t>
            </a:r>
            <a:r>
              <a:rPr lang="en-US" altLang="zh-CN" sz="1600" dirty="0" smtClean="0"/>
              <a:t>, </a:t>
            </a:r>
            <a:r>
              <a:rPr lang="en-US" altLang="zh-CN" sz="1600" dirty="0" err="1" smtClean="0"/>
              <a:t>rand_port</a:t>
            </a:r>
            <a:r>
              <a:rPr lang="en-US" altLang="zh-CN" sz="1600" dirty="0" smtClean="0"/>
              <a:t>, </a:t>
            </a:r>
            <a:r>
              <a:rPr lang="en-US" altLang="zh-CN" sz="1600" dirty="0" err="1" smtClean="0"/>
              <a:t>len</a:t>
            </a:r>
            <a:r>
              <a:rPr lang="en-US" altLang="zh-CN" sz="1600" dirty="0" smtClean="0"/>
              <a:t>(</a:t>
            </a:r>
            <a:r>
              <a:rPr lang="en-US" altLang="zh-CN" sz="1600" dirty="0" err="1" smtClean="0"/>
              <a:t>recv_data</a:t>
            </a:r>
            <a:r>
              <a:rPr lang="en-US" altLang="zh-CN" sz="1600" dirty="0" smtClean="0"/>
              <a:t>[0])))</a:t>
            </a:r>
            <a:endParaRPr lang="en-US" altLang="zh-CN" sz="1600" dirty="0" smtClean="0"/>
          </a:p>
          <a:p>
            <a:pPr marL="0" indent="0">
              <a:buNone/>
            </a:pPr>
            <a:r>
              <a:rPr lang="en-US" altLang="zh-CN" sz="1600" dirty="0" smtClean="0"/>
              <a:t>    </a:t>
            </a:r>
            <a:r>
              <a:rPr lang="en-US" altLang="zh-CN" sz="1600" dirty="0" err="1" smtClean="0"/>
              <a:t>f.write</a:t>
            </a:r>
            <a:r>
              <a:rPr lang="en-US" altLang="zh-CN" sz="1600" dirty="0" smtClean="0"/>
              <a:t>(</a:t>
            </a:r>
            <a:r>
              <a:rPr lang="en-US" altLang="zh-CN" sz="1600" dirty="0" err="1" smtClean="0"/>
              <a:t>recv_data</a:t>
            </a:r>
            <a:r>
              <a:rPr lang="en-US" altLang="zh-CN" sz="1600" dirty="0" smtClean="0"/>
              <a:t>[0][4:])#</a:t>
            </a:r>
            <a:r>
              <a:rPr lang="zh-CN" altLang="en-US" sz="1600" dirty="0" smtClean="0"/>
              <a:t>将数据写入</a:t>
            </a:r>
            <a:endParaRPr lang="zh-CN" altLang="en-US" sz="1600" dirty="0" smtClean="0"/>
          </a:p>
          <a:p>
            <a:pPr marL="0" indent="0">
              <a:buNone/>
            </a:pPr>
            <a:r>
              <a:rPr lang="zh-CN" altLang="en-US" sz="1600" dirty="0" smtClean="0"/>
              <a:t>    </a:t>
            </a:r>
            <a:r>
              <a:rPr lang="en-US" altLang="zh-CN" sz="1600" dirty="0" smtClean="0"/>
              <a:t>if </a:t>
            </a:r>
            <a:r>
              <a:rPr lang="en-US" altLang="zh-CN" sz="1600" dirty="0" err="1" smtClean="0"/>
              <a:t>len</a:t>
            </a:r>
            <a:r>
              <a:rPr lang="en-US" altLang="zh-CN" sz="1600" dirty="0" smtClean="0"/>
              <a:t>(</a:t>
            </a:r>
            <a:r>
              <a:rPr lang="en-US" altLang="zh-CN" sz="1600" dirty="0" err="1" smtClean="0"/>
              <a:t>recv_data</a:t>
            </a:r>
            <a:r>
              <a:rPr lang="en-US" altLang="zh-CN" sz="1600" dirty="0" smtClean="0"/>
              <a:t>[0]) &lt; 516:</a:t>
            </a:r>
            <a:endParaRPr lang="en-US" altLang="zh-CN" sz="1600" dirty="0" smtClean="0"/>
          </a:p>
          <a:p>
            <a:pPr marL="0" indent="0">
              <a:buNone/>
            </a:pPr>
            <a:r>
              <a:rPr lang="en-US" altLang="zh-CN" sz="1600" dirty="0" smtClean="0"/>
              <a:t>        break</a:t>
            </a:r>
            <a:endParaRPr lang="en-US" altLang="zh-CN" sz="1600" dirty="0" smtClean="0"/>
          </a:p>
          <a:p>
            <a:pPr marL="0" indent="0">
              <a:buNone/>
            </a:pPr>
            <a:r>
              <a:rPr lang="en-US" altLang="zh-CN" sz="1600" dirty="0" smtClean="0"/>
              <a:t>    </a:t>
            </a:r>
            <a:r>
              <a:rPr lang="en-US" altLang="zh-CN" sz="1600" dirty="0" err="1" smtClean="0"/>
              <a:t>ack_data</a:t>
            </a:r>
            <a:r>
              <a:rPr lang="en-US" altLang="zh-CN" sz="1600" dirty="0" smtClean="0"/>
              <a:t> = </a:t>
            </a:r>
            <a:r>
              <a:rPr lang="en-US" altLang="zh-CN" sz="1600" dirty="0" err="1" smtClean="0"/>
              <a:t>struct.pack</a:t>
            </a:r>
            <a:r>
              <a:rPr lang="en-US" altLang="zh-CN" sz="1600" dirty="0" smtClean="0"/>
              <a:t>("!HH", 4, </a:t>
            </a:r>
            <a:r>
              <a:rPr lang="en-US" altLang="zh-CN" sz="1600" dirty="0" err="1" smtClean="0"/>
              <a:t>ack_num</a:t>
            </a:r>
            <a:r>
              <a:rPr lang="en-US" altLang="zh-CN" sz="1600" dirty="0" smtClean="0"/>
              <a:t>)</a:t>
            </a:r>
            <a:endParaRPr lang="en-US" altLang="zh-CN" sz="1600" dirty="0" smtClean="0"/>
          </a:p>
          <a:p>
            <a:pPr marL="0" indent="0">
              <a:buNone/>
            </a:pPr>
            <a:r>
              <a:rPr lang="en-US" altLang="zh-CN" sz="1600" dirty="0" smtClean="0"/>
              <a:t>    </a:t>
            </a:r>
            <a:r>
              <a:rPr lang="en-US" altLang="zh-CN" sz="1600" dirty="0" err="1" smtClean="0"/>
              <a:t>s.sendto</a:t>
            </a:r>
            <a:r>
              <a:rPr lang="en-US" altLang="zh-CN" sz="1600" dirty="0" smtClean="0"/>
              <a:t>(</a:t>
            </a:r>
            <a:r>
              <a:rPr lang="en-US" altLang="zh-CN" sz="1600" dirty="0" err="1" smtClean="0"/>
              <a:t>ack_data</a:t>
            </a:r>
            <a:r>
              <a:rPr lang="en-US" altLang="zh-CN" sz="1600" dirty="0" smtClean="0"/>
              <a:t>, (</a:t>
            </a:r>
            <a:r>
              <a:rPr lang="en-US" altLang="zh-CN" sz="1600" dirty="0" err="1" smtClean="0"/>
              <a:t>server_ip</a:t>
            </a:r>
            <a:r>
              <a:rPr lang="en-US" altLang="zh-CN" sz="1600" dirty="0" smtClean="0"/>
              <a:t>, </a:t>
            </a:r>
            <a:r>
              <a:rPr lang="en-US" altLang="zh-CN" sz="1600" dirty="0" err="1" smtClean="0"/>
              <a:t>rand_port</a:t>
            </a:r>
            <a:r>
              <a:rPr lang="en-US" altLang="zh-CN" sz="1600" dirty="0" smtClean="0"/>
              <a:t>))  # </a:t>
            </a:r>
            <a:r>
              <a:rPr lang="zh-CN" altLang="en-US" sz="1600" dirty="0" smtClean="0"/>
              <a:t>回复</a:t>
            </a:r>
            <a:r>
              <a:rPr lang="en-US" altLang="zh-CN" sz="1600" dirty="0" smtClean="0"/>
              <a:t>ACK</a:t>
            </a:r>
            <a:r>
              <a:rPr lang="zh-CN" altLang="en-US" sz="1600" dirty="0" smtClean="0"/>
              <a:t>确认包</a:t>
            </a:r>
            <a:endParaRPr lang="zh-CN" altLang="en-US" sz="16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en-US" altLang="zh-CN" dirty="0" err="1" smtClean="0"/>
              <a:t>udp</a:t>
            </a:r>
            <a:r>
              <a:rPr lang="zh-CN" altLang="en-US" dirty="0" smtClean="0"/>
              <a:t>广 播</a:t>
            </a:r>
            <a:endParaRPr lang="zh-CN" altLang="en-US" dirty="0"/>
          </a:p>
        </p:txBody>
      </p:sp>
      <p:sp>
        <p:nvSpPr>
          <p:cNvPr id="3" name="内容占位符 2"/>
          <p:cNvSpPr>
            <a:spLocks noGrp="1"/>
          </p:cNvSpPr>
          <p:nvPr>
            <p:ph idx="1"/>
          </p:nvPr>
        </p:nvSpPr>
        <p:spPr/>
        <p:txBody>
          <a:bodyPr/>
          <a:lstStyle/>
          <a:p>
            <a:pPr marL="0" indent="0">
              <a:buNone/>
            </a:pPr>
            <a:r>
              <a:rPr lang="en-US" altLang="zh-CN" dirty="0" err="1" smtClean="0"/>
              <a:t>udp</a:t>
            </a:r>
            <a:r>
              <a:rPr lang="zh-CN" altLang="en-US" dirty="0" smtClean="0"/>
              <a:t>广播：当前网络上所有电脑</a:t>
            </a:r>
            <a:br>
              <a:rPr lang="en-US" altLang="zh-CN" dirty="0" smtClean="0"/>
            </a:br>
            <a:r>
              <a:rPr lang="zh-CN" altLang="en-US" dirty="0" smtClean="0"/>
              <a:t>的某个进程都收到同一个数据</a:t>
            </a:r>
            <a:endParaRPr lang="en-US" altLang="zh-CN" dirty="0" smtClean="0"/>
          </a:p>
          <a:p>
            <a:pPr marL="0" indent="0">
              <a:buNone/>
            </a:pPr>
            <a:r>
              <a:rPr lang="zh-CN" altLang="en-US" dirty="0"/>
              <a:t>（</a:t>
            </a:r>
            <a:r>
              <a:rPr lang="en-US" altLang="zh-CN" dirty="0" err="1"/>
              <a:t>tcp</a:t>
            </a:r>
            <a:r>
              <a:rPr lang="zh-CN" altLang="en-US" dirty="0"/>
              <a:t>没有广播）</a:t>
            </a:r>
            <a:br>
              <a:rPr lang="en-US" altLang="zh-CN" dirty="0"/>
            </a:br>
            <a:br>
              <a:rPr lang="zh-CN" altLang="en-US" dirty="0" smtClean="0"/>
            </a:br>
            <a:r>
              <a:rPr lang="zh-CN" altLang="en-US" dirty="0" smtClean="0"/>
              <a:t>单播：点对点</a:t>
            </a:r>
            <a:endParaRPr lang="en-US" altLang="zh-CN" dirty="0" smtClean="0"/>
          </a:p>
          <a:p>
            <a:pPr marL="0" indent="0">
              <a:buNone/>
            </a:pPr>
            <a:r>
              <a:rPr lang="zh-CN" altLang="en-US" dirty="0"/>
              <a:t>多</a:t>
            </a:r>
            <a:r>
              <a:rPr lang="zh-CN" altLang="en-US" dirty="0" smtClean="0"/>
              <a:t>播：一对多</a:t>
            </a:r>
            <a:endParaRPr lang="en-US" altLang="zh-CN" dirty="0" smtClean="0"/>
          </a:p>
          <a:p>
            <a:pPr marL="0" indent="0">
              <a:buNone/>
            </a:pPr>
            <a:r>
              <a:rPr lang="zh-CN" altLang="en-US" dirty="0" smtClean="0"/>
              <a:t>广播：一对所有接收方</a:t>
            </a:r>
            <a:br>
              <a:rPr lang="zh-CN" altLang="en-US" dirty="0" smtClean="0"/>
            </a:br>
            <a:r>
              <a:rPr lang="zh-CN" altLang="en-US" dirty="0" smtClean="0"/>
              <a:t>（飞秋知道有人上线</a:t>
            </a:r>
            <a:r>
              <a:rPr lang="zh-CN" altLang="en-US" smtClean="0"/>
              <a:t>了？</a:t>
            </a:r>
            <a:endParaRPr lang="en-US" altLang="zh-CN" smtClean="0"/>
          </a:p>
          <a:p>
            <a:pPr marL="0" indent="0">
              <a:buNone/>
            </a:pPr>
            <a:r>
              <a:rPr lang="zh-CN" altLang="en-US"/>
              <a:t>谁</a:t>
            </a:r>
            <a:r>
              <a:rPr lang="zh-CN" altLang="en-US" smtClean="0"/>
              <a:t>在线？</a:t>
            </a:r>
            <a:r>
              <a:rPr lang="en-US" altLang="zh-CN" smtClean="0"/>
              <a:t>IP</a:t>
            </a:r>
            <a:r>
              <a:rPr lang="zh-CN" altLang="en-US" smtClean="0"/>
              <a:t>地址分配）</a:t>
            </a:r>
            <a:endParaRPr lang="zh-CN" altLang="en-US" dirty="0"/>
          </a:p>
        </p:txBody>
      </p:sp>
      <p:sp>
        <p:nvSpPr>
          <p:cNvPr id="4" name="矩形 3"/>
          <p:cNvSpPr/>
          <p:nvPr/>
        </p:nvSpPr>
        <p:spPr>
          <a:xfrm>
            <a:off x="5365599" y="851579"/>
            <a:ext cx="1365161" cy="7340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广播方</a:t>
            </a:r>
            <a:endParaRPr lang="zh-CN" altLang="en-US" dirty="0"/>
          </a:p>
        </p:txBody>
      </p:sp>
      <p:sp>
        <p:nvSpPr>
          <p:cNvPr id="5" name="矩形 4"/>
          <p:cNvSpPr/>
          <p:nvPr/>
        </p:nvSpPr>
        <p:spPr>
          <a:xfrm>
            <a:off x="5365600" y="2381838"/>
            <a:ext cx="1365161" cy="66970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交换机</a:t>
            </a:r>
            <a:endParaRPr lang="zh-CN" altLang="en-US" dirty="0"/>
          </a:p>
        </p:txBody>
      </p:sp>
      <p:sp>
        <p:nvSpPr>
          <p:cNvPr id="6" name="矩形 5"/>
          <p:cNvSpPr/>
          <p:nvPr/>
        </p:nvSpPr>
        <p:spPr>
          <a:xfrm>
            <a:off x="3290550" y="4851372"/>
            <a:ext cx="1609859" cy="10947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接收方</a:t>
            </a:r>
            <a:r>
              <a:rPr lang="en-US" altLang="zh-CN" dirty="0"/>
              <a:t>2</a:t>
            </a:r>
            <a:endParaRPr lang="zh-CN" altLang="en-US" dirty="0"/>
          </a:p>
        </p:txBody>
      </p:sp>
      <p:sp>
        <p:nvSpPr>
          <p:cNvPr id="7" name="矩形 6"/>
          <p:cNvSpPr/>
          <p:nvPr/>
        </p:nvSpPr>
        <p:spPr>
          <a:xfrm>
            <a:off x="5243253" y="4851372"/>
            <a:ext cx="1609859" cy="10947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接收方</a:t>
            </a:r>
            <a:r>
              <a:rPr lang="en-US" altLang="zh-CN" dirty="0"/>
              <a:t>3</a:t>
            </a:r>
            <a:endParaRPr lang="zh-CN" altLang="en-US" dirty="0"/>
          </a:p>
        </p:txBody>
      </p:sp>
      <p:sp>
        <p:nvSpPr>
          <p:cNvPr id="8" name="矩形 7"/>
          <p:cNvSpPr/>
          <p:nvPr/>
        </p:nvSpPr>
        <p:spPr>
          <a:xfrm>
            <a:off x="7195956" y="4864251"/>
            <a:ext cx="1609859" cy="10947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接收方</a:t>
            </a:r>
            <a:r>
              <a:rPr lang="en-US" altLang="zh-CN" dirty="0"/>
              <a:t>4</a:t>
            </a:r>
            <a:endParaRPr lang="zh-CN" altLang="en-US" dirty="0"/>
          </a:p>
        </p:txBody>
      </p:sp>
      <p:sp>
        <p:nvSpPr>
          <p:cNvPr id="9" name="矩形 8"/>
          <p:cNvSpPr/>
          <p:nvPr/>
        </p:nvSpPr>
        <p:spPr>
          <a:xfrm>
            <a:off x="9148659" y="4864251"/>
            <a:ext cx="1609859" cy="10947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接收方</a:t>
            </a:r>
            <a:r>
              <a:rPr lang="en-US" altLang="zh-CN" dirty="0"/>
              <a:t>5</a:t>
            </a:r>
            <a:endParaRPr lang="zh-CN" altLang="en-US" dirty="0"/>
          </a:p>
        </p:txBody>
      </p:sp>
      <p:sp>
        <p:nvSpPr>
          <p:cNvPr id="10" name="矩形 9"/>
          <p:cNvSpPr/>
          <p:nvPr/>
        </p:nvSpPr>
        <p:spPr>
          <a:xfrm>
            <a:off x="1337847" y="4864251"/>
            <a:ext cx="1609859" cy="10947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接收方</a:t>
            </a:r>
            <a:r>
              <a:rPr lang="en-US" altLang="zh-CN" dirty="0" smtClean="0"/>
              <a:t>1</a:t>
            </a:r>
            <a:endParaRPr lang="zh-CN" altLang="en-US" dirty="0"/>
          </a:p>
        </p:txBody>
      </p:sp>
      <p:cxnSp>
        <p:nvCxnSpPr>
          <p:cNvPr id="12" name="直接箭头连接符 11"/>
          <p:cNvCxnSpPr/>
          <p:nvPr/>
        </p:nvCxnSpPr>
        <p:spPr>
          <a:xfrm flipH="1">
            <a:off x="2253803" y="3051540"/>
            <a:ext cx="3111798" cy="179983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5" name="直接箭头连接符 14"/>
          <p:cNvCxnSpPr>
            <a:endCxn id="6" idx="0"/>
          </p:cNvCxnSpPr>
          <p:nvPr/>
        </p:nvCxnSpPr>
        <p:spPr>
          <a:xfrm flipH="1">
            <a:off x="4095480" y="3051540"/>
            <a:ext cx="1612965" cy="179983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7" name="直接箭头连接符 16"/>
          <p:cNvCxnSpPr>
            <a:endCxn id="7" idx="0"/>
          </p:cNvCxnSpPr>
          <p:nvPr/>
        </p:nvCxnSpPr>
        <p:spPr>
          <a:xfrm flipH="1">
            <a:off x="6048183" y="3033793"/>
            <a:ext cx="11321" cy="181757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9" name="直接箭头连接符 18"/>
          <p:cNvCxnSpPr>
            <a:endCxn id="8" idx="0"/>
          </p:cNvCxnSpPr>
          <p:nvPr/>
        </p:nvCxnSpPr>
        <p:spPr>
          <a:xfrm>
            <a:off x="6336291" y="3064419"/>
            <a:ext cx="1664595" cy="179983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1" name="直接箭头连接符 20"/>
          <p:cNvCxnSpPr>
            <a:endCxn id="9" idx="0"/>
          </p:cNvCxnSpPr>
          <p:nvPr/>
        </p:nvCxnSpPr>
        <p:spPr>
          <a:xfrm>
            <a:off x="6744417" y="3064419"/>
            <a:ext cx="3209172" cy="179983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9" name="下箭头 28"/>
          <p:cNvSpPr/>
          <p:nvPr/>
        </p:nvSpPr>
        <p:spPr>
          <a:xfrm>
            <a:off x="5798593" y="1572796"/>
            <a:ext cx="499172" cy="809042"/>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数据</a:t>
            </a:r>
            <a:endParaRPr lang="zh-CN" altLang="en-US" dirty="0"/>
          </a:p>
        </p:txBody>
      </p:sp>
      <p:sp>
        <p:nvSpPr>
          <p:cNvPr id="30" name="文本框 29"/>
          <p:cNvSpPr txBox="1"/>
          <p:nvPr/>
        </p:nvSpPr>
        <p:spPr>
          <a:xfrm>
            <a:off x="8512935" y="1218627"/>
            <a:ext cx="3583424" cy="923330"/>
          </a:xfrm>
          <a:prstGeom prst="rect">
            <a:avLst/>
          </a:prstGeom>
          <a:noFill/>
        </p:spPr>
        <p:txBody>
          <a:bodyPr wrap="square" rtlCol="0">
            <a:spAutoFit/>
          </a:bodyPr>
          <a:lstStyle/>
          <a:p>
            <a:r>
              <a:rPr lang="zh-CN" altLang="en-US" dirty="0" smtClean="0">
                <a:latin typeface="微软雅黑" panose="020B0503020204020204" charset="-122"/>
                <a:ea typeface="微软雅黑" panose="020B0503020204020204" charset="-122"/>
              </a:rPr>
              <a:t>如果让广播方给接收方每人发一份数据，将会出现卡顿。所以借助交换机来分发数据</a:t>
            </a:r>
            <a:endParaRPr lang="en-US" altLang="zh-CN" dirty="0" smtClean="0">
              <a:latin typeface="微软雅黑" panose="020B0503020204020204" charset="-122"/>
              <a:ea typeface="微软雅黑" panose="020B0503020204020204" charset="-122"/>
            </a:endParaRPr>
          </a:p>
        </p:txBody>
      </p:sp>
      <p:sp>
        <p:nvSpPr>
          <p:cNvPr id="31" name="右箭头 30"/>
          <p:cNvSpPr/>
          <p:nvPr/>
        </p:nvSpPr>
        <p:spPr>
          <a:xfrm flipH="1">
            <a:off x="6853112" y="2445915"/>
            <a:ext cx="3612526" cy="54154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交换机如果接收到广播地址</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en-US" altLang="zh-CN" dirty="0" err="1" smtClean="0"/>
              <a:t>udp</a:t>
            </a:r>
            <a:r>
              <a:rPr lang="zh-CN" altLang="en-US" dirty="0"/>
              <a:t>广播</a:t>
            </a:r>
            <a:endParaRPr lang="zh-CN" altLang="en-US" dirty="0"/>
          </a:p>
        </p:txBody>
      </p:sp>
      <p:sp>
        <p:nvSpPr>
          <p:cNvPr id="3" name="内容占位符 2"/>
          <p:cNvSpPr>
            <a:spLocks noGrp="1"/>
          </p:cNvSpPr>
          <p:nvPr>
            <p:ph idx="1"/>
          </p:nvPr>
        </p:nvSpPr>
        <p:spPr/>
        <p:txBody>
          <a:bodyPr/>
          <a:lstStyle/>
          <a:p>
            <a:pPr marL="0" indent="0">
              <a:buNone/>
            </a:pPr>
            <a:r>
              <a:rPr lang="en-US" altLang="zh-CN" sz="2000" dirty="0"/>
              <a:t>import socket</a:t>
            </a:r>
            <a:endParaRPr lang="en-US" altLang="zh-CN" sz="2000" dirty="0"/>
          </a:p>
          <a:p>
            <a:pPr marL="0" indent="0">
              <a:buNone/>
            </a:pPr>
            <a:r>
              <a:rPr lang="en-US" altLang="zh-CN" sz="2000" dirty="0" err="1"/>
              <a:t>dest</a:t>
            </a:r>
            <a:r>
              <a:rPr lang="en-US" altLang="zh-CN" sz="2000" dirty="0"/>
              <a:t> = </a:t>
            </a:r>
            <a:r>
              <a:rPr lang="en-US" altLang="zh-CN" sz="2000" dirty="0" smtClean="0"/>
              <a:t>(‘&lt;</a:t>
            </a:r>
            <a:r>
              <a:rPr lang="en-US" altLang="zh-CN" sz="2000" dirty="0"/>
              <a:t>broadcast</a:t>
            </a:r>
            <a:r>
              <a:rPr lang="en-US" altLang="zh-CN" sz="2000" dirty="0" smtClean="0"/>
              <a:t>&gt;’</a:t>
            </a:r>
            <a:r>
              <a:rPr lang="en-US" altLang="zh-CN" sz="2000" dirty="0"/>
              <a:t>,</a:t>
            </a:r>
            <a:r>
              <a:rPr lang="en-US" altLang="zh-CN" sz="2000" dirty="0" smtClean="0"/>
              <a:t>7788</a:t>
            </a:r>
            <a:r>
              <a:rPr lang="zh-CN" altLang="en-US" sz="2000" dirty="0" smtClean="0"/>
              <a:t>）</a:t>
            </a:r>
            <a:br>
              <a:rPr lang="en-US" altLang="zh-CN" sz="2000" dirty="0" smtClean="0"/>
            </a:br>
            <a:r>
              <a:rPr lang="en-US" altLang="zh-CN" sz="2000" dirty="0" smtClean="0">
                <a:solidFill>
                  <a:srgbClr val="002060"/>
                </a:solidFill>
              </a:rPr>
              <a:t>#&lt;</a:t>
            </a:r>
            <a:r>
              <a:rPr lang="en-US" altLang="zh-CN" sz="2000" dirty="0">
                <a:solidFill>
                  <a:srgbClr val="002060"/>
                </a:solidFill>
              </a:rPr>
              <a:t>broadcast&gt;</a:t>
            </a:r>
            <a:r>
              <a:rPr lang="zh-CN" altLang="en-US" sz="2000" dirty="0">
                <a:solidFill>
                  <a:srgbClr val="002060"/>
                </a:solidFill>
              </a:rPr>
              <a:t>自动识别当前网络</a:t>
            </a:r>
            <a:r>
              <a:rPr lang="zh-CN" altLang="en-US" sz="2000">
                <a:solidFill>
                  <a:srgbClr val="002060"/>
                </a:solidFill>
              </a:rPr>
              <a:t>的</a:t>
            </a:r>
            <a:r>
              <a:rPr lang="zh-CN" altLang="en-US" sz="2000" smtClean="0">
                <a:solidFill>
                  <a:srgbClr val="002060"/>
                </a:solidFill>
              </a:rPr>
              <a:t>广播地址</a:t>
            </a:r>
            <a:endParaRPr lang="zh-CN" altLang="en-US" sz="2000" dirty="0">
              <a:solidFill>
                <a:srgbClr val="002060"/>
              </a:solidFill>
            </a:endParaRPr>
          </a:p>
          <a:p>
            <a:pPr marL="0" indent="0">
              <a:buNone/>
            </a:pPr>
            <a:r>
              <a:rPr lang="en-US" altLang="zh-CN" sz="2000" dirty="0"/>
              <a:t>#</a:t>
            </a:r>
            <a:r>
              <a:rPr lang="zh-CN" altLang="en-US" sz="2000" dirty="0"/>
              <a:t>创建</a:t>
            </a:r>
            <a:r>
              <a:rPr lang="en-US" altLang="zh-CN" sz="2000" dirty="0" err="1"/>
              <a:t>udp</a:t>
            </a:r>
            <a:r>
              <a:rPr lang="zh-CN" altLang="en-US" sz="2000" dirty="0"/>
              <a:t>套接字</a:t>
            </a:r>
            <a:endParaRPr lang="zh-CN" altLang="en-US" sz="2000" dirty="0"/>
          </a:p>
          <a:p>
            <a:pPr marL="0" indent="0">
              <a:buNone/>
            </a:pPr>
            <a:r>
              <a:rPr lang="en-US" altLang="zh-CN" sz="2000" dirty="0"/>
              <a:t>s = </a:t>
            </a:r>
            <a:r>
              <a:rPr lang="en-US" altLang="zh-CN" sz="2000" dirty="0" err="1"/>
              <a:t>socket.socket</a:t>
            </a:r>
            <a:r>
              <a:rPr lang="en-US" altLang="zh-CN" sz="2000" dirty="0"/>
              <a:t>(</a:t>
            </a:r>
            <a:r>
              <a:rPr lang="en-US" altLang="zh-CN" sz="2000" dirty="0" err="1"/>
              <a:t>socket.AF_INET</a:t>
            </a:r>
            <a:r>
              <a:rPr lang="en-US" altLang="zh-CN" sz="2000" dirty="0"/>
              <a:t>, </a:t>
            </a:r>
            <a:r>
              <a:rPr lang="en-US" altLang="zh-CN" sz="2000" dirty="0" err="1"/>
              <a:t>socket.SOCK_DGRAM</a:t>
            </a:r>
            <a:r>
              <a:rPr lang="en-US" altLang="zh-CN" sz="2000" dirty="0"/>
              <a:t>)</a:t>
            </a:r>
            <a:endParaRPr lang="en-US" altLang="zh-CN" sz="2000" dirty="0"/>
          </a:p>
          <a:p>
            <a:pPr marL="0" indent="0">
              <a:buNone/>
            </a:pPr>
            <a:r>
              <a:rPr lang="en-US" altLang="zh-CN" sz="2000" dirty="0">
                <a:solidFill>
                  <a:srgbClr val="002060"/>
                </a:solidFill>
              </a:rPr>
              <a:t>#</a:t>
            </a:r>
            <a:r>
              <a:rPr lang="zh-CN" altLang="en-US" sz="2000" dirty="0">
                <a:solidFill>
                  <a:srgbClr val="002060"/>
                </a:solidFill>
              </a:rPr>
              <a:t>对这个需要发送广播数据的套接字进行修改</a:t>
            </a:r>
            <a:r>
              <a:rPr lang="zh-CN" altLang="en-US" sz="2000" dirty="0" smtClean="0">
                <a:solidFill>
                  <a:srgbClr val="002060"/>
                </a:solidFill>
              </a:rPr>
              <a:t>设置</a:t>
            </a:r>
            <a:r>
              <a:rPr lang="zh-CN" altLang="en-US" sz="2000" dirty="0">
                <a:solidFill>
                  <a:srgbClr val="002060"/>
                </a:solidFill>
              </a:rPr>
              <a:t>，</a:t>
            </a:r>
            <a:r>
              <a:rPr lang="zh-CN" altLang="en-US" sz="2000" dirty="0" smtClean="0">
                <a:solidFill>
                  <a:srgbClr val="002060"/>
                </a:solidFill>
              </a:rPr>
              <a:t>否则</a:t>
            </a:r>
            <a:r>
              <a:rPr lang="zh-CN" altLang="en-US" sz="2000" dirty="0">
                <a:solidFill>
                  <a:srgbClr val="002060"/>
                </a:solidFill>
              </a:rPr>
              <a:t>不能发送广播</a:t>
            </a:r>
            <a:r>
              <a:rPr lang="zh-CN" altLang="en-US" sz="2000" dirty="0" smtClean="0">
                <a:solidFill>
                  <a:srgbClr val="002060"/>
                </a:solidFill>
              </a:rPr>
              <a:t>数据</a:t>
            </a:r>
            <a:endParaRPr lang="en-US" altLang="zh-CN" sz="2000" dirty="0" smtClean="0">
              <a:solidFill>
                <a:srgbClr val="002060"/>
              </a:solidFill>
            </a:endParaRPr>
          </a:p>
          <a:p>
            <a:pPr marL="0" indent="0">
              <a:buNone/>
            </a:pPr>
            <a:r>
              <a:rPr lang="en-US" altLang="zh-CN" sz="2000" dirty="0" err="1" smtClean="0">
                <a:solidFill>
                  <a:srgbClr val="002060"/>
                </a:solidFill>
              </a:rPr>
              <a:t>s.setsockopt</a:t>
            </a:r>
            <a:r>
              <a:rPr lang="en-US" altLang="zh-CN" sz="2000" dirty="0" smtClean="0">
                <a:solidFill>
                  <a:srgbClr val="002060"/>
                </a:solidFill>
              </a:rPr>
              <a:t>(</a:t>
            </a:r>
            <a:r>
              <a:rPr lang="en-US" altLang="zh-CN" sz="2000" dirty="0" err="1" smtClean="0">
                <a:solidFill>
                  <a:srgbClr val="002060"/>
                </a:solidFill>
              </a:rPr>
              <a:t>socket.SOL_SOCKET</a:t>
            </a:r>
            <a:r>
              <a:rPr lang="en-US" altLang="zh-CN" sz="2000" dirty="0" smtClean="0">
                <a:solidFill>
                  <a:srgbClr val="002060"/>
                </a:solidFill>
              </a:rPr>
              <a:t>, </a:t>
            </a:r>
            <a:r>
              <a:rPr lang="en-US" altLang="zh-CN" sz="2000" dirty="0" err="1" smtClean="0">
                <a:solidFill>
                  <a:srgbClr val="002060"/>
                </a:solidFill>
              </a:rPr>
              <a:t>socket.SO_BROADCAST</a:t>
            </a:r>
            <a:r>
              <a:rPr lang="en-US" altLang="zh-CN" sz="2000" dirty="0" smtClean="0">
                <a:solidFill>
                  <a:srgbClr val="002060"/>
                </a:solidFill>
              </a:rPr>
              <a:t>, 1) </a:t>
            </a:r>
            <a:r>
              <a:rPr lang="en-US" altLang="zh-CN" sz="2000" dirty="0" smtClean="0">
                <a:solidFill>
                  <a:srgbClr val="FF0000"/>
                </a:solidFill>
              </a:rPr>
              <a:t>#</a:t>
            </a:r>
            <a:r>
              <a:rPr lang="zh-CN" altLang="en-US" sz="2000" dirty="0" smtClean="0">
                <a:solidFill>
                  <a:srgbClr val="FF0000"/>
                </a:solidFill>
              </a:rPr>
              <a:t>允许</a:t>
            </a:r>
            <a:r>
              <a:rPr lang="en-US" altLang="zh-CN" sz="2000" dirty="0" smtClean="0">
                <a:solidFill>
                  <a:srgbClr val="FF0000"/>
                </a:solidFill>
              </a:rPr>
              <a:t>s</a:t>
            </a:r>
            <a:r>
              <a:rPr lang="zh-CN" altLang="en-US" sz="2000" dirty="0" smtClean="0">
                <a:solidFill>
                  <a:srgbClr val="FF0000"/>
                </a:solidFill>
              </a:rPr>
              <a:t>发送广播数据</a:t>
            </a:r>
            <a:endParaRPr lang="en-US" altLang="zh-CN" sz="2000" dirty="0" smtClean="0">
              <a:solidFill>
                <a:srgbClr val="FF0000"/>
              </a:solidFill>
            </a:endParaRPr>
          </a:p>
          <a:p>
            <a:pPr marL="0" indent="0">
              <a:buNone/>
            </a:pPr>
            <a:r>
              <a:rPr lang="en-US" altLang="zh-CN" sz="2000" dirty="0" smtClean="0">
                <a:solidFill>
                  <a:srgbClr val="FF0000"/>
                </a:solidFill>
              </a:rPr>
              <a:t>#</a:t>
            </a:r>
            <a:r>
              <a:rPr lang="en-US" altLang="zh-CN" sz="2000" dirty="0" err="1" smtClean="0">
                <a:solidFill>
                  <a:srgbClr val="FF0000"/>
                </a:solidFill>
              </a:rPr>
              <a:t>setsocketopt</a:t>
            </a:r>
            <a:r>
              <a:rPr lang="en-US" altLang="zh-CN" sz="2000" dirty="0" smtClean="0">
                <a:solidFill>
                  <a:srgbClr val="FF0000"/>
                </a:solidFill>
              </a:rPr>
              <a:t> </a:t>
            </a:r>
            <a:r>
              <a:rPr lang="zh-CN" altLang="en-US" sz="2000" dirty="0" smtClean="0">
                <a:solidFill>
                  <a:srgbClr val="FF0000"/>
                </a:solidFill>
              </a:rPr>
              <a:t>设置套接字选项</a:t>
            </a:r>
            <a:endParaRPr lang="en-US" altLang="zh-CN" sz="2000" dirty="0" smtClean="0">
              <a:solidFill>
                <a:srgbClr val="FF0000"/>
              </a:solidFill>
            </a:endParaRPr>
          </a:p>
          <a:p>
            <a:pPr marL="0" indent="0">
              <a:buNone/>
            </a:pPr>
            <a:r>
              <a:rPr lang="en-US" altLang="zh-CN" sz="2000" dirty="0" smtClean="0">
                <a:solidFill>
                  <a:srgbClr val="FF0000"/>
                </a:solidFill>
              </a:rPr>
              <a:t>#</a:t>
            </a:r>
            <a:r>
              <a:rPr lang="zh-CN" altLang="en-US" sz="2000" dirty="0">
                <a:solidFill>
                  <a:srgbClr val="FF0000"/>
                </a:solidFill>
              </a:rPr>
              <a:t>以广播形式发送数据到本网络的所有电脑中</a:t>
            </a:r>
            <a:endParaRPr lang="zh-CN" altLang="en-US" sz="2000" dirty="0">
              <a:solidFill>
                <a:srgbClr val="FF0000"/>
              </a:solidFill>
            </a:endParaRPr>
          </a:p>
          <a:p>
            <a:pPr marL="0" indent="0">
              <a:buNone/>
            </a:pPr>
            <a:r>
              <a:rPr lang="en-US" altLang="zh-CN" sz="2000" dirty="0" err="1">
                <a:solidFill>
                  <a:srgbClr val="FF0000"/>
                </a:solidFill>
              </a:rPr>
              <a:t>s.sendto</a:t>
            </a:r>
            <a:r>
              <a:rPr lang="en-US" altLang="zh-CN" sz="2000" dirty="0">
                <a:solidFill>
                  <a:srgbClr val="FF0000"/>
                </a:solidFill>
              </a:rPr>
              <a:t>(b'Hi',</a:t>
            </a:r>
            <a:r>
              <a:rPr lang="en-US" altLang="zh-CN" sz="2000" dirty="0" err="1">
                <a:solidFill>
                  <a:srgbClr val="FF0000"/>
                </a:solidFill>
              </a:rPr>
              <a:t>dest</a:t>
            </a:r>
            <a:r>
              <a:rPr lang="en-US" altLang="zh-CN" sz="2000" dirty="0">
                <a:solidFill>
                  <a:srgbClr val="FF0000"/>
                </a:solidFill>
              </a:rPr>
              <a:t>)</a:t>
            </a:r>
            <a:endParaRPr lang="en-US" altLang="zh-CN" sz="2000" dirty="0">
              <a:solidFill>
                <a:srgbClr val="FF0000"/>
              </a:solidFill>
            </a:endParaRPr>
          </a:p>
          <a:p>
            <a:pPr marL="0" indent="0">
              <a:buNone/>
            </a:pPr>
            <a:r>
              <a:rPr lang="en-US" altLang="zh-CN" sz="2000" dirty="0"/>
              <a:t>print("</a:t>
            </a:r>
            <a:r>
              <a:rPr lang="zh-CN" altLang="en-US" sz="2000" dirty="0"/>
              <a:t>等待回复</a:t>
            </a:r>
            <a:r>
              <a:rPr lang="en-US" altLang="zh-CN" sz="2000" dirty="0"/>
              <a:t>")</a:t>
            </a:r>
            <a:endParaRPr lang="en-US" altLang="zh-CN" sz="2000" dirty="0"/>
          </a:p>
          <a:p>
            <a:pPr marL="0" indent="0">
              <a:buNone/>
            </a:pPr>
            <a:r>
              <a:rPr lang="en-US" altLang="zh-CN" sz="2000" dirty="0"/>
              <a:t>while True:</a:t>
            </a:r>
            <a:endParaRPr lang="en-US" altLang="zh-CN" sz="2000" dirty="0"/>
          </a:p>
          <a:p>
            <a:pPr marL="0" indent="0">
              <a:buNone/>
            </a:pPr>
            <a:r>
              <a:rPr lang="en-US" altLang="zh-CN" sz="2000" dirty="0"/>
              <a:t>    (</a:t>
            </a:r>
            <a:r>
              <a:rPr lang="en-US" altLang="zh-CN" sz="2000" dirty="0" err="1"/>
              <a:t>buf</a:t>
            </a:r>
            <a:r>
              <a:rPr lang="en-US" altLang="zh-CN" sz="2000" dirty="0"/>
              <a:t>, address) = </a:t>
            </a:r>
            <a:r>
              <a:rPr lang="en-US" altLang="zh-CN" sz="2000" dirty="0" err="1"/>
              <a:t>s.recvfrom</a:t>
            </a:r>
            <a:r>
              <a:rPr lang="en-US" altLang="zh-CN" sz="2000" dirty="0"/>
              <a:t>(2048)</a:t>
            </a:r>
            <a:endParaRPr lang="en-US" altLang="zh-CN" sz="2000" dirty="0"/>
          </a:p>
          <a:p>
            <a:pPr marL="0" indent="0">
              <a:buNone/>
            </a:pPr>
            <a:r>
              <a:rPr lang="en-US" altLang="zh-CN" sz="2000" dirty="0"/>
              <a:t>    print(</a:t>
            </a:r>
            <a:r>
              <a:rPr lang="en-US" altLang="zh-CN" sz="2000" dirty="0" err="1"/>
              <a:t>address,buf.decode</a:t>
            </a:r>
            <a:r>
              <a:rPr lang="en-US" altLang="zh-CN" sz="2000" dirty="0" smtClean="0"/>
              <a:t>(“</a:t>
            </a:r>
            <a:r>
              <a:rPr lang="en-US" altLang="zh-CN" sz="2000" smtClean="0"/>
              <a:t>GB2312”))</a:t>
            </a:r>
            <a:br>
              <a:rPr lang="zh-CN" altLang="en-US" dirty="0" smtClean="0"/>
            </a:br>
            <a:br>
              <a:rPr lang="zh-CN" altLang="en-US" dirty="0" smtClean="0"/>
            </a:b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en-US" altLang="zh-CN" dirty="0"/>
              <a:t>Packet Tracer </a:t>
            </a:r>
            <a:r>
              <a:rPr lang="zh-CN" altLang="en-US" b="0" dirty="0"/>
              <a:t>介绍</a:t>
            </a:r>
            <a:r>
              <a:rPr lang="en-US" altLang="zh-CN" dirty="0"/>
              <a:t>&amp;</a:t>
            </a:r>
            <a:r>
              <a:rPr lang="zh-CN" altLang="en-US" b="0" dirty="0"/>
              <a:t>安装</a:t>
            </a:r>
            <a:r>
              <a:rPr lang="zh-CN" altLang="en-US" dirty="0"/>
              <a:t> </a:t>
            </a:r>
            <a:endParaRPr lang="zh-CN" altLang="en-US" dirty="0"/>
          </a:p>
        </p:txBody>
      </p:sp>
      <p:sp>
        <p:nvSpPr>
          <p:cNvPr id="3" name="内容占位符 2"/>
          <p:cNvSpPr>
            <a:spLocks noGrp="1"/>
          </p:cNvSpPr>
          <p:nvPr>
            <p:ph idx="1"/>
          </p:nvPr>
        </p:nvSpPr>
        <p:spPr/>
        <p:txBody>
          <a:bodyPr/>
          <a:lstStyle/>
          <a:p>
            <a:r>
              <a:rPr lang="en-US" altLang="zh-CN" dirty="0"/>
              <a:t>Packet Tracer </a:t>
            </a:r>
            <a:r>
              <a:rPr lang="zh-CN" altLang="en-US" dirty="0"/>
              <a:t>是由</a:t>
            </a:r>
            <a:r>
              <a:rPr lang="en-US" altLang="zh-CN" dirty="0"/>
              <a:t>Cisco(</a:t>
            </a:r>
            <a:r>
              <a:rPr lang="zh-CN" altLang="en-US" dirty="0"/>
              <a:t>思科</a:t>
            </a:r>
            <a:r>
              <a:rPr lang="en-US" altLang="zh-CN" dirty="0"/>
              <a:t>)</a:t>
            </a:r>
            <a:r>
              <a:rPr lang="zh-CN" altLang="en-US" dirty="0"/>
              <a:t>公司发布的⼀个辅助学习⼯具，为学习思科⽹络课程的初学者去设计、 配置、 排除⽹络故障提供了</a:t>
            </a:r>
            <a:r>
              <a:rPr lang="zh-CN" altLang="en-US" dirty="0">
                <a:solidFill>
                  <a:srgbClr val="FF0000"/>
                </a:solidFill>
              </a:rPr>
              <a:t>⽹络</a:t>
            </a:r>
            <a:r>
              <a:rPr lang="zh-CN" altLang="en-US">
                <a:solidFill>
                  <a:srgbClr val="FF0000"/>
                </a:solidFill>
              </a:rPr>
              <a:t>模拟</a:t>
            </a:r>
            <a:r>
              <a:rPr lang="zh-CN" altLang="en-US" smtClean="0">
                <a:solidFill>
                  <a:srgbClr val="FF0000"/>
                </a:solidFill>
              </a:rPr>
              <a:t>环境（不用买硬件）</a:t>
            </a:r>
            <a:endParaRPr lang="en-US" altLang="zh-CN" dirty="0" smtClean="0">
              <a:solidFill>
                <a:srgbClr val="FF0000"/>
              </a:solidFill>
            </a:endParaRPr>
          </a:p>
          <a:p>
            <a:r>
              <a:rPr lang="zh-CN" altLang="en-US" dirty="0"/>
              <a:t>可以</a:t>
            </a:r>
            <a:r>
              <a:rPr lang="zh-CN" altLang="en-US" dirty="0" smtClean="0"/>
              <a:t>提供数据包在网络中行进的详细处理过程</a:t>
            </a:r>
            <a:br>
              <a:rPr lang="en-US" altLang="zh-CN" dirty="0" smtClean="0"/>
            </a:br>
            <a:r>
              <a:rPr lang="zh-CN" altLang="en-US" dirty="0" smtClean="0"/>
              <a:t>观察网络实时运行情况</a:t>
            </a:r>
            <a:br>
              <a:rPr lang="zh-CN" altLang="en-US" dirty="0"/>
            </a:br>
            <a:r>
              <a:rPr lang="zh-CN" altLang="en-US" dirty="0" smtClean="0"/>
              <a:t>（辅助学习网络通信过程）</a:t>
            </a:r>
            <a:endParaRPr lang="zh-CN" altLang="en-US" dirty="0"/>
          </a:p>
        </p:txBody>
      </p:sp>
      <p:pic>
        <p:nvPicPr>
          <p:cNvPr id="5" name="图片 4"/>
          <p:cNvPicPr>
            <a:picLocks noChangeAspect="1"/>
          </p:cNvPicPr>
          <p:nvPr/>
        </p:nvPicPr>
        <p:blipFill>
          <a:blip r:embed="rId1"/>
          <a:stretch>
            <a:fillRect/>
          </a:stretch>
        </p:blipFill>
        <p:spPr>
          <a:xfrm>
            <a:off x="4534929" y="2283295"/>
            <a:ext cx="4894844" cy="3961930"/>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en-US" altLang="zh-CN" dirty="0"/>
              <a:t>2</a:t>
            </a:r>
            <a:r>
              <a:rPr lang="zh-CN" altLang="en-US" dirty="0"/>
              <a:t>台电脑连网</a:t>
            </a:r>
            <a:endParaRPr lang="zh-CN" altLang="en-US" dirty="0"/>
          </a:p>
        </p:txBody>
      </p:sp>
      <p:sp>
        <p:nvSpPr>
          <p:cNvPr id="3" name="内容占位符 2"/>
          <p:cNvSpPr>
            <a:spLocks noGrp="1"/>
          </p:cNvSpPr>
          <p:nvPr>
            <p:ph idx="1"/>
          </p:nvPr>
        </p:nvSpPr>
        <p:spPr/>
        <p:txBody>
          <a:bodyPr/>
          <a:lstStyle/>
          <a:p>
            <a:r>
              <a:rPr lang="zh-CN" altLang="en-US" dirty="0"/>
              <a:t>添加两台电脑</a:t>
            </a:r>
            <a:endParaRPr lang="en-US" altLang="zh-CN" dirty="0"/>
          </a:p>
          <a:p>
            <a:r>
              <a:rPr lang="zh-CN" altLang="en-US" dirty="0"/>
              <a:t>连接</a:t>
            </a:r>
            <a:endParaRPr lang="en-US" altLang="zh-CN" dirty="0"/>
          </a:p>
          <a:p>
            <a:r>
              <a:rPr lang="zh-CN" altLang="en-US" dirty="0"/>
              <a:t>设置网络</a:t>
            </a:r>
            <a:endParaRPr lang="en-US" altLang="zh-CN" dirty="0"/>
          </a:p>
          <a:p>
            <a:r>
              <a:rPr lang="en-US" altLang="zh-CN" dirty="0"/>
              <a:t>ping</a:t>
            </a:r>
            <a:endParaRPr lang="zh-CN" altLang="en-US" dirty="0"/>
          </a:p>
        </p:txBody>
      </p:sp>
      <p:pic>
        <p:nvPicPr>
          <p:cNvPr id="5" name="图片 4"/>
          <p:cNvPicPr>
            <a:picLocks noChangeAspect="1"/>
          </p:cNvPicPr>
          <p:nvPr/>
        </p:nvPicPr>
        <p:blipFill>
          <a:blip r:embed="rId1"/>
          <a:stretch>
            <a:fillRect/>
          </a:stretch>
        </p:blipFill>
        <p:spPr>
          <a:xfrm>
            <a:off x="3967428" y="2676619"/>
            <a:ext cx="4257143" cy="1504762"/>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en-US" altLang="zh-CN" dirty="0"/>
              <a:t>2</a:t>
            </a:r>
            <a:r>
              <a:rPr lang="zh-CN" altLang="en-US" dirty="0"/>
              <a:t>台电脑连网</a:t>
            </a:r>
            <a:endParaRPr lang="zh-CN" altLang="en-US" dirty="0"/>
          </a:p>
        </p:txBody>
      </p:sp>
      <p:pic>
        <p:nvPicPr>
          <p:cNvPr id="6" name="内容占位符 5"/>
          <p:cNvPicPr>
            <a:picLocks noGrp="1" noChangeAspect="1"/>
          </p:cNvPicPr>
          <p:nvPr>
            <p:ph idx="1"/>
          </p:nvPr>
        </p:nvPicPr>
        <p:blipFill>
          <a:blip r:embed="rId1"/>
          <a:stretch>
            <a:fillRect/>
          </a:stretch>
        </p:blipFill>
        <p:spPr>
          <a:xfrm>
            <a:off x="3238032" y="1815340"/>
            <a:ext cx="5634126" cy="4429885"/>
          </a:xfrm>
          <a:prstGeom prst="rect">
            <a:avLst/>
          </a:prstGeom>
        </p:spPr>
      </p:pic>
      <p:cxnSp>
        <p:nvCxnSpPr>
          <p:cNvPr id="8" name="直接箭头连接符 7"/>
          <p:cNvCxnSpPr/>
          <p:nvPr/>
        </p:nvCxnSpPr>
        <p:spPr>
          <a:xfrm>
            <a:off x="3863662" y="1313019"/>
            <a:ext cx="25758" cy="78561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0" name="直接箭头连接符 9"/>
          <p:cNvCxnSpPr/>
          <p:nvPr/>
        </p:nvCxnSpPr>
        <p:spPr>
          <a:xfrm>
            <a:off x="2202288" y="3068270"/>
            <a:ext cx="1236372" cy="32197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1" name="文本框 10"/>
          <p:cNvSpPr txBox="1"/>
          <p:nvPr/>
        </p:nvSpPr>
        <p:spPr>
          <a:xfrm>
            <a:off x="412125" y="3802071"/>
            <a:ext cx="2408349" cy="2031325"/>
          </a:xfrm>
          <a:prstGeom prst="rect">
            <a:avLst/>
          </a:prstGeom>
          <a:noFill/>
        </p:spPr>
        <p:txBody>
          <a:bodyPr wrap="square" rtlCol="0">
            <a:spAutoFit/>
          </a:bodyPr>
          <a:lstStyle/>
          <a:p>
            <a:r>
              <a:rPr lang="zh-CN" altLang="en-US" dirty="0" smtClean="0"/>
              <a:t>单击终端设备，分别设置两台终端的</a:t>
            </a:r>
            <a:r>
              <a:rPr lang="en-US" altLang="zh-CN" dirty="0" smtClean="0"/>
              <a:t>IP</a:t>
            </a:r>
            <a:r>
              <a:rPr lang="zh-CN" altLang="en-US" dirty="0" smtClean="0"/>
              <a:t>和子网掩码</a:t>
            </a:r>
            <a:endParaRPr lang="en-US" altLang="zh-CN" dirty="0" smtClean="0"/>
          </a:p>
          <a:p>
            <a:r>
              <a:rPr lang="zh-CN" altLang="en-US" dirty="0">
                <a:solidFill>
                  <a:srgbClr val="FF0000"/>
                </a:solidFill>
              </a:rPr>
              <a:t>子网</a:t>
            </a:r>
            <a:r>
              <a:rPr lang="zh-CN" altLang="en-US" dirty="0" smtClean="0">
                <a:solidFill>
                  <a:srgbClr val="FF0000"/>
                </a:solidFill>
              </a:rPr>
              <a:t>掩码：与</a:t>
            </a:r>
            <a:r>
              <a:rPr lang="en-US" altLang="zh-CN" dirty="0" smtClean="0">
                <a:solidFill>
                  <a:srgbClr val="FF0000"/>
                </a:solidFill>
              </a:rPr>
              <a:t>IP</a:t>
            </a:r>
            <a:r>
              <a:rPr lang="zh-CN" altLang="en-US" dirty="0" smtClean="0">
                <a:solidFill>
                  <a:srgbClr val="FF0000"/>
                </a:solidFill>
              </a:rPr>
              <a:t>成对出现，进行按位与操作后可以得到当前的网络号（哪类</a:t>
            </a:r>
            <a:r>
              <a:rPr lang="en-US" altLang="zh-CN" dirty="0" smtClean="0">
                <a:solidFill>
                  <a:srgbClr val="FF0000"/>
                </a:solidFill>
              </a:rPr>
              <a:t>IP</a:t>
            </a:r>
            <a:r>
              <a:rPr lang="zh-CN" altLang="en-US" dirty="0" smtClean="0">
                <a:solidFill>
                  <a:srgbClr val="FF0000"/>
                </a:solidFill>
              </a:rPr>
              <a:t>）</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3438660" y="1382401"/>
            <a:ext cx="6219825" cy="4914900"/>
          </a:xfrm>
          <a:prstGeom prst="rect">
            <a:avLst/>
          </a:prstGeom>
        </p:spPr>
      </p:pic>
      <p:sp>
        <p:nvSpPr>
          <p:cNvPr id="2" name="标题 1"/>
          <p:cNvSpPr>
            <a:spLocks noGrp="1"/>
          </p:cNvSpPr>
          <p:nvPr>
            <p:ph type="title" idx="4294967295"/>
          </p:nvPr>
        </p:nvSpPr>
        <p:spPr>
          <a:xfrm>
            <a:off x="0" y="0"/>
            <a:ext cx="9429773" cy="857232"/>
          </a:xfrm>
        </p:spPr>
        <p:txBody>
          <a:bodyPr/>
          <a:lstStyle/>
          <a:p>
            <a:r>
              <a:rPr lang="en-US" altLang="zh-CN" dirty="0"/>
              <a:t>2</a:t>
            </a:r>
            <a:r>
              <a:rPr lang="zh-CN" altLang="en-US" dirty="0"/>
              <a:t>台电脑连网</a:t>
            </a:r>
            <a:endParaRPr lang="zh-CN" altLang="en-US" dirty="0"/>
          </a:p>
        </p:txBody>
      </p:sp>
      <p:cxnSp>
        <p:nvCxnSpPr>
          <p:cNvPr id="8" name="直接箭头连接符 7"/>
          <p:cNvCxnSpPr/>
          <p:nvPr/>
        </p:nvCxnSpPr>
        <p:spPr>
          <a:xfrm>
            <a:off x="4572000" y="850167"/>
            <a:ext cx="25758" cy="78561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0" name="直接箭头连接符 9"/>
          <p:cNvCxnSpPr/>
          <p:nvPr/>
        </p:nvCxnSpPr>
        <p:spPr>
          <a:xfrm>
            <a:off x="7753082" y="958227"/>
            <a:ext cx="31862" cy="110549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1" name="文本框 10"/>
          <p:cNvSpPr txBox="1"/>
          <p:nvPr/>
        </p:nvSpPr>
        <p:spPr>
          <a:xfrm>
            <a:off x="399244" y="1197735"/>
            <a:ext cx="2408349" cy="1477328"/>
          </a:xfrm>
          <a:prstGeom prst="rect">
            <a:avLst/>
          </a:prstGeom>
          <a:noFill/>
        </p:spPr>
        <p:txBody>
          <a:bodyPr wrap="square" rtlCol="0">
            <a:spAutoFit/>
          </a:bodyPr>
          <a:lstStyle/>
          <a:p>
            <a:r>
              <a:rPr lang="zh-CN" altLang="en-US" dirty="0" smtClean="0"/>
              <a:t>再单击其中一台终端，尝试</a:t>
            </a:r>
            <a:r>
              <a:rPr lang="en-US" altLang="zh-CN" dirty="0" smtClean="0"/>
              <a:t>IP</a:t>
            </a:r>
            <a:r>
              <a:rPr lang="zh-CN" altLang="en-US" dirty="0" smtClean="0"/>
              <a:t>地址能否</a:t>
            </a:r>
            <a:r>
              <a:rPr lang="en-US" altLang="zh-CN" dirty="0" smtClean="0"/>
              <a:t>ping</a:t>
            </a:r>
            <a:r>
              <a:rPr lang="zh-CN" altLang="en-US" dirty="0" smtClean="0"/>
              <a:t>通</a:t>
            </a:r>
            <a:br>
              <a:rPr lang="en-US" altLang="zh-CN" dirty="0" smtClean="0"/>
            </a:br>
            <a:r>
              <a:rPr lang="zh-CN" altLang="en-US" dirty="0" smtClean="0"/>
              <a:t>（换一个网段还能否</a:t>
            </a:r>
            <a:r>
              <a:rPr lang="en-US" altLang="zh-CN" dirty="0" smtClean="0"/>
              <a:t>ping</a:t>
            </a:r>
            <a:r>
              <a:rPr lang="zh-CN" altLang="en-US" dirty="0" smtClean="0"/>
              <a:t>通？）</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zh-CN" altLang="en-US" dirty="0"/>
              <a:t>网络基础</a:t>
            </a:r>
            <a:r>
              <a:rPr lang="en-US" altLang="zh-CN" dirty="0"/>
              <a:t>-IP</a:t>
            </a:r>
            <a:r>
              <a:rPr lang="zh-CN" altLang="en-US" dirty="0"/>
              <a:t>地址</a:t>
            </a:r>
            <a:endParaRPr lang="zh-CN" altLang="en-US" dirty="0"/>
          </a:p>
        </p:txBody>
      </p:sp>
      <p:sp>
        <p:nvSpPr>
          <p:cNvPr id="3" name="内容占位符 2"/>
          <p:cNvSpPr>
            <a:spLocks noGrp="1"/>
          </p:cNvSpPr>
          <p:nvPr>
            <p:ph idx="1"/>
          </p:nvPr>
        </p:nvSpPr>
        <p:spPr/>
        <p:txBody>
          <a:bodyPr/>
          <a:lstStyle/>
          <a:p>
            <a:r>
              <a:rPr lang="en-US" altLang="zh-CN" dirty="0">
                <a:solidFill>
                  <a:srgbClr val="FF0000"/>
                </a:solidFill>
              </a:rPr>
              <a:t>A</a:t>
            </a:r>
            <a:r>
              <a:rPr lang="zh-CN" altLang="en-US" dirty="0">
                <a:solidFill>
                  <a:srgbClr val="FF0000"/>
                </a:solidFill>
              </a:rPr>
              <a:t>类</a:t>
            </a:r>
            <a:r>
              <a:rPr lang="en-US" altLang="zh-CN" dirty="0">
                <a:solidFill>
                  <a:srgbClr val="FF0000"/>
                </a:solidFill>
              </a:rPr>
              <a:t>IP</a:t>
            </a:r>
            <a:r>
              <a:rPr lang="zh-CN" altLang="en-US" dirty="0">
                <a:solidFill>
                  <a:srgbClr val="FF0000"/>
                </a:solidFill>
              </a:rPr>
              <a:t>地址</a:t>
            </a:r>
            <a:r>
              <a:rPr lang="zh-CN" altLang="en-US" dirty="0"/>
              <a:t>由</a:t>
            </a:r>
            <a:r>
              <a:rPr lang="en-US" altLang="zh-CN" dirty="0"/>
              <a:t>1</a:t>
            </a:r>
            <a:r>
              <a:rPr lang="zh-CN" altLang="en-US" dirty="0"/>
              <a:t>字节的⽹络地址和</a:t>
            </a:r>
            <a:r>
              <a:rPr lang="en-US" altLang="zh-CN" dirty="0"/>
              <a:t>3</a:t>
            </a:r>
            <a:r>
              <a:rPr lang="zh-CN" altLang="en-US" dirty="0"/>
              <a:t>字节主机地址组成， ⽹络地址的最⾼位必须是“</a:t>
            </a:r>
            <a:r>
              <a:rPr lang="en-US" altLang="zh-CN" dirty="0"/>
              <a:t>0”</a:t>
            </a:r>
            <a:r>
              <a:rPr lang="zh-CN" altLang="en-US" dirty="0"/>
              <a:t>，地址范围</a:t>
            </a:r>
            <a:r>
              <a:rPr lang="en-US" altLang="zh-CN" dirty="0"/>
              <a:t>1.0.0.1-126.255.255.254</a:t>
            </a:r>
            <a:r>
              <a:rPr lang="zh-CN" altLang="en-US" dirty="0"/>
              <a:t>可⽤的</a:t>
            </a:r>
            <a:r>
              <a:rPr lang="en-US" altLang="zh-CN" dirty="0"/>
              <a:t>A</a:t>
            </a:r>
            <a:r>
              <a:rPr lang="zh-CN" altLang="en-US" dirty="0"/>
              <a:t>类⽹络有</a:t>
            </a:r>
            <a:r>
              <a:rPr lang="en-US" altLang="zh-CN" dirty="0"/>
              <a:t>126</a:t>
            </a:r>
            <a:r>
              <a:rPr lang="zh-CN" altLang="en-US" dirty="0"/>
              <a:t>个， 每个⽹络能容纳</a:t>
            </a:r>
            <a:r>
              <a:rPr lang="en-US" altLang="zh-CN" dirty="0"/>
              <a:t>1677214</a:t>
            </a:r>
            <a:r>
              <a:rPr lang="zh-CN" altLang="en-US" dirty="0"/>
              <a:t>个主机 </a:t>
            </a:r>
            <a:endParaRPr lang="en-US" altLang="zh-CN" dirty="0"/>
          </a:p>
          <a:p>
            <a:r>
              <a:rPr lang="en-US" altLang="zh-CN" dirty="0">
                <a:solidFill>
                  <a:srgbClr val="FF0000"/>
                </a:solidFill>
              </a:rPr>
              <a:t>B</a:t>
            </a:r>
            <a:r>
              <a:rPr lang="zh-CN" altLang="en-US" dirty="0">
                <a:solidFill>
                  <a:srgbClr val="FF0000"/>
                </a:solidFill>
              </a:rPr>
              <a:t>类</a:t>
            </a:r>
            <a:r>
              <a:rPr lang="en-US" altLang="zh-CN" dirty="0">
                <a:solidFill>
                  <a:srgbClr val="FF0000"/>
                </a:solidFill>
              </a:rPr>
              <a:t>IP</a:t>
            </a:r>
            <a:r>
              <a:rPr lang="zh-CN" altLang="en-US" dirty="0">
                <a:solidFill>
                  <a:srgbClr val="FF0000"/>
                </a:solidFill>
              </a:rPr>
              <a:t>地址</a:t>
            </a:r>
            <a:r>
              <a:rPr lang="zh-CN" altLang="en-US" dirty="0"/>
              <a:t>由</a:t>
            </a:r>
            <a:r>
              <a:rPr lang="en-US" altLang="zh-CN" dirty="0"/>
              <a:t>2</a:t>
            </a:r>
            <a:r>
              <a:rPr lang="zh-CN" altLang="en-US" dirty="0"/>
              <a:t>个字节的⽹络地址和</a:t>
            </a:r>
            <a:r>
              <a:rPr lang="en-US" altLang="zh-CN" dirty="0"/>
              <a:t>2</a:t>
            </a:r>
            <a:r>
              <a:rPr lang="zh-CN" altLang="en-US" dirty="0"/>
              <a:t>个字节的主机地址组成， ⽹络地址的最⾼位必须是“</a:t>
            </a:r>
            <a:r>
              <a:rPr lang="en-US" altLang="zh-CN" dirty="0"/>
              <a:t>10”</a:t>
            </a:r>
            <a:r>
              <a:rPr lang="zh-CN" altLang="en-US" dirty="0"/>
              <a:t>，地址范围</a:t>
            </a:r>
            <a:r>
              <a:rPr lang="en-US" altLang="zh-CN" dirty="0"/>
              <a:t>128.1.0.1-191.255.255.254  </a:t>
            </a:r>
            <a:r>
              <a:rPr lang="zh-CN" altLang="en-US" dirty="0"/>
              <a:t>可⽤的</a:t>
            </a:r>
            <a:r>
              <a:rPr lang="en-US" altLang="zh-CN" dirty="0"/>
              <a:t>B</a:t>
            </a:r>
            <a:r>
              <a:rPr lang="zh-CN" altLang="en-US" dirty="0"/>
              <a:t>类⽹络有</a:t>
            </a:r>
            <a:r>
              <a:rPr lang="en-US" altLang="zh-CN" dirty="0"/>
              <a:t>16384</a:t>
            </a:r>
            <a:r>
              <a:rPr lang="zh-CN" altLang="en-US" dirty="0"/>
              <a:t>个， 每个⽹络能容纳</a:t>
            </a:r>
            <a:r>
              <a:rPr lang="en-US" altLang="zh-CN" dirty="0"/>
              <a:t>65534</a:t>
            </a:r>
            <a:r>
              <a:rPr lang="zh-CN" altLang="en-US" dirty="0"/>
              <a:t>主机 </a:t>
            </a:r>
            <a:endParaRPr lang="en-US" altLang="zh-CN" dirty="0"/>
          </a:p>
          <a:p>
            <a:r>
              <a:rPr lang="en-US" altLang="zh-CN" dirty="0">
                <a:solidFill>
                  <a:srgbClr val="FF0000"/>
                </a:solidFill>
              </a:rPr>
              <a:t>C</a:t>
            </a:r>
            <a:r>
              <a:rPr lang="zh-CN" altLang="en-US" dirty="0">
                <a:solidFill>
                  <a:srgbClr val="FF0000"/>
                </a:solidFill>
              </a:rPr>
              <a:t>类</a:t>
            </a:r>
            <a:r>
              <a:rPr lang="en-US" altLang="zh-CN" dirty="0">
                <a:solidFill>
                  <a:srgbClr val="FF0000"/>
                </a:solidFill>
              </a:rPr>
              <a:t>IP</a:t>
            </a:r>
            <a:r>
              <a:rPr lang="zh-CN" altLang="en-US" dirty="0">
                <a:solidFill>
                  <a:srgbClr val="FF0000"/>
                </a:solidFill>
              </a:rPr>
              <a:t>地址</a:t>
            </a:r>
            <a:r>
              <a:rPr lang="zh-CN" altLang="en-US" dirty="0"/>
              <a:t>由</a:t>
            </a:r>
            <a:r>
              <a:rPr lang="en-US" altLang="zh-CN" dirty="0"/>
              <a:t>3</a:t>
            </a:r>
            <a:r>
              <a:rPr lang="zh-CN" altLang="en-US" dirty="0"/>
              <a:t>字节的⽹络地址和</a:t>
            </a:r>
            <a:r>
              <a:rPr lang="en-US" altLang="zh-CN" dirty="0"/>
              <a:t>1</a:t>
            </a:r>
            <a:r>
              <a:rPr lang="zh-CN" altLang="en-US" dirty="0"/>
              <a:t>字节的主机地址组成， ⽹络地址的最⾼位必须是“</a:t>
            </a:r>
            <a:r>
              <a:rPr lang="en-US" altLang="zh-CN" dirty="0"/>
              <a:t>110”</a:t>
            </a:r>
            <a:r>
              <a:rPr lang="zh-CN" altLang="en-US" dirty="0"/>
              <a:t>范围</a:t>
            </a:r>
            <a:r>
              <a:rPr lang="en-US" altLang="zh-CN" dirty="0"/>
              <a:t>192.0.1.1-223.255.255.254</a:t>
            </a:r>
            <a:r>
              <a:rPr lang="zh-CN" altLang="en-US" dirty="0"/>
              <a:t>    </a:t>
            </a:r>
            <a:r>
              <a:rPr lang="en-US" altLang="zh-CN" dirty="0"/>
              <a:t>C</a:t>
            </a:r>
            <a:r>
              <a:rPr lang="zh-CN" altLang="en-US" dirty="0"/>
              <a:t>类⽹络可达</a:t>
            </a:r>
            <a:r>
              <a:rPr lang="en-US" altLang="zh-CN" dirty="0"/>
              <a:t>2097152</a:t>
            </a:r>
            <a:r>
              <a:rPr lang="zh-CN" altLang="en-US" dirty="0"/>
              <a:t>个， 每个⽹络能容纳</a:t>
            </a:r>
            <a:r>
              <a:rPr lang="en-US" altLang="zh-CN" dirty="0"/>
              <a:t>254</a:t>
            </a:r>
            <a:r>
              <a:rPr lang="zh-CN" altLang="en-US" dirty="0"/>
              <a:t>个主机 </a:t>
            </a:r>
            <a:endParaRPr lang="en-US" altLang="zh-CN" dirty="0"/>
          </a:p>
          <a:p>
            <a:r>
              <a:rPr lang="en-US" altLang="zh-CN" sz="2000" dirty="0">
                <a:solidFill>
                  <a:srgbClr val="FF0000"/>
                </a:solidFill>
              </a:rPr>
              <a:t>D</a:t>
            </a:r>
            <a:r>
              <a:rPr lang="zh-CN" altLang="en-US" sz="2000" dirty="0">
                <a:solidFill>
                  <a:srgbClr val="FF0000"/>
                </a:solidFill>
              </a:rPr>
              <a:t>类</a:t>
            </a:r>
            <a:r>
              <a:rPr lang="en-US" altLang="zh-CN" sz="2000" dirty="0">
                <a:solidFill>
                  <a:srgbClr val="FF0000"/>
                </a:solidFill>
              </a:rPr>
              <a:t>IP</a:t>
            </a:r>
            <a:r>
              <a:rPr lang="zh-CN" altLang="en-US" sz="2000" dirty="0">
                <a:solidFill>
                  <a:srgbClr val="FF0000"/>
                </a:solidFill>
              </a:rPr>
              <a:t>地址</a:t>
            </a:r>
            <a:r>
              <a:rPr lang="zh-CN" altLang="en-US" sz="2000" dirty="0"/>
              <a:t>第⼀个字节以“</a:t>
            </a:r>
            <a:r>
              <a:rPr lang="en-US" altLang="zh-CN" sz="2000" dirty="0"/>
              <a:t>1110”</a:t>
            </a:r>
            <a:r>
              <a:rPr lang="zh-CN" altLang="en-US" sz="2000" dirty="0"/>
              <a:t>开始， 它是</a:t>
            </a:r>
            <a:r>
              <a:rPr lang="zh-CN" altLang="en-US" sz="2000"/>
              <a:t>⼀</a:t>
            </a:r>
            <a:r>
              <a:rPr lang="zh-CN" altLang="en-US" sz="2000" smtClean="0"/>
              <a:t>个保留</a:t>
            </a:r>
            <a:r>
              <a:rPr lang="zh-CN" altLang="en-US" sz="2000" dirty="0"/>
              <a:t>的地址。它并不指向特定的⽹络， ⽬前这⼀类地址被⽤在多点⼴播</a:t>
            </a:r>
            <a:r>
              <a:rPr lang="zh-CN" altLang="en-US" sz="2000" dirty="0" smtClean="0"/>
              <a:t>（</a:t>
            </a:r>
            <a:r>
              <a:rPr lang="zh-CN" altLang="en-US" sz="2000" dirty="0"/>
              <a:t>一对多</a:t>
            </a:r>
            <a:r>
              <a:rPr lang="zh-CN" altLang="en-US" sz="2000" dirty="0" smtClean="0"/>
              <a:t>） </a:t>
            </a:r>
            <a:r>
              <a:rPr lang="zh-CN" altLang="en-US" sz="2000" dirty="0"/>
              <a:t>中多点⼴播地址⽤来⼀次寻址⼀组计算机 地址范围</a:t>
            </a:r>
            <a:r>
              <a:rPr lang="en-US" altLang="zh-CN" sz="2000" dirty="0" smtClean="0"/>
              <a:t>224.0.0.1-239.255.255.254</a:t>
            </a:r>
            <a:endParaRPr lang="en-US" altLang="zh-CN" sz="2000" dirty="0"/>
          </a:p>
          <a:p>
            <a:r>
              <a:rPr lang="en-US" altLang="zh-CN" sz="2000" dirty="0">
                <a:solidFill>
                  <a:srgbClr val="FF0000"/>
                </a:solidFill>
              </a:rPr>
              <a:t>E</a:t>
            </a:r>
            <a:r>
              <a:rPr lang="zh-CN" altLang="en-US" sz="2000" dirty="0">
                <a:solidFill>
                  <a:srgbClr val="FF0000"/>
                </a:solidFill>
              </a:rPr>
              <a:t>类</a:t>
            </a:r>
            <a:r>
              <a:rPr lang="en-US" altLang="zh-CN" sz="2000" dirty="0">
                <a:solidFill>
                  <a:srgbClr val="FF0000"/>
                </a:solidFill>
              </a:rPr>
              <a:t>IP</a:t>
            </a:r>
            <a:r>
              <a:rPr lang="zh-CN" altLang="en-US" sz="2000" dirty="0">
                <a:solidFill>
                  <a:srgbClr val="FF0000"/>
                </a:solidFill>
              </a:rPr>
              <a:t>地址</a:t>
            </a:r>
            <a:r>
              <a:rPr lang="zh-CN" altLang="en-US" sz="2000" dirty="0"/>
              <a:t>以“</a:t>
            </a:r>
            <a:r>
              <a:rPr lang="en-US" altLang="zh-CN" sz="2000" dirty="0"/>
              <a:t>1111”</a:t>
            </a:r>
            <a:r>
              <a:rPr lang="zh-CN" altLang="en-US" sz="2000" dirty="0"/>
              <a:t>开始， 为将来使⽤保留 </a:t>
            </a:r>
            <a:r>
              <a:rPr lang="en-US" altLang="zh-CN" sz="2000" dirty="0"/>
              <a:t>E</a:t>
            </a:r>
            <a:r>
              <a:rPr lang="zh-CN" altLang="en-US" sz="2000" dirty="0"/>
              <a:t>类地址保留， 仅作实验和开发⽤ </a:t>
            </a:r>
            <a:br>
              <a:rPr lang="zh-CN" altLang="en-US" sz="2000" dirty="0"/>
            </a:br>
            <a:br>
              <a:rPr lang="zh-CN" altLang="en-US" sz="2000"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zh-CN" altLang="en-US" dirty="0"/>
              <a:t>通过集线器连网</a:t>
            </a:r>
            <a:endParaRPr lang="zh-CN" altLang="en-US" dirty="0"/>
          </a:p>
        </p:txBody>
      </p:sp>
      <p:sp>
        <p:nvSpPr>
          <p:cNvPr id="3" name="内容占位符 2"/>
          <p:cNvSpPr>
            <a:spLocks noGrp="1"/>
          </p:cNvSpPr>
          <p:nvPr>
            <p:ph idx="1"/>
          </p:nvPr>
        </p:nvSpPr>
        <p:spPr/>
        <p:txBody>
          <a:bodyPr/>
          <a:lstStyle/>
          <a:p>
            <a:r>
              <a:rPr lang="zh-CN" altLang="en-US" dirty="0"/>
              <a:t>添加三台电脑</a:t>
            </a:r>
            <a:endParaRPr lang="en-US" altLang="zh-CN" dirty="0"/>
          </a:p>
          <a:p>
            <a:r>
              <a:rPr lang="zh-CN" altLang="en-US" dirty="0"/>
              <a:t>添加</a:t>
            </a:r>
            <a:r>
              <a:rPr lang="zh-CN" altLang="en-US" dirty="0" smtClean="0"/>
              <a:t>集线器</a:t>
            </a:r>
            <a:br>
              <a:rPr lang="en-US" altLang="zh-CN" dirty="0" smtClean="0"/>
            </a:br>
            <a:r>
              <a:rPr lang="zh-CN" altLang="en-US" sz="1800" dirty="0" smtClean="0"/>
              <a:t>（为什么不能连到之前的通路上？）</a:t>
            </a:r>
            <a:endParaRPr lang="en-US" altLang="zh-CN" dirty="0"/>
          </a:p>
          <a:p>
            <a:r>
              <a:rPr lang="zh-CN" altLang="en-US" dirty="0"/>
              <a:t>连网</a:t>
            </a:r>
            <a:endParaRPr lang="en-US" altLang="zh-CN" dirty="0"/>
          </a:p>
          <a:p>
            <a:r>
              <a:rPr lang="zh-CN" altLang="en-US" dirty="0"/>
              <a:t>设置网络</a:t>
            </a:r>
            <a:endParaRPr lang="en-US" altLang="zh-CN" dirty="0"/>
          </a:p>
          <a:p>
            <a:r>
              <a:rPr lang="en-US" altLang="zh-CN" dirty="0"/>
              <a:t>ping</a:t>
            </a:r>
            <a:endParaRPr lang="zh-CN" altLang="en-US" dirty="0"/>
          </a:p>
        </p:txBody>
      </p:sp>
      <p:pic>
        <p:nvPicPr>
          <p:cNvPr id="5" name="图片 4"/>
          <p:cNvPicPr>
            <a:picLocks noChangeAspect="1"/>
          </p:cNvPicPr>
          <p:nvPr/>
        </p:nvPicPr>
        <p:blipFill>
          <a:blip r:embed="rId1"/>
          <a:stretch>
            <a:fillRect/>
          </a:stretch>
        </p:blipFill>
        <p:spPr>
          <a:xfrm>
            <a:off x="4200756" y="2172293"/>
            <a:ext cx="3695238" cy="2457143"/>
          </a:xfrm>
          <a:prstGeom prst="rect">
            <a:avLst/>
          </a:prstGeom>
        </p:spPr>
      </p:pic>
      <p:cxnSp>
        <p:nvCxnSpPr>
          <p:cNvPr id="7" name="直接箭头连接符 6"/>
          <p:cNvCxnSpPr/>
          <p:nvPr/>
        </p:nvCxnSpPr>
        <p:spPr>
          <a:xfrm flipH="1">
            <a:off x="5962918" y="1983346"/>
            <a:ext cx="489397" cy="51515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1" name="文本框 10"/>
          <p:cNvSpPr txBox="1"/>
          <p:nvPr/>
        </p:nvSpPr>
        <p:spPr>
          <a:xfrm>
            <a:off x="6555346" y="1725769"/>
            <a:ext cx="4814138" cy="369332"/>
          </a:xfrm>
          <a:prstGeom prst="rect">
            <a:avLst/>
          </a:prstGeom>
          <a:noFill/>
        </p:spPr>
        <p:txBody>
          <a:bodyPr wrap="none" rtlCol="0">
            <a:spAutoFit/>
          </a:bodyPr>
          <a:lstStyle/>
          <a:p>
            <a:r>
              <a:rPr lang="zh-CN" altLang="en-US" dirty="0" smtClean="0">
                <a:solidFill>
                  <a:srgbClr val="FF0000"/>
                </a:solidFill>
              </a:rPr>
              <a:t>集线器</a:t>
            </a:r>
            <a:r>
              <a:rPr lang="zh-CN" altLang="en-US" dirty="0" smtClean="0"/>
              <a:t>类似于</a:t>
            </a:r>
            <a:r>
              <a:rPr lang="en-US" altLang="zh-CN" dirty="0" smtClean="0"/>
              <a:t>USB</a:t>
            </a:r>
            <a:r>
              <a:rPr lang="zh-CN" altLang="en-US" dirty="0" smtClean="0"/>
              <a:t>扩展口：用来链接多台电脑</a:t>
            </a: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zh-CN" altLang="en-US" dirty="0"/>
              <a:t>通过交换机连网</a:t>
            </a:r>
            <a:endParaRPr lang="zh-CN" altLang="en-US" dirty="0"/>
          </a:p>
        </p:txBody>
      </p:sp>
      <p:sp>
        <p:nvSpPr>
          <p:cNvPr id="3" name="内容占位符 2"/>
          <p:cNvSpPr>
            <a:spLocks noGrp="1"/>
          </p:cNvSpPr>
          <p:nvPr>
            <p:ph idx="1"/>
          </p:nvPr>
        </p:nvSpPr>
        <p:spPr/>
        <p:txBody>
          <a:bodyPr/>
          <a:lstStyle/>
          <a:p>
            <a:r>
              <a:rPr lang="zh-CN" altLang="en-US" dirty="0"/>
              <a:t>集线器</a:t>
            </a:r>
            <a:r>
              <a:rPr lang="en-US" altLang="zh-CN" dirty="0"/>
              <a:t>(HUB)</a:t>
            </a:r>
            <a:r>
              <a:rPr lang="zh-CN" altLang="en-US" dirty="0"/>
              <a:t>是计算机网络中连接多个计算机或其他设备的连接设备，是对网络进行集中管理的最小单元。英文</a:t>
            </a:r>
            <a:r>
              <a:rPr lang="en-US" altLang="zh-CN" dirty="0"/>
              <a:t>Hub</a:t>
            </a:r>
            <a:r>
              <a:rPr lang="zh-CN" altLang="en-US" dirty="0"/>
              <a:t>就是中心的意思，像树的主干一样，它是各分支的汇集点。</a:t>
            </a:r>
            <a:r>
              <a:rPr lang="en-US" altLang="zh-CN" dirty="0"/>
              <a:t>HUB</a:t>
            </a:r>
            <a:r>
              <a:rPr lang="zh-CN" altLang="en-US" dirty="0"/>
              <a:t>是一个共享设备，主要提供信号放大和中转的功能，它把一个端口接收的所有信号向所有端口分发出去</a:t>
            </a:r>
            <a:endParaRPr lang="zh-CN" altLang="en-US" dirty="0"/>
          </a:p>
          <a:p>
            <a:r>
              <a:rPr lang="zh-CN" altLang="en-US" dirty="0" smtClean="0"/>
              <a:t>交换机</a:t>
            </a:r>
            <a:r>
              <a:rPr lang="en-US" altLang="zh-CN" dirty="0" smtClean="0"/>
              <a:t>(Switch)</a:t>
            </a:r>
            <a:r>
              <a:rPr lang="zh-CN" altLang="en-US" dirty="0" smtClean="0"/>
              <a:t>是一种基于</a:t>
            </a:r>
            <a:r>
              <a:rPr lang="en-US" altLang="zh-CN" dirty="0" smtClean="0"/>
              <a:t>MAC</a:t>
            </a:r>
            <a:r>
              <a:rPr lang="zh-CN" altLang="en-US" dirty="0" smtClean="0"/>
              <a:t>（网卡</a:t>
            </a:r>
            <a:r>
              <a:rPr lang="zh-CN" altLang="en-US" dirty="0"/>
              <a:t>的硬件地址）识别，能完成封装转发数据包功能的网络设备。</a:t>
            </a:r>
            <a:r>
              <a:rPr lang="zh-CN" altLang="en-US" dirty="0" smtClean="0"/>
              <a:t>交换机可以“学习”</a:t>
            </a:r>
            <a:r>
              <a:rPr lang="en-US" altLang="zh-CN" dirty="0" smtClean="0"/>
              <a:t>MAC</a:t>
            </a:r>
            <a:r>
              <a:rPr lang="zh-CN" altLang="en-US" dirty="0"/>
              <a:t>地址，并把其存放在内部地址表中，通过在数据帧的始发者和目标接收者之间建立临时的交换路径，使数据帧直接由源地址到达目的地址</a:t>
            </a:r>
            <a:endParaRPr lang="en-US" altLang="zh-CN" dirty="0"/>
          </a:p>
          <a:p>
            <a:br>
              <a:rPr lang="zh-CN" altLang="en-US" dirty="0"/>
            </a:br>
            <a:br>
              <a:rPr lang="zh-CN" altLang="en-US" dirty="0"/>
            </a:br>
            <a:endParaRPr lang="zh-CN" altLang="en-US" dirty="0"/>
          </a:p>
        </p:txBody>
      </p:sp>
      <p:pic>
        <p:nvPicPr>
          <p:cNvPr id="5" name="图片 4"/>
          <p:cNvPicPr>
            <a:picLocks noChangeAspect="1"/>
          </p:cNvPicPr>
          <p:nvPr/>
        </p:nvPicPr>
        <p:blipFill>
          <a:blip r:embed="rId1"/>
          <a:stretch>
            <a:fillRect/>
          </a:stretch>
        </p:blipFill>
        <p:spPr>
          <a:xfrm>
            <a:off x="6287760" y="3721175"/>
            <a:ext cx="3752381" cy="2495238"/>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zh-CN" altLang="en-US" dirty="0"/>
              <a:t>通过交换机连网</a:t>
            </a:r>
            <a:endParaRPr lang="zh-CN" altLang="en-US" dirty="0"/>
          </a:p>
        </p:txBody>
      </p:sp>
      <p:sp>
        <p:nvSpPr>
          <p:cNvPr id="3" name="内容占位符 2"/>
          <p:cNvSpPr>
            <a:spLocks noGrp="1"/>
          </p:cNvSpPr>
          <p:nvPr>
            <p:ph idx="1"/>
          </p:nvPr>
        </p:nvSpPr>
        <p:spPr/>
        <p:txBody>
          <a:bodyPr/>
          <a:lstStyle/>
          <a:p>
            <a:r>
              <a:rPr lang="zh-CN" altLang="en-US" sz="2000" dirty="0" smtClean="0"/>
              <a:t>例如一</a:t>
            </a:r>
            <a:r>
              <a:rPr lang="zh-CN" altLang="en-US" sz="2000" dirty="0"/>
              <a:t>个</a:t>
            </a:r>
            <a:r>
              <a:rPr lang="en-US" altLang="zh-CN" sz="2000" dirty="0"/>
              <a:t>8</a:t>
            </a:r>
            <a:r>
              <a:rPr lang="zh-CN" altLang="en-US" sz="2000" dirty="0"/>
              <a:t>口</a:t>
            </a:r>
            <a:r>
              <a:rPr lang="en-US" altLang="zh-CN" sz="2000" dirty="0"/>
              <a:t>hub</a:t>
            </a:r>
            <a:r>
              <a:rPr lang="zh-CN" altLang="en-US" sz="2000" dirty="0"/>
              <a:t>， 当端口</a:t>
            </a:r>
            <a:r>
              <a:rPr lang="en-US" altLang="zh-CN" sz="2000" dirty="0"/>
              <a:t>1</a:t>
            </a:r>
            <a:r>
              <a:rPr lang="zh-CN" altLang="en-US" sz="2000" dirty="0"/>
              <a:t>上的机器要给端口</a:t>
            </a:r>
            <a:r>
              <a:rPr lang="en-US" altLang="zh-CN" sz="2000" dirty="0"/>
              <a:t>8</a:t>
            </a:r>
            <a:r>
              <a:rPr lang="zh-CN" altLang="en-US" sz="2000" dirty="0"/>
              <a:t>上的机器发</a:t>
            </a:r>
            <a:r>
              <a:rPr lang="zh-CN" altLang="en-US" sz="2000" dirty="0" smtClean="0"/>
              <a:t>数据</a:t>
            </a:r>
            <a:endParaRPr lang="en-US" altLang="zh-CN" sz="2000" dirty="0" smtClean="0"/>
          </a:p>
          <a:p>
            <a:r>
              <a:rPr lang="zh-CN" altLang="en-US" sz="2000" dirty="0" smtClean="0"/>
              <a:t>端口</a:t>
            </a:r>
            <a:r>
              <a:rPr lang="en-US" altLang="zh-CN" sz="2000" dirty="0"/>
              <a:t>1</a:t>
            </a:r>
            <a:r>
              <a:rPr lang="zh-CN" altLang="en-US" sz="2000" dirty="0" smtClean="0"/>
              <a:t>上</a:t>
            </a:r>
            <a:r>
              <a:rPr lang="en-US" altLang="zh-CN" sz="2000" dirty="0" smtClean="0"/>
              <a:t>hub</a:t>
            </a:r>
            <a:r>
              <a:rPr lang="zh-CN" altLang="en-US" sz="2000" dirty="0"/>
              <a:t>上有没有数据在传输，如果没有，端口</a:t>
            </a:r>
            <a:r>
              <a:rPr lang="en-US" altLang="zh-CN" sz="2000" dirty="0"/>
              <a:t>1</a:t>
            </a:r>
            <a:r>
              <a:rPr lang="zh-CN" altLang="en-US" sz="2000" dirty="0"/>
              <a:t>就跳出来向</a:t>
            </a:r>
            <a:r>
              <a:rPr lang="en-US" altLang="zh-CN" sz="2000" dirty="0"/>
              <a:t>hub</a:t>
            </a:r>
            <a:r>
              <a:rPr lang="zh-CN" altLang="en-US" sz="2000" dirty="0"/>
              <a:t>上喊：“我有数据包要给端口</a:t>
            </a:r>
            <a:r>
              <a:rPr lang="en-US" altLang="zh-CN" sz="2000" dirty="0"/>
              <a:t>8</a:t>
            </a:r>
            <a:r>
              <a:rPr lang="zh-CN" altLang="en-US" sz="2000" dirty="0"/>
              <a:t>，请端口</a:t>
            </a:r>
            <a:r>
              <a:rPr lang="en-US" altLang="zh-CN" sz="2000" dirty="0"/>
              <a:t>8</a:t>
            </a:r>
            <a:r>
              <a:rPr lang="zh-CN" altLang="en-US" sz="2000" dirty="0"/>
              <a:t>听到后回话” </a:t>
            </a:r>
            <a:endParaRPr lang="en-US" altLang="zh-CN" sz="2000" dirty="0" smtClean="0"/>
          </a:p>
          <a:p>
            <a:r>
              <a:rPr lang="zh-CN" altLang="en-US" sz="2000" dirty="0" smtClean="0"/>
              <a:t>这个</a:t>
            </a:r>
            <a:r>
              <a:rPr lang="zh-CN" altLang="en-US" sz="2000" dirty="0"/>
              <a:t>数据被以广播的方式发送到</a:t>
            </a:r>
            <a:r>
              <a:rPr lang="en-US" altLang="zh-CN" sz="2000" dirty="0"/>
              <a:t>hub</a:t>
            </a:r>
            <a:r>
              <a:rPr lang="zh-CN" altLang="en-US" sz="2000" dirty="0"/>
              <a:t>上的其余</a:t>
            </a:r>
            <a:r>
              <a:rPr lang="en-US" altLang="zh-CN" sz="2000" dirty="0"/>
              <a:t>7</a:t>
            </a:r>
            <a:r>
              <a:rPr lang="zh-CN" altLang="en-US" sz="2000" dirty="0"/>
              <a:t>个口上，每端口都会接到这样的数据包，然后端口</a:t>
            </a:r>
            <a:r>
              <a:rPr lang="en-US" altLang="zh-CN" sz="2000" dirty="0"/>
              <a:t>2</a:t>
            </a:r>
            <a:r>
              <a:rPr lang="zh-CN" altLang="en-US" sz="2000" dirty="0"/>
              <a:t>－－－端口</a:t>
            </a:r>
            <a:r>
              <a:rPr lang="en-US" altLang="zh-CN" sz="2000" dirty="0"/>
              <a:t>7</a:t>
            </a:r>
            <a:r>
              <a:rPr lang="zh-CN" altLang="en-US" sz="2000" dirty="0"/>
              <a:t>会发一则消息</a:t>
            </a:r>
            <a:r>
              <a:rPr lang="zh-CN" altLang="en-US" sz="2000" dirty="0" smtClean="0"/>
              <a:t>给</a:t>
            </a:r>
            <a:r>
              <a:rPr lang="en-US" altLang="zh-CN" sz="2000" dirty="0" smtClean="0"/>
              <a:t>1</a:t>
            </a:r>
            <a:r>
              <a:rPr lang="zh-CN" altLang="en-US" sz="2000" dirty="0"/>
              <a:t>：“我不是端口</a:t>
            </a:r>
            <a:r>
              <a:rPr lang="en-US" altLang="zh-CN" sz="2000" dirty="0" smtClean="0"/>
              <a:t>8</a:t>
            </a:r>
            <a:r>
              <a:rPr lang="zh-CN" altLang="en-US" sz="2000" dirty="0" smtClean="0"/>
              <a:t>” </a:t>
            </a:r>
            <a:endParaRPr lang="en-US" altLang="zh-CN" sz="2000" dirty="0" smtClean="0"/>
          </a:p>
          <a:p>
            <a:r>
              <a:rPr lang="zh-CN" altLang="en-US" sz="2000" dirty="0" smtClean="0"/>
              <a:t>与此同时</a:t>
            </a:r>
            <a:r>
              <a:rPr lang="zh-CN" altLang="en-US" sz="2000" dirty="0"/>
              <a:t>端口</a:t>
            </a:r>
            <a:r>
              <a:rPr lang="en-US" altLang="zh-CN" sz="2000" dirty="0"/>
              <a:t>8</a:t>
            </a:r>
            <a:r>
              <a:rPr lang="zh-CN" altLang="en-US" sz="2000" dirty="0"/>
              <a:t>会发消息</a:t>
            </a:r>
            <a:r>
              <a:rPr lang="zh-CN" altLang="en-US" sz="2000" dirty="0" smtClean="0"/>
              <a:t>给</a:t>
            </a:r>
            <a:r>
              <a:rPr lang="en-US" altLang="zh-CN" sz="2000" dirty="0" smtClean="0"/>
              <a:t>1</a:t>
            </a:r>
            <a:r>
              <a:rPr lang="zh-CN" altLang="en-US" sz="2000" dirty="0"/>
              <a:t>：“我是端口</a:t>
            </a:r>
            <a:r>
              <a:rPr lang="en-US" altLang="zh-CN" sz="2000" dirty="0"/>
              <a:t>8</a:t>
            </a:r>
            <a:r>
              <a:rPr lang="zh-CN" altLang="en-US" sz="2000" dirty="0" smtClean="0"/>
              <a:t>，找我吗？</a:t>
            </a:r>
            <a:r>
              <a:rPr lang="zh-CN" altLang="en-US" sz="2000" dirty="0"/>
              <a:t>”端口</a:t>
            </a:r>
            <a:r>
              <a:rPr lang="en-US" altLang="zh-CN" sz="2000" dirty="0"/>
              <a:t>1</a:t>
            </a:r>
            <a:r>
              <a:rPr lang="zh-CN" altLang="en-US" sz="2000" dirty="0"/>
              <a:t>收到上述消息后，会和端口</a:t>
            </a:r>
            <a:r>
              <a:rPr lang="en-US" altLang="zh-CN" sz="2000" dirty="0"/>
              <a:t>8</a:t>
            </a:r>
            <a:r>
              <a:rPr lang="zh-CN" altLang="en-US" sz="2000" dirty="0"/>
              <a:t>进行确认，然后他们建立传输链接，完成数据转发</a:t>
            </a:r>
            <a:r>
              <a:rPr lang="zh-CN" altLang="en-US" sz="2000" dirty="0" smtClean="0"/>
              <a:t>。</a:t>
            </a:r>
            <a:endParaRPr lang="en-US" altLang="zh-CN" sz="2000" dirty="0" smtClean="0"/>
          </a:p>
          <a:p>
            <a:r>
              <a:rPr lang="zh-CN" altLang="en-US" sz="2000" dirty="0" smtClean="0"/>
              <a:t>等</a:t>
            </a:r>
            <a:r>
              <a:rPr lang="zh-CN" altLang="en-US" sz="2000" dirty="0"/>
              <a:t>如果端口</a:t>
            </a:r>
            <a:r>
              <a:rPr lang="en-US" altLang="zh-CN" sz="2000" dirty="0"/>
              <a:t>1</a:t>
            </a:r>
            <a:r>
              <a:rPr lang="zh-CN" altLang="en-US" sz="2000" dirty="0"/>
              <a:t>在发送寻找断口</a:t>
            </a:r>
            <a:r>
              <a:rPr lang="en-US" altLang="zh-CN" sz="2000" dirty="0"/>
              <a:t>8</a:t>
            </a:r>
            <a:r>
              <a:rPr lang="zh-CN" altLang="en-US" sz="2000" dirty="0"/>
              <a:t>的消息后，没有得到相应</a:t>
            </a:r>
            <a:r>
              <a:rPr lang="zh-CN" altLang="en-US" sz="2000"/>
              <a:t>，</a:t>
            </a:r>
            <a:r>
              <a:rPr lang="zh-CN" altLang="en-US" sz="2000" smtClean="0"/>
              <a:t>那它还</a:t>
            </a:r>
            <a:r>
              <a:rPr lang="zh-CN" altLang="en-US" sz="2000" dirty="0"/>
              <a:t>会接着发这个消息，直到收到端口</a:t>
            </a:r>
            <a:r>
              <a:rPr lang="en-US" altLang="zh-CN" sz="2000" dirty="0"/>
              <a:t>8</a:t>
            </a:r>
            <a:r>
              <a:rPr lang="zh-CN" altLang="en-US" sz="2000" dirty="0"/>
              <a:t>的回答。等端口</a:t>
            </a:r>
            <a:r>
              <a:rPr lang="en-US" altLang="zh-CN" sz="2000" dirty="0"/>
              <a:t>1</a:t>
            </a:r>
            <a:r>
              <a:rPr lang="zh-CN" altLang="en-US" sz="2000" dirty="0"/>
              <a:t>和端口</a:t>
            </a:r>
            <a:r>
              <a:rPr lang="en-US" altLang="zh-CN" sz="2000" dirty="0"/>
              <a:t>8</a:t>
            </a:r>
            <a:r>
              <a:rPr lang="zh-CN" altLang="en-US" sz="2000" dirty="0"/>
              <a:t>完整数据转发后，假设他们还要进行通讯，那么</a:t>
            </a:r>
            <a:r>
              <a:rPr lang="en-US" altLang="zh-CN" sz="2000" dirty="0"/>
              <a:t>hub</a:t>
            </a:r>
            <a:r>
              <a:rPr lang="zh-CN" altLang="en-US" sz="2000" dirty="0"/>
              <a:t>上还会重复以上的</a:t>
            </a:r>
            <a:r>
              <a:rPr lang="zh-CN" altLang="en-US" sz="2000" dirty="0" smtClean="0"/>
              <a:t>过程</a:t>
            </a:r>
            <a:endParaRPr lang="en-US" altLang="zh-CN" sz="2000" dirty="0"/>
          </a:p>
          <a:p>
            <a:r>
              <a:rPr lang="zh-CN" altLang="en-US" sz="2000" dirty="0" smtClean="0"/>
              <a:t>一</a:t>
            </a:r>
            <a:r>
              <a:rPr lang="zh-CN" altLang="en-US" sz="2000" dirty="0"/>
              <a:t>个数据，需要送达所有的端口，这不但增加了数据转发的时间</a:t>
            </a:r>
            <a:r>
              <a:rPr lang="zh-CN" altLang="en-US" sz="2000" dirty="0" smtClean="0"/>
              <a:t>，而且</a:t>
            </a:r>
            <a:r>
              <a:rPr lang="en-US" altLang="zh-CN" sz="2000" dirty="0" smtClean="0"/>
              <a:t>hub</a:t>
            </a:r>
            <a:r>
              <a:rPr lang="zh-CN" altLang="en-US" sz="2000" dirty="0"/>
              <a:t>往往会给网络</a:t>
            </a:r>
            <a:r>
              <a:rPr lang="zh-CN" altLang="en-US" sz="2000" dirty="0" smtClean="0"/>
              <a:t>带来广播风暴（</a:t>
            </a:r>
            <a:r>
              <a:rPr lang="zh-CN" altLang="en-US" sz="2000" dirty="0"/>
              <a:t>广播数据充斥网络无法处理，并占用大量</a:t>
            </a:r>
            <a:r>
              <a:rPr lang="zh-CN" altLang="en-US" sz="2000" dirty="0">
                <a:hlinkClick r:id="rId1"/>
              </a:rPr>
              <a:t>网络带宽</a:t>
            </a:r>
            <a:r>
              <a:rPr lang="zh-CN" altLang="en-US" sz="2000" dirty="0"/>
              <a:t>，导致正常业务不能运行</a:t>
            </a:r>
            <a:r>
              <a:rPr lang="zh-CN" altLang="en-US" sz="2000" dirty="0" smtClean="0"/>
              <a:t>）</a:t>
            </a:r>
            <a:endParaRPr lang="en-US" altLang="zh-CN" sz="2000"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zh-CN" altLang="en-US" dirty="0"/>
              <a:t>通过交换机连网</a:t>
            </a:r>
            <a:endParaRPr lang="zh-CN" altLang="en-US" dirty="0"/>
          </a:p>
        </p:txBody>
      </p:sp>
      <p:sp>
        <p:nvSpPr>
          <p:cNvPr id="3" name="内容占位符 2"/>
          <p:cNvSpPr>
            <a:spLocks noGrp="1"/>
          </p:cNvSpPr>
          <p:nvPr>
            <p:ph idx="1"/>
          </p:nvPr>
        </p:nvSpPr>
        <p:spPr/>
        <p:txBody>
          <a:bodyPr/>
          <a:lstStyle/>
          <a:p>
            <a:r>
              <a:rPr lang="zh-CN" altLang="en-US" sz="2000" dirty="0" smtClean="0"/>
              <a:t>相同</a:t>
            </a:r>
            <a:r>
              <a:rPr lang="zh-CN" altLang="en-US" sz="2000" dirty="0"/>
              <a:t>的</a:t>
            </a:r>
            <a:r>
              <a:rPr lang="zh-CN" altLang="en-US" sz="2000" dirty="0" smtClean="0"/>
              <a:t>工作交换机</a:t>
            </a:r>
            <a:r>
              <a:rPr lang="zh-CN" altLang="en-US" sz="2000" dirty="0"/>
              <a:t>就不用这么</a:t>
            </a:r>
            <a:r>
              <a:rPr lang="zh-CN" altLang="en-US" sz="2000" dirty="0" smtClean="0"/>
              <a:t>麻烦</a:t>
            </a:r>
            <a:endParaRPr lang="en-US" altLang="zh-CN" sz="2000" dirty="0" smtClean="0"/>
          </a:p>
          <a:p>
            <a:r>
              <a:rPr lang="zh-CN" altLang="en-US" sz="2000" dirty="0" smtClean="0"/>
              <a:t>假设</a:t>
            </a:r>
            <a:r>
              <a:rPr lang="zh-CN" altLang="en-US" sz="2000" dirty="0"/>
              <a:t>端口</a:t>
            </a:r>
            <a:r>
              <a:rPr lang="en-US" altLang="zh-CN" sz="2000" dirty="0"/>
              <a:t>1</a:t>
            </a:r>
            <a:r>
              <a:rPr lang="zh-CN" altLang="en-US" sz="2000" dirty="0"/>
              <a:t>和端口</a:t>
            </a:r>
            <a:r>
              <a:rPr lang="en-US" altLang="zh-CN" sz="2000" dirty="0"/>
              <a:t>8</a:t>
            </a:r>
            <a:r>
              <a:rPr lang="zh-CN" altLang="en-US" sz="2000" dirty="0"/>
              <a:t>从没有通信过，那么开始的时候，他们的工作和</a:t>
            </a:r>
            <a:r>
              <a:rPr lang="en-US" altLang="zh-CN" sz="2000" dirty="0"/>
              <a:t>hub</a:t>
            </a:r>
            <a:r>
              <a:rPr lang="zh-CN" altLang="en-US" sz="2000" dirty="0"/>
              <a:t>一样，端口</a:t>
            </a:r>
            <a:r>
              <a:rPr lang="en-US" altLang="zh-CN" sz="2000" dirty="0"/>
              <a:t>1</a:t>
            </a:r>
            <a:r>
              <a:rPr lang="zh-CN" altLang="en-US" sz="2000" dirty="0"/>
              <a:t>要在交换机上找端口</a:t>
            </a:r>
            <a:r>
              <a:rPr lang="en-US" altLang="zh-CN" sz="2000" dirty="0"/>
              <a:t>8</a:t>
            </a:r>
            <a:r>
              <a:rPr lang="zh-CN" altLang="en-US" sz="2000" dirty="0"/>
              <a:t>，一旦端口</a:t>
            </a:r>
            <a:r>
              <a:rPr lang="en-US" altLang="zh-CN" sz="2000" dirty="0"/>
              <a:t>8</a:t>
            </a:r>
            <a:r>
              <a:rPr lang="zh-CN" altLang="en-US" sz="2000" dirty="0"/>
              <a:t>返回确认信息，那再端口</a:t>
            </a:r>
            <a:r>
              <a:rPr lang="en-US" altLang="zh-CN" sz="2000" dirty="0"/>
              <a:t>1</a:t>
            </a:r>
            <a:r>
              <a:rPr lang="zh-CN" altLang="en-US" sz="2000" dirty="0"/>
              <a:t>上就会生成</a:t>
            </a:r>
            <a:r>
              <a:rPr lang="en-US" altLang="zh-CN" sz="2000" dirty="0"/>
              <a:t>1</a:t>
            </a:r>
            <a:r>
              <a:rPr lang="zh-CN" altLang="en-US" sz="2000" dirty="0"/>
              <a:t>个和端口</a:t>
            </a:r>
            <a:r>
              <a:rPr lang="en-US" altLang="zh-CN" sz="2000" dirty="0"/>
              <a:t>8</a:t>
            </a:r>
            <a:r>
              <a:rPr lang="zh-CN" altLang="en-US" sz="2000" dirty="0"/>
              <a:t>的地址对应</a:t>
            </a:r>
            <a:r>
              <a:rPr lang="zh-CN" altLang="en-US" sz="2000" dirty="0" smtClean="0"/>
              <a:t>表</a:t>
            </a:r>
            <a:endParaRPr lang="en-US" altLang="zh-CN" sz="2000" dirty="0" smtClean="0"/>
          </a:p>
          <a:p>
            <a:r>
              <a:rPr lang="zh-CN" altLang="en-US" sz="2000" dirty="0" smtClean="0"/>
              <a:t>这个</a:t>
            </a:r>
            <a:r>
              <a:rPr lang="zh-CN" altLang="en-US" sz="2000" dirty="0"/>
              <a:t>表里面有所有和端口</a:t>
            </a:r>
            <a:r>
              <a:rPr lang="en-US" altLang="zh-CN" sz="2000" dirty="0"/>
              <a:t>1</a:t>
            </a:r>
            <a:r>
              <a:rPr lang="zh-CN" altLang="en-US" sz="2000" dirty="0"/>
              <a:t>通过信的端口，一旦有了这地址对应表，那在以后端口</a:t>
            </a:r>
            <a:r>
              <a:rPr lang="en-US" altLang="zh-CN" sz="2000" dirty="0"/>
              <a:t>1</a:t>
            </a:r>
            <a:r>
              <a:rPr lang="zh-CN" altLang="en-US" sz="2000" dirty="0"/>
              <a:t>要和端口</a:t>
            </a:r>
            <a:r>
              <a:rPr lang="en-US" altLang="zh-CN" sz="2000" dirty="0"/>
              <a:t>8</a:t>
            </a:r>
            <a:r>
              <a:rPr lang="zh-CN" altLang="en-US" sz="2000" dirty="0"/>
              <a:t>通讯</a:t>
            </a:r>
            <a:r>
              <a:rPr lang="zh-CN" altLang="en-US" sz="2000" dirty="0" smtClean="0"/>
              <a:t>，可以</a:t>
            </a:r>
            <a:r>
              <a:rPr lang="zh-CN" altLang="en-US" sz="2000" dirty="0"/>
              <a:t>直接送达，而且其他</a:t>
            </a:r>
            <a:r>
              <a:rPr lang="zh-CN" altLang="en-US" sz="2000" dirty="0" smtClean="0"/>
              <a:t>的端口也</a:t>
            </a:r>
            <a:r>
              <a:rPr lang="zh-CN" altLang="en-US" sz="2000" dirty="0"/>
              <a:t>不会知道</a:t>
            </a:r>
            <a:r>
              <a:rPr lang="zh-CN" altLang="en-US" sz="2000" dirty="0" smtClean="0"/>
              <a:t>他们之间正在</a:t>
            </a:r>
            <a:r>
              <a:rPr lang="zh-CN" altLang="en-US" sz="2000" dirty="0"/>
              <a:t>转发数据，</a:t>
            </a:r>
            <a:r>
              <a:rPr lang="zh-CN" altLang="en-US" sz="2000" dirty="0" smtClean="0"/>
              <a:t>这样加快</a:t>
            </a:r>
            <a:r>
              <a:rPr lang="zh-CN" altLang="en-US" sz="2000" dirty="0"/>
              <a:t>了数据转发时间</a:t>
            </a:r>
            <a:r>
              <a:rPr lang="zh-CN" altLang="en-US" sz="2000" dirty="0" smtClean="0"/>
              <a:t>，</a:t>
            </a:r>
            <a:r>
              <a:rPr lang="zh-CN" altLang="en-US" sz="2000" dirty="0"/>
              <a:t>并且</a:t>
            </a:r>
            <a:r>
              <a:rPr lang="zh-CN" altLang="en-US" sz="2000" dirty="0" smtClean="0"/>
              <a:t>避免了广播风暴</a:t>
            </a:r>
            <a:br>
              <a:rPr lang="en-US" altLang="zh-CN" sz="2000" dirty="0" smtClean="0"/>
            </a:br>
            <a:r>
              <a:rPr lang="zh-CN" altLang="en-US" sz="2000" dirty="0" smtClean="0"/>
              <a:t>（</a:t>
            </a:r>
            <a:r>
              <a:rPr lang="en-US" altLang="zh-CN" sz="2000" dirty="0" smtClean="0"/>
              <a:t>ping</a:t>
            </a:r>
            <a:r>
              <a:rPr lang="zh-CN" altLang="en-US" sz="2000" dirty="0" smtClean="0"/>
              <a:t>之后点模拟测试以上规则）</a:t>
            </a:r>
            <a:endParaRPr lang="zh-CN" altLang="en-US" sz="20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zh-CN" altLang="en-US" dirty="0"/>
              <a:t>通过路由器连网</a:t>
            </a:r>
            <a:endParaRPr lang="zh-CN" altLang="en-US" dirty="0"/>
          </a:p>
        </p:txBody>
      </p:sp>
      <p:sp>
        <p:nvSpPr>
          <p:cNvPr id="3" name="内容占位符 2"/>
          <p:cNvSpPr>
            <a:spLocks noGrp="1"/>
          </p:cNvSpPr>
          <p:nvPr>
            <p:ph idx="1"/>
          </p:nvPr>
        </p:nvSpPr>
        <p:spPr/>
        <p:txBody>
          <a:bodyPr/>
          <a:lstStyle/>
          <a:p>
            <a:r>
              <a:rPr lang="zh-CN" altLang="en-US" dirty="0"/>
              <a:t>两</a:t>
            </a:r>
            <a:r>
              <a:rPr lang="zh-CN" altLang="en-US" dirty="0" smtClean="0"/>
              <a:t>台电脑之间能通信的前提</a:t>
            </a:r>
            <a:r>
              <a:rPr lang="zh-CN" altLang="en-US" smtClean="0"/>
              <a:t>是什么？</a:t>
            </a:r>
            <a:endParaRPr lang="en-US" altLang="zh-CN" dirty="0" smtClean="0"/>
          </a:p>
          <a:p>
            <a:pPr lvl="1"/>
            <a:r>
              <a:rPr lang="zh-CN" altLang="en-US" dirty="0"/>
              <a:t>在同一网</a:t>
            </a:r>
            <a:r>
              <a:rPr lang="zh-CN" altLang="en-US" dirty="0" smtClean="0"/>
              <a:t>段</a:t>
            </a:r>
            <a:endParaRPr lang="en-US" altLang="zh-CN" dirty="0" smtClean="0"/>
          </a:p>
          <a:p>
            <a:r>
              <a:rPr lang="zh-CN" altLang="en-US" dirty="0"/>
              <a:t>多台</a:t>
            </a:r>
            <a:r>
              <a:rPr lang="zh-CN" altLang="en-US" dirty="0" smtClean="0"/>
              <a:t>电脑之间为什么不能把网线剪开连在一起？</a:t>
            </a:r>
            <a:endParaRPr lang="en-US" altLang="zh-CN" dirty="0" smtClean="0"/>
          </a:p>
          <a:p>
            <a:pPr lvl="1"/>
            <a:r>
              <a:rPr lang="zh-CN" altLang="en-US" dirty="0" smtClean="0"/>
              <a:t>数据是通过电信号来传输的，多个电信号同时传输会出错</a:t>
            </a:r>
            <a:endParaRPr lang="en-US" altLang="zh-CN" dirty="0"/>
          </a:p>
          <a:p>
            <a:r>
              <a:rPr lang="zh-CN" altLang="en-US" dirty="0" smtClean="0"/>
              <a:t>集线器</a:t>
            </a:r>
            <a:r>
              <a:rPr lang="en-US" altLang="zh-CN" dirty="0" smtClean="0"/>
              <a:t>hub</a:t>
            </a:r>
            <a:r>
              <a:rPr lang="zh-CN" altLang="en-US" dirty="0" smtClean="0"/>
              <a:t>有什么作用？</a:t>
            </a:r>
            <a:endParaRPr lang="en-US" altLang="zh-CN" dirty="0" smtClean="0"/>
          </a:p>
          <a:p>
            <a:pPr lvl="1"/>
            <a:r>
              <a:rPr lang="zh-CN" altLang="en-US" dirty="0" smtClean="0"/>
              <a:t>链接多台电脑组成小型局域网</a:t>
            </a:r>
            <a:endParaRPr lang="en-US" altLang="zh-CN" dirty="0" smtClean="0"/>
          </a:p>
          <a:p>
            <a:r>
              <a:rPr lang="zh-CN" altLang="en-US" dirty="0" smtClean="0"/>
              <a:t>集线器和交换机的区别？</a:t>
            </a:r>
            <a:endParaRPr lang="en-US" altLang="zh-CN" dirty="0" smtClean="0"/>
          </a:p>
          <a:p>
            <a:pPr lvl="1"/>
            <a:r>
              <a:rPr lang="zh-CN" altLang="en-US" dirty="0" smtClean="0"/>
              <a:t>集线器收到的所有数据包都会以广播形式发送</a:t>
            </a:r>
            <a:endParaRPr lang="en-US" altLang="zh-CN" dirty="0"/>
          </a:p>
          <a:p>
            <a:pPr lvl="1"/>
            <a:r>
              <a:rPr lang="zh-CN" altLang="en-US" dirty="0" smtClean="0"/>
              <a:t>交换机可以智能学习，如果已经通信过的设备之间，可以直接通信</a:t>
            </a:r>
            <a:endParaRPr lang="en-US" altLang="zh-CN" dirty="0" smtClean="0"/>
          </a:p>
          <a:p>
            <a:pPr marL="0" indent="0">
              <a:buNone/>
            </a:pPr>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zh-CN" altLang="en-US" dirty="0"/>
              <a:t>通过路由器连网</a:t>
            </a:r>
            <a:endParaRPr lang="zh-CN" altLang="en-US" dirty="0"/>
          </a:p>
        </p:txBody>
      </p:sp>
      <p:pic>
        <p:nvPicPr>
          <p:cNvPr id="5" name="内容占位符 4"/>
          <p:cNvPicPr>
            <a:picLocks noGrp="1" noChangeAspect="1"/>
          </p:cNvPicPr>
          <p:nvPr>
            <p:ph idx="1"/>
          </p:nvPr>
        </p:nvPicPr>
        <p:blipFill>
          <a:blip r:embed="rId1"/>
          <a:stretch>
            <a:fillRect/>
          </a:stretch>
        </p:blipFill>
        <p:spPr>
          <a:xfrm>
            <a:off x="6723710" y="1390918"/>
            <a:ext cx="4383015" cy="4854307"/>
          </a:xfrm>
          <a:prstGeom prst="rect">
            <a:avLst/>
          </a:prstGeom>
        </p:spPr>
      </p:pic>
      <p:cxnSp>
        <p:nvCxnSpPr>
          <p:cNvPr id="7" name="直接箭头连接符 6"/>
          <p:cNvCxnSpPr/>
          <p:nvPr/>
        </p:nvCxnSpPr>
        <p:spPr>
          <a:xfrm flipV="1">
            <a:off x="5273429" y="2794716"/>
            <a:ext cx="1642526" cy="1287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9" name="文本框 8"/>
          <p:cNvSpPr txBox="1"/>
          <p:nvPr/>
        </p:nvSpPr>
        <p:spPr>
          <a:xfrm>
            <a:off x="418899" y="1107582"/>
            <a:ext cx="4854530" cy="4524315"/>
          </a:xfrm>
          <a:prstGeom prst="rect">
            <a:avLst/>
          </a:prstGeom>
          <a:noFill/>
        </p:spPr>
        <p:txBody>
          <a:bodyPr wrap="square" rtlCol="0">
            <a:spAutoFit/>
          </a:bodyPr>
          <a:lstStyle/>
          <a:p>
            <a:r>
              <a:rPr lang="zh-CN" altLang="en-US" dirty="0" smtClean="0">
                <a:solidFill>
                  <a:srgbClr val="FF0000"/>
                </a:solidFill>
              </a:rPr>
              <a:t>物理地址</a:t>
            </a:r>
            <a:r>
              <a:rPr lang="zh-CN" altLang="en-US" dirty="0" smtClean="0"/>
              <a:t>（实际地址</a:t>
            </a:r>
            <a:r>
              <a:rPr lang="zh-CN" altLang="en-US" dirty="0"/>
              <a:t>）：由网络设备制造商生产时写在硬件</a:t>
            </a:r>
            <a:r>
              <a:rPr lang="zh-CN" altLang="en-US" dirty="0" smtClean="0"/>
              <a:t>内部</a:t>
            </a:r>
            <a:endParaRPr lang="en-US" altLang="zh-CN" dirty="0" smtClean="0"/>
          </a:p>
          <a:p>
            <a:r>
              <a:rPr lang="en-US" altLang="zh-CN" dirty="0" smtClean="0"/>
              <a:t>IP</a:t>
            </a:r>
            <a:r>
              <a:rPr lang="zh-CN" altLang="en-US" dirty="0"/>
              <a:t>地址与</a:t>
            </a:r>
            <a:r>
              <a:rPr lang="en-US" altLang="zh-CN" dirty="0"/>
              <a:t>MAC</a:t>
            </a:r>
            <a:r>
              <a:rPr lang="zh-CN" altLang="en-US" dirty="0"/>
              <a:t>地址在计算机里都是以二进制表示的，</a:t>
            </a:r>
            <a:r>
              <a:rPr lang="en-US" altLang="zh-CN" dirty="0"/>
              <a:t>IP</a:t>
            </a:r>
            <a:r>
              <a:rPr lang="zh-CN" altLang="en-US" dirty="0"/>
              <a:t>地址是</a:t>
            </a:r>
            <a:r>
              <a:rPr lang="en-US" altLang="zh-CN" dirty="0"/>
              <a:t>32</a:t>
            </a:r>
            <a:r>
              <a:rPr lang="zh-CN" altLang="en-US" dirty="0"/>
              <a:t>位的，而</a:t>
            </a:r>
            <a:r>
              <a:rPr lang="en-US" altLang="zh-CN" dirty="0"/>
              <a:t>MAC</a:t>
            </a:r>
            <a:r>
              <a:rPr lang="zh-CN" altLang="en-US" dirty="0"/>
              <a:t>地址则是</a:t>
            </a:r>
            <a:r>
              <a:rPr lang="en-US" altLang="zh-CN" dirty="0"/>
              <a:t>48</a:t>
            </a:r>
            <a:r>
              <a:rPr lang="zh-CN" altLang="en-US" dirty="0"/>
              <a:t>位</a:t>
            </a:r>
            <a:r>
              <a:rPr lang="zh-CN" altLang="en-US" dirty="0" smtClean="0"/>
              <a:t>的（</a:t>
            </a:r>
            <a:r>
              <a:rPr lang="en-US" altLang="zh-CN" dirty="0"/>
              <a:t>6</a:t>
            </a:r>
            <a:r>
              <a:rPr lang="zh-CN" altLang="en-US" dirty="0"/>
              <a:t>个字节</a:t>
            </a:r>
            <a:r>
              <a:rPr lang="zh-CN" altLang="en-US" dirty="0" smtClean="0"/>
              <a:t>）</a:t>
            </a:r>
            <a:endParaRPr lang="en-US" altLang="zh-CN" dirty="0" smtClean="0"/>
          </a:p>
          <a:p>
            <a:r>
              <a:rPr lang="zh-CN" altLang="en-US" dirty="0" smtClean="0"/>
              <a:t>如</a:t>
            </a:r>
            <a:r>
              <a:rPr lang="zh-CN" altLang="en-US" dirty="0"/>
              <a:t>：</a:t>
            </a:r>
            <a:r>
              <a:rPr lang="en-US" altLang="zh-CN" dirty="0"/>
              <a:t>08:00:20:0A:8C:6D</a:t>
            </a:r>
            <a:r>
              <a:rPr lang="zh-CN" altLang="en-US" dirty="0"/>
              <a:t>就是一个</a:t>
            </a:r>
            <a:r>
              <a:rPr lang="en-US" altLang="zh-CN" dirty="0"/>
              <a:t>MAC</a:t>
            </a:r>
            <a:r>
              <a:rPr lang="zh-CN" altLang="en-US" dirty="0"/>
              <a:t>地址，其中</a:t>
            </a:r>
            <a:r>
              <a:rPr lang="zh-CN" altLang="en-US" dirty="0" smtClean="0"/>
              <a:t>前</a:t>
            </a:r>
            <a:r>
              <a:rPr lang="en-US" altLang="zh-CN" dirty="0" smtClean="0"/>
              <a:t>3</a:t>
            </a:r>
            <a:r>
              <a:rPr lang="zh-CN" altLang="en-US" dirty="0" smtClean="0"/>
              <a:t>组</a:t>
            </a:r>
            <a:r>
              <a:rPr lang="en-US" altLang="zh-CN" dirty="0" smtClean="0"/>
              <a:t>16</a:t>
            </a:r>
            <a:r>
              <a:rPr lang="zh-CN" altLang="en-US" dirty="0"/>
              <a:t>进制数</a:t>
            </a:r>
            <a:r>
              <a:rPr lang="en-US" altLang="zh-CN" dirty="0"/>
              <a:t>08:00:20</a:t>
            </a:r>
            <a:r>
              <a:rPr lang="zh-CN" altLang="en-US" dirty="0"/>
              <a:t>代表网络硬件制造商的编号，它由</a:t>
            </a:r>
            <a:r>
              <a:rPr lang="en-US" altLang="zh-CN" dirty="0"/>
              <a:t>IEEE</a:t>
            </a:r>
            <a:r>
              <a:rPr lang="zh-CN" altLang="en-US" dirty="0"/>
              <a:t>（电气与电子工程师协会）</a:t>
            </a:r>
            <a:r>
              <a:rPr lang="zh-CN" altLang="en-US" dirty="0" smtClean="0"/>
              <a:t>分配</a:t>
            </a:r>
            <a:endParaRPr lang="en-US" altLang="zh-CN" dirty="0" smtClean="0"/>
          </a:p>
          <a:p>
            <a:r>
              <a:rPr lang="zh-CN" altLang="en-US" dirty="0" smtClean="0"/>
              <a:t>而后</a:t>
            </a:r>
            <a:r>
              <a:rPr lang="en-US" altLang="zh-CN" dirty="0" smtClean="0"/>
              <a:t>3</a:t>
            </a:r>
            <a:r>
              <a:rPr lang="zh-CN" altLang="en-US" dirty="0" smtClean="0"/>
              <a:t>组</a:t>
            </a:r>
            <a:r>
              <a:rPr lang="en-US" altLang="zh-CN" dirty="0" smtClean="0"/>
              <a:t>16</a:t>
            </a:r>
            <a:r>
              <a:rPr lang="zh-CN" altLang="en-US" dirty="0"/>
              <a:t>进制数</a:t>
            </a:r>
            <a:r>
              <a:rPr lang="en-US" altLang="zh-CN" dirty="0"/>
              <a:t>0A:8C:6D</a:t>
            </a:r>
            <a:r>
              <a:rPr lang="zh-CN" altLang="en-US" dirty="0"/>
              <a:t>代表该制造商所制造的某个网络产品（如网卡）的系列</a:t>
            </a:r>
            <a:r>
              <a:rPr lang="zh-CN" altLang="en-US" dirty="0" smtClean="0"/>
              <a:t>号</a:t>
            </a:r>
            <a:endParaRPr lang="en-US" altLang="zh-CN" dirty="0" smtClean="0"/>
          </a:p>
          <a:p>
            <a:endParaRPr lang="en-US" altLang="zh-CN" dirty="0"/>
          </a:p>
          <a:p>
            <a:r>
              <a:rPr lang="en-US" altLang="zh-CN" smtClean="0"/>
              <a:t>MAC</a:t>
            </a:r>
            <a:r>
              <a:rPr lang="zh-CN" altLang="en-US" dirty="0"/>
              <a:t>地址在世界是惟一</a:t>
            </a:r>
            <a:r>
              <a:rPr lang="zh-CN" altLang="en-US" dirty="0" smtClean="0"/>
              <a:t>的</a:t>
            </a:r>
            <a:endParaRPr lang="en-US" altLang="zh-CN" dirty="0" smtClean="0"/>
          </a:p>
          <a:p>
            <a:r>
              <a:rPr lang="zh-CN" altLang="en-US" dirty="0" smtClean="0"/>
              <a:t>（</a:t>
            </a:r>
            <a:r>
              <a:rPr lang="zh-CN" altLang="en-US" dirty="0" smtClean="0">
                <a:solidFill>
                  <a:srgbClr val="FF0000"/>
                </a:solidFill>
              </a:rPr>
              <a:t>可以直接理解为网卡的序列号</a:t>
            </a:r>
            <a:r>
              <a:rPr lang="zh-CN" altLang="en-US" dirty="0" smtClean="0"/>
              <a:t>）</a:t>
            </a:r>
            <a:endParaRPr lang="en-US" altLang="zh-CN" dirty="0" smtClean="0"/>
          </a:p>
          <a:p>
            <a:r>
              <a:rPr lang="zh-CN" altLang="en-US" dirty="0"/>
              <a:t>通过</a:t>
            </a:r>
            <a:r>
              <a:rPr lang="en-US" altLang="zh-CN" dirty="0"/>
              <a:t>IP</a:t>
            </a:r>
            <a:r>
              <a:rPr lang="zh-CN" altLang="en-US" dirty="0"/>
              <a:t>地址、端口号、</a:t>
            </a:r>
            <a:r>
              <a:rPr lang="en-US" altLang="zh-CN" dirty="0"/>
              <a:t>MAC</a:t>
            </a:r>
            <a:r>
              <a:rPr lang="zh-CN" altLang="en-US" dirty="0"/>
              <a:t>地址   保证了数据的稳定</a:t>
            </a:r>
            <a:r>
              <a:rPr lang="zh-CN" altLang="en-US" dirty="0" smtClean="0"/>
              <a:t>传输</a:t>
            </a:r>
            <a:endParaRPr lang="zh-CN" alt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zh-CN" altLang="en-US" dirty="0"/>
              <a:t>通过路由器连网</a:t>
            </a:r>
            <a:endParaRPr lang="zh-CN" altLang="en-US" dirty="0"/>
          </a:p>
        </p:txBody>
      </p:sp>
      <p:sp>
        <p:nvSpPr>
          <p:cNvPr id="3" name="内容占位符 2"/>
          <p:cNvSpPr>
            <a:spLocks noGrp="1"/>
          </p:cNvSpPr>
          <p:nvPr>
            <p:ph idx="1"/>
          </p:nvPr>
        </p:nvSpPr>
        <p:spPr/>
        <p:txBody>
          <a:bodyPr/>
          <a:lstStyle/>
          <a:p>
            <a:r>
              <a:rPr lang="zh-CN" altLang="en-US" dirty="0" smtClean="0"/>
              <a:t>路由器：确定一条路径的设备，路由器</a:t>
            </a:r>
            <a:r>
              <a:rPr lang="zh-CN" altLang="en-US" dirty="0"/>
              <a:t>是连接因特网</a:t>
            </a:r>
            <a:r>
              <a:rPr lang="zh-CN" altLang="en-US" dirty="0" smtClean="0"/>
              <a:t>中</a:t>
            </a:r>
            <a:r>
              <a:rPr lang="zh-CN" altLang="en-US" dirty="0">
                <a:solidFill>
                  <a:srgbClr val="FF0000"/>
                </a:solidFill>
              </a:rPr>
              <a:t>用来链接网络号不同的、不同的网络</a:t>
            </a:r>
            <a:r>
              <a:rPr lang="zh-CN" altLang="en-US" dirty="0"/>
              <a:t>，</a:t>
            </a:r>
            <a:r>
              <a:rPr lang="zh-CN" altLang="en-US"/>
              <a:t>相当于</a:t>
            </a:r>
            <a:r>
              <a:rPr lang="zh-CN" altLang="en-US" smtClean="0"/>
              <a:t>中间人各</a:t>
            </a:r>
            <a:r>
              <a:rPr lang="zh-CN" altLang="en-US" dirty="0"/>
              <a:t>局域网、广域网的设备，它会根据信道的情况自动选择和设定路由，以最佳路径，按前后顺序发送信号的设备。</a:t>
            </a:r>
            <a:endParaRPr lang="en-US" altLang="zh-CN" dirty="0"/>
          </a:p>
          <a:p>
            <a:r>
              <a:rPr lang="zh-CN" altLang="en-US" dirty="0"/>
              <a:t>路由器的</a:t>
            </a:r>
            <a:r>
              <a:rPr lang="zh-CN" altLang="en-US" dirty="0">
                <a:solidFill>
                  <a:srgbClr val="FF0000"/>
                </a:solidFill>
              </a:rPr>
              <a:t>一个作用是连通不同的网络，另一个作用是选择信息传送</a:t>
            </a:r>
            <a:r>
              <a:rPr lang="zh-CN" altLang="en-US">
                <a:solidFill>
                  <a:srgbClr val="FF0000"/>
                </a:solidFill>
              </a:rPr>
              <a:t>的</a:t>
            </a:r>
            <a:r>
              <a:rPr lang="zh-CN" altLang="en-US" smtClean="0">
                <a:solidFill>
                  <a:srgbClr val="FF0000"/>
                </a:solidFill>
              </a:rPr>
              <a:t>线路</a:t>
            </a:r>
            <a:endParaRPr lang="en-US" altLang="zh-CN"/>
          </a:p>
          <a:p>
            <a:r>
              <a:rPr lang="zh-CN" altLang="en-US" smtClean="0"/>
              <a:t>选择</a:t>
            </a:r>
            <a:r>
              <a:rPr lang="zh-CN" altLang="en-US" dirty="0"/>
              <a:t>通畅快捷的近路，能大大提高通信速度，减轻网络系统通信负荷，节约网络系统资源，提高网络系统</a:t>
            </a:r>
            <a:r>
              <a:rPr lang="zh-CN" altLang="en-US"/>
              <a:t>畅通率（举例：怎么去柏林）</a:t>
            </a:r>
            <a:endParaRPr lang="zh-CN"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zh-CN" altLang="en-US" dirty="0"/>
              <a:t>通过路由器连网</a:t>
            </a:r>
            <a:endParaRPr lang="zh-CN" altLang="en-US" dirty="0"/>
          </a:p>
        </p:txBody>
      </p:sp>
      <p:sp>
        <p:nvSpPr>
          <p:cNvPr id="5" name="矩形 4"/>
          <p:cNvSpPr/>
          <p:nvPr/>
        </p:nvSpPr>
        <p:spPr>
          <a:xfrm>
            <a:off x="296214" y="1249249"/>
            <a:ext cx="1957589" cy="3734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终端</a:t>
            </a:r>
            <a:r>
              <a:rPr lang="en-US" altLang="zh-CN" dirty="0" smtClean="0"/>
              <a:t>192.168.1.1</a:t>
            </a:r>
            <a:endParaRPr lang="zh-CN" altLang="en-US" dirty="0"/>
          </a:p>
        </p:txBody>
      </p:sp>
      <p:sp>
        <p:nvSpPr>
          <p:cNvPr id="6" name="矩形 5"/>
          <p:cNvSpPr/>
          <p:nvPr/>
        </p:nvSpPr>
        <p:spPr>
          <a:xfrm>
            <a:off x="296214" y="2014755"/>
            <a:ext cx="1957589" cy="3734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终端</a:t>
            </a:r>
            <a:r>
              <a:rPr lang="en-US" altLang="zh-CN" dirty="0" smtClean="0"/>
              <a:t>192.168.1.2</a:t>
            </a:r>
            <a:endParaRPr lang="zh-CN" altLang="en-US" dirty="0"/>
          </a:p>
        </p:txBody>
      </p:sp>
      <p:sp>
        <p:nvSpPr>
          <p:cNvPr id="7" name="矩形 6"/>
          <p:cNvSpPr/>
          <p:nvPr/>
        </p:nvSpPr>
        <p:spPr>
          <a:xfrm>
            <a:off x="296214" y="2838215"/>
            <a:ext cx="1957589" cy="3734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终端</a:t>
            </a:r>
            <a:r>
              <a:rPr lang="en-US" altLang="zh-CN" dirty="0" smtClean="0"/>
              <a:t>192.168.1.3</a:t>
            </a:r>
            <a:endParaRPr lang="zh-CN" altLang="en-US" dirty="0"/>
          </a:p>
        </p:txBody>
      </p:sp>
      <p:sp>
        <p:nvSpPr>
          <p:cNvPr id="8" name="矩形 7"/>
          <p:cNvSpPr/>
          <p:nvPr/>
        </p:nvSpPr>
        <p:spPr>
          <a:xfrm>
            <a:off x="9429773" y="2606391"/>
            <a:ext cx="1957589" cy="3734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终端</a:t>
            </a:r>
            <a:r>
              <a:rPr lang="en-US" altLang="zh-CN" dirty="0" smtClean="0"/>
              <a:t>192.168.2.1</a:t>
            </a:r>
            <a:endParaRPr lang="zh-CN" altLang="en-US" dirty="0"/>
          </a:p>
        </p:txBody>
      </p:sp>
      <p:sp>
        <p:nvSpPr>
          <p:cNvPr id="9" name="矩形 8"/>
          <p:cNvSpPr/>
          <p:nvPr/>
        </p:nvSpPr>
        <p:spPr>
          <a:xfrm>
            <a:off x="9429772" y="3364484"/>
            <a:ext cx="1957589" cy="3734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终端</a:t>
            </a:r>
            <a:r>
              <a:rPr lang="en-US" altLang="zh-CN" dirty="0" smtClean="0"/>
              <a:t>192.168.2.2</a:t>
            </a:r>
            <a:endParaRPr lang="zh-CN" altLang="en-US" dirty="0"/>
          </a:p>
        </p:txBody>
      </p:sp>
      <p:sp>
        <p:nvSpPr>
          <p:cNvPr id="10" name="矩形 9"/>
          <p:cNvSpPr/>
          <p:nvPr/>
        </p:nvSpPr>
        <p:spPr>
          <a:xfrm>
            <a:off x="9429771" y="4122577"/>
            <a:ext cx="1957589" cy="3734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终端</a:t>
            </a:r>
            <a:r>
              <a:rPr lang="en-US" altLang="zh-CN" dirty="0" smtClean="0"/>
              <a:t>192.168.2.3</a:t>
            </a:r>
            <a:endParaRPr lang="zh-CN" altLang="en-US" dirty="0"/>
          </a:p>
        </p:txBody>
      </p:sp>
      <p:sp>
        <p:nvSpPr>
          <p:cNvPr id="11" name="椭圆 10"/>
          <p:cNvSpPr/>
          <p:nvPr/>
        </p:nvSpPr>
        <p:spPr>
          <a:xfrm>
            <a:off x="3271235" y="1764406"/>
            <a:ext cx="862884" cy="84198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交换机</a:t>
            </a:r>
            <a:endParaRPr lang="zh-CN" altLang="en-US" dirty="0"/>
          </a:p>
        </p:txBody>
      </p:sp>
      <p:sp>
        <p:nvSpPr>
          <p:cNvPr id="13" name="椭圆 12"/>
          <p:cNvSpPr/>
          <p:nvPr/>
        </p:nvSpPr>
        <p:spPr>
          <a:xfrm>
            <a:off x="7647905" y="3130235"/>
            <a:ext cx="862884" cy="84198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交换机</a:t>
            </a:r>
            <a:endParaRPr lang="zh-CN" altLang="en-US" dirty="0"/>
          </a:p>
        </p:txBody>
      </p:sp>
      <p:sp>
        <p:nvSpPr>
          <p:cNvPr id="15" name="圆角矩形 14"/>
          <p:cNvSpPr/>
          <p:nvPr/>
        </p:nvSpPr>
        <p:spPr>
          <a:xfrm>
            <a:off x="4906850" y="3551227"/>
            <a:ext cx="1120462" cy="59109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路由器</a:t>
            </a:r>
            <a:endParaRPr lang="zh-CN" altLang="en-US" dirty="0"/>
          </a:p>
        </p:txBody>
      </p:sp>
      <p:sp>
        <p:nvSpPr>
          <p:cNvPr id="16" name="圆角矩形 15"/>
          <p:cNvSpPr/>
          <p:nvPr/>
        </p:nvSpPr>
        <p:spPr>
          <a:xfrm>
            <a:off x="4527606" y="3551227"/>
            <a:ext cx="374560" cy="59109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网卡</a:t>
            </a:r>
            <a:endParaRPr lang="zh-CN" altLang="en-US" dirty="0"/>
          </a:p>
        </p:txBody>
      </p:sp>
      <p:sp>
        <p:nvSpPr>
          <p:cNvPr id="18" name="圆角矩形 17"/>
          <p:cNvSpPr/>
          <p:nvPr/>
        </p:nvSpPr>
        <p:spPr>
          <a:xfrm>
            <a:off x="6027312" y="3551226"/>
            <a:ext cx="374560" cy="59109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网卡</a:t>
            </a:r>
            <a:endParaRPr lang="zh-CN" altLang="en-US" dirty="0"/>
          </a:p>
        </p:txBody>
      </p:sp>
      <p:cxnSp>
        <p:nvCxnSpPr>
          <p:cNvPr id="20" name="直接连接符 19"/>
          <p:cNvCxnSpPr>
            <a:stCxn id="5" idx="3"/>
            <a:endCxn id="11" idx="2"/>
          </p:cNvCxnSpPr>
          <p:nvPr/>
        </p:nvCxnSpPr>
        <p:spPr>
          <a:xfrm>
            <a:off x="2253803" y="1435994"/>
            <a:ext cx="1017432" cy="749405"/>
          </a:xfrm>
          <a:prstGeom prst="line">
            <a:avLst/>
          </a:prstGeom>
        </p:spPr>
        <p:style>
          <a:lnRef idx="3">
            <a:schemeClr val="accent6"/>
          </a:lnRef>
          <a:fillRef idx="0">
            <a:schemeClr val="accent6"/>
          </a:fillRef>
          <a:effectRef idx="2">
            <a:schemeClr val="accent6"/>
          </a:effectRef>
          <a:fontRef idx="minor">
            <a:schemeClr val="tx1"/>
          </a:fontRef>
        </p:style>
      </p:cxnSp>
      <p:cxnSp>
        <p:nvCxnSpPr>
          <p:cNvPr id="21" name="直接连接符 20"/>
          <p:cNvCxnSpPr>
            <a:stCxn id="6" idx="3"/>
            <a:endCxn id="11" idx="2"/>
          </p:cNvCxnSpPr>
          <p:nvPr/>
        </p:nvCxnSpPr>
        <p:spPr>
          <a:xfrm flipV="1">
            <a:off x="2253803" y="2185399"/>
            <a:ext cx="1017432" cy="16101"/>
          </a:xfrm>
          <a:prstGeom prst="line">
            <a:avLst/>
          </a:prstGeom>
        </p:spPr>
        <p:style>
          <a:lnRef idx="3">
            <a:schemeClr val="accent6"/>
          </a:lnRef>
          <a:fillRef idx="0">
            <a:schemeClr val="accent6"/>
          </a:fillRef>
          <a:effectRef idx="2">
            <a:schemeClr val="accent6"/>
          </a:effectRef>
          <a:fontRef idx="minor">
            <a:schemeClr val="tx1"/>
          </a:fontRef>
        </p:style>
      </p:cxnSp>
      <p:cxnSp>
        <p:nvCxnSpPr>
          <p:cNvPr id="23" name="直接连接符 22"/>
          <p:cNvCxnSpPr>
            <a:stCxn id="7" idx="3"/>
            <a:endCxn id="11" idx="2"/>
          </p:cNvCxnSpPr>
          <p:nvPr/>
        </p:nvCxnSpPr>
        <p:spPr>
          <a:xfrm flipV="1">
            <a:off x="2253803" y="2185399"/>
            <a:ext cx="1017432" cy="839561"/>
          </a:xfrm>
          <a:prstGeom prst="line">
            <a:avLst/>
          </a:prstGeom>
        </p:spPr>
        <p:style>
          <a:lnRef idx="3">
            <a:schemeClr val="accent6"/>
          </a:lnRef>
          <a:fillRef idx="0">
            <a:schemeClr val="accent6"/>
          </a:fillRef>
          <a:effectRef idx="2">
            <a:schemeClr val="accent6"/>
          </a:effectRef>
          <a:fontRef idx="minor">
            <a:schemeClr val="tx1"/>
          </a:fontRef>
        </p:style>
      </p:cxnSp>
      <p:cxnSp>
        <p:nvCxnSpPr>
          <p:cNvPr id="27" name="直接连接符 26"/>
          <p:cNvCxnSpPr>
            <a:stCxn id="11" idx="6"/>
            <a:endCxn id="13" idx="2"/>
          </p:cNvCxnSpPr>
          <p:nvPr/>
        </p:nvCxnSpPr>
        <p:spPr>
          <a:xfrm>
            <a:off x="4134119" y="2185399"/>
            <a:ext cx="3513786" cy="1365829"/>
          </a:xfrm>
          <a:prstGeom prst="line">
            <a:avLst/>
          </a:prstGeom>
        </p:spPr>
        <p:style>
          <a:lnRef idx="3">
            <a:schemeClr val="accent6"/>
          </a:lnRef>
          <a:fillRef idx="0">
            <a:schemeClr val="accent6"/>
          </a:fillRef>
          <a:effectRef idx="2">
            <a:schemeClr val="accent6"/>
          </a:effectRef>
          <a:fontRef idx="minor">
            <a:schemeClr val="tx1"/>
          </a:fontRef>
        </p:style>
      </p:cxnSp>
      <p:cxnSp>
        <p:nvCxnSpPr>
          <p:cNvPr id="30" name="直接连接符 29"/>
          <p:cNvCxnSpPr>
            <a:stCxn id="13" idx="6"/>
            <a:endCxn id="10" idx="1"/>
          </p:cNvCxnSpPr>
          <p:nvPr/>
        </p:nvCxnSpPr>
        <p:spPr>
          <a:xfrm>
            <a:off x="8510789" y="3551228"/>
            <a:ext cx="918982" cy="758094"/>
          </a:xfrm>
          <a:prstGeom prst="line">
            <a:avLst/>
          </a:prstGeom>
        </p:spPr>
        <p:style>
          <a:lnRef idx="3">
            <a:schemeClr val="accent6"/>
          </a:lnRef>
          <a:fillRef idx="0">
            <a:schemeClr val="accent6"/>
          </a:fillRef>
          <a:effectRef idx="2">
            <a:schemeClr val="accent6"/>
          </a:effectRef>
          <a:fontRef idx="minor">
            <a:schemeClr val="tx1"/>
          </a:fontRef>
        </p:style>
      </p:cxnSp>
      <p:cxnSp>
        <p:nvCxnSpPr>
          <p:cNvPr id="33" name="直接连接符 32"/>
          <p:cNvCxnSpPr>
            <a:stCxn id="13" idx="6"/>
            <a:endCxn id="9" idx="1"/>
          </p:cNvCxnSpPr>
          <p:nvPr/>
        </p:nvCxnSpPr>
        <p:spPr>
          <a:xfrm>
            <a:off x="8510789" y="3551228"/>
            <a:ext cx="918983" cy="1"/>
          </a:xfrm>
          <a:prstGeom prst="line">
            <a:avLst/>
          </a:prstGeom>
        </p:spPr>
        <p:style>
          <a:lnRef idx="3">
            <a:schemeClr val="accent6"/>
          </a:lnRef>
          <a:fillRef idx="0">
            <a:schemeClr val="accent6"/>
          </a:fillRef>
          <a:effectRef idx="2">
            <a:schemeClr val="accent6"/>
          </a:effectRef>
          <a:fontRef idx="minor">
            <a:schemeClr val="tx1"/>
          </a:fontRef>
        </p:style>
      </p:cxnSp>
      <p:cxnSp>
        <p:nvCxnSpPr>
          <p:cNvPr id="36" name="直接连接符 35"/>
          <p:cNvCxnSpPr>
            <a:stCxn id="13" idx="6"/>
            <a:endCxn id="8" idx="1"/>
          </p:cNvCxnSpPr>
          <p:nvPr/>
        </p:nvCxnSpPr>
        <p:spPr>
          <a:xfrm flipV="1">
            <a:off x="8510789" y="2793136"/>
            <a:ext cx="918984" cy="758092"/>
          </a:xfrm>
          <a:prstGeom prst="line">
            <a:avLst/>
          </a:prstGeom>
        </p:spPr>
        <p:style>
          <a:lnRef idx="3">
            <a:schemeClr val="accent6"/>
          </a:lnRef>
          <a:fillRef idx="0">
            <a:schemeClr val="accent6"/>
          </a:fillRef>
          <a:effectRef idx="2">
            <a:schemeClr val="accent6"/>
          </a:effectRef>
          <a:fontRef idx="minor">
            <a:schemeClr val="tx1"/>
          </a:fontRef>
        </p:style>
      </p:cxnSp>
      <p:cxnSp>
        <p:nvCxnSpPr>
          <p:cNvPr id="39" name="直接连接符 38"/>
          <p:cNvCxnSpPr>
            <a:stCxn id="18" idx="3"/>
            <a:endCxn id="13" idx="2"/>
          </p:cNvCxnSpPr>
          <p:nvPr/>
        </p:nvCxnSpPr>
        <p:spPr>
          <a:xfrm flipV="1">
            <a:off x="6401872" y="3551228"/>
            <a:ext cx="1246033" cy="295544"/>
          </a:xfrm>
          <a:prstGeom prst="line">
            <a:avLst/>
          </a:prstGeom>
        </p:spPr>
        <p:style>
          <a:lnRef idx="3">
            <a:schemeClr val="accent6"/>
          </a:lnRef>
          <a:fillRef idx="0">
            <a:schemeClr val="accent6"/>
          </a:fillRef>
          <a:effectRef idx="2">
            <a:schemeClr val="accent6"/>
          </a:effectRef>
          <a:fontRef idx="minor">
            <a:schemeClr val="tx1"/>
          </a:fontRef>
        </p:style>
      </p:cxnSp>
      <p:cxnSp>
        <p:nvCxnSpPr>
          <p:cNvPr id="42" name="直接连接符 41"/>
          <p:cNvCxnSpPr>
            <a:stCxn id="11" idx="4"/>
            <a:endCxn id="16" idx="1"/>
          </p:cNvCxnSpPr>
          <p:nvPr/>
        </p:nvCxnSpPr>
        <p:spPr>
          <a:xfrm>
            <a:off x="3702677" y="2606391"/>
            <a:ext cx="824929" cy="1240382"/>
          </a:xfrm>
          <a:prstGeom prst="line">
            <a:avLst/>
          </a:prstGeom>
        </p:spPr>
        <p:style>
          <a:lnRef idx="3">
            <a:schemeClr val="accent6"/>
          </a:lnRef>
          <a:fillRef idx="0">
            <a:schemeClr val="accent6"/>
          </a:fillRef>
          <a:effectRef idx="2">
            <a:schemeClr val="accent6"/>
          </a:effectRef>
          <a:fontRef idx="minor">
            <a:schemeClr val="tx1"/>
          </a:fontRef>
        </p:style>
      </p:cxnSp>
      <p:cxnSp>
        <p:nvCxnSpPr>
          <p:cNvPr id="46" name="直接连接符 45"/>
          <p:cNvCxnSpPr/>
          <p:nvPr/>
        </p:nvCxnSpPr>
        <p:spPr>
          <a:xfrm>
            <a:off x="5446590" y="2485623"/>
            <a:ext cx="175721" cy="539336"/>
          </a:xfrm>
          <a:prstGeom prst="line">
            <a:avLst/>
          </a:prstGeom>
        </p:spPr>
        <p:style>
          <a:lnRef idx="3">
            <a:schemeClr val="accent4"/>
          </a:lnRef>
          <a:fillRef idx="0">
            <a:schemeClr val="accent4"/>
          </a:fillRef>
          <a:effectRef idx="2">
            <a:schemeClr val="accent4"/>
          </a:effectRef>
          <a:fontRef idx="minor">
            <a:schemeClr val="tx1"/>
          </a:fontRef>
        </p:style>
      </p:cxnSp>
      <p:cxnSp>
        <p:nvCxnSpPr>
          <p:cNvPr id="47" name="直接连接符 46"/>
          <p:cNvCxnSpPr/>
          <p:nvPr/>
        </p:nvCxnSpPr>
        <p:spPr>
          <a:xfrm flipV="1">
            <a:off x="5323217" y="2605181"/>
            <a:ext cx="433639" cy="288212"/>
          </a:xfrm>
          <a:prstGeom prst="line">
            <a:avLst/>
          </a:prstGeom>
        </p:spPr>
        <p:style>
          <a:lnRef idx="3">
            <a:schemeClr val="accent4"/>
          </a:lnRef>
          <a:fillRef idx="0">
            <a:schemeClr val="accent4"/>
          </a:fillRef>
          <a:effectRef idx="2">
            <a:schemeClr val="accent4"/>
          </a:effectRef>
          <a:fontRef idx="minor">
            <a:schemeClr val="tx1"/>
          </a:fontRef>
        </p:style>
      </p:cxnSp>
      <p:sp>
        <p:nvSpPr>
          <p:cNvPr id="57" name="文本框 56"/>
          <p:cNvSpPr txBox="1"/>
          <p:nvPr/>
        </p:nvSpPr>
        <p:spPr>
          <a:xfrm>
            <a:off x="142399" y="4885204"/>
            <a:ext cx="7391742" cy="923330"/>
          </a:xfrm>
          <a:prstGeom prst="rect">
            <a:avLst/>
          </a:prstGeom>
          <a:noFill/>
        </p:spPr>
        <p:txBody>
          <a:bodyPr wrap="square" rtlCol="0">
            <a:spAutoFit/>
          </a:bodyPr>
          <a:lstStyle/>
          <a:p>
            <a:r>
              <a:rPr lang="zh-CN" altLang="en-US" dirty="0" smtClean="0"/>
              <a:t>同一个局域网当中的终端之间进行通讯的基础是处于同一个网段中，一个路由器至少有两个网卡，能够</a:t>
            </a:r>
            <a:r>
              <a:rPr lang="zh-CN" altLang="en-US" dirty="0" smtClean="0">
                <a:solidFill>
                  <a:srgbClr val="FF0000"/>
                </a:solidFill>
              </a:rPr>
              <a:t>链接不同网段的网络使之</a:t>
            </a:r>
            <a:r>
              <a:rPr lang="zh-CN" altLang="en-US" smtClean="0">
                <a:solidFill>
                  <a:srgbClr val="FF0000"/>
                </a:solidFill>
              </a:rPr>
              <a:t>可以通信（了解即可）</a:t>
            </a:r>
            <a:endParaRPr lang="en-US" altLang="zh-CN" dirty="0" smtClean="0">
              <a:solidFill>
                <a:srgbClr val="FF0000"/>
              </a:solidFill>
            </a:endParaRPr>
          </a:p>
        </p:txBody>
      </p:sp>
      <p:sp>
        <p:nvSpPr>
          <p:cNvPr id="58" name="右箭头 57"/>
          <p:cNvSpPr/>
          <p:nvPr/>
        </p:nvSpPr>
        <p:spPr>
          <a:xfrm>
            <a:off x="2788862" y="3815429"/>
            <a:ext cx="1658497" cy="46090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192.168.1.X</a:t>
            </a:r>
            <a:endParaRPr lang="zh-CN" altLang="en-US" dirty="0"/>
          </a:p>
        </p:txBody>
      </p:sp>
      <p:sp>
        <p:nvSpPr>
          <p:cNvPr id="59" name="右箭头 58"/>
          <p:cNvSpPr/>
          <p:nvPr/>
        </p:nvSpPr>
        <p:spPr>
          <a:xfrm flipH="1">
            <a:off x="6466198" y="3913353"/>
            <a:ext cx="1635249" cy="46090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192.168.2.X</a:t>
            </a:r>
            <a:endParaRPr lang="zh-CN"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en-US" altLang="zh-CN" dirty="0" smtClean="0"/>
              <a:t>TCP</a:t>
            </a:r>
            <a:endParaRPr lang="zh-CN" altLang="en-US" dirty="0"/>
          </a:p>
        </p:txBody>
      </p:sp>
      <p:sp>
        <p:nvSpPr>
          <p:cNvPr id="3" name="内容占位符 2"/>
          <p:cNvSpPr>
            <a:spLocks noGrp="1"/>
          </p:cNvSpPr>
          <p:nvPr>
            <p:ph idx="1"/>
          </p:nvPr>
        </p:nvSpPr>
        <p:spPr/>
        <p:txBody>
          <a:bodyPr/>
          <a:lstStyle/>
          <a:p>
            <a:pPr marL="0" indent="0">
              <a:buNone/>
            </a:pPr>
            <a:r>
              <a:rPr lang="zh-CN" altLang="en-US" dirty="0"/>
              <a:t>网络通信</a:t>
            </a:r>
            <a:r>
              <a:rPr lang="zh-CN" altLang="en-US" smtClean="0"/>
              <a:t>的方式：</a:t>
            </a:r>
            <a:r>
              <a:rPr lang="en-US" altLang="zh-CN" dirty="0" smtClean="0"/>
              <a:t>TCP</a:t>
            </a:r>
            <a:r>
              <a:rPr lang="zh-CN" altLang="en-US" dirty="0" smtClean="0"/>
              <a:t>、</a:t>
            </a:r>
            <a:r>
              <a:rPr lang="en-US" altLang="zh-CN" dirty="0" smtClean="0"/>
              <a:t>UDP</a:t>
            </a:r>
            <a:endParaRPr lang="en-US" altLang="zh-CN" dirty="0" smtClean="0"/>
          </a:p>
          <a:p>
            <a:pPr marL="0" indent="0">
              <a:buNone/>
            </a:pPr>
            <a:r>
              <a:rPr lang="en-US" altLang="zh-CN" dirty="0" smtClean="0"/>
              <a:t>TCP</a:t>
            </a:r>
            <a:r>
              <a:rPr lang="zh-CN" altLang="en-US" dirty="0" smtClean="0"/>
              <a:t>：传输控制协议（使用情况多于</a:t>
            </a:r>
            <a:r>
              <a:rPr lang="en-US" altLang="zh-CN" dirty="0" err="1" smtClean="0"/>
              <a:t>udp</a:t>
            </a:r>
            <a:r>
              <a:rPr lang="zh-CN" altLang="en-US" dirty="0" smtClean="0"/>
              <a:t>）</a:t>
            </a:r>
            <a:endParaRPr lang="en-US" altLang="zh-CN" dirty="0" smtClean="0"/>
          </a:p>
          <a:p>
            <a:pPr marL="0" indent="0">
              <a:buNone/>
            </a:pPr>
            <a:r>
              <a:rPr lang="en-US" altLang="zh-CN" dirty="0"/>
              <a:t>	</a:t>
            </a:r>
            <a:r>
              <a:rPr lang="zh-CN" altLang="en-US" dirty="0" smtClean="0"/>
              <a:t>稳定：保证数据一定能收到</a:t>
            </a:r>
            <a:endParaRPr lang="en-US" altLang="zh-CN" dirty="0" smtClean="0"/>
          </a:p>
          <a:p>
            <a:pPr marL="0" indent="0">
              <a:buNone/>
            </a:pPr>
            <a:r>
              <a:rPr lang="en-US" altLang="zh-CN" dirty="0"/>
              <a:t>	</a:t>
            </a:r>
            <a:r>
              <a:rPr lang="zh-CN" altLang="en-US" dirty="0" smtClean="0"/>
              <a:t>相对</a:t>
            </a:r>
            <a:r>
              <a:rPr lang="en-US" altLang="zh-CN" dirty="0" smtClean="0"/>
              <a:t>UDP</a:t>
            </a:r>
            <a:r>
              <a:rPr lang="zh-CN" altLang="en-US" smtClean="0"/>
              <a:t>会慢一点</a:t>
            </a:r>
            <a:br>
              <a:rPr lang="en-US" altLang="zh-CN" dirty="0" smtClean="0"/>
            </a:br>
            <a:r>
              <a:rPr lang="en-US" altLang="zh-CN" dirty="0" smtClean="0"/>
              <a:t>	web</a:t>
            </a:r>
            <a:r>
              <a:rPr lang="zh-CN" altLang="en-US" dirty="0" smtClean="0"/>
              <a:t>服务器一般都使用</a:t>
            </a:r>
            <a:r>
              <a:rPr lang="en-US" altLang="zh-CN" dirty="0" smtClean="0"/>
              <a:t>TCP</a:t>
            </a:r>
            <a:r>
              <a:rPr lang="zh-CN" altLang="en-US" dirty="0" smtClean="0"/>
              <a:t>（</a:t>
            </a:r>
            <a:r>
              <a:rPr lang="zh-CN" altLang="en-US" smtClean="0"/>
              <a:t>银行转账，稳定比快要重要）</a:t>
            </a:r>
            <a:br>
              <a:rPr lang="en-US" altLang="zh-CN" dirty="0" smtClean="0"/>
            </a:br>
            <a:endParaRPr lang="en-US" altLang="zh-CN" dirty="0" smtClean="0"/>
          </a:p>
          <a:p>
            <a:pPr marL="0" indent="0">
              <a:buNone/>
            </a:pPr>
            <a:r>
              <a:rPr lang="en-US" altLang="zh-CN" dirty="0" smtClean="0"/>
              <a:t>TCP</a:t>
            </a:r>
            <a:r>
              <a:rPr lang="zh-CN" altLang="en-US" dirty="0" smtClean="0"/>
              <a:t>通信模型：</a:t>
            </a:r>
            <a:endParaRPr lang="en-US" altLang="zh-CN" dirty="0" smtClean="0"/>
          </a:p>
          <a:p>
            <a:pPr marL="0" indent="0">
              <a:buNone/>
            </a:pPr>
            <a:r>
              <a:rPr lang="en-US" altLang="zh-CN" dirty="0"/>
              <a:t>	</a:t>
            </a:r>
            <a:r>
              <a:rPr lang="zh-CN" altLang="en-US" dirty="0" smtClean="0">
                <a:solidFill>
                  <a:srgbClr val="C00000"/>
                </a:solidFill>
              </a:rPr>
              <a:t>在通信之前</a:t>
            </a:r>
            <a:r>
              <a:rPr lang="zh-CN" altLang="en-US" dirty="0" smtClean="0"/>
              <a:t>，必须</a:t>
            </a:r>
            <a:r>
              <a:rPr lang="zh-CN" altLang="en-US" dirty="0" smtClean="0">
                <a:solidFill>
                  <a:srgbClr val="C00000"/>
                </a:solidFill>
              </a:rPr>
              <a:t>先等待</a:t>
            </a:r>
            <a:r>
              <a:rPr lang="zh-CN" altLang="en-US" dirty="0" smtClean="0"/>
              <a:t>建立链接</a:t>
            </a:r>
            <a:br>
              <a:rPr lang="zh-CN" altLang="en-US" dirty="0" smtClean="0"/>
            </a:br>
            <a:br>
              <a:rPr lang="zh-CN" altLang="en-US" dirty="0" smtClean="0"/>
            </a:br>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en-US" altLang="zh-CN" dirty="0" smtClean="0"/>
              <a:t>TCP</a:t>
            </a:r>
            <a:endParaRPr lang="zh-CN" altLang="en-US" dirty="0"/>
          </a:p>
        </p:txBody>
      </p:sp>
      <p:sp>
        <p:nvSpPr>
          <p:cNvPr id="3" name="内容占位符 2"/>
          <p:cNvSpPr>
            <a:spLocks noGrp="1"/>
          </p:cNvSpPr>
          <p:nvPr>
            <p:ph idx="1"/>
          </p:nvPr>
        </p:nvSpPr>
        <p:spPr/>
        <p:txBody>
          <a:bodyPr/>
          <a:lstStyle/>
          <a:p>
            <a:pPr marL="0" indent="0">
              <a:buNone/>
            </a:pPr>
            <a:br>
              <a:rPr lang="zh-CN" altLang="en-US" dirty="0" smtClean="0"/>
            </a:br>
            <a:br>
              <a:rPr lang="zh-CN" altLang="en-US" dirty="0" smtClean="0"/>
            </a:b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2629" y="886460"/>
            <a:ext cx="3825511" cy="5363216"/>
          </a:xfrm>
          <a:prstGeom prst="rect">
            <a:avLst/>
          </a:prstGeom>
        </p:spPr>
      </p:pic>
      <p:sp>
        <p:nvSpPr>
          <p:cNvPr id="5" name="右箭头 4"/>
          <p:cNvSpPr/>
          <p:nvPr/>
        </p:nvSpPr>
        <p:spPr>
          <a:xfrm flipH="1">
            <a:off x="7778838" y="2065326"/>
            <a:ext cx="2369714" cy="52803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smtClean="0">
                <a:ln>
                  <a:noFill/>
                </a:ln>
                <a:solidFill>
                  <a:srgbClr val="FFFFFF"/>
                </a:solidFill>
                <a:effectLst/>
                <a:uLnTx/>
                <a:uFillTx/>
                <a:latin typeface="Arial" panose="020B0604020202020204"/>
                <a:ea typeface="宋体" panose="02010600030101010101" pitchFamily="2" charset="-122"/>
                <a:cs typeface="+mn-cs"/>
              </a:rPr>
              <a:t>设置最大连接数</a:t>
            </a:r>
            <a:endParaRPr kumimoji="0" lang="zh-CN" altLang="en-US" sz="18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cs typeface="+mn-cs"/>
            </a:endParaRPr>
          </a:p>
        </p:txBody>
      </p:sp>
      <p:sp>
        <p:nvSpPr>
          <p:cNvPr id="7" name="左箭头 6"/>
          <p:cNvSpPr/>
          <p:nvPr/>
        </p:nvSpPr>
        <p:spPr>
          <a:xfrm>
            <a:off x="7778838" y="2622587"/>
            <a:ext cx="2369714" cy="386366"/>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rgbClr val="FFFFFF"/>
                </a:solidFill>
                <a:effectLst/>
                <a:uLnTx/>
                <a:uFillTx/>
                <a:latin typeface="Arial" panose="020B0604020202020204"/>
                <a:ea typeface="宋体" panose="02010600030101010101" pitchFamily="2" charset="-122"/>
                <a:cs typeface="+mn-cs"/>
              </a:rPr>
              <a:t>等待接受</a:t>
            </a:r>
            <a:r>
              <a:rPr kumimoji="0" lang="en-US" altLang="zh-CN" sz="1800" b="0" i="0" u="none" strike="noStrike" kern="1200" cap="none" spc="0" normalizeH="0" baseline="0" noProof="0" dirty="0" smtClean="0">
                <a:ln>
                  <a:noFill/>
                </a:ln>
                <a:solidFill>
                  <a:srgbClr val="FFFFFF"/>
                </a:solidFill>
                <a:effectLst/>
                <a:uLnTx/>
                <a:uFillTx/>
                <a:latin typeface="Arial" panose="020B0604020202020204"/>
                <a:ea typeface="宋体" panose="02010600030101010101" pitchFamily="2" charset="-122"/>
                <a:cs typeface="+mn-cs"/>
              </a:rPr>
              <a:t>socket</a:t>
            </a:r>
            <a:r>
              <a:rPr kumimoji="0" lang="zh-CN" altLang="en-US" sz="18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cs typeface="+mn-cs"/>
              </a:rPr>
              <a:t>连接</a:t>
            </a:r>
            <a:endParaRPr kumimoji="0" lang="zh-CN" altLang="en-US" sz="18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cs typeface="+mn-cs"/>
            </a:endParaRPr>
          </a:p>
        </p:txBody>
      </p:sp>
      <p:sp>
        <p:nvSpPr>
          <p:cNvPr id="8" name="右箭头 7"/>
          <p:cNvSpPr/>
          <p:nvPr/>
        </p:nvSpPr>
        <p:spPr>
          <a:xfrm>
            <a:off x="2884869" y="3220958"/>
            <a:ext cx="1519706" cy="34711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srgbClr val="FFFFFF"/>
                </a:solidFill>
                <a:effectLst/>
                <a:uLnTx/>
                <a:uFillTx/>
                <a:latin typeface="Arial" panose="020B0604020202020204"/>
                <a:ea typeface="宋体" panose="02010600030101010101" pitchFamily="2" charset="-122"/>
                <a:cs typeface="+mn-cs"/>
              </a:rPr>
              <a:t>连接、拨打</a:t>
            </a:r>
            <a:endParaRPr kumimoji="0" lang="zh-CN" altLang="en-US" sz="1800" b="0" i="0" u="none" strike="noStrike" kern="1200" cap="none" spc="0" normalizeH="0" baseline="0" noProof="0" dirty="0">
              <a:ln>
                <a:noFill/>
              </a:ln>
              <a:solidFill>
                <a:srgbClr val="FFFFFF"/>
              </a:solidFill>
              <a:effectLst/>
              <a:uLnTx/>
              <a:uFillTx/>
              <a:latin typeface="Arial" panose="020B0604020202020204"/>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zh-CN" altLang="en-US" dirty="0"/>
              <a:t>网络基础</a:t>
            </a:r>
            <a:r>
              <a:rPr lang="en-US" altLang="zh-CN" dirty="0"/>
              <a:t>-IP</a:t>
            </a:r>
            <a:r>
              <a:rPr lang="zh-CN" altLang="en-US" dirty="0"/>
              <a:t>地址</a:t>
            </a:r>
            <a:endParaRPr lang="zh-CN" altLang="en-US" dirty="0"/>
          </a:p>
        </p:txBody>
      </p:sp>
      <p:sp>
        <p:nvSpPr>
          <p:cNvPr id="3" name="内容占位符 2"/>
          <p:cNvSpPr>
            <a:spLocks noGrp="1"/>
          </p:cNvSpPr>
          <p:nvPr>
            <p:ph idx="1"/>
          </p:nvPr>
        </p:nvSpPr>
        <p:spPr/>
        <p:txBody>
          <a:bodyPr/>
          <a:lstStyle/>
          <a:p>
            <a:r>
              <a:rPr lang="zh-CN" altLang="en-US" dirty="0"/>
              <a:t>私有</a:t>
            </a:r>
            <a:r>
              <a:rPr lang="en-US" altLang="zh-CN" b="1" dirty="0" smtClean="0"/>
              <a:t>IP</a:t>
            </a:r>
            <a:r>
              <a:rPr lang="zh-CN" altLang="en-US" b="1" dirty="0" smtClean="0"/>
              <a:t>：本地局域网上的</a:t>
            </a:r>
            <a:r>
              <a:rPr lang="en-US" altLang="zh-CN" b="1" dirty="0" smtClean="0"/>
              <a:t>IP</a:t>
            </a:r>
            <a:r>
              <a:rPr lang="zh-CN" altLang="en-US" b="1" dirty="0" smtClean="0"/>
              <a:t>，</a:t>
            </a:r>
            <a:r>
              <a:rPr lang="zh-CN" altLang="en-US" dirty="0"/>
              <a:t>专门为组织机构内部</a:t>
            </a:r>
            <a:r>
              <a:rPr lang="zh-CN" altLang="en-US" dirty="0" smtClean="0"/>
              <a:t>使用</a:t>
            </a:r>
            <a:endParaRPr lang="en-US" altLang="zh-CN" dirty="0" smtClean="0"/>
          </a:p>
          <a:p>
            <a:r>
              <a:rPr lang="zh-CN" altLang="en-US" dirty="0" smtClean="0"/>
              <a:t>在</a:t>
            </a:r>
            <a:r>
              <a:rPr lang="zh-CN" altLang="en-US" dirty="0"/>
              <a:t>这么多⽹络</a:t>
            </a:r>
            <a:r>
              <a:rPr lang="en-US" altLang="zh-CN" dirty="0"/>
              <a:t>IP</a:t>
            </a:r>
            <a:r>
              <a:rPr lang="zh-CN" altLang="en-US" dirty="0"/>
              <a:t>中， 国际规定有⼀部分</a:t>
            </a:r>
            <a:r>
              <a:rPr lang="en-US" altLang="zh-CN" dirty="0"/>
              <a:t>IP</a:t>
            </a:r>
            <a:r>
              <a:rPr lang="zh-CN" altLang="en-US" dirty="0"/>
              <a:t>地址是⽤于我们的局域⽹使⽤， </a:t>
            </a:r>
            <a:r>
              <a:rPr lang="zh-CN" altLang="en-US" dirty="0" smtClean="0"/>
              <a:t>属于</a:t>
            </a:r>
            <a:r>
              <a:rPr lang="zh-CN" altLang="en-US" dirty="0"/>
              <a:t>私⽹</a:t>
            </a:r>
            <a:r>
              <a:rPr lang="en-US" altLang="zh-CN" dirty="0"/>
              <a:t>IP</a:t>
            </a:r>
            <a:r>
              <a:rPr lang="zh-CN" altLang="en-US" dirty="0"/>
              <a:t>， 不在公⽹中使⽤的， 它们的范围是：</a:t>
            </a:r>
            <a:endParaRPr lang="en-US" altLang="zh-CN" dirty="0"/>
          </a:p>
          <a:p>
            <a:pPr lvl="1"/>
            <a:r>
              <a:rPr lang="en-US" altLang="zh-CN" dirty="0"/>
              <a:t>10.0.0.0</a:t>
            </a:r>
            <a:r>
              <a:rPr lang="zh-CN" altLang="en-US" dirty="0"/>
              <a:t>～</a:t>
            </a:r>
            <a:r>
              <a:rPr lang="en-US" altLang="zh-CN" dirty="0"/>
              <a:t>10.255.255.255</a:t>
            </a:r>
            <a:endParaRPr lang="en-US" altLang="zh-CN" dirty="0"/>
          </a:p>
          <a:p>
            <a:pPr lvl="1"/>
            <a:r>
              <a:rPr lang="en-US" altLang="zh-CN" dirty="0"/>
              <a:t>172.16.0.0</a:t>
            </a:r>
            <a:r>
              <a:rPr lang="zh-CN" altLang="en-US" dirty="0"/>
              <a:t>～</a:t>
            </a:r>
            <a:r>
              <a:rPr lang="en-US" altLang="zh-CN" dirty="0"/>
              <a:t>172.31.255.255</a:t>
            </a:r>
            <a:r>
              <a:rPr lang="zh-CN" altLang="en-US" dirty="0"/>
              <a:t> </a:t>
            </a:r>
            <a:endParaRPr lang="en-US" altLang="zh-CN" dirty="0"/>
          </a:p>
          <a:p>
            <a:pPr lvl="1"/>
            <a:r>
              <a:rPr lang="en-US" altLang="zh-CN" dirty="0"/>
              <a:t>192.168.0.0</a:t>
            </a:r>
            <a:r>
              <a:rPr lang="zh-CN" altLang="en-US" dirty="0"/>
              <a:t>～</a:t>
            </a:r>
            <a:r>
              <a:rPr lang="en-US" altLang="zh-CN" dirty="0"/>
              <a:t>192.168.255.255</a:t>
            </a:r>
            <a:r>
              <a:rPr lang="zh-CN" altLang="en-US" dirty="0"/>
              <a:t> </a:t>
            </a:r>
            <a:endParaRPr lang="en-US" altLang="zh-CN" dirty="0" smtClean="0"/>
          </a:p>
          <a:p>
            <a:pPr lvl="1"/>
            <a:r>
              <a:rPr lang="zh-CN" altLang="en-US" dirty="0" smtClean="0"/>
              <a:t>私有</a:t>
            </a:r>
            <a:r>
              <a:rPr lang="en-US" altLang="zh-CN" dirty="0" smtClean="0"/>
              <a:t>IP</a:t>
            </a:r>
            <a:r>
              <a:rPr lang="zh-CN" altLang="en-US" dirty="0" smtClean="0"/>
              <a:t>：局域网通信，内部访问，不能在外网公用。私有</a:t>
            </a:r>
            <a:r>
              <a:rPr lang="en-US" altLang="zh-CN" dirty="0"/>
              <a:t>IP</a:t>
            </a:r>
            <a:r>
              <a:rPr lang="zh-CN" altLang="en-US" dirty="0"/>
              <a:t>禁止出现在</a:t>
            </a:r>
            <a:r>
              <a:rPr lang="en-US" altLang="zh-CN" dirty="0"/>
              <a:t>Internet</a:t>
            </a:r>
            <a:r>
              <a:rPr lang="zh-CN" altLang="en-US" dirty="0"/>
              <a:t>中</a:t>
            </a:r>
            <a:r>
              <a:rPr lang="zh-CN" altLang="en-US" dirty="0" smtClean="0"/>
              <a:t>，来自</a:t>
            </a:r>
            <a:r>
              <a:rPr lang="zh-CN" altLang="en-US" dirty="0"/>
              <a:t>于私有</a:t>
            </a:r>
            <a:r>
              <a:rPr lang="en-US" altLang="zh-CN" dirty="0"/>
              <a:t>IP</a:t>
            </a:r>
            <a:r>
              <a:rPr lang="zh-CN" altLang="en-US" dirty="0"/>
              <a:t>的流量全部都会阻止并</a:t>
            </a:r>
            <a:r>
              <a:rPr lang="zh-CN" altLang="en-US" dirty="0" smtClean="0"/>
              <a:t>丢掉</a:t>
            </a:r>
            <a:endParaRPr lang="en-US" altLang="zh-CN" dirty="0" smtClean="0"/>
          </a:p>
          <a:p>
            <a:pPr lvl="1"/>
            <a:r>
              <a:rPr lang="zh-CN" altLang="en-US" dirty="0"/>
              <a:t>公有</a:t>
            </a:r>
            <a:r>
              <a:rPr lang="en-US" altLang="zh-CN" dirty="0" smtClean="0"/>
              <a:t>IP</a:t>
            </a:r>
            <a:r>
              <a:rPr lang="zh-CN" altLang="en-US" dirty="0" smtClean="0"/>
              <a:t>：全球访问</a:t>
            </a:r>
            <a:endParaRPr lang="en-US" altLang="zh-CN" dirty="0"/>
          </a:p>
          <a:p>
            <a:r>
              <a:rPr lang="en-US" altLang="zh-CN" dirty="0" smtClean="0"/>
              <a:t>IP</a:t>
            </a:r>
            <a:r>
              <a:rPr lang="zh-CN" altLang="en-US" dirty="0" smtClean="0"/>
              <a:t>地址</a:t>
            </a:r>
            <a:r>
              <a:rPr lang="en-US" altLang="zh-CN" dirty="0" smtClean="0"/>
              <a:t>127</a:t>
            </a:r>
            <a:r>
              <a:rPr lang="zh-CN" altLang="en-US" dirty="0" smtClean="0"/>
              <a:t>． </a:t>
            </a:r>
            <a:r>
              <a:rPr lang="en-US" altLang="zh-CN" dirty="0" smtClean="0"/>
              <a:t>0</a:t>
            </a:r>
            <a:r>
              <a:rPr lang="zh-CN" altLang="en-US" dirty="0" smtClean="0"/>
              <a:t>． </a:t>
            </a:r>
            <a:r>
              <a:rPr lang="en-US" altLang="zh-CN" dirty="0" smtClean="0"/>
              <a:t>0</a:t>
            </a:r>
            <a:r>
              <a:rPr lang="zh-CN" altLang="en-US" dirty="0" smtClean="0"/>
              <a:t>． </a:t>
            </a:r>
            <a:r>
              <a:rPr lang="en-US" altLang="zh-CN" dirty="0" smtClean="0"/>
              <a:t>1~127</a:t>
            </a:r>
            <a:r>
              <a:rPr lang="zh-CN" altLang="en-US" dirty="0" smtClean="0"/>
              <a:t>． </a:t>
            </a:r>
            <a:r>
              <a:rPr lang="en-US" altLang="zh-CN" dirty="0" smtClean="0"/>
              <a:t>255</a:t>
            </a:r>
            <a:r>
              <a:rPr lang="zh-CN" altLang="en-US" dirty="0" smtClean="0"/>
              <a:t>． </a:t>
            </a:r>
            <a:r>
              <a:rPr lang="en-US" altLang="zh-CN" dirty="0" smtClean="0"/>
              <a:t>255</a:t>
            </a:r>
            <a:r>
              <a:rPr lang="zh-CN" altLang="en-US" dirty="0" smtClean="0"/>
              <a:t>． </a:t>
            </a:r>
            <a:r>
              <a:rPr lang="en-US" altLang="zh-CN" dirty="0" smtClean="0"/>
              <a:t>255</a:t>
            </a:r>
            <a:r>
              <a:rPr lang="zh-CN" altLang="en-US" dirty="0" smtClean="0"/>
              <a:t>⽤于回路测试</a:t>
            </a:r>
            <a:endParaRPr lang="en-US" altLang="zh-CN" dirty="0" smtClean="0"/>
          </a:p>
          <a:p>
            <a:pPr lvl="1"/>
            <a:r>
              <a:rPr lang="zh-CN" altLang="en-US" dirty="0" smtClean="0"/>
              <a:t>测试当前计算机的网络通信协议</a:t>
            </a:r>
            <a:endParaRPr lang="en-US" altLang="zh-CN" dirty="0" smtClean="0"/>
          </a:p>
          <a:p>
            <a:pPr lvl="1"/>
            <a:r>
              <a:rPr lang="zh-CN" altLang="en-US" dirty="0" smtClean="0"/>
              <a:t>如</a:t>
            </a:r>
            <a:r>
              <a:rPr lang="zh-CN" altLang="en-US" dirty="0"/>
              <a:t>： </a:t>
            </a:r>
            <a:r>
              <a:rPr lang="en-US" altLang="zh-CN" dirty="0"/>
              <a:t>127.0.0.1</a:t>
            </a:r>
            <a:r>
              <a:rPr lang="zh-CN" altLang="en-US" dirty="0"/>
              <a:t>可以代表本机</a:t>
            </a:r>
            <a:r>
              <a:rPr lang="en-US" altLang="zh-CN" dirty="0"/>
              <a:t>IP</a:t>
            </a:r>
            <a:r>
              <a:rPr lang="zh-CN" altLang="en-US" dirty="0"/>
              <a:t>地址， ⽤ </a:t>
            </a:r>
            <a:r>
              <a:rPr lang="en-US" altLang="zh-CN" dirty="0"/>
              <a:t>http://127.0.0.1 </a:t>
            </a:r>
            <a:r>
              <a:rPr lang="zh-CN" altLang="en-US" dirty="0"/>
              <a:t>就可以测试本机中配置的</a:t>
            </a:r>
            <a:r>
              <a:rPr lang="en-US" altLang="zh-CN" dirty="0"/>
              <a:t>Web</a:t>
            </a:r>
            <a:r>
              <a:rPr lang="zh-CN" altLang="en-US" dirty="0" smtClean="0"/>
              <a:t>服务器</a:t>
            </a:r>
            <a:endParaRPr lang="en-US" altLang="zh-CN" dirty="0" smtClean="0"/>
          </a:p>
          <a:p>
            <a:pPr lvl="1"/>
            <a:r>
              <a:rPr lang="zh-CN" altLang="en-US" dirty="0"/>
              <a:t>常用来</a:t>
            </a:r>
            <a:r>
              <a:rPr lang="en-US" altLang="zh-CN" dirty="0"/>
              <a:t>ping 127.0.0.1</a:t>
            </a:r>
            <a:r>
              <a:rPr lang="zh-CN" altLang="en-US" dirty="0"/>
              <a:t>来看本地</a:t>
            </a:r>
            <a:r>
              <a:rPr lang="en-US" altLang="zh-CN" dirty="0" err="1"/>
              <a:t>ip</a:t>
            </a:r>
            <a:r>
              <a:rPr lang="en-US" altLang="zh-CN" dirty="0"/>
              <a:t>/</a:t>
            </a:r>
            <a:r>
              <a:rPr lang="en-US" altLang="zh-CN" dirty="0" err="1"/>
              <a:t>tcp</a:t>
            </a:r>
            <a:r>
              <a:rPr lang="zh-CN" altLang="en-US" dirty="0"/>
              <a:t>正不正常，如能</a:t>
            </a:r>
            <a:r>
              <a:rPr lang="en-US" altLang="zh-CN" dirty="0"/>
              <a:t>ping</a:t>
            </a:r>
            <a:r>
              <a:rPr lang="zh-CN" altLang="en-US" dirty="0"/>
              <a:t>通即可正常</a:t>
            </a:r>
            <a:r>
              <a:rPr lang="zh-CN" altLang="en-US" dirty="0" smtClean="0"/>
              <a:t>使用 </a:t>
            </a: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en-US" altLang="zh-CN" dirty="0"/>
              <a:t>TCP</a:t>
            </a:r>
            <a:r>
              <a:rPr lang="zh-CN" altLang="en-US" dirty="0"/>
              <a:t>的三次握手</a:t>
            </a:r>
            <a:endParaRPr lang="zh-CN" altLang="en-US" dirty="0"/>
          </a:p>
        </p:txBody>
      </p:sp>
      <p:pic>
        <p:nvPicPr>
          <p:cNvPr id="8" name="内容占位符 7"/>
          <p:cNvPicPr>
            <a:picLocks noGrp="1" noChangeAspect="1"/>
          </p:cNvPicPr>
          <p:nvPr>
            <p:ph idx="1"/>
          </p:nvPr>
        </p:nvPicPr>
        <p:blipFill>
          <a:blip r:embed="rId1"/>
          <a:stretch>
            <a:fillRect/>
          </a:stretch>
        </p:blipFill>
        <p:spPr>
          <a:xfrm>
            <a:off x="5395032" y="2156665"/>
            <a:ext cx="6836786" cy="3548676"/>
          </a:xfrm>
          <a:prstGeom prst="rect">
            <a:avLst/>
          </a:prstGeom>
        </p:spPr>
      </p:pic>
      <p:sp>
        <p:nvSpPr>
          <p:cNvPr id="3" name="文本框 2"/>
          <p:cNvSpPr txBox="1"/>
          <p:nvPr/>
        </p:nvSpPr>
        <p:spPr>
          <a:xfrm>
            <a:off x="0" y="1030309"/>
            <a:ext cx="5254581" cy="5078313"/>
          </a:xfrm>
          <a:prstGeom prst="rect">
            <a:avLst/>
          </a:prstGeom>
          <a:noFill/>
        </p:spPr>
        <p:txBody>
          <a:bodyPr wrap="square" rtlCol="0">
            <a:spAutoFit/>
          </a:bodyPr>
          <a:lstStyle/>
          <a:p>
            <a:r>
              <a:rPr lang="zh-CN" altLang="en-US" dirty="0">
                <a:latin typeface="微软雅黑" panose="020B0503020204020204" charset="-122"/>
                <a:ea typeface="微软雅黑" panose="020B0503020204020204" charset="-122"/>
              </a:rPr>
              <a:t>第一次握手：建立连接时，客户端发送</a:t>
            </a:r>
            <a:r>
              <a:rPr lang="en-US" altLang="zh-CN" dirty="0">
                <a:latin typeface="微软雅黑" panose="020B0503020204020204" charset="-122"/>
                <a:ea typeface="微软雅黑" panose="020B0503020204020204" charset="-122"/>
              </a:rPr>
              <a:t>SYN</a:t>
            </a:r>
            <a:r>
              <a:rPr lang="zh-CN" altLang="en-US" dirty="0">
                <a:latin typeface="微软雅黑" panose="020B0503020204020204" charset="-122"/>
                <a:ea typeface="微软雅黑" panose="020B0503020204020204" charset="-122"/>
              </a:rPr>
              <a:t>（请求同步）包到服务器，并进入</a:t>
            </a:r>
            <a:r>
              <a:rPr lang="en-US" altLang="zh-CN" dirty="0">
                <a:latin typeface="微软雅黑" panose="020B0503020204020204" charset="-122"/>
                <a:ea typeface="微软雅黑" panose="020B0503020204020204" charset="-122"/>
              </a:rPr>
              <a:t>SYN_SENT</a:t>
            </a:r>
            <a:r>
              <a:rPr lang="zh-CN" altLang="en-US" dirty="0">
                <a:latin typeface="微软雅黑" panose="020B0503020204020204" charset="-122"/>
                <a:ea typeface="微软雅黑" panose="020B0503020204020204" charset="-122"/>
              </a:rPr>
              <a:t>（请求连接）状态，等待服务器确认</a:t>
            </a:r>
            <a:endParaRPr lang="zh-CN" altLang="en-US" dirty="0">
              <a:latin typeface="微软雅黑" panose="020B0503020204020204" charset="-122"/>
              <a:ea typeface="微软雅黑" panose="020B0503020204020204" charset="-122"/>
            </a:endParaRPr>
          </a:p>
          <a:p>
            <a:endParaRPr lang="zh-CN" altLang="en-US" dirty="0">
              <a:latin typeface="微软雅黑" panose="020B0503020204020204" charset="-122"/>
              <a:ea typeface="微软雅黑" panose="020B0503020204020204" charset="-122"/>
            </a:endParaRPr>
          </a:p>
          <a:p>
            <a:r>
              <a:rPr lang="zh-CN" altLang="en-US" dirty="0">
                <a:latin typeface="微软雅黑" panose="020B0503020204020204" charset="-122"/>
                <a:ea typeface="微软雅黑" panose="020B0503020204020204" charset="-122"/>
              </a:rPr>
              <a:t>第二次握手：服务器收到</a:t>
            </a:r>
            <a:r>
              <a:rPr lang="en-US" altLang="zh-CN" dirty="0" err="1">
                <a:latin typeface="微软雅黑" panose="020B0503020204020204" charset="-122"/>
                <a:ea typeface="微软雅黑" panose="020B0503020204020204" charset="-122"/>
              </a:rPr>
              <a:t>syn</a:t>
            </a:r>
            <a:r>
              <a:rPr lang="zh-CN" altLang="en-US" dirty="0">
                <a:latin typeface="微软雅黑" panose="020B0503020204020204" charset="-122"/>
                <a:ea typeface="微软雅黑" panose="020B0503020204020204" charset="-122"/>
              </a:rPr>
              <a:t>包，必须确认客户的</a:t>
            </a:r>
            <a:r>
              <a:rPr lang="en-US" altLang="zh-CN" dirty="0">
                <a:latin typeface="微软雅黑" panose="020B0503020204020204" charset="-122"/>
                <a:ea typeface="微软雅黑" panose="020B0503020204020204" charset="-122"/>
              </a:rPr>
              <a:t>SYN</a:t>
            </a:r>
            <a:r>
              <a:rPr lang="zh-CN" altLang="en-US"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rPr>
              <a:t>x+1</a:t>
            </a:r>
            <a:r>
              <a:rPr lang="zh-CN" altLang="en-US" dirty="0">
                <a:latin typeface="微软雅黑" panose="020B0503020204020204" charset="-122"/>
                <a:ea typeface="微软雅黑" panose="020B0503020204020204" charset="-122"/>
              </a:rPr>
              <a:t>），同时自己也发送一个</a:t>
            </a:r>
            <a:r>
              <a:rPr lang="en-US" altLang="zh-CN" dirty="0">
                <a:latin typeface="微软雅黑" panose="020B0503020204020204" charset="-122"/>
                <a:ea typeface="微软雅黑" panose="020B0503020204020204" charset="-122"/>
              </a:rPr>
              <a:t>SYN</a:t>
            </a:r>
            <a:r>
              <a:rPr lang="zh-CN" altLang="en-US" dirty="0">
                <a:latin typeface="微软雅黑" panose="020B0503020204020204" charset="-122"/>
                <a:ea typeface="微软雅黑" panose="020B0503020204020204" charset="-122"/>
              </a:rPr>
              <a:t>包（</a:t>
            </a:r>
            <a:r>
              <a:rPr lang="en-US" altLang="zh-CN" dirty="0" err="1">
                <a:latin typeface="微软雅黑" panose="020B0503020204020204" charset="-122"/>
                <a:ea typeface="微软雅黑" panose="020B0503020204020204" charset="-122"/>
              </a:rPr>
              <a:t>syn</a:t>
            </a:r>
            <a:r>
              <a:rPr lang="en-US" altLang="zh-CN" dirty="0">
                <a:latin typeface="微软雅黑" panose="020B0503020204020204" charset="-122"/>
                <a:ea typeface="微软雅黑" panose="020B0503020204020204" charset="-122"/>
              </a:rPr>
              <a:t>=y</a:t>
            </a:r>
            <a:r>
              <a:rPr lang="zh-CN" altLang="en-US" dirty="0">
                <a:latin typeface="微软雅黑" panose="020B0503020204020204" charset="-122"/>
                <a:ea typeface="微软雅黑" panose="020B0503020204020204" charset="-122"/>
              </a:rPr>
              <a:t>），即</a:t>
            </a:r>
            <a:r>
              <a:rPr lang="en-US" altLang="zh-CN" dirty="0">
                <a:latin typeface="微软雅黑" panose="020B0503020204020204" charset="-122"/>
                <a:ea typeface="微软雅黑" panose="020B0503020204020204" charset="-122"/>
              </a:rPr>
              <a:t>SYN+ACK</a:t>
            </a:r>
            <a:r>
              <a:rPr lang="zh-CN" altLang="en-US" dirty="0">
                <a:latin typeface="微软雅黑" panose="020B0503020204020204" charset="-122"/>
                <a:ea typeface="微软雅黑" panose="020B0503020204020204" charset="-122"/>
              </a:rPr>
              <a:t>包，此时服务器进入</a:t>
            </a:r>
            <a:r>
              <a:rPr lang="en-US" altLang="zh-CN" dirty="0">
                <a:latin typeface="微软雅黑" panose="020B0503020204020204" charset="-122"/>
                <a:ea typeface="微软雅黑" panose="020B0503020204020204" charset="-122"/>
              </a:rPr>
              <a:t>SYN_RECV(SYN</a:t>
            </a:r>
            <a:r>
              <a:rPr lang="zh-CN" altLang="en-US" dirty="0">
                <a:latin typeface="微软雅黑" panose="020B0503020204020204" charset="-122"/>
                <a:ea typeface="微软雅黑" panose="020B0503020204020204" charset="-122"/>
              </a:rPr>
              <a:t>派遣</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状态</a:t>
            </a:r>
            <a:br>
              <a:rPr lang="zh-CN" altLang="en-US" dirty="0">
                <a:latin typeface="微软雅黑" panose="020B0503020204020204" charset="-122"/>
                <a:ea typeface="微软雅黑" panose="020B0503020204020204" charset="-122"/>
              </a:rPr>
            </a:br>
            <a:endParaRPr lang="zh-CN" altLang="en-US" dirty="0">
              <a:latin typeface="微软雅黑" panose="020B0503020204020204" charset="-122"/>
              <a:ea typeface="微软雅黑" panose="020B0503020204020204" charset="-122"/>
            </a:endParaRPr>
          </a:p>
          <a:p>
            <a:r>
              <a:rPr lang="zh-CN" altLang="en-US" dirty="0">
                <a:latin typeface="微软雅黑" panose="020B0503020204020204" charset="-122"/>
                <a:ea typeface="微软雅黑" panose="020B0503020204020204" charset="-122"/>
              </a:rPr>
              <a:t>第三次握手：客户端收到服务器的</a:t>
            </a:r>
            <a:r>
              <a:rPr lang="en-US" altLang="zh-CN" dirty="0">
                <a:latin typeface="微软雅黑" panose="020B0503020204020204" charset="-122"/>
                <a:ea typeface="微软雅黑" panose="020B0503020204020204" charset="-122"/>
              </a:rPr>
              <a:t>SYN</a:t>
            </a:r>
            <a:r>
              <a:rPr lang="zh-CN" altLang="en-US"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rPr>
              <a:t>ACK</a:t>
            </a:r>
            <a:r>
              <a:rPr lang="zh-CN" altLang="en-US" dirty="0">
                <a:latin typeface="微软雅黑" panose="020B0503020204020204" charset="-122"/>
                <a:ea typeface="微软雅黑" panose="020B0503020204020204" charset="-122"/>
              </a:rPr>
              <a:t>包，向服务器发送确认包</a:t>
            </a:r>
            <a:r>
              <a:rPr lang="en-US" altLang="zh-CN" dirty="0">
                <a:latin typeface="微软雅黑" panose="020B0503020204020204" charset="-122"/>
                <a:ea typeface="微软雅黑" panose="020B0503020204020204" charset="-122"/>
              </a:rPr>
              <a:t>ACK(y+1)</a:t>
            </a:r>
            <a:r>
              <a:rPr lang="zh-CN" altLang="en-US" dirty="0">
                <a:latin typeface="微软雅黑" panose="020B0503020204020204" charset="-122"/>
                <a:ea typeface="微软雅黑" panose="020B0503020204020204" charset="-122"/>
              </a:rPr>
              <a:t>，此包发送完毕</a:t>
            </a:r>
            <a:r>
              <a:rPr lang="zh-CN" altLang="en-US" dirty="0" smtClean="0">
                <a:latin typeface="微软雅黑" panose="020B0503020204020204" charset="-122"/>
                <a:ea typeface="微软雅黑" panose="020B0503020204020204" charset="-122"/>
              </a:rPr>
              <a:t>，客户端</a:t>
            </a:r>
            <a:r>
              <a:rPr lang="zh-CN" altLang="en-US" dirty="0">
                <a:latin typeface="微软雅黑" panose="020B0503020204020204" charset="-122"/>
                <a:ea typeface="微软雅黑" panose="020B0503020204020204" charset="-122"/>
              </a:rPr>
              <a:t>和服务器进入</a:t>
            </a:r>
            <a:r>
              <a:rPr lang="en-US" altLang="zh-CN" dirty="0">
                <a:latin typeface="微软雅黑" panose="020B0503020204020204" charset="-122"/>
                <a:ea typeface="微软雅黑" panose="020B0503020204020204" charset="-122"/>
              </a:rPr>
              <a:t>ESTABLISHED</a:t>
            </a:r>
            <a:r>
              <a:rPr lang="zh-CN" altLang="en-US"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rPr>
              <a:t>TCP</a:t>
            </a:r>
            <a:r>
              <a:rPr lang="zh-CN" altLang="en-US" dirty="0">
                <a:latin typeface="微软雅黑" panose="020B0503020204020204" charset="-122"/>
                <a:ea typeface="微软雅黑" panose="020B0503020204020204" charset="-122"/>
              </a:rPr>
              <a:t>连接成功）状态，完成三次握手。客户端与服务器才正式开始传送数据</a:t>
            </a:r>
            <a:endParaRPr lang="zh-CN" altLang="en-US" dirty="0">
              <a:latin typeface="微软雅黑" panose="020B0503020204020204" charset="-122"/>
              <a:ea typeface="微软雅黑" panose="020B0503020204020204" charset="-122"/>
            </a:endParaRPr>
          </a:p>
          <a:p>
            <a:endParaRPr lang="zh-CN" altLang="en-US" dirty="0">
              <a:latin typeface="微软雅黑" panose="020B0503020204020204" charset="-122"/>
              <a:ea typeface="微软雅黑" panose="020B0503020204020204" charset="-122"/>
            </a:endParaRPr>
          </a:p>
          <a:p>
            <a:r>
              <a:rPr lang="zh-CN" altLang="en-US" dirty="0">
                <a:latin typeface="微软雅黑" panose="020B0503020204020204" charset="-122"/>
                <a:ea typeface="微软雅黑" panose="020B0503020204020204" charset="-122"/>
              </a:rPr>
              <a:t>理想状态下，</a:t>
            </a:r>
            <a:r>
              <a:rPr lang="en-US" altLang="zh-CN" dirty="0">
                <a:latin typeface="微软雅黑" panose="020B0503020204020204" charset="-122"/>
                <a:ea typeface="微软雅黑" panose="020B0503020204020204" charset="-122"/>
              </a:rPr>
              <a:t>TCP</a:t>
            </a:r>
            <a:r>
              <a:rPr lang="zh-CN" altLang="en-US" dirty="0">
                <a:latin typeface="微软雅黑" panose="020B0503020204020204" charset="-122"/>
                <a:ea typeface="微软雅黑" panose="020B0503020204020204" charset="-122"/>
              </a:rPr>
              <a:t>连接一旦建立，在通信双方中的任何一方主动关闭连接之前，</a:t>
            </a:r>
            <a:r>
              <a:rPr lang="en-US" altLang="zh-CN" dirty="0">
                <a:latin typeface="微软雅黑" panose="020B0503020204020204" charset="-122"/>
                <a:ea typeface="微软雅黑" panose="020B0503020204020204" charset="-122"/>
              </a:rPr>
              <a:t>TCP </a:t>
            </a:r>
            <a:r>
              <a:rPr lang="zh-CN" altLang="en-US" dirty="0">
                <a:latin typeface="微软雅黑" panose="020B0503020204020204" charset="-122"/>
                <a:ea typeface="微软雅黑" panose="020B0503020204020204" charset="-122"/>
              </a:rPr>
              <a:t>连接都将被一直保持下去</a:t>
            </a:r>
            <a:endParaRPr lang="zh-CN" altLang="en-US" dirty="0">
              <a:latin typeface="微软雅黑" panose="020B0503020204020204" charset="-122"/>
              <a:ea typeface="微软雅黑" panose="020B0503020204020204" charset="-122"/>
            </a:endParaRPr>
          </a:p>
        </p:txBody>
      </p:sp>
      <p:sp>
        <p:nvSpPr>
          <p:cNvPr id="7" name="文本框 6"/>
          <p:cNvSpPr txBox="1"/>
          <p:nvPr/>
        </p:nvSpPr>
        <p:spPr>
          <a:xfrm>
            <a:off x="7787716" y="1510334"/>
            <a:ext cx="3284113" cy="646331"/>
          </a:xfrm>
          <a:prstGeom prst="rect">
            <a:avLst/>
          </a:prstGeom>
          <a:noFill/>
        </p:spPr>
        <p:txBody>
          <a:bodyPr wrap="square" rtlCol="0">
            <a:spAutoFit/>
          </a:bodyPr>
          <a:lstStyle/>
          <a:p>
            <a:r>
              <a:rPr lang="en-US" altLang="zh-CN" dirty="0" smtClean="0">
                <a:solidFill>
                  <a:srgbClr val="FF0000"/>
                </a:solidFill>
                <a:latin typeface="微软雅黑" panose="020B0503020204020204" charset="-122"/>
                <a:ea typeface="微软雅黑" panose="020B0503020204020204" charset="-122"/>
              </a:rPr>
              <a:t>SYN</a:t>
            </a:r>
            <a:r>
              <a:rPr lang="zh-CN" altLang="en-US" dirty="0" smtClean="0">
                <a:solidFill>
                  <a:srgbClr val="FF0000"/>
                </a:solidFill>
                <a:latin typeface="微软雅黑" panose="020B0503020204020204" charset="-122"/>
                <a:ea typeface="微软雅黑" panose="020B0503020204020204" charset="-122"/>
              </a:rPr>
              <a:t>：请求同步</a:t>
            </a:r>
            <a:endParaRPr lang="en-US" altLang="zh-CN" dirty="0" smtClean="0">
              <a:solidFill>
                <a:srgbClr val="FF0000"/>
              </a:solidFill>
              <a:latin typeface="微软雅黑" panose="020B0503020204020204" charset="-122"/>
              <a:ea typeface="微软雅黑" panose="020B0503020204020204" charset="-122"/>
            </a:endParaRPr>
          </a:p>
          <a:p>
            <a:r>
              <a:rPr lang="en-US" altLang="zh-CN" dirty="0" smtClean="0">
                <a:solidFill>
                  <a:srgbClr val="FF0000"/>
                </a:solidFill>
                <a:latin typeface="微软雅黑" panose="020B0503020204020204" charset="-122"/>
                <a:ea typeface="微软雅黑" panose="020B0503020204020204" charset="-122"/>
              </a:rPr>
              <a:t>ACK</a:t>
            </a:r>
            <a:r>
              <a:rPr lang="zh-CN" altLang="en-US" dirty="0" smtClean="0">
                <a:solidFill>
                  <a:srgbClr val="FF0000"/>
                </a:solidFill>
                <a:latin typeface="微软雅黑" panose="020B0503020204020204" charset="-122"/>
                <a:ea typeface="微软雅黑" panose="020B0503020204020204" charset="-122"/>
              </a:rPr>
              <a:t>：确认同步</a:t>
            </a:r>
            <a:endParaRPr lang="zh-CN" altLang="en-US" dirty="0">
              <a:solidFill>
                <a:srgbClr val="FF000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en-US" altLang="zh-CN" dirty="0"/>
              <a:t>TCP</a:t>
            </a:r>
            <a:r>
              <a:rPr lang="zh-CN" altLang="en-US" dirty="0"/>
              <a:t>服务器</a:t>
            </a:r>
            <a:endParaRPr lang="zh-CN" altLang="en-US" dirty="0"/>
          </a:p>
        </p:txBody>
      </p:sp>
      <p:sp>
        <p:nvSpPr>
          <p:cNvPr id="3" name="内容占位符 2"/>
          <p:cNvSpPr>
            <a:spLocks noGrp="1"/>
          </p:cNvSpPr>
          <p:nvPr>
            <p:ph idx="1"/>
          </p:nvPr>
        </p:nvSpPr>
        <p:spPr>
          <a:xfrm>
            <a:off x="190459" y="1000109"/>
            <a:ext cx="11838409" cy="5073427"/>
          </a:xfrm>
        </p:spPr>
        <p:txBody>
          <a:bodyPr/>
          <a:lstStyle/>
          <a:p>
            <a:r>
              <a:rPr lang="zh-CN" altLang="en-US" smtClean="0"/>
              <a:t>在</a:t>
            </a:r>
            <a:r>
              <a:rPr lang="en-US" altLang="zh-CN" smtClean="0"/>
              <a:t>tcp</a:t>
            </a:r>
            <a:r>
              <a:rPr lang="zh-CN" altLang="en-US" smtClean="0"/>
              <a:t>传输过程中</a:t>
            </a:r>
            <a:r>
              <a:rPr lang="zh-CN" altLang="en-US" dirty="0" smtClean="0"/>
              <a:t>，如果有一方收到了对方的数据，一定会发送一个</a:t>
            </a:r>
            <a:r>
              <a:rPr lang="en-US" altLang="zh-CN" dirty="0" smtClean="0"/>
              <a:t>ACK</a:t>
            </a:r>
            <a:r>
              <a:rPr lang="zh-CN" altLang="en-US" smtClean="0"/>
              <a:t>确认包给发送方</a:t>
            </a:r>
            <a:br>
              <a:rPr lang="zh-CN" altLang="en-US" dirty="0"/>
            </a:br>
            <a:endParaRPr lang="zh-CN" alt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en-US" altLang="zh-CN" dirty="0"/>
              <a:t>TCP</a:t>
            </a:r>
            <a:r>
              <a:rPr lang="zh-CN" altLang="en-US" dirty="0"/>
              <a:t>的四次挥手</a:t>
            </a:r>
            <a:endParaRPr lang="zh-CN" altLang="en-US" dirty="0"/>
          </a:p>
        </p:txBody>
      </p:sp>
      <p:pic>
        <p:nvPicPr>
          <p:cNvPr id="5" name="内容占位符 4"/>
          <p:cNvPicPr>
            <a:picLocks noGrp="1" noChangeAspect="1"/>
          </p:cNvPicPr>
          <p:nvPr>
            <p:ph idx="1"/>
          </p:nvPr>
        </p:nvPicPr>
        <p:blipFill>
          <a:blip r:embed="rId1"/>
          <a:stretch>
            <a:fillRect/>
          </a:stretch>
        </p:blipFill>
        <p:spPr>
          <a:xfrm>
            <a:off x="5292169" y="3473796"/>
            <a:ext cx="5247619" cy="2771429"/>
          </a:xfrm>
          <a:prstGeom prst="rect">
            <a:avLst/>
          </a:prstGeom>
        </p:spPr>
      </p:pic>
      <p:sp>
        <p:nvSpPr>
          <p:cNvPr id="3" name="文本框 2"/>
          <p:cNvSpPr txBox="1"/>
          <p:nvPr/>
        </p:nvSpPr>
        <p:spPr>
          <a:xfrm>
            <a:off x="438068" y="1243220"/>
            <a:ext cx="11715002" cy="2585323"/>
          </a:xfrm>
          <a:prstGeom prst="rect">
            <a:avLst/>
          </a:prstGeom>
          <a:noFill/>
        </p:spPr>
        <p:txBody>
          <a:bodyPr wrap="none" rtlCol="0">
            <a:spAutoFit/>
          </a:bodyPr>
          <a:lstStyle/>
          <a:p>
            <a:r>
              <a:rPr lang="zh-CN" altLang="en-US" dirty="0">
                <a:latin typeface="微软雅黑" panose="020B0503020204020204" charset="-122"/>
                <a:ea typeface="微软雅黑" panose="020B0503020204020204" charset="-122"/>
              </a:rPr>
              <a:t>断开一个</a:t>
            </a:r>
            <a:r>
              <a:rPr lang="en-US" altLang="zh-CN" dirty="0">
                <a:latin typeface="微软雅黑" panose="020B0503020204020204" charset="-122"/>
                <a:ea typeface="微软雅黑" panose="020B0503020204020204" charset="-122"/>
              </a:rPr>
              <a:t>TCP</a:t>
            </a:r>
            <a:r>
              <a:rPr lang="zh-CN" altLang="en-US" dirty="0">
                <a:latin typeface="微软雅黑" panose="020B0503020204020204" charset="-122"/>
                <a:ea typeface="微软雅黑" panose="020B0503020204020204" charset="-122"/>
              </a:rPr>
              <a:t>连接则需要</a:t>
            </a:r>
            <a:r>
              <a:rPr lang="zh-CN" altLang="en-US" dirty="0" smtClean="0">
                <a:latin typeface="微软雅黑" panose="020B0503020204020204" charset="-122"/>
                <a:ea typeface="微软雅黑" panose="020B0503020204020204" charset="-122"/>
              </a:rPr>
              <a:t>“四次挥手”</a:t>
            </a:r>
            <a:endParaRPr lang="zh-CN" altLang="en-US" dirty="0">
              <a:latin typeface="微软雅黑" panose="020B0503020204020204" charset="-122"/>
              <a:ea typeface="微软雅黑" panose="020B0503020204020204" charset="-122"/>
            </a:endParaRPr>
          </a:p>
          <a:p>
            <a:r>
              <a:rPr lang="zh-CN" altLang="en-US" dirty="0">
                <a:solidFill>
                  <a:srgbClr val="C00000"/>
                </a:solidFill>
                <a:latin typeface="微软雅黑" panose="020B0503020204020204" charset="-122"/>
                <a:ea typeface="微软雅黑" panose="020B0503020204020204" charset="-122"/>
              </a:rPr>
              <a:t>第一次挥手</a:t>
            </a:r>
            <a:r>
              <a:rPr lang="zh-CN" altLang="en-US" dirty="0">
                <a:latin typeface="微软雅黑" panose="020B0503020204020204" charset="-122"/>
                <a:ea typeface="微软雅黑" panose="020B0503020204020204" charset="-122"/>
              </a:rPr>
              <a:t>：</a:t>
            </a:r>
            <a:r>
              <a:rPr lang="zh-CN" altLang="en-US" dirty="0">
                <a:solidFill>
                  <a:srgbClr val="0070C0"/>
                </a:solidFill>
                <a:latin typeface="微软雅黑" panose="020B0503020204020204" charset="-122"/>
                <a:ea typeface="微软雅黑" panose="020B0503020204020204" charset="-122"/>
              </a:rPr>
              <a:t>主动</a:t>
            </a:r>
            <a:r>
              <a:rPr lang="zh-CN" altLang="en-US">
                <a:solidFill>
                  <a:srgbClr val="0070C0"/>
                </a:solidFill>
                <a:latin typeface="微软雅黑" panose="020B0503020204020204" charset="-122"/>
                <a:ea typeface="微软雅黑" panose="020B0503020204020204" charset="-122"/>
              </a:rPr>
              <a:t>关闭</a:t>
            </a:r>
            <a:r>
              <a:rPr lang="zh-CN" altLang="en-US" smtClean="0">
                <a:solidFill>
                  <a:srgbClr val="0070C0"/>
                </a:solidFill>
                <a:latin typeface="微软雅黑" panose="020B0503020204020204" charset="-122"/>
                <a:ea typeface="微软雅黑" panose="020B0503020204020204" charset="-122"/>
              </a:rPr>
              <a:t>方调用</a:t>
            </a:r>
            <a:r>
              <a:rPr lang="en-US" altLang="zh-CN" smtClean="0">
                <a:solidFill>
                  <a:srgbClr val="0070C0"/>
                </a:solidFill>
                <a:latin typeface="微软雅黑" panose="020B0503020204020204" charset="-122"/>
                <a:ea typeface="微软雅黑" panose="020B0503020204020204" charset="-122"/>
              </a:rPr>
              <a:t>close</a:t>
            </a:r>
            <a:r>
              <a:rPr lang="zh-CN" altLang="en-US" smtClean="0">
                <a:latin typeface="微软雅黑" panose="020B0503020204020204" charset="-122"/>
                <a:ea typeface="微软雅黑" panose="020B0503020204020204" charset="-122"/>
              </a:rPr>
              <a:t>，会发送</a:t>
            </a:r>
            <a:r>
              <a:rPr lang="zh-CN" altLang="en-US">
                <a:latin typeface="微软雅黑" panose="020B0503020204020204" charset="-122"/>
                <a:ea typeface="微软雅黑" panose="020B0503020204020204" charset="-122"/>
              </a:rPr>
              <a:t>一</a:t>
            </a:r>
            <a:r>
              <a:rPr lang="zh-CN" altLang="en-US" smtClean="0">
                <a:latin typeface="微软雅黑" panose="020B0503020204020204" charset="-122"/>
                <a:ea typeface="微软雅黑" panose="020B0503020204020204" charset="-122"/>
              </a:rPr>
              <a:t>个长度为</a:t>
            </a:r>
            <a:r>
              <a:rPr lang="en-US" altLang="zh-CN" smtClean="0">
                <a:latin typeface="微软雅黑" panose="020B0503020204020204" charset="-122"/>
                <a:ea typeface="微软雅黑" panose="020B0503020204020204" charset="-122"/>
              </a:rPr>
              <a:t>0</a:t>
            </a:r>
            <a:r>
              <a:rPr lang="zh-CN" altLang="en-US" smtClean="0">
                <a:latin typeface="微软雅黑" panose="020B0503020204020204" charset="-122"/>
                <a:ea typeface="微软雅黑" panose="020B0503020204020204" charset="-122"/>
              </a:rPr>
              <a:t>的数据包以及</a:t>
            </a:r>
            <a:r>
              <a:rPr lang="en-US" altLang="zh-CN" smtClean="0">
                <a:solidFill>
                  <a:srgbClr val="FF0000"/>
                </a:solidFill>
                <a:latin typeface="微软雅黑" panose="020B0503020204020204" charset="-122"/>
                <a:ea typeface="微软雅黑" panose="020B0503020204020204" charset="-122"/>
              </a:rPr>
              <a:t>FIN</a:t>
            </a:r>
            <a:r>
              <a:rPr lang="zh-CN" altLang="en-US" dirty="0" smtClean="0">
                <a:solidFill>
                  <a:srgbClr val="FF0000"/>
                </a:solidFill>
                <a:latin typeface="微软雅黑" panose="020B0503020204020204" charset="-122"/>
                <a:ea typeface="微软雅黑" panose="020B0503020204020204" charset="-122"/>
              </a:rPr>
              <a:t>（结束</a:t>
            </a:r>
            <a:r>
              <a:rPr lang="zh-CN" altLang="en-US" smtClean="0">
                <a:solidFill>
                  <a:srgbClr val="FF0000"/>
                </a:solidFill>
                <a:latin typeface="微软雅黑" panose="020B0503020204020204" charset="-122"/>
                <a:ea typeface="微软雅黑" panose="020B0503020204020204" charset="-122"/>
              </a:rPr>
              <a:t>标志）</a:t>
            </a:r>
            <a:endParaRPr lang="en-US" altLang="zh-CN" dirty="0">
              <a:solidFill>
                <a:schemeClr val="tx2"/>
              </a:solidFill>
              <a:latin typeface="微软雅黑" panose="020B0503020204020204" charset="-122"/>
              <a:ea typeface="微软雅黑" panose="020B0503020204020204" charset="-122"/>
            </a:endParaRPr>
          </a:p>
          <a:p>
            <a:r>
              <a:rPr lang="zh-CN" altLang="en-US" smtClean="0">
                <a:latin typeface="微软雅黑" panose="020B0503020204020204" charset="-122"/>
                <a:ea typeface="微软雅黑" panose="020B0503020204020204" charset="-122"/>
              </a:rPr>
              <a:t>用来</a:t>
            </a:r>
            <a:r>
              <a:rPr lang="zh-CN" altLang="en-US" dirty="0">
                <a:latin typeface="微软雅黑" panose="020B0503020204020204" charset="-122"/>
                <a:ea typeface="微软雅黑" panose="020B0503020204020204" charset="-122"/>
              </a:rPr>
              <a:t>关闭主动方到被动关闭方的数据</a:t>
            </a:r>
            <a:r>
              <a:rPr lang="zh-CN" altLang="en-US" dirty="0" smtClean="0">
                <a:latin typeface="微软雅黑" panose="020B0503020204020204" charset="-122"/>
                <a:ea typeface="微软雅黑" panose="020B0503020204020204" charset="-122"/>
              </a:rPr>
              <a:t>传送，</a:t>
            </a:r>
            <a:endParaRPr lang="en-US" altLang="zh-CN" dirty="0" smtClean="0">
              <a:latin typeface="微软雅黑" panose="020B0503020204020204" charset="-122"/>
              <a:ea typeface="微软雅黑" panose="020B0503020204020204" charset="-122"/>
            </a:endParaRPr>
          </a:p>
          <a:p>
            <a:r>
              <a:rPr lang="zh-CN" altLang="en-US" dirty="0" smtClean="0">
                <a:latin typeface="微软雅黑" panose="020B0503020204020204" charset="-122"/>
                <a:ea typeface="微软雅黑" panose="020B0503020204020204" charset="-122"/>
              </a:rPr>
              <a:t>告诉</a:t>
            </a:r>
            <a:r>
              <a:rPr lang="zh-CN" altLang="en-US" dirty="0">
                <a:latin typeface="微软雅黑" panose="020B0503020204020204" charset="-122"/>
                <a:ea typeface="微软雅黑" panose="020B0503020204020204" charset="-122"/>
              </a:rPr>
              <a:t>被动关闭方：我已经不会再给你发数据</a:t>
            </a:r>
            <a:r>
              <a:rPr lang="zh-CN" altLang="en-US" dirty="0" smtClean="0">
                <a:latin typeface="微软雅黑" panose="020B0503020204020204" charset="-122"/>
                <a:ea typeface="微软雅黑" panose="020B0503020204020204" charset="-122"/>
              </a:rPr>
              <a:t>了，</a:t>
            </a:r>
            <a:r>
              <a:rPr lang="zh-CN" altLang="en-US" dirty="0">
                <a:latin typeface="微软雅黑" panose="020B0503020204020204" charset="-122"/>
                <a:ea typeface="微软雅黑" panose="020B0503020204020204" charset="-122"/>
              </a:rPr>
              <a:t>但是，此时主动关闭方还可以接受</a:t>
            </a:r>
            <a:r>
              <a:rPr lang="zh-CN" altLang="en-US" dirty="0" smtClean="0">
                <a:latin typeface="微软雅黑" panose="020B0503020204020204" charset="-122"/>
                <a:ea typeface="微软雅黑" panose="020B0503020204020204" charset="-122"/>
              </a:rPr>
              <a:t>数据</a:t>
            </a:r>
            <a:endParaRPr lang="zh-CN" altLang="en-US" dirty="0">
              <a:latin typeface="微软雅黑" panose="020B0503020204020204" charset="-122"/>
              <a:ea typeface="微软雅黑" panose="020B0503020204020204" charset="-122"/>
            </a:endParaRPr>
          </a:p>
          <a:p>
            <a:r>
              <a:rPr lang="zh-CN" altLang="en-US" dirty="0">
                <a:solidFill>
                  <a:srgbClr val="C00000"/>
                </a:solidFill>
                <a:latin typeface="微软雅黑" panose="020B0503020204020204" charset="-122"/>
                <a:ea typeface="微软雅黑" panose="020B0503020204020204" charset="-122"/>
              </a:rPr>
              <a:t>第二次挥手</a:t>
            </a:r>
            <a:r>
              <a:rPr lang="zh-CN" altLang="en-US" dirty="0">
                <a:latin typeface="微软雅黑" panose="020B0503020204020204" charset="-122"/>
                <a:ea typeface="微软雅黑" panose="020B0503020204020204" charset="-122"/>
              </a:rPr>
              <a:t>：被动关闭方收到</a:t>
            </a:r>
            <a:r>
              <a:rPr lang="en-US" altLang="zh-CN" dirty="0">
                <a:latin typeface="微软雅黑" panose="020B0503020204020204" charset="-122"/>
                <a:ea typeface="微软雅黑" panose="020B0503020204020204" charset="-122"/>
              </a:rPr>
              <a:t>FIN</a:t>
            </a:r>
            <a:r>
              <a:rPr lang="zh-CN" altLang="en-US" dirty="0">
                <a:latin typeface="微软雅黑" panose="020B0503020204020204" charset="-122"/>
                <a:ea typeface="微软雅黑" panose="020B0503020204020204" charset="-122"/>
              </a:rPr>
              <a:t>包后，发送一个</a:t>
            </a:r>
            <a:r>
              <a:rPr lang="en-US" altLang="zh-CN" dirty="0">
                <a:latin typeface="微软雅黑" panose="020B0503020204020204" charset="-122"/>
                <a:ea typeface="微软雅黑" panose="020B0503020204020204" charset="-122"/>
              </a:rPr>
              <a:t>ACK</a:t>
            </a:r>
            <a:r>
              <a:rPr lang="zh-CN" altLang="en-US" dirty="0">
                <a:latin typeface="微软雅黑" panose="020B0503020204020204" charset="-122"/>
                <a:ea typeface="微软雅黑" panose="020B0503020204020204" charset="-122"/>
              </a:rPr>
              <a:t>给对方，确认序号为收到序号</a:t>
            </a:r>
            <a:r>
              <a:rPr lang="en-US" altLang="zh-CN" dirty="0">
                <a:latin typeface="微软雅黑" panose="020B0503020204020204" charset="-122"/>
                <a:ea typeface="微软雅黑" panose="020B0503020204020204" charset="-122"/>
              </a:rPr>
              <a:t>+</a:t>
            </a:r>
            <a:r>
              <a:rPr lang="en-US" altLang="zh-CN" dirty="0" smtClean="0">
                <a:latin typeface="微软雅黑" panose="020B0503020204020204" charset="-122"/>
                <a:ea typeface="微软雅黑" panose="020B0503020204020204" charset="-122"/>
              </a:rPr>
              <a:t>1</a:t>
            </a:r>
            <a:br>
              <a:rPr lang="zh-CN" altLang="en-US" dirty="0">
                <a:latin typeface="微软雅黑" panose="020B0503020204020204" charset="-122"/>
                <a:ea typeface="微软雅黑" panose="020B0503020204020204" charset="-122"/>
              </a:rPr>
            </a:br>
            <a:r>
              <a:rPr lang="zh-CN" altLang="en-US" dirty="0">
                <a:solidFill>
                  <a:srgbClr val="C00000"/>
                </a:solidFill>
                <a:latin typeface="微软雅黑" panose="020B0503020204020204" charset="-122"/>
                <a:ea typeface="微软雅黑" panose="020B0503020204020204" charset="-122"/>
              </a:rPr>
              <a:t>第三次挥手</a:t>
            </a:r>
            <a:r>
              <a:rPr lang="zh-CN" altLang="en-US" dirty="0">
                <a:latin typeface="微软雅黑" panose="020B0503020204020204" charset="-122"/>
                <a:ea typeface="微软雅黑" panose="020B0503020204020204" charset="-122"/>
              </a:rPr>
              <a:t>：被动关闭方发送一个</a:t>
            </a:r>
            <a:r>
              <a:rPr lang="en-US" altLang="zh-CN" dirty="0">
                <a:latin typeface="微软雅黑" panose="020B0503020204020204" charset="-122"/>
                <a:ea typeface="微软雅黑" panose="020B0503020204020204" charset="-122"/>
              </a:rPr>
              <a:t>FIN</a:t>
            </a:r>
            <a:r>
              <a:rPr lang="zh-CN" altLang="en-US" dirty="0">
                <a:latin typeface="微软雅黑" panose="020B0503020204020204" charset="-122"/>
                <a:ea typeface="微软雅黑" panose="020B0503020204020204" charset="-122"/>
              </a:rPr>
              <a:t>，用来关闭被动关闭方到主动关闭方的数据传送，也就是告诉主动关闭方</a:t>
            </a:r>
            <a:r>
              <a:rPr lang="zh-CN" altLang="en-US" dirty="0" smtClean="0">
                <a:latin typeface="微软雅黑" panose="020B0503020204020204" charset="-122"/>
                <a:ea typeface="微软雅黑" panose="020B0503020204020204" charset="-122"/>
              </a:rPr>
              <a:t>，</a:t>
            </a:r>
            <a:endParaRPr lang="en-US" altLang="zh-CN" dirty="0" smtClean="0">
              <a:latin typeface="微软雅黑" panose="020B0503020204020204" charset="-122"/>
              <a:ea typeface="微软雅黑" panose="020B0503020204020204" charset="-122"/>
            </a:endParaRPr>
          </a:p>
          <a:p>
            <a:r>
              <a:rPr lang="zh-CN" altLang="en-US" dirty="0" smtClean="0">
                <a:latin typeface="微软雅黑" panose="020B0503020204020204" charset="-122"/>
                <a:ea typeface="微软雅黑" panose="020B0503020204020204" charset="-122"/>
              </a:rPr>
              <a:t>我</a:t>
            </a:r>
            <a:r>
              <a:rPr lang="zh-CN" altLang="en-US" dirty="0">
                <a:latin typeface="微软雅黑" panose="020B0503020204020204" charset="-122"/>
                <a:ea typeface="微软雅黑" panose="020B0503020204020204" charset="-122"/>
              </a:rPr>
              <a:t>的数据也发送完了，不会再给你发数据了。</a:t>
            </a:r>
            <a:br>
              <a:rPr lang="zh-CN" altLang="en-US" dirty="0">
                <a:latin typeface="微软雅黑" panose="020B0503020204020204" charset="-122"/>
                <a:ea typeface="微软雅黑" panose="020B0503020204020204" charset="-122"/>
              </a:rPr>
            </a:br>
            <a:r>
              <a:rPr lang="zh-CN" altLang="en-US" dirty="0">
                <a:solidFill>
                  <a:srgbClr val="C00000"/>
                </a:solidFill>
                <a:latin typeface="微软雅黑" panose="020B0503020204020204" charset="-122"/>
                <a:ea typeface="微软雅黑" panose="020B0503020204020204" charset="-122"/>
              </a:rPr>
              <a:t>第四次挥手</a:t>
            </a:r>
            <a:r>
              <a:rPr lang="zh-CN" altLang="en-US" dirty="0">
                <a:latin typeface="微软雅黑" panose="020B0503020204020204" charset="-122"/>
                <a:ea typeface="微软雅黑" panose="020B0503020204020204" charset="-122"/>
              </a:rPr>
              <a:t>：主动关闭方收到</a:t>
            </a:r>
            <a:r>
              <a:rPr lang="en-US" altLang="zh-CN" dirty="0">
                <a:latin typeface="微软雅黑" panose="020B0503020204020204" charset="-122"/>
                <a:ea typeface="微软雅黑" panose="020B0503020204020204" charset="-122"/>
              </a:rPr>
              <a:t>FIN</a:t>
            </a:r>
            <a:r>
              <a:rPr lang="zh-CN" altLang="en-US" dirty="0">
                <a:latin typeface="微软雅黑" panose="020B0503020204020204" charset="-122"/>
                <a:ea typeface="微软雅黑" panose="020B0503020204020204" charset="-122"/>
              </a:rPr>
              <a:t>后，发送一个</a:t>
            </a:r>
            <a:r>
              <a:rPr lang="en-US" altLang="zh-CN" dirty="0">
                <a:latin typeface="微软雅黑" panose="020B0503020204020204" charset="-122"/>
                <a:ea typeface="微软雅黑" panose="020B0503020204020204" charset="-122"/>
              </a:rPr>
              <a:t>ACK</a:t>
            </a:r>
            <a:r>
              <a:rPr lang="zh-CN" altLang="en-US" dirty="0">
                <a:latin typeface="微软雅黑" panose="020B0503020204020204" charset="-122"/>
                <a:ea typeface="微软雅黑" panose="020B0503020204020204" charset="-122"/>
              </a:rPr>
              <a:t>给被动关闭方，确认序号为收到序号</a:t>
            </a:r>
            <a:r>
              <a:rPr lang="en-US" altLang="zh-CN" dirty="0">
                <a:latin typeface="微软雅黑" panose="020B0503020204020204" charset="-122"/>
                <a:ea typeface="微软雅黑" panose="020B0503020204020204" charset="-122"/>
              </a:rPr>
              <a:t>+1</a:t>
            </a:r>
            <a:r>
              <a:rPr lang="zh-CN" altLang="en-US" dirty="0">
                <a:latin typeface="微软雅黑" panose="020B0503020204020204" charset="-122"/>
                <a:ea typeface="微软雅黑" panose="020B0503020204020204" charset="-122"/>
              </a:rPr>
              <a:t>，至此，完成四次挥手</a:t>
            </a:r>
            <a:endParaRPr lang="zh-CN" altLang="en-US" dirty="0">
              <a:latin typeface="微软雅黑" panose="020B0503020204020204" charset="-122"/>
              <a:ea typeface="微软雅黑" panose="020B0503020204020204" charset="-122"/>
            </a:endParaRPr>
          </a:p>
          <a:p>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en-US" altLang="zh-CN" dirty="0"/>
              <a:t>TCP</a:t>
            </a:r>
            <a:r>
              <a:rPr lang="zh-CN" altLang="en-US" dirty="0"/>
              <a:t>服务器</a:t>
            </a:r>
            <a:endParaRPr lang="zh-CN" altLang="en-US" dirty="0"/>
          </a:p>
        </p:txBody>
      </p:sp>
      <p:sp>
        <p:nvSpPr>
          <p:cNvPr id="3" name="内容占位符 2"/>
          <p:cNvSpPr>
            <a:spLocks noGrp="1"/>
          </p:cNvSpPr>
          <p:nvPr>
            <p:ph idx="1"/>
          </p:nvPr>
        </p:nvSpPr>
        <p:spPr/>
        <p:txBody>
          <a:bodyPr/>
          <a:lstStyle/>
          <a:p>
            <a:r>
              <a:rPr lang="zh-CN" altLang="en-US" dirty="0" smtClean="0"/>
              <a:t>长连接：三次握手四次</a:t>
            </a:r>
            <a:r>
              <a:rPr lang="zh-CN" altLang="en-US" smtClean="0"/>
              <a:t>挥手之间分多次传递</a:t>
            </a:r>
            <a:r>
              <a:rPr lang="zh-CN" altLang="en-US" dirty="0" smtClean="0"/>
              <a:t>完所有数据（优酷看视频、在线</a:t>
            </a:r>
            <a:r>
              <a:rPr lang="zh-CN" altLang="en-US" smtClean="0"/>
              <a:t>游戏），长时间占用某个套接字</a:t>
            </a:r>
            <a:endParaRPr lang="en-US" altLang="zh-CN" smtClean="0"/>
          </a:p>
          <a:p>
            <a:r>
              <a:rPr lang="zh-CN" altLang="en-US" smtClean="0"/>
              <a:t>短</a:t>
            </a:r>
            <a:r>
              <a:rPr lang="zh-CN" altLang="en-US" dirty="0"/>
              <a:t>连接：三次握手四次挥手之间</a:t>
            </a:r>
            <a:r>
              <a:rPr lang="zh-CN" altLang="en-US" dirty="0" smtClean="0"/>
              <a:t>传递少部分数据，多次握手挥手才传递完所有数据</a:t>
            </a:r>
            <a:br>
              <a:rPr lang="en-US" altLang="zh-CN" smtClean="0"/>
            </a:br>
            <a:r>
              <a:rPr lang="zh-CN" altLang="en-US" smtClean="0"/>
              <a:t>（浏览器），短时间占用</a:t>
            </a:r>
            <a:endParaRPr lang="en-US" altLang="zh-CN" dirty="0"/>
          </a:p>
          <a:p>
            <a:endParaRPr lang="en-US" altLang="zh-CN" dirty="0" smtClean="0"/>
          </a:p>
          <a:p>
            <a:r>
              <a:rPr lang="en-US" altLang="zh-CN" dirty="0" err="1" smtClean="0"/>
              <a:t>tcp</a:t>
            </a:r>
            <a:r>
              <a:rPr lang="zh-CN" altLang="en-US" dirty="0"/>
              <a:t>服务器流程如下：</a:t>
            </a:r>
            <a:br>
              <a:rPr lang="zh-CN" altLang="en-US" dirty="0"/>
            </a:br>
            <a:r>
              <a:rPr lang="en-US" altLang="zh-CN" dirty="0"/>
              <a:t>1. socket</a:t>
            </a:r>
            <a:r>
              <a:rPr lang="zh-CN" altLang="en-US" dirty="0"/>
              <a:t>创建⼀个套接字</a:t>
            </a:r>
            <a:br>
              <a:rPr lang="zh-CN" altLang="en-US" dirty="0"/>
            </a:br>
            <a:r>
              <a:rPr lang="en-US" altLang="zh-CN" dirty="0"/>
              <a:t>2. bind</a:t>
            </a:r>
            <a:r>
              <a:rPr lang="zh-CN" altLang="en-US" dirty="0"/>
              <a:t>绑定</a:t>
            </a:r>
            <a:r>
              <a:rPr lang="en-US" altLang="zh-CN" dirty="0" err="1"/>
              <a:t>ip</a:t>
            </a:r>
            <a:r>
              <a:rPr lang="zh-CN" altLang="en-US" dirty="0"/>
              <a:t>和</a:t>
            </a:r>
            <a:r>
              <a:rPr lang="en-US" altLang="zh-CN" dirty="0"/>
              <a:t>port</a:t>
            </a:r>
            <a:br>
              <a:rPr lang="en-US" altLang="zh-CN" dirty="0"/>
            </a:br>
            <a:r>
              <a:rPr lang="en-US" altLang="zh-CN" dirty="0"/>
              <a:t>3</a:t>
            </a:r>
            <a:r>
              <a:rPr lang="en-US" altLang="zh-CN">
                <a:solidFill>
                  <a:srgbClr val="FF0000"/>
                </a:solidFill>
              </a:rPr>
              <a:t>. </a:t>
            </a:r>
            <a:r>
              <a:rPr lang="en-US" altLang="zh-CN" smtClean="0">
                <a:solidFill>
                  <a:srgbClr val="FF0000"/>
                </a:solidFill>
              </a:rPr>
              <a:t>listen</a:t>
            </a:r>
            <a:r>
              <a:rPr lang="zh-CN" altLang="en-US" smtClean="0">
                <a:solidFill>
                  <a:srgbClr val="FF0000"/>
                </a:solidFill>
              </a:rPr>
              <a:t>设置最大连接数，</a:t>
            </a:r>
            <a:r>
              <a:rPr lang="zh-CN" altLang="en-US"/>
              <a:t>收到连接请求后，这些请求需要排队，如果队列满，就拒绝</a:t>
            </a:r>
            <a:r>
              <a:rPr lang="zh-CN" altLang="en-US" smtClean="0"/>
              <a:t>请求</a:t>
            </a:r>
            <a:br>
              <a:rPr lang="zh-CN" altLang="en-US" dirty="0">
                <a:solidFill>
                  <a:srgbClr val="FF0000"/>
                </a:solidFill>
              </a:rPr>
            </a:br>
            <a:r>
              <a:rPr lang="en-US" altLang="zh-CN" dirty="0">
                <a:solidFill>
                  <a:srgbClr val="FF0000"/>
                </a:solidFill>
              </a:rPr>
              <a:t>4. accept</a:t>
            </a:r>
            <a:r>
              <a:rPr lang="zh-CN" altLang="en-US" dirty="0">
                <a:solidFill>
                  <a:srgbClr val="FF0000"/>
                </a:solidFill>
              </a:rPr>
              <a:t>等待客户端</a:t>
            </a:r>
            <a:r>
              <a:rPr lang="zh-CN" altLang="en-US">
                <a:solidFill>
                  <a:srgbClr val="FF0000"/>
                </a:solidFill>
              </a:rPr>
              <a:t>的</a:t>
            </a:r>
            <a:r>
              <a:rPr lang="zh-CN" altLang="en-US" smtClean="0">
                <a:solidFill>
                  <a:srgbClr val="FF0000"/>
                </a:solidFill>
              </a:rPr>
              <a:t>链接、接收连接请求</a:t>
            </a:r>
            <a:br>
              <a:rPr lang="zh-CN" altLang="en-US" dirty="0"/>
            </a:br>
            <a:r>
              <a:rPr lang="en-US" altLang="zh-CN" dirty="0"/>
              <a:t>5. </a:t>
            </a:r>
            <a:r>
              <a:rPr lang="en-US" altLang="zh-CN" dirty="0" err="1"/>
              <a:t>recv</a:t>
            </a:r>
            <a:r>
              <a:rPr lang="en-US" altLang="zh-CN" dirty="0"/>
              <a:t>/send</a:t>
            </a:r>
            <a:r>
              <a:rPr lang="zh-CN" altLang="en-US" dirty="0"/>
              <a:t>接收发送数据 </a:t>
            </a:r>
            <a:br>
              <a:rPr lang="zh-CN" altLang="en-US" dirty="0"/>
            </a:br>
            <a:endParaRPr lang="zh-CN" alt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en-US" altLang="zh-CN" dirty="0"/>
              <a:t>TCP</a:t>
            </a:r>
            <a:r>
              <a:rPr lang="zh-CN" altLang="en-US" dirty="0"/>
              <a:t>服务器</a:t>
            </a:r>
            <a:endParaRPr lang="zh-CN" altLang="en-US" dirty="0"/>
          </a:p>
        </p:txBody>
      </p:sp>
      <p:sp>
        <p:nvSpPr>
          <p:cNvPr id="3" name="内容占位符 2"/>
          <p:cNvSpPr>
            <a:spLocks noGrp="1"/>
          </p:cNvSpPr>
          <p:nvPr>
            <p:ph idx="1"/>
          </p:nvPr>
        </p:nvSpPr>
        <p:spPr>
          <a:xfrm>
            <a:off x="190459" y="1000109"/>
            <a:ext cx="11715832" cy="5073427"/>
          </a:xfrm>
        </p:spPr>
        <p:txBody>
          <a:bodyPr/>
          <a:lstStyle/>
          <a:p>
            <a:r>
              <a:rPr lang="en-US" altLang="zh-CN" sz="1800" dirty="0"/>
              <a:t>from socket </a:t>
            </a:r>
            <a:r>
              <a:rPr lang="en-US" altLang="zh-CN" sz="1800"/>
              <a:t>import </a:t>
            </a:r>
            <a:r>
              <a:rPr lang="en-US" altLang="zh-CN" sz="1800" smtClean="0"/>
              <a:t>*</a:t>
            </a:r>
            <a:br>
              <a:rPr lang="en-US" altLang="zh-CN" sz="1800" dirty="0"/>
            </a:br>
            <a:r>
              <a:rPr lang="en-US" altLang="zh-CN" sz="1800" dirty="0" err="1"/>
              <a:t>tcpSerSocket</a:t>
            </a:r>
            <a:r>
              <a:rPr lang="en-US" altLang="zh-CN" sz="1800" dirty="0"/>
              <a:t> = socket(AF_INET, </a:t>
            </a:r>
            <a:r>
              <a:rPr lang="en-US" altLang="zh-CN" sz="1800">
                <a:solidFill>
                  <a:srgbClr val="FF0000"/>
                </a:solidFill>
              </a:rPr>
              <a:t>SOCK_STREAM</a:t>
            </a:r>
            <a:r>
              <a:rPr lang="en-US" altLang="zh-CN" sz="1800" smtClean="0"/>
              <a:t>)</a:t>
            </a:r>
            <a:br>
              <a:rPr lang="zh-CN" altLang="en-US" sz="1800" dirty="0"/>
            </a:br>
            <a:r>
              <a:rPr lang="en-US" altLang="zh-CN" sz="1800" dirty="0"/>
              <a:t>address </a:t>
            </a:r>
            <a:r>
              <a:rPr lang="en-US" altLang="zh-CN" sz="1800"/>
              <a:t>= </a:t>
            </a:r>
            <a:r>
              <a:rPr lang="en-US" altLang="zh-CN" sz="1800" smtClean="0"/>
              <a:t>(‘’, </a:t>
            </a:r>
            <a:r>
              <a:rPr lang="en-US" altLang="zh-CN" sz="1800" dirty="0"/>
              <a:t>7788) </a:t>
            </a:r>
            <a:br>
              <a:rPr lang="en-US" altLang="zh-CN" sz="1800" dirty="0"/>
            </a:br>
            <a:r>
              <a:rPr lang="en-US" altLang="zh-CN" sz="1800" err="1"/>
              <a:t>tcpSerSocket.bind</a:t>
            </a:r>
            <a:r>
              <a:rPr lang="en-US" altLang="zh-CN" sz="1800"/>
              <a:t>(address</a:t>
            </a:r>
            <a:r>
              <a:rPr lang="en-US" altLang="zh-CN" sz="1800" smtClean="0"/>
              <a:t>)</a:t>
            </a:r>
            <a:br>
              <a:rPr lang="zh-CN" altLang="en-US" sz="1800"/>
            </a:br>
            <a:r>
              <a:rPr lang="en-US" altLang="zh-CN" sz="1800" smtClean="0">
                <a:solidFill>
                  <a:srgbClr val="FF0000"/>
                </a:solidFill>
              </a:rPr>
              <a:t>tcpSerSocket.listen(5)#</a:t>
            </a:r>
            <a:r>
              <a:rPr lang="zh-CN" altLang="en-US" sz="1800" smtClean="0">
                <a:solidFill>
                  <a:srgbClr val="FF0000"/>
                </a:solidFill>
              </a:rPr>
              <a:t>设置最大连接数</a:t>
            </a:r>
            <a:endParaRPr lang="en-US" altLang="zh-CN" sz="1800" smtClean="0">
              <a:solidFill>
                <a:srgbClr val="FF0000"/>
              </a:solidFill>
            </a:endParaRPr>
          </a:p>
          <a:p>
            <a:r>
              <a:rPr lang="en-US" altLang="zh-CN" sz="1800" smtClean="0">
                <a:solidFill>
                  <a:srgbClr val="FF0000"/>
                </a:solidFill>
              </a:rPr>
              <a:t>newSocket</a:t>
            </a:r>
            <a:r>
              <a:rPr lang="en-US" altLang="zh-CN" sz="1800">
                <a:solidFill>
                  <a:srgbClr val="FF0000"/>
                </a:solidFill>
              </a:rPr>
              <a:t>, clientAddr = tcpSerSocket.accept()</a:t>
            </a:r>
            <a:br>
              <a:rPr lang="en-US" altLang="zh-CN" sz="1800" dirty="0"/>
            </a:br>
            <a:r>
              <a:rPr lang="en-US" altLang="zh-CN" sz="1800" dirty="0">
                <a:solidFill>
                  <a:srgbClr val="00B050"/>
                </a:solidFill>
              </a:rPr>
              <a:t># </a:t>
            </a:r>
            <a:r>
              <a:rPr lang="zh-CN" altLang="en-US" sz="1800" dirty="0">
                <a:solidFill>
                  <a:srgbClr val="00B050"/>
                </a:solidFill>
              </a:rPr>
              <a:t>如果有新的客户端来链接服务器， 那么就产⽣⼀个新的套接</a:t>
            </a:r>
            <a:r>
              <a:rPr lang="zh-CN" altLang="en-US" sz="1800" dirty="0" smtClean="0">
                <a:solidFill>
                  <a:srgbClr val="00B050"/>
                </a:solidFill>
              </a:rPr>
              <a:t>字</a:t>
            </a:r>
            <a:br>
              <a:rPr lang="zh-CN" altLang="en-US" sz="1800" dirty="0">
                <a:solidFill>
                  <a:srgbClr val="00B050"/>
                </a:solidFill>
              </a:rPr>
            </a:br>
            <a:r>
              <a:rPr lang="en-US" altLang="zh-CN" sz="1800" dirty="0">
                <a:solidFill>
                  <a:srgbClr val="00B050"/>
                </a:solidFill>
              </a:rPr>
              <a:t># </a:t>
            </a:r>
            <a:r>
              <a:rPr lang="en-US" altLang="zh-CN" sz="1800" dirty="0" err="1">
                <a:solidFill>
                  <a:srgbClr val="00B050"/>
                </a:solidFill>
              </a:rPr>
              <a:t>newSocket</a:t>
            </a:r>
            <a:r>
              <a:rPr lang="zh-CN" altLang="en-US" sz="1800" dirty="0">
                <a:solidFill>
                  <a:srgbClr val="00B050"/>
                </a:solidFill>
              </a:rPr>
              <a:t>⽤来为这个</a:t>
            </a:r>
            <a:r>
              <a:rPr lang="zh-CN" altLang="en-US" sz="1800">
                <a:solidFill>
                  <a:srgbClr val="00B050"/>
                </a:solidFill>
              </a:rPr>
              <a:t>客户端</a:t>
            </a:r>
            <a:r>
              <a:rPr lang="zh-CN" altLang="en-US" sz="1800" smtClean="0">
                <a:solidFill>
                  <a:srgbClr val="00B050"/>
                </a:solidFill>
              </a:rPr>
              <a:t>服务（</a:t>
            </a:r>
            <a:r>
              <a:rPr lang="en-US" altLang="zh-CN" sz="1800" smtClean="0">
                <a:solidFill>
                  <a:srgbClr val="00B050"/>
                </a:solidFill>
              </a:rPr>
              <a:t>10086</a:t>
            </a:r>
            <a:r>
              <a:rPr lang="zh-CN" altLang="en-US" sz="1800" smtClean="0">
                <a:solidFill>
                  <a:srgbClr val="00B050"/>
                </a:solidFill>
              </a:rPr>
              <a:t>小妹）</a:t>
            </a:r>
            <a:br>
              <a:rPr lang="zh-CN" altLang="en-US" sz="1800" dirty="0">
                <a:solidFill>
                  <a:srgbClr val="00B050"/>
                </a:solidFill>
              </a:rPr>
            </a:br>
            <a:r>
              <a:rPr lang="en-US" altLang="zh-CN" sz="1800" dirty="0">
                <a:solidFill>
                  <a:srgbClr val="00B050"/>
                </a:solidFill>
              </a:rPr>
              <a:t># </a:t>
            </a:r>
            <a:r>
              <a:rPr lang="en-US" altLang="zh-CN" sz="1800" dirty="0" err="1">
                <a:solidFill>
                  <a:srgbClr val="00B050"/>
                </a:solidFill>
              </a:rPr>
              <a:t>tcpSerSocket</a:t>
            </a:r>
            <a:r>
              <a:rPr lang="zh-CN" altLang="en-US" sz="1800" dirty="0">
                <a:solidFill>
                  <a:srgbClr val="00B050"/>
                </a:solidFill>
              </a:rPr>
              <a:t>就可以省下</a:t>
            </a:r>
            <a:r>
              <a:rPr lang="zh-CN" altLang="en-US" sz="1800" dirty="0" smtClean="0">
                <a:solidFill>
                  <a:srgbClr val="00B050"/>
                </a:solidFill>
              </a:rPr>
              <a:t>来等待</a:t>
            </a:r>
            <a:r>
              <a:rPr lang="zh-CN" altLang="en-US" sz="1800" dirty="0">
                <a:solidFill>
                  <a:srgbClr val="00B050"/>
                </a:solidFill>
              </a:rPr>
              <a:t>其他新客户端</a:t>
            </a:r>
            <a:r>
              <a:rPr lang="zh-CN" altLang="en-US" sz="1800">
                <a:solidFill>
                  <a:srgbClr val="00B050"/>
                </a:solidFill>
              </a:rPr>
              <a:t>的</a:t>
            </a:r>
            <a:r>
              <a:rPr lang="zh-CN" altLang="en-US" sz="1800" smtClean="0">
                <a:solidFill>
                  <a:srgbClr val="00B050"/>
                </a:solidFill>
              </a:rPr>
              <a:t>链接 </a:t>
            </a:r>
            <a:br>
              <a:rPr lang="en-US" altLang="zh-CN" sz="1800" dirty="0"/>
            </a:br>
            <a:r>
              <a:rPr lang="en-US" altLang="zh-CN" sz="1800" dirty="0"/>
              <a:t># </a:t>
            </a:r>
            <a:r>
              <a:rPr lang="zh-CN" altLang="en-US" sz="1800" dirty="0"/>
              <a:t>接收对⽅发送过来的数据， 最⼤接收</a:t>
            </a:r>
            <a:r>
              <a:rPr lang="en-US" altLang="zh-CN" sz="1800" dirty="0"/>
              <a:t>1024</a:t>
            </a:r>
            <a:r>
              <a:rPr lang="zh-CN" altLang="en-US" sz="1800" dirty="0"/>
              <a:t>个字节</a:t>
            </a:r>
            <a:br>
              <a:rPr lang="zh-CN" altLang="en-US" sz="1800" dirty="0"/>
            </a:br>
            <a:r>
              <a:rPr lang="en-US" altLang="zh-CN" sz="1800" dirty="0" err="1"/>
              <a:t>recvData</a:t>
            </a:r>
            <a:r>
              <a:rPr lang="en-US" altLang="zh-CN" sz="1800" dirty="0"/>
              <a:t> = </a:t>
            </a:r>
            <a:r>
              <a:rPr lang="en-US" altLang="zh-CN" sz="1800" err="1"/>
              <a:t>newSocket.</a:t>
            </a:r>
            <a:r>
              <a:rPr lang="en-US" altLang="zh-CN" sz="1800" err="1">
                <a:solidFill>
                  <a:srgbClr val="FF0000"/>
                </a:solidFill>
              </a:rPr>
              <a:t>recv</a:t>
            </a:r>
            <a:r>
              <a:rPr lang="en-US" altLang="zh-CN" sz="1800"/>
              <a:t>(1024</a:t>
            </a:r>
            <a:r>
              <a:rPr lang="en-US" altLang="zh-CN" sz="1800" smtClean="0"/>
              <a:t>)</a:t>
            </a:r>
            <a:r>
              <a:rPr lang="zh-CN" altLang="en-US" sz="1800"/>
              <a:t> </a:t>
            </a:r>
            <a:r>
              <a:rPr lang="zh-CN" altLang="en-US" sz="1800" smtClean="0"/>
              <a:t> </a:t>
            </a:r>
            <a:r>
              <a:rPr lang="en-US" altLang="zh-CN" sz="1800" smtClean="0"/>
              <a:t>#</a:t>
            </a:r>
            <a:r>
              <a:rPr lang="zh-CN" altLang="en-US" sz="1800" smtClean="0"/>
              <a:t>接收</a:t>
            </a:r>
            <a:r>
              <a:rPr lang="en-US" altLang="zh-CN" sz="1800" smtClean="0"/>
              <a:t>tcp</a:t>
            </a:r>
            <a:r>
              <a:rPr lang="zh-CN" altLang="en-US" sz="1800" smtClean="0"/>
              <a:t>数据</a:t>
            </a:r>
            <a:br>
              <a:rPr lang="en-US" altLang="zh-CN" sz="1800" dirty="0"/>
            </a:br>
            <a:r>
              <a:rPr lang="en-US" altLang="zh-CN" sz="1800" dirty="0"/>
              <a:t># </a:t>
            </a:r>
            <a:r>
              <a:rPr lang="zh-CN" altLang="en-US" sz="1800" dirty="0"/>
              <a:t>发送⼀些数据到客户端</a:t>
            </a:r>
            <a:br>
              <a:rPr lang="zh-CN" altLang="en-US" sz="1800" dirty="0"/>
            </a:br>
            <a:r>
              <a:rPr lang="en-US" altLang="zh-CN" sz="1800" err="1"/>
              <a:t>newSocket.</a:t>
            </a:r>
            <a:r>
              <a:rPr lang="en-US" altLang="zh-CN" sz="1800" err="1">
                <a:solidFill>
                  <a:srgbClr val="FF0000"/>
                </a:solidFill>
              </a:rPr>
              <a:t>send</a:t>
            </a:r>
            <a:r>
              <a:rPr lang="en-US" altLang="zh-CN" sz="1800" smtClean="0"/>
              <a:t>(“thank </a:t>
            </a:r>
            <a:r>
              <a:rPr lang="en-US" altLang="zh-CN" sz="1800"/>
              <a:t>you </a:t>
            </a:r>
            <a:r>
              <a:rPr lang="en-US" altLang="zh-CN" sz="1800" smtClean="0"/>
              <a:t>!”)   #</a:t>
            </a:r>
            <a:r>
              <a:rPr lang="zh-CN" altLang="en-US" sz="1800" smtClean="0"/>
              <a:t>发送</a:t>
            </a:r>
            <a:r>
              <a:rPr lang="en-US" altLang="zh-CN" sz="1800" smtClean="0"/>
              <a:t>tcp</a:t>
            </a:r>
            <a:r>
              <a:rPr lang="zh-CN" altLang="en-US" sz="1800" smtClean="0"/>
              <a:t>数据</a:t>
            </a:r>
            <a:br>
              <a:rPr lang="en-US" altLang="zh-CN" sz="1800" dirty="0"/>
            </a:br>
            <a:r>
              <a:rPr lang="en-US" altLang="zh-CN" sz="1800" dirty="0"/>
              <a:t># </a:t>
            </a:r>
            <a:r>
              <a:rPr lang="zh-CN" altLang="en-US" sz="1800" dirty="0"/>
              <a:t>关闭为这个客户端服务的套接字， 只要关闭了， 就意味着为不能再为这个客户端服务了</a:t>
            </a:r>
            <a:br>
              <a:rPr lang="zh-CN" altLang="en-US" sz="1800" dirty="0"/>
            </a:br>
            <a:r>
              <a:rPr lang="en-US" altLang="zh-CN" sz="1800" dirty="0" err="1"/>
              <a:t>newSocket.close</a:t>
            </a:r>
            <a:r>
              <a:rPr lang="en-US" altLang="zh-CN" sz="1800" dirty="0"/>
              <a:t>()</a:t>
            </a:r>
            <a:br>
              <a:rPr lang="en-US" altLang="zh-CN" sz="1800" dirty="0"/>
            </a:br>
            <a:r>
              <a:rPr lang="en-US" altLang="zh-CN" sz="1800" dirty="0"/>
              <a:t># </a:t>
            </a:r>
            <a:r>
              <a:rPr lang="zh-CN" altLang="en-US" sz="1800" dirty="0"/>
              <a:t>关闭监听套接字， 只要这个套接字关闭了， 就意味着整个程序不能再接收任何新的客户端的连接</a:t>
            </a:r>
            <a:br>
              <a:rPr lang="zh-CN" altLang="en-US" sz="1800" dirty="0"/>
            </a:br>
            <a:r>
              <a:rPr lang="en-US" altLang="zh-CN" sz="1800" dirty="0" err="1"/>
              <a:t>tcpSerSocket.close</a:t>
            </a:r>
            <a:r>
              <a:rPr lang="en-US" altLang="zh-CN" sz="1800"/>
              <a:t>() </a:t>
            </a:r>
            <a:endParaRPr lang="en-US" altLang="zh-CN" sz="1800" smtClean="0"/>
          </a:p>
          <a:p>
            <a:endParaRPr lang="en-US" altLang="zh-CN" sz="1600"/>
          </a:p>
          <a:p>
            <a:r>
              <a:rPr lang="zh-CN" altLang="en-US" sz="1600" smtClean="0"/>
              <a:t>使用网络调试助手测试代码</a:t>
            </a:r>
            <a:br>
              <a:rPr lang="en-US" altLang="zh-CN" sz="1600" dirty="0"/>
            </a:br>
            <a:br>
              <a:rPr lang="zh-CN" altLang="en-US" sz="1600" dirty="0"/>
            </a:br>
            <a:endParaRPr lang="zh-CN" altLang="en-US" sz="16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en-US" altLang="zh-CN" dirty="0"/>
              <a:t>TCP</a:t>
            </a:r>
            <a:r>
              <a:rPr lang="zh-CN" altLang="en-US" dirty="0"/>
              <a:t>客户端</a:t>
            </a:r>
            <a:endParaRPr lang="zh-CN" altLang="en-US" dirty="0"/>
          </a:p>
        </p:txBody>
      </p:sp>
      <p:sp>
        <p:nvSpPr>
          <p:cNvPr id="3" name="内容占位符 2"/>
          <p:cNvSpPr>
            <a:spLocks noGrp="1"/>
          </p:cNvSpPr>
          <p:nvPr>
            <p:ph idx="1"/>
          </p:nvPr>
        </p:nvSpPr>
        <p:spPr/>
        <p:txBody>
          <a:bodyPr/>
          <a:lstStyle/>
          <a:p>
            <a:pPr marL="0" indent="0">
              <a:buNone/>
            </a:pPr>
            <a:r>
              <a:rPr lang="en-US" altLang="zh-CN" dirty="0"/>
              <a:t>from socket import *</a:t>
            </a:r>
            <a:endParaRPr lang="en-US" altLang="zh-CN" dirty="0"/>
          </a:p>
          <a:p>
            <a:pPr marL="0" indent="0">
              <a:buNone/>
            </a:pPr>
            <a:r>
              <a:rPr lang="en-US" altLang="zh-CN" dirty="0" err="1"/>
              <a:t>clientSocket</a:t>
            </a:r>
            <a:r>
              <a:rPr lang="en-US" altLang="zh-CN" dirty="0"/>
              <a:t> = socket(AF_INET, SOCK_STREAM</a:t>
            </a:r>
            <a:r>
              <a:rPr lang="en-US" altLang="zh-CN" dirty="0" smtClean="0"/>
              <a:t>)</a:t>
            </a:r>
            <a:endParaRPr lang="en-US" altLang="zh-CN" dirty="0" smtClean="0"/>
          </a:p>
          <a:p>
            <a:pPr marL="0" indent="0">
              <a:buNone/>
            </a:pPr>
            <a:endParaRPr lang="en-US" altLang="zh-CN" dirty="0"/>
          </a:p>
          <a:p>
            <a:pPr marL="0" indent="0">
              <a:buNone/>
            </a:pPr>
            <a:r>
              <a:rPr lang="en-US" altLang="zh-CN" dirty="0" err="1"/>
              <a:t>serAddr</a:t>
            </a:r>
            <a:r>
              <a:rPr lang="en-US" altLang="zh-CN" dirty="0"/>
              <a:t> = ('192.168.1.17', 7788)</a:t>
            </a:r>
            <a:endParaRPr lang="en-US" altLang="zh-CN" dirty="0"/>
          </a:p>
          <a:p>
            <a:pPr marL="0" indent="0">
              <a:buNone/>
            </a:pPr>
            <a:r>
              <a:rPr lang="en-US" altLang="zh-CN" dirty="0"/>
              <a:t>#</a:t>
            </a:r>
            <a:r>
              <a:rPr lang="zh-CN" altLang="en-US" dirty="0"/>
              <a:t>链接服务器</a:t>
            </a:r>
            <a:endParaRPr lang="zh-CN" altLang="en-US" dirty="0"/>
          </a:p>
          <a:p>
            <a:pPr marL="0" indent="0">
              <a:buNone/>
            </a:pPr>
            <a:r>
              <a:rPr lang="en-US" altLang="zh-CN" dirty="0" err="1"/>
              <a:t>clientSocket.connect</a:t>
            </a:r>
            <a:r>
              <a:rPr lang="en-US" altLang="zh-CN" dirty="0"/>
              <a:t>(</a:t>
            </a:r>
            <a:r>
              <a:rPr lang="en-US" altLang="zh-CN" dirty="0" err="1"/>
              <a:t>serAddr</a:t>
            </a:r>
            <a:r>
              <a:rPr lang="en-US" altLang="zh-CN" dirty="0" smtClean="0"/>
              <a:t>)</a:t>
            </a:r>
            <a:endParaRPr lang="en-US" altLang="zh-CN" dirty="0" smtClean="0"/>
          </a:p>
          <a:p>
            <a:pPr marL="0" indent="0">
              <a:buNone/>
            </a:pPr>
            <a:endParaRPr lang="en-US" altLang="zh-CN" dirty="0"/>
          </a:p>
          <a:p>
            <a:pPr marL="0" indent="0">
              <a:buNone/>
            </a:pPr>
            <a:r>
              <a:rPr lang="en-US" altLang="zh-CN" dirty="0" err="1"/>
              <a:t>clientSocket.send</a:t>
            </a:r>
            <a:r>
              <a:rPr lang="en-US" altLang="zh-CN" dirty="0"/>
              <a:t>(</a:t>
            </a:r>
            <a:r>
              <a:rPr lang="en-US" altLang="zh-CN" dirty="0" err="1"/>
              <a:t>b"hello</a:t>
            </a:r>
            <a:r>
              <a:rPr lang="en-US" altLang="zh-CN" dirty="0"/>
              <a:t>")</a:t>
            </a:r>
            <a:endParaRPr lang="en-US" altLang="zh-CN" dirty="0"/>
          </a:p>
          <a:p>
            <a:pPr marL="0" indent="0">
              <a:buNone/>
            </a:pPr>
            <a:r>
              <a:rPr lang="en-US" altLang="zh-CN" dirty="0" err="1"/>
              <a:t>recvData</a:t>
            </a:r>
            <a:r>
              <a:rPr lang="en-US" altLang="zh-CN" dirty="0"/>
              <a:t> = </a:t>
            </a:r>
            <a:r>
              <a:rPr lang="en-US" altLang="zh-CN" dirty="0" err="1"/>
              <a:t>clientSocket.recv</a:t>
            </a:r>
            <a:r>
              <a:rPr lang="en-US" altLang="zh-CN" dirty="0"/>
              <a:t>(1024)</a:t>
            </a:r>
            <a:endParaRPr lang="en-US" altLang="zh-CN" dirty="0"/>
          </a:p>
          <a:p>
            <a:pPr marL="0" indent="0">
              <a:buNone/>
            </a:pPr>
            <a:r>
              <a:rPr lang="en-US" altLang="zh-CN" dirty="0"/>
              <a:t>print("</a:t>
            </a:r>
            <a:r>
              <a:rPr lang="zh-CN" altLang="en-US" dirty="0"/>
              <a:t>接收到的数据为：</a:t>
            </a:r>
            <a:r>
              <a:rPr lang="en-US" altLang="zh-CN" dirty="0"/>
              <a:t>", </a:t>
            </a:r>
            <a:r>
              <a:rPr lang="en-US" altLang="zh-CN" dirty="0" err="1"/>
              <a:t>recvData</a:t>
            </a:r>
            <a:r>
              <a:rPr lang="en-US" altLang="zh-CN" dirty="0"/>
              <a:t>)</a:t>
            </a:r>
            <a:endParaRPr lang="en-US" altLang="zh-CN" dirty="0"/>
          </a:p>
          <a:p>
            <a:pPr marL="0" indent="0">
              <a:buNone/>
            </a:pPr>
            <a:r>
              <a:rPr lang="en-US" altLang="zh-CN" dirty="0" err="1"/>
              <a:t>clientSocket.close</a:t>
            </a:r>
            <a:r>
              <a:rPr lang="en-US" altLang="zh-CN" dirty="0"/>
              <a:t>()</a:t>
            </a:r>
            <a:br>
              <a:rPr lang="en-US" altLang="zh-CN" sz="2000" dirty="0"/>
            </a:br>
            <a:endParaRPr lang="zh-CN" altLang="en-US" sz="20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1"/>
            <a:ext cx="10650828" cy="1159099"/>
          </a:xfrm>
        </p:spPr>
        <p:txBody>
          <a:bodyPr/>
          <a:lstStyle/>
          <a:p>
            <a:r>
              <a:rPr lang="zh-CN" altLang="en-US" dirty="0"/>
              <a:t>单进程</a:t>
            </a:r>
            <a:r>
              <a:rPr lang="zh-CN" altLang="en-US" dirty="0" smtClean="0"/>
              <a:t>服务器（每次只能服务一个客户端）</a:t>
            </a:r>
            <a:endParaRPr lang="zh-CN" altLang="en-US" dirty="0"/>
          </a:p>
        </p:txBody>
      </p:sp>
      <p:sp>
        <p:nvSpPr>
          <p:cNvPr id="3" name="内容占位符 2"/>
          <p:cNvSpPr>
            <a:spLocks noGrp="1"/>
          </p:cNvSpPr>
          <p:nvPr>
            <p:ph idx="1"/>
          </p:nvPr>
        </p:nvSpPr>
        <p:spPr/>
        <p:txBody>
          <a:bodyPr/>
          <a:lstStyle/>
          <a:p>
            <a:pPr marL="400050" lvl="1" indent="0">
              <a:buNone/>
            </a:pPr>
            <a:r>
              <a:rPr lang="en-US" altLang="zh-CN" sz="1400" dirty="0"/>
              <a:t>from socket import *</a:t>
            </a:r>
            <a:endParaRPr lang="en-US" altLang="zh-CN" sz="1400" dirty="0"/>
          </a:p>
          <a:p>
            <a:pPr marL="400050" lvl="1" indent="0">
              <a:buNone/>
            </a:pPr>
            <a:r>
              <a:rPr lang="en-US" altLang="zh-CN" sz="1400" dirty="0" err="1"/>
              <a:t>serSocket</a:t>
            </a:r>
            <a:r>
              <a:rPr lang="en-US" altLang="zh-CN" sz="1400" dirty="0"/>
              <a:t> = socket(AF_INET, SOCK_STREAM)</a:t>
            </a:r>
            <a:endParaRPr lang="en-US" altLang="zh-CN" sz="1400" dirty="0"/>
          </a:p>
          <a:p>
            <a:pPr marL="400050" lvl="1" indent="0">
              <a:buNone/>
            </a:pPr>
            <a:r>
              <a:rPr lang="en-US" altLang="zh-CN" sz="1400" dirty="0" err="1" smtClean="0"/>
              <a:t>localAddr</a:t>
            </a:r>
            <a:r>
              <a:rPr lang="en-US" altLang="zh-CN" sz="1400" dirty="0" smtClean="0"/>
              <a:t> </a:t>
            </a:r>
            <a:r>
              <a:rPr lang="en-US" altLang="zh-CN" sz="1400" dirty="0"/>
              <a:t>= ('',7788)</a:t>
            </a:r>
            <a:endParaRPr lang="en-US" altLang="zh-CN" sz="1400" dirty="0"/>
          </a:p>
          <a:p>
            <a:pPr marL="400050" lvl="1" indent="0">
              <a:buNone/>
            </a:pPr>
            <a:r>
              <a:rPr lang="en-US" altLang="zh-CN" sz="1400" dirty="0" err="1"/>
              <a:t>serSocket.bind</a:t>
            </a:r>
            <a:r>
              <a:rPr lang="en-US" altLang="zh-CN" sz="1400" dirty="0"/>
              <a:t>(</a:t>
            </a:r>
            <a:r>
              <a:rPr lang="en-US" altLang="zh-CN" sz="1400" dirty="0" err="1"/>
              <a:t>localAddr</a:t>
            </a:r>
            <a:r>
              <a:rPr lang="en-US" altLang="zh-CN" sz="1400" dirty="0"/>
              <a:t>)</a:t>
            </a:r>
            <a:endParaRPr lang="en-US" altLang="zh-CN" sz="1400" dirty="0"/>
          </a:p>
          <a:p>
            <a:pPr marL="400050" lvl="1" indent="0">
              <a:buNone/>
            </a:pPr>
            <a:r>
              <a:rPr lang="en-US" altLang="zh-CN" sz="1400" dirty="0" err="1"/>
              <a:t>serSocket.listen</a:t>
            </a:r>
            <a:r>
              <a:rPr lang="en-US" altLang="zh-CN" sz="1400" dirty="0"/>
              <a:t>(5)</a:t>
            </a:r>
            <a:endParaRPr lang="en-US" altLang="zh-CN" sz="1400" dirty="0"/>
          </a:p>
          <a:p>
            <a:pPr marL="400050" lvl="1" indent="0">
              <a:buNone/>
            </a:pPr>
            <a:r>
              <a:rPr lang="en-US" altLang="zh-CN" sz="1400" dirty="0"/>
              <a:t>while True:</a:t>
            </a:r>
            <a:endParaRPr lang="en-US" altLang="zh-CN" sz="1400" dirty="0"/>
          </a:p>
          <a:p>
            <a:pPr marL="400050" lvl="1" indent="0">
              <a:buNone/>
            </a:pPr>
            <a:r>
              <a:rPr lang="en-US" altLang="zh-CN" sz="1400" dirty="0"/>
              <a:t>    print("</a:t>
            </a:r>
            <a:r>
              <a:rPr lang="zh-CN" altLang="en-US" sz="1400" dirty="0"/>
              <a:t>主进程等待新客户端</a:t>
            </a:r>
            <a:r>
              <a:rPr lang="en-US" altLang="zh-CN" sz="1400" dirty="0"/>
              <a:t>")</a:t>
            </a:r>
            <a:endParaRPr lang="en-US" altLang="zh-CN" sz="1400" dirty="0"/>
          </a:p>
          <a:p>
            <a:pPr marL="400050" lvl="1" indent="0">
              <a:buNone/>
            </a:pPr>
            <a:r>
              <a:rPr lang="en-US" altLang="zh-CN" sz="1400" dirty="0"/>
              <a:t>    </a:t>
            </a:r>
            <a:r>
              <a:rPr lang="en-US" altLang="zh-CN" sz="1400" dirty="0" err="1"/>
              <a:t>newSocket,destAddr</a:t>
            </a:r>
            <a:r>
              <a:rPr lang="en-US" altLang="zh-CN" sz="1400" dirty="0"/>
              <a:t> = </a:t>
            </a:r>
            <a:r>
              <a:rPr lang="en-US" altLang="zh-CN" sz="1400" dirty="0" err="1"/>
              <a:t>serSocket.accept</a:t>
            </a:r>
            <a:r>
              <a:rPr lang="en-US" altLang="zh-CN" sz="1400" dirty="0"/>
              <a:t>()</a:t>
            </a:r>
            <a:endParaRPr lang="en-US" altLang="zh-CN" sz="1400" dirty="0"/>
          </a:p>
          <a:p>
            <a:pPr marL="400050" lvl="1" indent="0">
              <a:buNone/>
            </a:pPr>
            <a:r>
              <a:rPr lang="en-US" altLang="zh-CN" sz="1400" dirty="0"/>
              <a:t>    print("</a:t>
            </a:r>
            <a:r>
              <a:rPr lang="zh-CN" altLang="en-US" sz="1400" dirty="0"/>
              <a:t>主进程接下来负责处理</a:t>
            </a:r>
            <a:r>
              <a:rPr lang="en-US" altLang="zh-CN" sz="1400" dirty="0"/>
              <a:t>",</a:t>
            </a:r>
            <a:r>
              <a:rPr lang="en-US" altLang="zh-CN" sz="1400" dirty="0" err="1"/>
              <a:t>str</a:t>
            </a:r>
            <a:r>
              <a:rPr lang="en-US" altLang="zh-CN" sz="1400" dirty="0"/>
              <a:t>(</a:t>
            </a:r>
            <a:r>
              <a:rPr lang="en-US" altLang="zh-CN" sz="1400" dirty="0" err="1"/>
              <a:t>destAddr</a:t>
            </a:r>
            <a:r>
              <a:rPr lang="en-US" altLang="zh-CN" sz="1400" dirty="0"/>
              <a:t>))</a:t>
            </a:r>
            <a:endParaRPr lang="en-US" altLang="zh-CN" sz="1400" dirty="0"/>
          </a:p>
          <a:p>
            <a:pPr marL="400050" lvl="1" indent="0">
              <a:buNone/>
            </a:pPr>
            <a:r>
              <a:rPr lang="en-US" altLang="zh-CN" sz="1400" dirty="0"/>
              <a:t>    try:</a:t>
            </a:r>
            <a:endParaRPr lang="en-US" altLang="zh-CN" sz="1400" dirty="0"/>
          </a:p>
          <a:p>
            <a:pPr marL="400050" lvl="1" indent="0">
              <a:buNone/>
            </a:pPr>
            <a:r>
              <a:rPr lang="en-US" altLang="zh-CN" sz="1400" dirty="0" smtClean="0"/>
              <a:t>        while True:</a:t>
            </a:r>
            <a:endParaRPr lang="en-US" altLang="zh-CN" sz="1400" dirty="0" smtClean="0"/>
          </a:p>
          <a:p>
            <a:pPr marL="400050" lvl="1" indent="0">
              <a:buNone/>
            </a:pPr>
            <a:r>
              <a:rPr lang="en-US" altLang="zh-CN" sz="1400" dirty="0" smtClean="0"/>
              <a:t>            </a:t>
            </a:r>
            <a:r>
              <a:rPr lang="en-US" altLang="zh-CN" sz="1400" dirty="0" err="1" smtClean="0"/>
              <a:t>recvData</a:t>
            </a:r>
            <a:r>
              <a:rPr lang="en-US" altLang="zh-CN" sz="1400" dirty="0" smtClean="0"/>
              <a:t> = </a:t>
            </a:r>
            <a:r>
              <a:rPr lang="en-US" altLang="zh-CN" sz="1400" dirty="0" err="1" smtClean="0"/>
              <a:t>newSocket.recv</a:t>
            </a:r>
            <a:r>
              <a:rPr lang="en-US" altLang="zh-CN" sz="1400" dirty="0" smtClean="0"/>
              <a:t>(1024)</a:t>
            </a:r>
            <a:endParaRPr lang="en-US" altLang="zh-CN" sz="1400" dirty="0" smtClean="0"/>
          </a:p>
          <a:p>
            <a:pPr marL="400050" lvl="1" indent="0">
              <a:buNone/>
            </a:pPr>
            <a:r>
              <a:rPr lang="en-US" altLang="zh-CN" sz="1400" dirty="0" smtClean="0"/>
              <a:t>            if </a:t>
            </a:r>
            <a:r>
              <a:rPr lang="en-US" altLang="zh-CN" sz="1400" dirty="0" err="1" smtClean="0"/>
              <a:t>len</a:t>
            </a:r>
            <a:r>
              <a:rPr lang="en-US" altLang="zh-CN" sz="1400" dirty="0" smtClean="0"/>
              <a:t>(</a:t>
            </a:r>
            <a:r>
              <a:rPr lang="en-US" altLang="zh-CN" sz="1400" dirty="0" err="1" smtClean="0"/>
              <a:t>recvData</a:t>
            </a:r>
            <a:r>
              <a:rPr lang="en-US" altLang="zh-CN" sz="1400" dirty="0" smtClean="0"/>
              <a:t>)&gt;</a:t>
            </a:r>
            <a:r>
              <a:rPr lang="en-US" altLang="zh-CN" sz="1400" smtClean="0"/>
              <a:t>0: </a:t>
            </a:r>
            <a:r>
              <a:rPr lang="en-US" altLang="zh-CN" sz="1400" smtClean="0">
                <a:solidFill>
                  <a:srgbClr val="FF0000"/>
                </a:solidFill>
              </a:rPr>
              <a:t>#</a:t>
            </a:r>
            <a:r>
              <a:rPr lang="zh-CN" altLang="en-US" sz="1400" smtClean="0">
                <a:solidFill>
                  <a:srgbClr val="FF0000"/>
                </a:solidFill>
              </a:rPr>
              <a:t>如果收到的客户端数据长度为</a:t>
            </a:r>
            <a:r>
              <a:rPr lang="en-US" altLang="zh-CN" sz="1400" smtClean="0">
                <a:solidFill>
                  <a:srgbClr val="FF0000"/>
                </a:solidFill>
              </a:rPr>
              <a:t>0</a:t>
            </a:r>
            <a:r>
              <a:rPr lang="zh-CN" altLang="en-US" sz="1400" smtClean="0">
                <a:solidFill>
                  <a:srgbClr val="FF0000"/>
                </a:solidFill>
              </a:rPr>
              <a:t>，代表客户端已经调用</a:t>
            </a:r>
            <a:r>
              <a:rPr lang="en-US" altLang="zh-CN" sz="1400" smtClean="0">
                <a:solidFill>
                  <a:srgbClr val="FF0000"/>
                </a:solidFill>
              </a:rPr>
              <a:t>close</a:t>
            </a:r>
            <a:r>
              <a:rPr lang="zh-CN" altLang="en-US" sz="1400" smtClean="0">
                <a:solidFill>
                  <a:srgbClr val="FF0000"/>
                </a:solidFill>
              </a:rPr>
              <a:t>（）下线</a:t>
            </a:r>
            <a:endParaRPr lang="en-US" altLang="zh-CN" sz="1400" dirty="0" smtClean="0">
              <a:solidFill>
                <a:srgbClr val="FF0000"/>
              </a:solidFill>
            </a:endParaRPr>
          </a:p>
          <a:p>
            <a:pPr marL="400050" lvl="1" indent="0">
              <a:buNone/>
            </a:pPr>
            <a:r>
              <a:rPr lang="en-US" altLang="zh-CN" sz="1400" dirty="0" smtClean="0"/>
              <a:t>                print("</a:t>
            </a:r>
            <a:r>
              <a:rPr lang="zh-CN" altLang="en-US" sz="1400" dirty="0" smtClean="0"/>
              <a:t>接收到</a:t>
            </a:r>
            <a:r>
              <a:rPr lang="en-US" altLang="zh-CN" sz="1400" dirty="0" smtClean="0"/>
              <a:t>", </a:t>
            </a:r>
            <a:r>
              <a:rPr lang="en-US" altLang="zh-CN" sz="1400" dirty="0" err="1" smtClean="0"/>
              <a:t>str</a:t>
            </a:r>
            <a:r>
              <a:rPr lang="en-US" altLang="zh-CN" sz="1400" dirty="0" smtClean="0"/>
              <a:t>(</a:t>
            </a:r>
            <a:r>
              <a:rPr lang="en-US" altLang="zh-CN" sz="1400" dirty="0" err="1" smtClean="0"/>
              <a:t>destAddr</a:t>
            </a:r>
            <a:r>
              <a:rPr lang="en-US" altLang="zh-CN" sz="1400" dirty="0" smtClean="0"/>
              <a:t>),</a:t>
            </a:r>
            <a:r>
              <a:rPr lang="en-US" altLang="zh-CN" sz="1400" dirty="0" err="1" smtClean="0"/>
              <a:t>recvData</a:t>
            </a:r>
            <a:r>
              <a:rPr lang="en-US" altLang="zh-CN" sz="1400" dirty="0" smtClean="0"/>
              <a:t>)</a:t>
            </a:r>
            <a:endParaRPr lang="en-US" altLang="zh-CN" sz="1400" dirty="0" smtClean="0"/>
          </a:p>
          <a:p>
            <a:pPr marL="400050" lvl="1" indent="0">
              <a:buNone/>
            </a:pPr>
            <a:r>
              <a:rPr lang="en-US" altLang="zh-CN" sz="1400" dirty="0" smtClean="0"/>
              <a:t>            else:</a:t>
            </a:r>
            <a:endParaRPr lang="en-US" altLang="zh-CN" sz="1400" dirty="0" smtClean="0"/>
          </a:p>
          <a:p>
            <a:pPr marL="400050" lvl="1" indent="0">
              <a:buNone/>
            </a:pPr>
            <a:r>
              <a:rPr lang="en-US" altLang="zh-CN" sz="1400" dirty="0" smtClean="0"/>
              <a:t>                print("%s-</a:t>
            </a:r>
            <a:r>
              <a:rPr lang="zh-CN" altLang="en-US" sz="1400" dirty="0" smtClean="0"/>
              <a:t>客户端已关闭</a:t>
            </a:r>
            <a:r>
              <a:rPr lang="en-US" altLang="zh-CN" sz="1400" dirty="0" smtClean="0"/>
              <a:t>" %</a:t>
            </a:r>
            <a:r>
              <a:rPr lang="en-US" altLang="zh-CN" sz="1400" dirty="0" err="1" smtClean="0"/>
              <a:t>str</a:t>
            </a:r>
            <a:r>
              <a:rPr lang="en-US" altLang="zh-CN" sz="1400" dirty="0" smtClean="0"/>
              <a:t>(</a:t>
            </a:r>
            <a:r>
              <a:rPr lang="en-US" altLang="zh-CN" sz="1400" dirty="0" err="1" smtClean="0"/>
              <a:t>destAddr</a:t>
            </a:r>
            <a:r>
              <a:rPr lang="en-US" altLang="zh-CN" sz="1400" dirty="0" smtClean="0"/>
              <a:t>))</a:t>
            </a:r>
            <a:endParaRPr lang="en-US" altLang="zh-CN" sz="1400" dirty="0" smtClean="0"/>
          </a:p>
          <a:p>
            <a:pPr marL="400050" lvl="1" indent="0">
              <a:buNone/>
            </a:pPr>
            <a:r>
              <a:rPr lang="en-US" altLang="zh-CN" sz="1400" dirty="0" smtClean="0"/>
              <a:t>                break</a:t>
            </a:r>
            <a:endParaRPr lang="en-US" altLang="zh-CN" sz="1400" dirty="0" smtClean="0"/>
          </a:p>
          <a:p>
            <a:pPr marL="400050" lvl="1" indent="0">
              <a:buNone/>
            </a:pPr>
            <a:r>
              <a:rPr lang="en-US" altLang="zh-CN" sz="1400" dirty="0" smtClean="0"/>
              <a:t>    finally:</a:t>
            </a:r>
            <a:endParaRPr lang="en-US" altLang="zh-CN" sz="1400" dirty="0" smtClean="0"/>
          </a:p>
          <a:p>
            <a:pPr marL="400050" lvl="1" indent="0">
              <a:buNone/>
            </a:pPr>
            <a:r>
              <a:rPr lang="en-US" altLang="zh-CN" sz="1400" dirty="0" smtClean="0"/>
              <a:t>        </a:t>
            </a:r>
            <a:r>
              <a:rPr lang="en-US" altLang="zh-CN" sz="1400" dirty="0" err="1"/>
              <a:t>newSocket.close</a:t>
            </a:r>
            <a:r>
              <a:rPr lang="en-US" altLang="zh-CN" sz="1400" dirty="0"/>
              <a:t>()</a:t>
            </a:r>
            <a:endParaRPr lang="en-US" altLang="zh-CN" sz="1400" dirty="0"/>
          </a:p>
          <a:p>
            <a:pPr marL="400050" lvl="1" indent="0">
              <a:buNone/>
            </a:pPr>
            <a:r>
              <a:rPr lang="en-US" altLang="zh-CN" sz="1400" dirty="0" err="1"/>
              <a:t>serSocket.close</a:t>
            </a:r>
            <a:r>
              <a:rPr lang="en-US" altLang="zh-CN" sz="1400" dirty="0"/>
              <a:t>()</a:t>
            </a:r>
            <a:br>
              <a:rPr lang="en-US" altLang="zh-CN" sz="1200" dirty="0"/>
            </a:br>
            <a:br>
              <a:rPr lang="en-US" altLang="zh-CN" sz="1200" dirty="0"/>
            </a:br>
            <a:endParaRPr lang="zh-CN" altLang="en-US" sz="12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zh-CN" altLang="en-US" smtClean="0"/>
              <a:t>并发服务器</a:t>
            </a:r>
            <a:endParaRPr lang="zh-CN" altLang="en-US" dirty="0"/>
          </a:p>
        </p:txBody>
      </p:sp>
      <p:sp>
        <p:nvSpPr>
          <p:cNvPr id="3" name="内容占位符 2"/>
          <p:cNvSpPr>
            <a:spLocks noGrp="1"/>
          </p:cNvSpPr>
          <p:nvPr>
            <p:ph idx="1"/>
          </p:nvPr>
        </p:nvSpPr>
        <p:spPr/>
        <p:txBody>
          <a:bodyPr/>
          <a:lstStyle/>
          <a:p>
            <a:pPr marL="400050" lvl="1" indent="0">
              <a:buNone/>
            </a:pPr>
            <a:r>
              <a:rPr lang="en-US" altLang="zh-CN" dirty="0" smtClean="0"/>
              <a:t> </a:t>
            </a:r>
            <a:r>
              <a:rPr lang="en-US" altLang="zh-CN" dirty="0" err="1"/>
              <a:t>serSocket.setsockopt</a:t>
            </a:r>
            <a:r>
              <a:rPr lang="en-US" altLang="zh-CN" dirty="0"/>
              <a:t>(SOL_SOCKET,SO_REUSEADDR,1</a:t>
            </a:r>
            <a:r>
              <a:rPr lang="zh-CN" altLang="en-US" dirty="0"/>
              <a:t>）</a:t>
            </a:r>
            <a:r>
              <a:rPr lang="en-US" altLang="zh-CN" dirty="0" smtClean="0"/>
              <a:t> </a:t>
            </a:r>
            <a:endParaRPr lang="en-US" altLang="zh-CN" dirty="0" smtClean="0"/>
          </a:p>
          <a:p>
            <a:pPr marL="400050" lvl="1" indent="0">
              <a:buNone/>
            </a:pPr>
            <a:r>
              <a:rPr lang="zh-CN" altLang="en-US" dirty="0" smtClean="0"/>
              <a:t>重新设置套接字选项，重复</a:t>
            </a:r>
            <a:r>
              <a:rPr lang="zh-CN" altLang="en-US" dirty="0"/>
              <a:t>使用绑定的信息</a:t>
            </a:r>
            <a:endParaRPr lang="zh-CN" altLang="en-US" dirty="0"/>
          </a:p>
          <a:p>
            <a:pPr marL="400050" lvl="1" indent="0">
              <a:buNone/>
            </a:pPr>
            <a:r>
              <a:rPr lang="en-US" altLang="zh-CN" dirty="0"/>
              <a:t># </a:t>
            </a:r>
            <a:r>
              <a:rPr lang="zh-CN" altLang="en-US" dirty="0"/>
              <a:t>当有一个有相同本地地址和端口的</a:t>
            </a:r>
            <a:r>
              <a:rPr lang="en-US" altLang="zh-CN" dirty="0"/>
              <a:t>socket1</a:t>
            </a:r>
            <a:r>
              <a:rPr lang="zh-CN" altLang="en-US" dirty="0"/>
              <a:t>处于</a:t>
            </a:r>
            <a:r>
              <a:rPr lang="en-US" altLang="zh-CN" dirty="0"/>
              <a:t>TIME_WAIT</a:t>
            </a:r>
            <a:r>
              <a:rPr lang="zh-CN" altLang="en-US" dirty="0"/>
              <a:t>状态</a:t>
            </a:r>
            <a:r>
              <a:rPr lang="zh-CN" altLang="en-US" dirty="0" smtClean="0"/>
              <a:t>时，而</a:t>
            </a:r>
            <a:r>
              <a:rPr lang="zh-CN" altLang="en-US" dirty="0"/>
              <a:t>你启动的程序的</a:t>
            </a:r>
            <a:r>
              <a:rPr lang="en-US" altLang="zh-CN" dirty="0"/>
              <a:t>socket2</a:t>
            </a:r>
            <a:r>
              <a:rPr lang="zh-CN" altLang="en-US" dirty="0"/>
              <a:t>要占用该地址和端口</a:t>
            </a:r>
            <a:r>
              <a:rPr lang="zh-CN" altLang="en-US" dirty="0" smtClean="0"/>
              <a:t>，你</a:t>
            </a:r>
            <a:r>
              <a:rPr lang="zh-CN" altLang="en-US" dirty="0"/>
              <a:t>的程序就要用到</a:t>
            </a:r>
            <a:r>
              <a:rPr lang="en-US" altLang="zh-CN" dirty="0"/>
              <a:t>SO_REUSEADDR</a:t>
            </a:r>
            <a:r>
              <a:rPr lang="zh-CN" altLang="en-US" dirty="0"/>
              <a:t>选项。</a:t>
            </a:r>
            <a:endParaRPr lang="zh-CN" altLang="en-US" dirty="0"/>
          </a:p>
          <a:p>
            <a:pPr marL="400050" lvl="1" indent="0">
              <a:buNone/>
            </a:pPr>
            <a:br>
              <a:rPr lang="en-US" altLang="zh-CN" sz="1200" dirty="0"/>
            </a:br>
            <a:br>
              <a:rPr lang="en-US" altLang="zh-CN" sz="1200" dirty="0"/>
            </a:br>
            <a:endParaRPr lang="zh-CN" altLang="en-US" sz="12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10367493" cy="1003318"/>
          </a:xfrm>
        </p:spPr>
        <p:txBody>
          <a:bodyPr/>
          <a:lstStyle/>
          <a:p>
            <a:r>
              <a:rPr lang="zh-CN" altLang="en-US" dirty="0"/>
              <a:t>多进程</a:t>
            </a:r>
            <a:r>
              <a:rPr lang="zh-CN" altLang="en-US" dirty="0" smtClean="0"/>
              <a:t>服务器（同时为多个客户端服务）</a:t>
            </a:r>
            <a:endParaRPr lang="zh-CN" altLang="en-US" dirty="0"/>
          </a:p>
        </p:txBody>
      </p:sp>
      <p:sp>
        <p:nvSpPr>
          <p:cNvPr id="3" name="内容占位符 2"/>
          <p:cNvSpPr>
            <a:spLocks noGrp="1"/>
          </p:cNvSpPr>
          <p:nvPr>
            <p:ph idx="1"/>
          </p:nvPr>
        </p:nvSpPr>
        <p:spPr>
          <a:xfrm>
            <a:off x="-371971" y="1003318"/>
            <a:ext cx="11715832" cy="5073427"/>
          </a:xfrm>
        </p:spPr>
        <p:txBody>
          <a:bodyPr/>
          <a:lstStyle/>
          <a:p>
            <a:r>
              <a:rPr lang="en-US" altLang="zh-CN" sz="1600" dirty="0"/>
              <a:t>from socket import *</a:t>
            </a:r>
            <a:br>
              <a:rPr lang="en-US" altLang="zh-CN" sz="1600" dirty="0"/>
            </a:br>
            <a:r>
              <a:rPr lang="en-US" altLang="zh-CN" sz="1600" dirty="0"/>
              <a:t>from multiprocessing import *</a:t>
            </a:r>
            <a:br>
              <a:rPr lang="en-US" altLang="zh-CN" sz="1600" dirty="0"/>
            </a:br>
            <a:r>
              <a:rPr lang="en-US" altLang="zh-CN" sz="1600" dirty="0"/>
              <a:t>from time import sleep</a:t>
            </a:r>
            <a:br>
              <a:rPr lang="en-US" altLang="zh-CN" sz="1600" dirty="0"/>
            </a:br>
            <a:r>
              <a:rPr lang="en-US" altLang="zh-CN" sz="1600" dirty="0"/>
              <a:t># </a:t>
            </a:r>
            <a:r>
              <a:rPr lang="zh-CN" altLang="en-US" sz="1600" dirty="0"/>
              <a:t>处理客户端的请求并为其服务</a:t>
            </a:r>
            <a:br>
              <a:rPr lang="zh-CN" altLang="en-US" sz="1600" dirty="0"/>
            </a:br>
            <a:r>
              <a:rPr lang="en-US" altLang="zh-CN" sz="1600" dirty="0"/>
              <a:t>def </a:t>
            </a:r>
            <a:r>
              <a:rPr lang="en-US" altLang="zh-CN" sz="1600" dirty="0" err="1"/>
              <a:t>dealWithClient</a:t>
            </a:r>
            <a:r>
              <a:rPr lang="en-US" altLang="zh-CN" sz="1600" dirty="0"/>
              <a:t>(</a:t>
            </a:r>
            <a:r>
              <a:rPr lang="en-US" altLang="zh-CN" sz="1600" dirty="0" err="1"/>
              <a:t>newSocket,destAddr</a:t>
            </a:r>
            <a:r>
              <a:rPr lang="en-US" altLang="zh-CN" sz="1600" dirty="0"/>
              <a:t>):</a:t>
            </a:r>
            <a:br>
              <a:rPr lang="en-US" altLang="zh-CN" sz="1600" dirty="0"/>
            </a:br>
            <a:r>
              <a:rPr lang="en-US" altLang="zh-CN" sz="1600" dirty="0"/>
              <a:t>    while True:</a:t>
            </a:r>
            <a:br>
              <a:rPr lang="en-US" altLang="zh-CN" sz="1600" dirty="0"/>
            </a:br>
            <a:r>
              <a:rPr lang="en-US" altLang="zh-CN" sz="1600" dirty="0"/>
              <a:t>         </a:t>
            </a:r>
            <a:r>
              <a:rPr lang="en-US" altLang="zh-CN" sz="1600" dirty="0" err="1"/>
              <a:t>recvData</a:t>
            </a:r>
            <a:r>
              <a:rPr lang="en-US" altLang="zh-CN" sz="1600" dirty="0"/>
              <a:t> = </a:t>
            </a:r>
            <a:r>
              <a:rPr lang="en-US" altLang="zh-CN" sz="1600" dirty="0" err="1"/>
              <a:t>newSocket.recv</a:t>
            </a:r>
            <a:r>
              <a:rPr lang="en-US" altLang="zh-CN" sz="1600" dirty="0"/>
              <a:t>(1024)</a:t>
            </a:r>
            <a:br>
              <a:rPr lang="en-US" altLang="zh-CN" sz="1600" dirty="0"/>
            </a:br>
            <a:r>
              <a:rPr lang="en-US" altLang="zh-CN" sz="1600" dirty="0"/>
              <a:t>         if </a:t>
            </a:r>
            <a:r>
              <a:rPr lang="en-US" altLang="zh-CN" sz="1600" dirty="0" err="1"/>
              <a:t>len</a:t>
            </a:r>
            <a:r>
              <a:rPr lang="en-US" altLang="zh-CN" sz="1600" dirty="0"/>
              <a:t>(</a:t>
            </a:r>
            <a:r>
              <a:rPr lang="en-US" altLang="zh-CN" sz="1600" dirty="0" err="1"/>
              <a:t>recvData</a:t>
            </a:r>
            <a:r>
              <a:rPr lang="en-US" altLang="zh-CN" sz="1600" dirty="0"/>
              <a:t>)&gt;0:</a:t>
            </a:r>
            <a:br>
              <a:rPr lang="en-US" altLang="zh-CN" sz="1600" dirty="0"/>
            </a:br>
            <a:r>
              <a:rPr lang="en-US" altLang="zh-CN" sz="1600" dirty="0"/>
              <a:t>              print('</a:t>
            </a:r>
            <a:r>
              <a:rPr lang="en-US" altLang="zh-CN" sz="1600" dirty="0" err="1"/>
              <a:t>recv</a:t>
            </a:r>
            <a:r>
              <a:rPr lang="en-US" altLang="zh-CN" sz="1600" dirty="0"/>
              <a:t>[%s]:%s'%(</a:t>
            </a:r>
            <a:r>
              <a:rPr lang="en-US" altLang="zh-CN" sz="1600" dirty="0" err="1"/>
              <a:t>str</a:t>
            </a:r>
            <a:r>
              <a:rPr lang="en-US" altLang="zh-CN" sz="1600" dirty="0"/>
              <a:t>(</a:t>
            </a:r>
            <a:r>
              <a:rPr lang="en-US" altLang="zh-CN" sz="1600" dirty="0" err="1"/>
              <a:t>destAddr</a:t>
            </a:r>
            <a:r>
              <a:rPr lang="en-US" altLang="zh-CN" sz="1600" dirty="0"/>
              <a:t>), </a:t>
            </a:r>
            <a:r>
              <a:rPr lang="en-US" altLang="zh-CN" sz="1600" dirty="0" err="1"/>
              <a:t>recvData</a:t>
            </a:r>
            <a:r>
              <a:rPr lang="en-US" altLang="zh-CN" sz="1600" dirty="0"/>
              <a:t>))</a:t>
            </a:r>
            <a:br>
              <a:rPr lang="en-US" altLang="zh-CN" sz="1600" dirty="0"/>
            </a:br>
            <a:r>
              <a:rPr lang="en-US" altLang="zh-CN" sz="1600" dirty="0"/>
              <a:t>         else:</a:t>
            </a:r>
            <a:br>
              <a:rPr lang="en-US" altLang="zh-CN" sz="1600" dirty="0"/>
            </a:br>
            <a:r>
              <a:rPr lang="en-US" altLang="zh-CN" sz="1600" dirty="0"/>
              <a:t>              print('[%s]</a:t>
            </a:r>
            <a:r>
              <a:rPr lang="zh-CN" altLang="en-US" sz="1600" dirty="0"/>
              <a:t>客户端已经关闭</a:t>
            </a:r>
            <a:r>
              <a:rPr lang="en-US" altLang="zh-CN" sz="1600" dirty="0"/>
              <a:t>'%</a:t>
            </a:r>
            <a:r>
              <a:rPr lang="en-US" altLang="zh-CN" sz="1600" dirty="0" err="1"/>
              <a:t>str</a:t>
            </a:r>
            <a:r>
              <a:rPr lang="en-US" altLang="zh-CN" sz="1600" dirty="0"/>
              <a:t>(</a:t>
            </a:r>
            <a:r>
              <a:rPr lang="en-US" altLang="zh-CN" sz="1600" dirty="0" err="1"/>
              <a:t>destAddr</a:t>
            </a:r>
            <a:r>
              <a:rPr lang="en-US" altLang="zh-CN" sz="1600" dirty="0"/>
              <a:t>))</a:t>
            </a:r>
            <a:br>
              <a:rPr lang="en-US" altLang="zh-CN" sz="1600" dirty="0"/>
            </a:br>
            <a:r>
              <a:rPr lang="en-US" altLang="zh-CN" sz="1600" dirty="0"/>
              <a:t>              break</a:t>
            </a:r>
            <a:br>
              <a:rPr lang="en-US" altLang="zh-CN" sz="1600" dirty="0"/>
            </a:br>
            <a:r>
              <a:rPr lang="en-US" altLang="zh-CN" sz="1600" dirty="0"/>
              <a:t>     </a:t>
            </a:r>
            <a:r>
              <a:rPr lang="en-US" altLang="zh-CN" sz="1600" dirty="0" err="1"/>
              <a:t>newSocket.close</a:t>
            </a:r>
            <a:r>
              <a:rPr lang="en-US" altLang="zh-CN" sz="1600" dirty="0"/>
              <a:t>()</a:t>
            </a:r>
            <a:endParaRPr lang="en-US" altLang="zh-CN" sz="1600" dirty="0"/>
          </a:p>
          <a:p>
            <a:br>
              <a:rPr lang="en-US" altLang="zh-CN" sz="1600" dirty="0"/>
            </a:br>
            <a:r>
              <a:rPr lang="en-US" altLang="zh-CN" sz="1600" dirty="0"/>
              <a:t>def main():</a:t>
            </a:r>
            <a:br>
              <a:rPr lang="en-US" altLang="zh-CN" sz="1600" dirty="0"/>
            </a:br>
            <a:r>
              <a:rPr lang="en-US" altLang="zh-CN" sz="1600" dirty="0"/>
              <a:t>    </a:t>
            </a:r>
            <a:r>
              <a:rPr lang="en-US" altLang="zh-CN" sz="1600" dirty="0" err="1"/>
              <a:t>serSocket</a:t>
            </a:r>
            <a:r>
              <a:rPr lang="en-US" altLang="zh-CN" sz="1600" dirty="0"/>
              <a:t> = socket(AF_INET, SOCK_STREAM)</a:t>
            </a:r>
            <a:br>
              <a:rPr lang="en-US" altLang="zh-CN" sz="1600" dirty="0"/>
            </a:br>
            <a:r>
              <a:rPr lang="en-US" altLang="zh-CN" sz="1600" dirty="0"/>
              <a:t>    </a:t>
            </a:r>
            <a:r>
              <a:rPr lang="en-US" altLang="zh-CN" sz="1600" dirty="0" err="1"/>
              <a:t>serSocket.setsockopt</a:t>
            </a:r>
            <a:r>
              <a:rPr lang="en-US" altLang="zh-CN" sz="1600" dirty="0"/>
              <a:t>(SOL_SOCKET, SO_REUSEADDR , 1)</a:t>
            </a:r>
            <a:br>
              <a:rPr lang="en-US" altLang="zh-CN" sz="1600" dirty="0"/>
            </a:br>
            <a:r>
              <a:rPr lang="en-US" altLang="zh-CN" sz="1600" dirty="0"/>
              <a:t>    </a:t>
            </a:r>
            <a:r>
              <a:rPr lang="en-US" altLang="zh-CN" sz="1600" dirty="0" err="1"/>
              <a:t>localAddr</a:t>
            </a:r>
            <a:r>
              <a:rPr lang="en-US" altLang="zh-CN" sz="1600" dirty="0"/>
              <a:t> = ('', 7788)</a:t>
            </a:r>
            <a:br>
              <a:rPr lang="en-US" altLang="zh-CN" sz="1600" dirty="0"/>
            </a:br>
            <a:r>
              <a:rPr lang="en-US" altLang="zh-CN" sz="1600" dirty="0"/>
              <a:t>    </a:t>
            </a:r>
            <a:r>
              <a:rPr lang="en-US" altLang="zh-CN" sz="1600" dirty="0" err="1"/>
              <a:t>serSocket.bind</a:t>
            </a:r>
            <a:r>
              <a:rPr lang="en-US" altLang="zh-CN" sz="1600" dirty="0"/>
              <a:t>(</a:t>
            </a:r>
            <a:r>
              <a:rPr lang="en-US" altLang="zh-CN" sz="1600" dirty="0" err="1"/>
              <a:t>localAddr</a:t>
            </a:r>
            <a:r>
              <a:rPr lang="en-US" altLang="zh-CN" sz="1600" dirty="0"/>
              <a:t>)</a:t>
            </a:r>
            <a:br>
              <a:rPr lang="en-US" altLang="zh-CN" sz="1600" dirty="0"/>
            </a:br>
            <a:r>
              <a:rPr lang="en-US" altLang="zh-CN" sz="1600" dirty="0"/>
              <a:t>    </a:t>
            </a:r>
            <a:r>
              <a:rPr lang="en-US" altLang="zh-CN" sz="1600" dirty="0" err="1"/>
              <a:t>serSocket.listen</a:t>
            </a:r>
            <a:r>
              <a:rPr lang="en-US" altLang="zh-CN" sz="1600" dirty="0"/>
              <a:t>(5)</a:t>
            </a:r>
            <a:br>
              <a:rPr lang="en-US" altLang="zh-CN" sz="1600" dirty="0"/>
            </a:br>
            <a:br>
              <a:rPr lang="en-US" altLang="zh-CN" sz="1600" dirty="0"/>
            </a:br>
            <a:endParaRPr lang="zh-CN" altLang="en-US" sz="1600" dirty="0"/>
          </a:p>
        </p:txBody>
      </p:sp>
      <p:sp>
        <p:nvSpPr>
          <p:cNvPr id="5" name="文本框 4"/>
          <p:cNvSpPr txBox="1"/>
          <p:nvPr/>
        </p:nvSpPr>
        <p:spPr>
          <a:xfrm>
            <a:off x="5593213" y="1003318"/>
            <a:ext cx="6856364" cy="4524315"/>
          </a:xfrm>
          <a:prstGeom prst="rect">
            <a:avLst/>
          </a:prstGeom>
          <a:noFill/>
        </p:spPr>
        <p:txBody>
          <a:bodyPr wrap="none" rtlCol="0">
            <a:spAutoFit/>
          </a:bodyPr>
          <a:lstStyle/>
          <a:p>
            <a:r>
              <a:rPr lang="en-US" altLang="zh-CN" sz="1600" dirty="0"/>
              <a:t>try:</a:t>
            </a:r>
            <a:br>
              <a:rPr lang="en-US" altLang="zh-CN" sz="1600" dirty="0"/>
            </a:br>
            <a:r>
              <a:rPr lang="en-US" altLang="zh-CN" sz="1600" dirty="0"/>
              <a:t>    while True:</a:t>
            </a:r>
            <a:br>
              <a:rPr lang="en-US" altLang="zh-CN" sz="1600" dirty="0"/>
            </a:br>
            <a:r>
              <a:rPr lang="en-US" altLang="zh-CN" sz="1600" dirty="0"/>
              <a:t>        print('-----</a:t>
            </a:r>
            <a:r>
              <a:rPr lang="zh-CN" altLang="en-US" sz="1600" dirty="0"/>
              <a:t>主进程， ， 等待新客户端的到来</a:t>
            </a:r>
            <a:r>
              <a:rPr lang="en-US" altLang="zh-CN" sz="1600" dirty="0"/>
              <a:t>------’)</a:t>
            </a:r>
            <a:br>
              <a:rPr lang="en-US" altLang="zh-CN" sz="1600" dirty="0"/>
            </a:br>
            <a:r>
              <a:rPr lang="en-US" altLang="zh-CN" sz="1600" dirty="0"/>
              <a:t>        </a:t>
            </a:r>
            <a:r>
              <a:rPr lang="en-US" altLang="zh-CN" sz="1600" dirty="0" err="1"/>
              <a:t>newSocket,destAddr</a:t>
            </a:r>
            <a:r>
              <a:rPr lang="en-US" altLang="zh-CN" sz="1600" dirty="0"/>
              <a:t> = </a:t>
            </a:r>
            <a:r>
              <a:rPr lang="en-US" altLang="zh-CN" sz="1600" dirty="0" err="1"/>
              <a:t>serSocket.accept</a:t>
            </a:r>
            <a:r>
              <a:rPr lang="en-US" altLang="zh-CN" sz="1600" dirty="0"/>
              <a:t>()</a:t>
            </a:r>
            <a:endParaRPr lang="en-US" altLang="zh-CN" sz="1600" dirty="0"/>
          </a:p>
          <a:p>
            <a:r>
              <a:rPr lang="en-US" altLang="zh-CN" sz="1600" dirty="0"/>
              <a:t>        print(‘-----</a:t>
            </a:r>
            <a:r>
              <a:rPr lang="zh-CN" altLang="en-US" sz="1600" dirty="0"/>
              <a:t>主进程， ， 接下来创建⼀个新的进程</a:t>
            </a:r>
            <a:r>
              <a:rPr lang="zh-CN" altLang="en-US" sz="1600"/>
              <a:t>负责</a:t>
            </a:r>
            <a:r>
              <a:rPr lang="zh-CN" altLang="en-US" sz="1600" smtClean="0"/>
              <a:t>数据处理</a:t>
            </a:r>
            <a:r>
              <a:rPr lang="en-US" altLang="zh-CN" sz="1600" smtClean="0"/>
              <a:t>’)</a:t>
            </a:r>
            <a:br>
              <a:rPr lang="en-US" altLang="zh-CN" sz="1600" dirty="0"/>
            </a:br>
            <a:r>
              <a:rPr lang="en-US" altLang="zh-CN" sz="1600" dirty="0"/>
              <a:t>        client = Process(target=</a:t>
            </a:r>
            <a:r>
              <a:rPr lang="en-US" altLang="zh-CN" sz="1600" dirty="0" err="1"/>
              <a:t>dealWithClient</a:t>
            </a:r>
            <a:r>
              <a:rPr lang="en-US" altLang="zh-CN" sz="1600" dirty="0"/>
              <a:t>, </a:t>
            </a:r>
            <a:r>
              <a:rPr lang="en-US" altLang="zh-CN" sz="1600" dirty="0" err="1"/>
              <a:t>args</a:t>
            </a:r>
            <a:r>
              <a:rPr lang="en-US" altLang="zh-CN" sz="1600" dirty="0" smtClean="0"/>
              <a:t>=(</a:t>
            </a:r>
            <a:r>
              <a:rPr lang="en-US" altLang="zh-CN" sz="1600" dirty="0" err="1" smtClean="0"/>
              <a:t>newSocket,destAddr</a:t>
            </a:r>
            <a:r>
              <a:rPr lang="en-US" altLang="zh-CN" sz="1600" dirty="0" smtClean="0"/>
              <a:t>))</a:t>
            </a:r>
            <a:br>
              <a:rPr lang="en-US" altLang="zh-CN" sz="1600" dirty="0"/>
            </a:br>
            <a:r>
              <a:rPr lang="en-US" altLang="zh-CN" sz="1600" dirty="0"/>
              <a:t>        </a:t>
            </a:r>
            <a:r>
              <a:rPr lang="en-US" altLang="zh-CN" sz="1600" dirty="0" err="1"/>
              <a:t>client.start</a:t>
            </a:r>
            <a:r>
              <a:rPr lang="en-US" altLang="zh-CN" sz="1600" dirty="0" smtClean="0"/>
              <a:t>()</a:t>
            </a:r>
            <a:br>
              <a:rPr lang="en-US" altLang="zh-CN" sz="1600" dirty="0"/>
            </a:br>
            <a:r>
              <a:rPr lang="en-US" altLang="zh-CN" sz="1600" dirty="0"/>
              <a:t>        #</a:t>
            </a:r>
            <a:r>
              <a:rPr lang="zh-CN" altLang="en-US" sz="1600" dirty="0"/>
              <a:t>因为已经向⼦进程中</a:t>
            </a:r>
            <a:r>
              <a:rPr lang="en-US" altLang="zh-CN" sz="1600" dirty="0"/>
              <a:t>copy</a:t>
            </a:r>
            <a:r>
              <a:rPr lang="zh-CN" altLang="en-US" sz="1600" dirty="0"/>
              <a:t>了⼀份（引⽤） ， </a:t>
            </a:r>
            <a:endParaRPr lang="en-US" altLang="zh-CN" sz="1600" dirty="0"/>
          </a:p>
          <a:p>
            <a:r>
              <a:rPr lang="en-US" altLang="zh-CN" sz="1600" dirty="0"/>
              <a:t> </a:t>
            </a:r>
            <a:r>
              <a:rPr lang="en-US" altLang="zh-CN" sz="1600" dirty="0" smtClean="0"/>
              <a:t>       </a:t>
            </a:r>
            <a:r>
              <a:rPr lang="zh-CN" altLang="en-US" sz="1600" dirty="0" smtClean="0"/>
              <a:t>并且</a:t>
            </a:r>
            <a:r>
              <a:rPr lang="zh-CN" altLang="en-US" sz="1600" dirty="0"/>
              <a:t>⽗进程中这个套接字</a:t>
            </a:r>
            <a:r>
              <a:rPr lang="zh-CN" altLang="en-US" sz="1600" dirty="0" smtClean="0"/>
              <a:t>也没有用处了</a:t>
            </a:r>
            <a:br>
              <a:rPr lang="zh-CN" altLang="en-US" sz="1600" dirty="0"/>
            </a:br>
            <a:r>
              <a:rPr lang="zh-CN" altLang="en-US" sz="1600" dirty="0"/>
              <a:t>        </a:t>
            </a:r>
            <a:r>
              <a:rPr lang="en-US" altLang="zh-CN" sz="1600" dirty="0"/>
              <a:t>#</a:t>
            </a:r>
            <a:r>
              <a:rPr lang="zh-CN" altLang="en-US" sz="1600" dirty="0"/>
              <a:t>所以关闭</a:t>
            </a:r>
            <a:br>
              <a:rPr lang="zh-CN" altLang="en-US" sz="1600" dirty="0"/>
            </a:br>
            <a:r>
              <a:rPr lang="zh-CN" altLang="en-US" sz="1600" dirty="0"/>
              <a:t>        </a:t>
            </a:r>
            <a:r>
              <a:rPr lang="en-US" altLang="zh-CN" sz="1600" dirty="0" err="1"/>
              <a:t>newSocket.close</a:t>
            </a:r>
            <a:r>
              <a:rPr lang="en-US" altLang="zh-CN" sz="1600" dirty="0"/>
              <a:t>()</a:t>
            </a:r>
            <a:br>
              <a:rPr lang="en-US" altLang="zh-CN" sz="1600" dirty="0"/>
            </a:br>
            <a:r>
              <a:rPr lang="en-US" altLang="zh-CN" sz="1600" dirty="0"/>
              <a:t>finally:</a:t>
            </a:r>
            <a:br>
              <a:rPr lang="en-US" altLang="zh-CN" sz="1600" dirty="0"/>
            </a:br>
            <a:r>
              <a:rPr lang="en-US" altLang="zh-CN" sz="1600" dirty="0"/>
              <a:t>       #</a:t>
            </a:r>
            <a:r>
              <a:rPr lang="zh-CN" altLang="en-US" sz="1600" dirty="0"/>
              <a:t>当为所有的客户端服务完之后再进⾏关闭</a:t>
            </a:r>
            <a:r>
              <a:rPr lang="zh-CN" altLang="en-US" sz="1600" dirty="0" smtClean="0"/>
              <a:t>，</a:t>
            </a:r>
            <a:endParaRPr lang="en-US" altLang="zh-CN" sz="1600" dirty="0" smtClean="0"/>
          </a:p>
          <a:p>
            <a:r>
              <a:rPr lang="en-US" altLang="zh-CN" sz="1600" dirty="0"/>
              <a:t>	</a:t>
            </a:r>
            <a:r>
              <a:rPr lang="zh-CN" altLang="en-US" sz="1600" dirty="0" smtClean="0"/>
              <a:t> </a:t>
            </a:r>
            <a:r>
              <a:rPr lang="zh-CN" altLang="en-US" sz="1600" dirty="0"/>
              <a:t>表示不再接收新的客户端的链接</a:t>
            </a:r>
            <a:br>
              <a:rPr lang="zh-CN" altLang="en-US" sz="1600" dirty="0"/>
            </a:br>
            <a:r>
              <a:rPr lang="zh-CN" altLang="en-US" sz="1600" dirty="0"/>
              <a:t>       </a:t>
            </a:r>
            <a:r>
              <a:rPr lang="en-US" altLang="zh-CN" sz="1600" dirty="0" err="1"/>
              <a:t>serSocket.close</a:t>
            </a:r>
            <a:r>
              <a:rPr lang="en-US" altLang="zh-CN" sz="1600" dirty="0"/>
              <a:t>()</a:t>
            </a:r>
            <a:br>
              <a:rPr lang="en-US" altLang="zh-CN" sz="1600" dirty="0"/>
            </a:br>
            <a:r>
              <a:rPr lang="en-US" altLang="zh-CN" sz="1600" dirty="0"/>
              <a:t>if __name__ == '__main__’:</a:t>
            </a:r>
            <a:br>
              <a:rPr lang="en-US" altLang="zh-CN" sz="1600" dirty="0"/>
            </a:br>
            <a:r>
              <a:rPr lang="en-US" altLang="zh-CN" sz="1600" dirty="0"/>
              <a:t>        main() </a:t>
            </a:r>
            <a:br>
              <a:rPr lang="en-US" altLang="zh-CN" sz="1600" dirty="0"/>
            </a:br>
            <a:endParaRPr lang="zh-CN" altLang="en-US" sz="16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11114468" cy="828420"/>
          </a:xfrm>
        </p:spPr>
        <p:txBody>
          <a:bodyPr/>
          <a:lstStyle/>
          <a:p>
            <a:r>
              <a:rPr lang="zh-CN" altLang="en-US" dirty="0"/>
              <a:t>多线程</a:t>
            </a:r>
            <a:r>
              <a:rPr lang="zh-CN" altLang="en-US" dirty="0" smtClean="0"/>
              <a:t>服务器（耗费的资源比多进程小一些）</a:t>
            </a:r>
            <a:endParaRPr lang="zh-CN" altLang="en-US" dirty="0"/>
          </a:p>
        </p:txBody>
      </p:sp>
      <p:sp>
        <p:nvSpPr>
          <p:cNvPr id="3" name="内容占位符 2"/>
          <p:cNvSpPr>
            <a:spLocks noGrp="1"/>
          </p:cNvSpPr>
          <p:nvPr>
            <p:ph idx="1"/>
          </p:nvPr>
        </p:nvSpPr>
        <p:spPr/>
        <p:txBody>
          <a:bodyPr/>
          <a:lstStyle/>
          <a:p>
            <a:pPr marL="0" indent="0">
              <a:buNone/>
            </a:pPr>
            <a:r>
              <a:rPr lang="en-US" altLang="zh-CN" sz="1600" dirty="0"/>
              <a:t>from socket import *</a:t>
            </a:r>
            <a:br>
              <a:rPr lang="en-US" altLang="zh-CN" sz="1600" dirty="0"/>
            </a:br>
            <a:r>
              <a:rPr lang="en-US" altLang="zh-CN" sz="1600" dirty="0"/>
              <a:t>from threading import Thread</a:t>
            </a:r>
            <a:br>
              <a:rPr lang="en-US" altLang="zh-CN" sz="1600" dirty="0"/>
            </a:br>
            <a:r>
              <a:rPr lang="en-US" altLang="zh-CN" sz="1600" dirty="0"/>
              <a:t>from time import sleep</a:t>
            </a:r>
            <a:br>
              <a:rPr lang="en-US" altLang="zh-CN" sz="1600" dirty="0"/>
            </a:br>
            <a:r>
              <a:rPr lang="en-US" altLang="zh-CN" sz="1600" dirty="0"/>
              <a:t># </a:t>
            </a:r>
            <a:r>
              <a:rPr lang="zh-CN" altLang="en-US" sz="1600" dirty="0"/>
              <a:t>处理客户端的请求并执⾏事情</a:t>
            </a:r>
            <a:br>
              <a:rPr lang="zh-CN" altLang="en-US" sz="1600" dirty="0"/>
            </a:br>
            <a:r>
              <a:rPr lang="en-US" altLang="zh-CN" sz="1600" dirty="0"/>
              <a:t>def </a:t>
            </a:r>
            <a:r>
              <a:rPr lang="en-US" altLang="zh-CN" sz="1600" dirty="0" err="1"/>
              <a:t>dealWithClient</a:t>
            </a:r>
            <a:r>
              <a:rPr lang="en-US" altLang="zh-CN" sz="1600" dirty="0"/>
              <a:t>(</a:t>
            </a:r>
            <a:r>
              <a:rPr lang="en-US" altLang="zh-CN" sz="1600" dirty="0" err="1"/>
              <a:t>newSocket,destAddr</a:t>
            </a:r>
            <a:r>
              <a:rPr lang="en-US" altLang="zh-CN" sz="1600" dirty="0"/>
              <a:t>):</a:t>
            </a:r>
            <a:br>
              <a:rPr lang="en-US" altLang="zh-CN" sz="1600" dirty="0"/>
            </a:br>
            <a:r>
              <a:rPr lang="en-US" altLang="zh-CN" sz="1600" dirty="0"/>
              <a:t>    while True:</a:t>
            </a:r>
            <a:br>
              <a:rPr lang="en-US" altLang="zh-CN" sz="1600" dirty="0"/>
            </a:br>
            <a:r>
              <a:rPr lang="en-US" altLang="zh-CN" sz="1600" dirty="0"/>
              <a:t>        </a:t>
            </a:r>
            <a:r>
              <a:rPr lang="en-US" altLang="zh-CN" sz="1600" dirty="0" err="1"/>
              <a:t>recvData</a:t>
            </a:r>
            <a:r>
              <a:rPr lang="en-US" altLang="zh-CN" sz="1600" dirty="0"/>
              <a:t> = </a:t>
            </a:r>
            <a:r>
              <a:rPr lang="en-US" altLang="zh-CN" sz="1600" dirty="0" err="1"/>
              <a:t>newSocket.recv</a:t>
            </a:r>
            <a:r>
              <a:rPr lang="en-US" altLang="zh-CN" sz="1600" dirty="0"/>
              <a:t>(1024)</a:t>
            </a:r>
            <a:br>
              <a:rPr lang="en-US" altLang="zh-CN" sz="1600" dirty="0"/>
            </a:br>
            <a:r>
              <a:rPr lang="en-US" altLang="zh-CN" sz="1600" dirty="0"/>
              <a:t>        if </a:t>
            </a:r>
            <a:r>
              <a:rPr lang="en-US" altLang="zh-CN" sz="1600" dirty="0" err="1"/>
              <a:t>len</a:t>
            </a:r>
            <a:r>
              <a:rPr lang="en-US" altLang="zh-CN" sz="1600" dirty="0"/>
              <a:t>(</a:t>
            </a:r>
            <a:r>
              <a:rPr lang="en-US" altLang="zh-CN" sz="1600" dirty="0" err="1"/>
              <a:t>recvData</a:t>
            </a:r>
            <a:r>
              <a:rPr lang="en-US" altLang="zh-CN" sz="1600" dirty="0"/>
              <a:t>)&gt;0:</a:t>
            </a:r>
            <a:br>
              <a:rPr lang="en-US" altLang="zh-CN" sz="1600" dirty="0"/>
            </a:br>
            <a:r>
              <a:rPr lang="en-US" altLang="zh-CN" sz="1600" dirty="0"/>
              <a:t>             print('</a:t>
            </a:r>
            <a:r>
              <a:rPr lang="en-US" altLang="zh-CN" sz="1600" dirty="0" err="1"/>
              <a:t>recv</a:t>
            </a:r>
            <a:r>
              <a:rPr lang="en-US" altLang="zh-CN" sz="1600" dirty="0"/>
              <a:t>[%s]:%s'%(</a:t>
            </a:r>
            <a:r>
              <a:rPr lang="en-US" altLang="zh-CN" sz="1600" dirty="0" err="1"/>
              <a:t>str</a:t>
            </a:r>
            <a:r>
              <a:rPr lang="en-US" altLang="zh-CN" sz="1600" dirty="0"/>
              <a:t>(</a:t>
            </a:r>
            <a:r>
              <a:rPr lang="en-US" altLang="zh-CN" sz="1600" dirty="0" err="1"/>
              <a:t>destAddr</a:t>
            </a:r>
            <a:r>
              <a:rPr lang="en-US" altLang="zh-CN" sz="1600" dirty="0"/>
              <a:t>), </a:t>
            </a:r>
            <a:r>
              <a:rPr lang="en-US" altLang="zh-CN" sz="1600" dirty="0" err="1"/>
              <a:t>recvData</a:t>
            </a:r>
            <a:r>
              <a:rPr lang="en-US" altLang="zh-CN" sz="1600" dirty="0"/>
              <a:t>))</a:t>
            </a:r>
            <a:br>
              <a:rPr lang="en-US" altLang="zh-CN" sz="1600" dirty="0"/>
            </a:br>
            <a:r>
              <a:rPr lang="en-US" altLang="zh-CN" sz="1600" dirty="0"/>
              <a:t>        else:</a:t>
            </a:r>
            <a:br>
              <a:rPr lang="en-US" altLang="zh-CN" sz="1600" dirty="0"/>
            </a:br>
            <a:r>
              <a:rPr lang="en-US" altLang="zh-CN" sz="1600" dirty="0"/>
              <a:t>             print('[%s]</a:t>
            </a:r>
            <a:r>
              <a:rPr lang="zh-CN" altLang="en-US" sz="1600" dirty="0"/>
              <a:t>客户端已经关闭</a:t>
            </a:r>
            <a:r>
              <a:rPr lang="en-US" altLang="zh-CN" sz="1600" dirty="0"/>
              <a:t>'%</a:t>
            </a:r>
            <a:r>
              <a:rPr lang="en-US" altLang="zh-CN" sz="1600" dirty="0" err="1"/>
              <a:t>str</a:t>
            </a:r>
            <a:r>
              <a:rPr lang="en-US" altLang="zh-CN" sz="1600" dirty="0"/>
              <a:t>(</a:t>
            </a:r>
            <a:r>
              <a:rPr lang="en-US" altLang="zh-CN" sz="1600" dirty="0" err="1"/>
              <a:t>destAddr</a:t>
            </a:r>
            <a:r>
              <a:rPr lang="en-US" altLang="zh-CN" sz="1600" dirty="0"/>
              <a:t>))</a:t>
            </a:r>
            <a:br>
              <a:rPr lang="en-US" altLang="zh-CN" sz="1600" dirty="0"/>
            </a:br>
            <a:r>
              <a:rPr lang="en-US" altLang="zh-CN" sz="1600" dirty="0"/>
              <a:t>             break</a:t>
            </a:r>
            <a:br>
              <a:rPr lang="en-US" altLang="zh-CN" sz="1600" dirty="0"/>
            </a:br>
            <a:r>
              <a:rPr lang="en-US" altLang="zh-CN" sz="1600" dirty="0"/>
              <a:t>    </a:t>
            </a:r>
            <a:r>
              <a:rPr lang="en-US" altLang="zh-CN" sz="1600" dirty="0" err="1"/>
              <a:t>newSocket.close</a:t>
            </a:r>
            <a:r>
              <a:rPr lang="en-US" altLang="zh-CN" sz="1600" dirty="0"/>
              <a:t>()</a:t>
            </a:r>
            <a:br>
              <a:rPr lang="en-US" altLang="zh-CN" sz="1600" dirty="0"/>
            </a:br>
            <a:r>
              <a:rPr lang="en-US" altLang="zh-CN" sz="1600" dirty="0"/>
              <a:t>def main():</a:t>
            </a:r>
            <a:br>
              <a:rPr lang="en-US" altLang="zh-CN" sz="1600" dirty="0"/>
            </a:br>
            <a:r>
              <a:rPr lang="en-US" altLang="zh-CN" sz="1600" dirty="0"/>
              <a:t>    </a:t>
            </a:r>
            <a:r>
              <a:rPr lang="en-US" altLang="zh-CN" sz="1600" dirty="0" err="1"/>
              <a:t>serSocket</a:t>
            </a:r>
            <a:r>
              <a:rPr lang="en-US" altLang="zh-CN" sz="1600" dirty="0"/>
              <a:t> = socket(AF_INET, SOCK_STREAM)</a:t>
            </a:r>
            <a:br>
              <a:rPr lang="en-US" altLang="zh-CN" sz="1600" dirty="0"/>
            </a:br>
            <a:r>
              <a:rPr lang="en-US" altLang="zh-CN" sz="1600" dirty="0"/>
              <a:t>    </a:t>
            </a:r>
            <a:r>
              <a:rPr lang="en-US" altLang="zh-CN" sz="1600" dirty="0" err="1">
                <a:solidFill>
                  <a:srgbClr val="FF0000"/>
                </a:solidFill>
              </a:rPr>
              <a:t>serSocket.setsockopt</a:t>
            </a:r>
            <a:r>
              <a:rPr lang="en-US" altLang="zh-CN" sz="1600" dirty="0">
                <a:solidFill>
                  <a:srgbClr val="FF0000"/>
                </a:solidFill>
              </a:rPr>
              <a:t>(SOL_SOCKET, SO_REUSEADDR , 1)</a:t>
            </a:r>
            <a:br>
              <a:rPr lang="en-US" altLang="zh-CN" sz="1600" dirty="0">
                <a:solidFill>
                  <a:srgbClr val="FF0000"/>
                </a:solidFill>
              </a:rPr>
            </a:br>
            <a:r>
              <a:rPr lang="en-US" altLang="zh-CN" sz="1600" dirty="0"/>
              <a:t>    </a:t>
            </a:r>
            <a:r>
              <a:rPr lang="en-US" altLang="zh-CN" sz="1600" dirty="0" err="1"/>
              <a:t>localAddr</a:t>
            </a:r>
            <a:r>
              <a:rPr lang="en-US" altLang="zh-CN" sz="1600" dirty="0"/>
              <a:t> = ('', 7788)</a:t>
            </a:r>
            <a:br>
              <a:rPr lang="en-US" altLang="zh-CN" sz="1600" dirty="0"/>
            </a:br>
            <a:r>
              <a:rPr lang="en-US" altLang="zh-CN" sz="1600" dirty="0"/>
              <a:t>    </a:t>
            </a:r>
            <a:r>
              <a:rPr lang="en-US" altLang="zh-CN" sz="1600" dirty="0" err="1"/>
              <a:t>serSocket.bind</a:t>
            </a:r>
            <a:r>
              <a:rPr lang="en-US" altLang="zh-CN" sz="1600" dirty="0"/>
              <a:t>(</a:t>
            </a:r>
            <a:r>
              <a:rPr lang="en-US" altLang="zh-CN" sz="1600" dirty="0" err="1"/>
              <a:t>localAddr</a:t>
            </a:r>
            <a:r>
              <a:rPr lang="en-US" altLang="zh-CN" sz="1600" dirty="0"/>
              <a:t>)</a:t>
            </a:r>
            <a:br>
              <a:rPr lang="en-US" altLang="zh-CN" sz="1600" dirty="0"/>
            </a:br>
            <a:r>
              <a:rPr lang="en-US" altLang="zh-CN" sz="1600" dirty="0"/>
              <a:t>    </a:t>
            </a:r>
            <a:r>
              <a:rPr lang="en-US" altLang="zh-CN" sz="1600" dirty="0" err="1"/>
              <a:t>serSocket.listen</a:t>
            </a:r>
            <a:r>
              <a:rPr lang="en-US" altLang="zh-CN" sz="1600" dirty="0"/>
              <a:t>(5)</a:t>
            </a:r>
            <a:br>
              <a:rPr lang="en-US" altLang="zh-CN" sz="1600" dirty="0"/>
            </a:br>
            <a:endParaRPr lang="zh-CN" altLang="en-US" sz="1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zh-CN" altLang="en-US" dirty="0"/>
              <a:t>网络基础</a:t>
            </a:r>
            <a:r>
              <a:rPr lang="en-US" altLang="zh-CN" dirty="0"/>
              <a:t>-IP</a:t>
            </a:r>
            <a:r>
              <a:rPr lang="zh-CN" altLang="en-US" dirty="0"/>
              <a:t>地址</a:t>
            </a:r>
            <a:endParaRPr lang="zh-CN" altLang="en-US" dirty="0"/>
          </a:p>
        </p:txBody>
      </p:sp>
      <p:sp>
        <p:nvSpPr>
          <p:cNvPr id="3" name="内容占位符 2"/>
          <p:cNvSpPr>
            <a:spLocks noGrp="1"/>
          </p:cNvSpPr>
          <p:nvPr>
            <p:ph idx="1"/>
          </p:nvPr>
        </p:nvSpPr>
        <p:spPr/>
        <p:txBody>
          <a:bodyPr/>
          <a:lstStyle/>
          <a:p>
            <a:r>
              <a:rPr lang="zh-CN" altLang="en-US" dirty="0"/>
              <a:t>⼦⽹</a:t>
            </a:r>
            <a:r>
              <a:rPr lang="zh-CN" altLang="en-US" dirty="0" smtClean="0"/>
              <a:t>掩码</a:t>
            </a:r>
            <a:r>
              <a:rPr lang="zh-CN" altLang="en-US" dirty="0"/>
              <a:t>：</a:t>
            </a:r>
            <a:r>
              <a:rPr lang="zh-CN" altLang="en-US" dirty="0" smtClean="0"/>
              <a:t>是</a:t>
            </a:r>
            <a:r>
              <a:rPr lang="zh-CN" altLang="en-US" dirty="0"/>
              <a:t>我们测量两个</a:t>
            </a:r>
            <a:r>
              <a:rPr lang="en-US" altLang="zh-CN" dirty="0"/>
              <a:t>IP</a:t>
            </a:r>
            <a:r>
              <a:rPr lang="zh-CN" altLang="en-US" dirty="0"/>
              <a:t>是否属于同一个网段</a:t>
            </a:r>
            <a:r>
              <a:rPr lang="zh-CN" altLang="en-US" dirty="0" smtClean="0"/>
              <a:t>的工具</a:t>
            </a:r>
            <a:endParaRPr lang="en-US" altLang="zh-CN" dirty="0"/>
          </a:p>
          <a:p>
            <a:pPr lvl="1"/>
            <a:r>
              <a:rPr lang="zh-CN" altLang="en-US" dirty="0"/>
              <a:t>⼦⽹掩码不能单独存在， 它必须结合</a:t>
            </a:r>
            <a:r>
              <a:rPr lang="en-US" altLang="zh-CN" dirty="0"/>
              <a:t>IP</a:t>
            </a:r>
            <a:r>
              <a:rPr lang="zh-CN" altLang="en-US" dirty="0"/>
              <a:t>地址⼀起使⽤</a:t>
            </a:r>
            <a:endParaRPr lang="en-US" altLang="zh-CN" dirty="0"/>
          </a:p>
          <a:p>
            <a:pPr lvl="1"/>
            <a:r>
              <a:rPr lang="zh-CN" altLang="en-US" dirty="0">
                <a:solidFill>
                  <a:srgbClr val="FF0000"/>
                </a:solidFill>
              </a:rPr>
              <a:t>⼦⽹掩码只有⼀个作⽤， 就是将某个</a:t>
            </a:r>
            <a:r>
              <a:rPr lang="en-US" altLang="zh-CN" dirty="0">
                <a:solidFill>
                  <a:srgbClr val="FF0000"/>
                </a:solidFill>
              </a:rPr>
              <a:t>IP</a:t>
            </a:r>
            <a:r>
              <a:rPr lang="zh-CN" altLang="en-US" dirty="0">
                <a:solidFill>
                  <a:srgbClr val="FF0000"/>
                </a:solidFill>
              </a:rPr>
              <a:t>地址划分成⽹络地址和主机地址两部分</a:t>
            </a:r>
            <a:endParaRPr lang="en-US" altLang="zh-CN" dirty="0">
              <a:solidFill>
                <a:srgbClr val="FF0000"/>
              </a:solidFill>
            </a:endParaRPr>
          </a:p>
          <a:p>
            <a:pPr lvl="1"/>
            <a:r>
              <a:rPr lang="zh-CN" altLang="en-US" dirty="0"/>
              <a:t>⼦⽹掩码的设定必须遵循⼀定的</a:t>
            </a:r>
            <a:r>
              <a:rPr lang="zh-CN" altLang="en-US" dirty="0">
                <a:solidFill>
                  <a:srgbClr val="FF0000"/>
                </a:solidFill>
              </a:rPr>
              <a:t>规则</a:t>
            </a:r>
            <a:r>
              <a:rPr lang="zh-CN" altLang="en-US" dirty="0"/>
              <a:t>：</a:t>
            </a:r>
            <a:br>
              <a:rPr lang="zh-CN" altLang="en-US" dirty="0"/>
            </a:br>
            <a:r>
              <a:rPr lang="zh-CN" altLang="en-US" dirty="0"/>
              <a:t>与</a:t>
            </a:r>
            <a:r>
              <a:rPr lang="en-US" altLang="zh-CN" dirty="0"/>
              <a:t>IP</a:t>
            </a:r>
            <a:r>
              <a:rPr lang="zh-CN" altLang="en-US" dirty="0"/>
              <a:t>地址相同， ⼦⽹掩码</a:t>
            </a:r>
            <a:r>
              <a:rPr lang="zh-CN" altLang="en-US" dirty="0" smtClean="0"/>
              <a:t>的长度</a:t>
            </a:r>
            <a:r>
              <a:rPr lang="zh-CN" altLang="en-US" dirty="0"/>
              <a:t>也是</a:t>
            </a:r>
            <a:r>
              <a:rPr lang="en-US" altLang="zh-CN" dirty="0"/>
              <a:t>32</a:t>
            </a:r>
            <a:r>
              <a:rPr lang="zh-CN" altLang="en-US" dirty="0"/>
              <a:t>位，</a:t>
            </a:r>
            <a:br>
              <a:rPr lang="zh-CN" altLang="en-US" dirty="0"/>
            </a:br>
            <a:r>
              <a:rPr lang="zh-CN" altLang="en-US" dirty="0"/>
              <a:t>左边是⽹络位， ⽤⼆进制数字“</a:t>
            </a:r>
            <a:r>
              <a:rPr lang="en-US" altLang="zh-CN" dirty="0"/>
              <a:t>1”</a:t>
            </a:r>
            <a:r>
              <a:rPr lang="zh-CN" altLang="en-US" dirty="0"/>
              <a:t>表示；</a:t>
            </a:r>
            <a:br>
              <a:rPr lang="zh-CN" altLang="en-US" dirty="0"/>
            </a:br>
            <a:r>
              <a:rPr lang="zh-CN" altLang="en-US" dirty="0"/>
              <a:t>右边是主机位， ⽤⼆进制数字“</a:t>
            </a:r>
            <a:r>
              <a:rPr lang="en-US" altLang="zh-CN" dirty="0"/>
              <a:t>0”</a:t>
            </a:r>
            <a:r>
              <a:rPr lang="zh-CN" altLang="en-US" dirty="0"/>
              <a:t>表示</a:t>
            </a:r>
            <a:endParaRPr lang="en-US" altLang="zh-CN" dirty="0"/>
          </a:p>
          <a:p>
            <a:pPr lvl="1"/>
            <a:r>
              <a:rPr lang="zh-CN" altLang="en-US" dirty="0"/>
              <a:t>假设</a:t>
            </a:r>
            <a:r>
              <a:rPr lang="en-US" altLang="zh-CN" dirty="0"/>
              <a:t>IP</a:t>
            </a:r>
            <a:r>
              <a:rPr lang="zh-CN" altLang="en-US" dirty="0"/>
              <a:t>地址为“</a:t>
            </a:r>
            <a:r>
              <a:rPr lang="en-US" altLang="zh-CN" dirty="0"/>
              <a:t>192.168.1.1”</a:t>
            </a:r>
            <a:r>
              <a:rPr lang="zh-CN" altLang="en-US" dirty="0"/>
              <a:t>⼦⽹掩码为“</a:t>
            </a:r>
            <a:r>
              <a:rPr lang="en-US" altLang="zh-CN" dirty="0"/>
              <a:t>255.255.255.0”</a:t>
            </a:r>
            <a:r>
              <a:rPr lang="zh-CN" altLang="en-US" dirty="0"/>
              <a:t>。</a:t>
            </a:r>
            <a:br>
              <a:rPr lang="zh-CN" altLang="en-US" dirty="0"/>
            </a:br>
            <a:r>
              <a:rPr lang="zh-CN" altLang="en-US" dirty="0"/>
              <a:t>其中， “</a:t>
            </a:r>
            <a:r>
              <a:rPr lang="en-US" altLang="zh-CN" dirty="0"/>
              <a:t>1”</a:t>
            </a:r>
            <a:r>
              <a:rPr lang="zh-CN" altLang="en-US" dirty="0"/>
              <a:t>有</a:t>
            </a:r>
            <a:r>
              <a:rPr lang="en-US" altLang="zh-CN" dirty="0"/>
              <a:t>24</a:t>
            </a:r>
            <a:r>
              <a:rPr lang="zh-CN" altLang="en-US" dirty="0"/>
              <a:t>个， 代表与此相对应的</a:t>
            </a:r>
            <a:r>
              <a:rPr lang="en-US" altLang="zh-CN" dirty="0"/>
              <a:t>IP</a:t>
            </a:r>
            <a:r>
              <a:rPr lang="zh-CN" altLang="en-US" dirty="0"/>
              <a:t>地址左边</a:t>
            </a:r>
            <a:r>
              <a:rPr lang="en-US" altLang="zh-CN" dirty="0"/>
              <a:t>24</a:t>
            </a:r>
            <a:r>
              <a:rPr lang="zh-CN" altLang="en-US" dirty="0"/>
              <a:t>位是⽹络号；</a:t>
            </a:r>
            <a:br>
              <a:rPr lang="zh-CN" altLang="en-US" dirty="0"/>
            </a:br>
            <a:r>
              <a:rPr lang="zh-CN" altLang="en-US" dirty="0"/>
              <a:t>“</a:t>
            </a:r>
            <a:r>
              <a:rPr lang="en-US" altLang="zh-CN" dirty="0"/>
              <a:t>0”</a:t>
            </a:r>
            <a:r>
              <a:rPr lang="zh-CN" altLang="en-US" dirty="0"/>
              <a:t>有</a:t>
            </a:r>
            <a:r>
              <a:rPr lang="en-US" altLang="zh-CN" dirty="0"/>
              <a:t>8</a:t>
            </a:r>
            <a:r>
              <a:rPr lang="zh-CN" altLang="en-US" dirty="0"/>
              <a:t>个， 代表与此相对应的</a:t>
            </a:r>
            <a:r>
              <a:rPr lang="en-US" altLang="zh-CN" dirty="0"/>
              <a:t>IP</a:t>
            </a:r>
            <a:r>
              <a:rPr lang="zh-CN" altLang="en-US" dirty="0"/>
              <a:t>地址右边</a:t>
            </a:r>
            <a:r>
              <a:rPr lang="en-US" altLang="zh-CN" dirty="0"/>
              <a:t>8</a:t>
            </a:r>
            <a:r>
              <a:rPr lang="zh-CN" altLang="en-US" dirty="0"/>
              <a:t>位是主机号 </a:t>
            </a: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br>
              <a:rPr lang="zh-CN" altLang="en-US" dirty="0"/>
            </a:b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11088710" cy="721217"/>
          </a:xfrm>
        </p:spPr>
        <p:txBody>
          <a:bodyPr/>
          <a:lstStyle/>
          <a:p>
            <a:r>
              <a:rPr lang="zh-CN" altLang="en-US" dirty="0"/>
              <a:t>多线程</a:t>
            </a:r>
            <a:r>
              <a:rPr lang="zh-CN" altLang="en-US" dirty="0" smtClean="0"/>
              <a:t>服务器（耗费的资源比多进程小一些）</a:t>
            </a:r>
            <a:endParaRPr lang="zh-CN" altLang="en-US" dirty="0"/>
          </a:p>
        </p:txBody>
      </p:sp>
      <p:sp>
        <p:nvSpPr>
          <p:cNvPr id="5" name="文本框 4"/>
          <p:cNvSpPr txBox="1"/>
          <p:nvPr/>
        </p:nvSpPr>
        <p:spPr>
          <a:xfrm>
            <a:off x="0" y="857232"/>
            <a:ext cx="7943200" cy="4247317"/>
          </a:xfrm>
          <a:prstGeom prst="rect">
            <a:avLst/>
          </a:prstGeom>
          <a:noFill/>
        </p:spPr>
        <p:txBody>
          <a:bodyPr wrap="none" rtlCol="0">
            <a:spAutoFit/>
          </a:bodyPr>
          <a:lstStyle/>
          <a:p>
            <a:r>
              <a:rPr lang="en-US" altLang="zh-CN" dirty="0"/>
              <a:t>try:</a:t>
            </a:r>
            <a:br>
              <a:rPr lang="en-US" altLang="zh-CN" dirty="0"/>
            </a:br>
            <a:r>
              <a:rPr lang="en-US" altLang="zh-CN" dirty="0"/>
              <a:t>     while True:</a:t>
            </a:r>
            <a:br>
              <a:rPr lang="en-US" altLang="zh-CN" dirty="0"/>
            </a:br>
            <a:r>
              <a:rPr lang="en-US" altLang="zh-CN" dirty="0"/>
              <a:t>          print</a:t>
            </a:r>
            <a:r>
              <a:rPr lang="en-US" altLang="zh-CN" dirty="0" smtClean="0"/>
              <a:t>(‘-----</a:t>
            </a:r>
            <a:r>
              <a:rPr lang="zh-CN" altLang="en-US" dirty="0"/>
              <a:t>主进程， ， 等待新客户端的到来</a:t>
            </a:r>
            <a:r>
              <a:rPr lang="en-US" altLang="zh-CN" dirty="0"/>
              <a:t>------’)</a:t>
            </a:r>
            <a:br>
              <a:rPr lang="en-US" altLang="zh-CN" dirty="0"/>
            </a:br>
            <a:r>
              <a:rPr lang="en-US" altLang="zh-CN" dirty="0"/>
              <a:t>          </a:t>
            </a:r>
            <a:r>
              <a:rPr lang="en-US" altLang="zh-CN" dirty="0" err="1"/>
              <a:t>newSocket,destAddr</a:t>
            </a:r>
            <a:r>
              <a:rPr lang="en-US" altLang="zh-CN" dirty="0"/>
              <a:t> = </a:t>
            </a:r>
            <a:r>
              <a:rPr lang="en-US" altLang="zh-CN" dirty="0" err="1"/>
              <a:t>serSocket.accept</a:t>
            </a:r>
            <a:r>
              <a:rPr lang="en-US" altLang="zh-CN" dirty="0"/>
              <a:t>()</a:t>
            </a:r>
            <a:br>
              <a:rPr lang="en-US" altLang="zh-CN" dirty="0"/>
            </a:br>
            <a:r>
              <a:rPr lang="en-US" altLang="zh-CN" dirty="0"/>
              <a:t>          print</a:t>
            </a:r>
            <a:r>
              <a:rPr lang="en-US" altLang="zh-CN" dirty="0" smtClean="0"/>
              <a:t>(‘</a:t>
            </a:r>
            <a:r>
              <a:rPr lang="zh-CN" altLang="en-US" dirty="0" smtClean="0"/>
              <a:t>主进程接下来</a:t>
            </a:r>
            <a:r>
              <a:rPr lang="zh-CN" altLang="en-US" dirty="0"/>
              <a:t>创建⼀个新</a:t>
            </a:r>
            <a:r>
              <a:rPr lang="zh-CN" altLang="en-US" dirty="0" smtClean="0"/>
              <a:t>的</a:t>
            </a:r>
            <a:r>
              <a:rPr lang="zh-CN" altLang="en-US" dirty="0"/>
              <a:t>线</a:t>
            </a:r>
            <a:r>
              <a:rPr lang="zh-CN" altLang="en-US" dirty="0" smtClean="0"/>
              <a:t>程负责处理</a:t>
            </a:r>
            <a:r>
              <a:rPr lang="zh-CN" altLang="en-US" dirty="0"/>
              <a:t> </a:t>
            </a:r>
            <a:r>
              <a:rPr lang="en-US" altLang="zh-CN" dirty="0" smtClean="0"/>
              <a:t>‘, </a:t>
            </a:r>
            <a:r>
              <a:rPr lang="en-US" altLang="zh-CN" dirty="0" err="1" smtClean="0"/>
              <a:t>str</a:t>
            </a:r>
            <a:r>
              <a:rPr lang="en-US" altLang="zh-CN" dirty="0" smtClean="0"/>
              <a:t>(</a:t>
            </a:r>
            <a:r>
              <a:rPr lang="en-US" altLang="zh-CN" dirty="0" err="1" smtClean="0"/>
              <a:t>destAddr</a:t>
            </a:r>
            <a:r>
              <a:rPr lang="en-US" altLang="zh-CN" dirty="0" smtClean="0"/>
              <a:t>)))</a:t>
            </a:r>
            <a:endParaRPr lang="en-US" altLang="zh-CN" dirty="0"/>
          </a:p>
          <a:p>
            <a:r>
              <a:rPr lang="en-US" altLang="zh-CN" dirty="0"/>
              <a:t>          client = Thread(target=</a:t>
            </a:r>
            <a:r>
              <a:rPr lang="en-US" altLang="zh-CN" dirty="0" err="1"/>
              <a:t>dealWithClient</a:t>
            </a:r>
            <a:r>
              <a:rPr lang="en-US" altLang="zh-CN" dirty="0"/>
              <a:t>, </a:t>
            </a:r>
            <a:r>
              <a:rPr lang="en-US" altLang="zh-CN" dirty="0" err="1"/>
              <a:t>args</a:t>
            </a:r>
            <a:r>
              <a:rPr lang="en-US" altLang="zh-CN" dirty="0"/>
              <a:t>=(</a:t>
            </a:r>
            <a:r>
              <a:rPr lang="en-US" altLang="zh-CN" dirty="0" err="1" smtClean="0"/>
              <a:t>newSocket,destAddr</a:t>
            </a:r>
            <a:r>
              <a:rPr lang="en-US" altLang="zh-CN" dirty="0" smtClean="0"/>
              <a:t>))</a:t>
            </a:r>
            <a:br>
              <a:rPr lang="en-US" altLang="zh-CN" dirty="0"/>
            </a:br>
            <a:r>
              <a:rPr lang="en-US" altLang="zh-CN" dirty="0"/>
              <a:t>          </a:t>
            </a:r>
            <a:r>
              <a:rPr lang="en-US" altLang="zh-CN" dirty="0" err="1"/>
              <a:t>client.start</a:t>
            </a:r>
            <a:r>
              <a:rPr lang="en-US" altLang="zh-CN" dirty="0"/>
              <a:t>()</a:t>
            </a:r>
            <a:br>
              <a:rPr lang="en-US" altLang="zh-CN" dirty="0"/>
            </a:br>
            <a:r>
              <a:rPr lang="en-US" altLang="zh-CN" dirty="0"/>
              <a:t>          #</a:t>
            </a:r>
            <a:r>
              <a:rPr lang="zh-CN" altLang="en-US" dirty="0"/>
              <a:t>因为线程中共享这个套接字， 如果关闭了会导致这个套接字不可⽤，</a:t>
            </a:r>
            <a:br>
              <a:rPr lang="zh-CN" altLang="en-US" dirty="0"/>
            </a:br>
            <a:r>
              <a:rPr lang="zh-CN" altLang="en-US" dirty="0"/>
              <a:t>         </a:t>
            </a:r>
            <a:r>
              <a:rPr lang="en-US" altLang="zh-CN" dirty="0"/>
              <a:t>#</a:t>
            </a:r>
            <a:r>
              <a:rPr lang="zh-CN" altLang="en-US" dirty="0"/>
              <a:t>但是此时在线程中这个套接字可能还在收数据， 因此不能关闭</a:t>
            </a:r>
            <a:br>
              <a:rPr lang="zh-CN" altLang="en-US" dirty="0"/>
            </a:br>
            <a:r>
              <a:rPr lang="zh-CN" altLang="en-US" dirty="0"/>
              <a:t>         </a:t>
            </a:r>
            <a:r>
              <a:rPr lang="en-US" altLang="zh-CN" dirty="0"/>
              <a:t>#</a:t>
            </a:r>
            <a:r>
              <a:rPr lang="en-US" altLang="zh-CN" dirty="0" err="1"/>
              <a:t>newSocket.close</a:t>
            </a:r>
            <a:r>
              <a:rPr lang="en-US" altLang="zh-CN" dirty="0"/>
              <a:t>()</a:t>
            </a:r>
            <a:br>
              <a:rPr lang="en-US" altLang="zh-CN" dirty="0"/>
            </a:br>
            <a:r>
              <a:rPr lang="en-US" altLang="zh-CN" dirty="0"/>
              <a:t>finally:</a:t>
            </a:r>
            <a:br>
              <a:rPr lang="en-US" altLang="zh-CN" dirty="0"/>
            </a:br>
            <a:r>
              <a:rPr lang="en-US" altLang="zh-CN" dirty="0"/>
              <a:t>      </a:t>
            </a:r>
            <a:r>
              <a:rPr lang="en-US" altLang="zh-CN" dirty="0" err="1"/>
              <a:t>serSocket.close</a:t>
            </a:r>
            <a:r>
              <a:rPr lang="en-US" altLang="zh-CN" dirty="0"/>
              <a:t>()</a:t>
            </a:r>
            <a:br>
              <a:rPr lang="en-US" altLang="zh-CN" dirty="0"/>
            </a:br>
            <a:r>
              <a:rPr lang="en-US" altLang="zh-CN" dirty="0"/>
              <a:t>if __name__ == '__main__’:</a:t>
            </a:r>
            <a:br>
              <a:rPr lang="en-US" altLang="zh-CN" dirty="0"/>
            </a:br>
            <a:r>
              <a:rPr lang="en-US" altLang="zh-CN" dirty="0"/>
              <a:t>       main() </a:t>
            </a:r>
            <a:br>
              <a:rPr lang="en-US" altLang="zh-CN" dirty="0"/>
            </a:br>
            <a:endParaRPr lang="zh-CN" alt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zh-CN" altLang="en-US" dirty="0"/>
              <a:t>协程</a:t>
            </a:r>
            <a:endParaRPr lang="zh-CN" altLang="en-US" dirty="0"/>
          </a:p>
        </p:txBody>
      </p:sp>
      <p:sp>
        <p:nvSpPr>
          <p:cNvPr id="3" name="内容占位符 2"/>
          <p:cNvSpPr>
            <a:spLocks noGrp="1"/>
          </p:cNvSpPr>
          <p:nvPr>
            <p:ph idx="1"/>
          </p:nvPr>
        </p:nvSpPr>
        <p:spPr/>
        <p:txBody>
          <a:bodyPr/>
          <a:lstStyle/>
          <a:p>
            <a:r>
              <a:rPr lang="zh-CN" altLang="en-US" dirty="0"/>
              <a:t>⽐线程更⼩的执⾏</a:t>
            </a:r>
            <a:r>
              <a:rPr lang="zh-CN" altLang="en-US" dirty="0" smtClean="0"/>
              <a:t>单元（微线程）</a:t>
            </a:r>
            <a:endParaRPr lang="en-US" altLang="zh-CN" dirty="0" smtClean="0"/>
          </a:p>
          <a:p>
            <a:r>
              <a:rPr lang="zh-CN" altLang="en-US" dirty="0"/>
              <a:t>⼀个线程作为⼀个</a:t>
            </a:r>
            <a:r>
              <a:rPr lang="zh-CN" altLang="en-US"/>
              <a:t>容器</a:t>
            </a:r>
            <a:r>
              <a:rPr lang="zh-CN" altLang="en-US" smtClean="0"/>
              <a:t>⾥⾯可以放置</a:t>
            </a:r>
            <a:r>
              <a:rPr lang="zh-CN" altLang="en-US" dirty="0"/>
              <a:t>多个协</a:t>
            </a:r>
            <a:r>
              <a:rPr lang="zh-CN" altLang="en-US" dirty="0" smtClean="0"/>
              <a:t>程</a:t>
            </a:r>
            <a:endParaRPr lang="en-US" altLang="zh-CN" dirty="0"/>
          </a:p>
          <a:p>
            <a:endParaRPr lang="en-US" altLang="zh-CN" dirty="0" smtClean="0"/>
          </a:p>
          <a:p>
            <a:r>
              <a:rPr lang="zh-CN" altLang="en-US" dirty="0"/>
              <a:t>只切换函数调用即可完成多</a:t>
            </a:r>
            <a:r>
              <a:rPr lang="zh-CN" altLang="en-US" dirty="0" smtClean="0"/>
              <a:t>线程，可以减少</a:t>
            </a:r>
            <a:r>
              <a:rPr lang="en-US" altLang="zh-CN" dirty="0" smtClean="0"/>
              <a:t>CPU</a:t>
            </a:r>
            <a:r>
              <a:rPr lang="zh-CN" altLang="en-US" dirty="0" smtClean="0"/>
              <a:t>的切换</a:t>
            </a:r>
            <a:endParaRPr lang="en-US" altLang="zh-CN" dirty="0"/>
          </a:p>
          <a:p>
            <a:r>
              <a:rPr lang="zh-CN" altLang="en-US" dirty="0" smtClean="0"/>
              <a:t>协</a:t>
            </a:r>
            <a:r>
              <a:rPr lang="zh-CN" altLang="en-US" dirty="0"/>
              <a:t>程⾃⼰主动让出</a:t>
            </a:r>
            <a:r>
              <a:rPr lang="en-US" altLang="zh-CN" dirty="0" smtClean="0"/>
              <a:t>CPU</a:t>
            </a:r>
            <a:r>
              <a:rPr lang="zh-CN" altLang="en-US" dirty="0" smtClean="0"/>
              <a:t> </a:t>
            </a:r>
            <a:br>
              <a:rPr lang="zh-CN" altLang="en-US" dirty="0"/>
            </a:br>
            <a:br>
              <a:rPr lang="zh-CN" altLang="en-US" dirty="0"/>
            </a:br>
            <a:br>
              <a:rPr lang="zh-CN" altLang="en-US" dirty="0"/>
            </a:br>
            <a:r>
              <a:rPr lang="zh-CN" altLang="en-US" dirty="0"/>
              <a:t> </a:t>
            </a:r>
            <a:br>
              <a:rPr lang="zh-CN" altLang="en-US" dirty="0"/>
            </a:br>
            <a:br>
              <a:rPr lang="zh-CN" altLang="en-US" dirty="0"/>
            </a:br>
            <a:r>
              <a:rPr lang="zh-CN" altLang="en-US" dirty="0"/>
              <a:t> </a:t>
            </a:r>
            <a:br>
              <a:rPr lang="zh-CN" altLang="en-US" dirty="0"/>
            </a:br>
            <a:br>
              <a:rPr lang="zh-CN" altLang="en-US" dirty="0"/>
            </a:br>
            <a:endParaRPr lang="zh-CN" alt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zh-CN" altLang="en-US" dirty="0"/>
              <a:t>协程</a:t>
            </a:r>
            <a:endParaRPr lang="zh-CN" altLang="en-US" dirty="0"/>
          </a:p>
        </p:txBody>
      </p:sp>
      <p:sp>
        <p:nvSpPr>
          <p:cNvPr id="3" name="内容占位符 2"/>
          <p:cNvSpPr>
            <a:spLocks noGrp="1"/>
          </p:cNvSpPr>
          <p:nvPr>
            <p:ph idx="1"/>
          </p:nvPr>
        </p:nvSpPr>
        <p:spPr/>
        <p:txBody>
          <a:bodyPr/>
          <a:lstStyle/>
          <a:p>
            <a:r>
              <a:rPr lang="en-US" altLang="zh-CN" sz="1800" dirty="0"/>
              <a:t>import time</a:t>
            </a:r>
            <a:br>
              <a:rPr lang="en-US" altLang="zh-CN" sz="1800" dirty="0"/>
            </a:br>
            <a:r>
              <a:rPr lang="en-US" altLang="zh-CN" sz="1800" dirty="0"/>
              <a:t>def A():</a:t>
            </a:r>
            <a:br>
              <a:rPr lang="en-US" altLang="zh-CN" sz="1800" dirty="0"/>
            </a:br>
            <a:r>
              <a:rPr lang="en-US" altLang="zh-CN" sz="1800" dirty="0"/>
              <a:t>    while True:</a:t>
            </a:r>
            <a:br>
              <a:rPr lang="en-US" altLang="zh-CN" sz="1800" dirty="0"/>
            </a:br>
            <a:r>
              <a:rPr lang="en-US" altLang="zh-CN" sz="1800" dirty="0"/>
              <a:t>        </a:t>
            </a:r>
            <a:r>
              <a:rPr lang="en-US" altLang="zh-CN" sz="1800"/>
              <a:t>print</a:t>
            </a:r>
            <a:r>
              <a:rPr lang="en-US" altLang="zh-CN" sz="1800" smtClean="0"/>
              <a:t>(“----</a:t>
            </a:r>
            <a:r>
              <a:rPr lang="en-US" altLang="zh-CN" sz="1800"/>
              <a:t>A-</a:t>
            </a:r>
            <a:r>
              <a:rPr lang="en-US" altLang="zh-CN" sz="1800" smtClean="0"/>
              <a:t>--”)</a:t>
            </a:r>
            <a:br>
              <a:rPr lang="en-US" altLang="zh-CN" sz="1800" dirty="0"/>
            </a:br>
            <a:r>
              <a:rPr lang="en-US" altLang="zh-CN" sz="1800" dirty="0">
                <a:solidFill>
                  <a:srgbClr val="C00000"/>
                </a:solidFill>
              </a:rPr>
              <a:t>        yield</a:t>
            </a:r>
            <a:br>
              <a:rPr lang="en-US" altLang="zh-CN" sz="1800" dirty="0"/>
            </a:br>
            <a:r>
              <a:rPr lang="en-US" altLang="zh-CN" sz="1800" dirty="0"/>
              <a:t>        </a:t>
            </a:r>
            <a:r>
              <a:rPr lang="en-US" altLang="zh-CN" sz="1800" dirty="0" err="1"/>
              <a:t>time.sleep</a:t>
            </a:r>
            <a:r>
              <a:rPr lang="en-US" altLang="zh-CN" sz="1800" dirty="0"/>
              <a:t>(0.5)</a:t>
            </a:r>
            <a:br>
              <a:rPr lang="en-US" altLang="zh-CN" sz="1800" dirty="0"/>
            </a:br>
            <a:r>
              <a:rPr lang="en-US" altLang="zh-CN" sz="1800" dirty="0"/>
              <a:t>def B(c):</a:t>
            </a:r>
            <a:br>
              <a:rPr lang="en-US" altLang="zh-CN" sz="1800" dirty="0"/>
            </a:br>
            <a:r>
              <a:rPr lang="en-US" altLang="zh-CN" sz="1800" dirty="0"/>
              <a:t>     while True:</a:t>
            </a:r>
            <a:br>
              <a:rPr lang="en-US" altLang="zh-CN" sz="1800" dirty="0"/>
            </a:br>
            <a:r>
              <a:rPr lang="en-US" altLang="zh-CN" sz="1800" dirty="0"/>
              <a:t>         </a:t>
            </a:r>
            <a:r>
              <a:rPr lang="en-US" altLang="zh-CN" sz="1800"/>
              <a:t>print</a:t>
            </a:r>
            <a:r>
              <a:rPr lang="en-US" altLang="zh-CN" sz="1800" smtClean="0"/>
              <a:t>(“----</a:t>
            </a:r>
            <a:r>
              <a:rPr lang="en-US" altLang="zh-CN" sz="1800"/>
              <a:t>B-</a:t>
            </a:r>
            <a:r>
              <a:rPr lang="en-US" altLang="zh-CN" sz="1800" smtClean="0"/>
              <a:t>--”)</a:t>
            </a:r>
            <a:br>
              <a:rPr lang="en-US" altLang="zh-CN" sz="1800" dirty="0"/>
            </a:br>
            <a:r>
              <a:rPr lang="en-US" altLang="zh-CN" sz="1800" dirty="0">
                <a:solidFill>
                  <a:srgbClr val="C00000"/>
                </a:solidFill>
              </a:rPr>
              <a:t>         </a:t>
            </a:r>
            <a:r>
              <a:rPr lang="en-US" altLang="zh-CN" sz="1800" dirty="0" err="1">
                <a:solidFill>
                  <a:srgbClr val="C00000"/>
                </a:solidFill>
              </a:rPr>
              <a:t>c.__next__</a:t>
            </a:r>
            <a:r>
              <a:rPr lang="en-US" altLang="zh-CN" sz="1800" dirty="0">
                <a:solidFill>
                  <a:srgbClr val="C00000"/>
                </a:solidFill>
              </a:rPr>
              <a:t>()</a:t>
            </a:r>
            <a:br>
              <a:rPr lang="en-US" altLang="zh-CN" sz="1800" dirty="0"/>
            </a:br>
            <a:r>
              <a:rPr lang="en-US" altLang="zh-CN" sz="1800" dirty="0"/>
              <a:t>         </a:t>
            </a:r>
            <a:r>
              <a:rPr lang="en-US" altLang="zh-CN" sz="1800" dirty="0" err="1"/>
              <a:t>time.sleep</a:t>
            </a:r>
            <a:r>
              <a:rPr lang="en-US" altLang="zh-CN" sz="1800" dirty="0"/>
              <a:t>(0.5)</a:t>
            </a:r>
            <a:br>
              <a:rPr lang="en-US" altLang="zh-CN" sz="1800" dirty="0"/>
            </a:br>
            <a:r>
              <a:rPr lang="en-US" altLang="zh-CN" sz="1800" dirty="0"/>
              <a:t>if __</a:t>
            </a:r>
            <a:r>
              <a:rPr lang="en-US" altLang="zh-CN" sz="1800"/>
              <a:t>name</a:t>
            </a:r>
            <a:r>
              <a:rPr lang="en-US" altLang="zh-CN" sz="1800" smtClean="0"/>
              <a:t>__==‘__</a:t>
            </a:r>
            <a:r>
              <a:rPr lang="en-US" altLang="zh-CN" sz="1800" dirty="0"/>
              <a:t>main__’:</a:t>
            </a:r>
            <a:br>
              <a:rPr lang="en-US" altLang="zh-CN" sz="1800" dirty="0"/>
            </a:br>
            <a:r>
              <a:rPr lang="en-US" altLang="zh-CN" sz="1800" dirty="0"/>
              <a:t>     a = </a:t>
            </a:r>
            <a:r>
              <a:rPr lang="en-US" altLang="zh-CN" sz="1800"/>
              <a:t>A</a:t>
            </a:r>
            <a:r>
              <a:rPr lang="en-US" altLang="zh-CN" sz="1800" smtClean="0"/>
              <a:t>() </a:t>
            </a:r>
            <a:r>
              <a:rPr lang="zh-CN" altLang="en-US" sz="1800" smtClean="0"/>
              <a:t>如果一个函数中有</a:t>
            </a:r>
            <a:r>
              <a:rPr lang="en-US" altLang="zh-CN" sz="1800" smtClean="0"/>
              <a:t>yield</a:t>
            </a:r>
            <a:r>
              <a:rPr lang="zh-CN" altLang="en-US" sz="1800" smtClean="0"/>
              <a:t>，返回值就是一个生成器</a:t>
            </a:r>
            <a:br>
              <a:rPr lang="en-US" altLang="zh-CN" sz="1800" dirty="0"/>
            </a:br>
            <a:r>
              <a:rPr lang="en-US" altLang="zh-CN" sz="1800" dirty="0"/>
              <a:t>     B(a) </a:t>
            </a:r>
            <a:br>
              <a:rPr lang="en-US" altLang="zh-CN" sz="1800" dirty="0"/>
            </a:br>
            <a:r>
              <a:rPr lang="zh-CN" altLang="en-US" sz="1800" dirty="0"/>
              <a:t> </a:t>
            </a:r>
            <a:br>
              <a:rPr lang="zh-CN" altLang="en-US" sz="1800" dirty="0"/>
            </a:br>
            <a:br>
              <a:rPr lang="zh-CN" altLang="en-US" sz="1800" dirty="0"/>
            </a:br>
            <a:br>
              <a:rPr lang="zh-CN" altLang="en-US" sz="1800" dirty="0"/>
            </a:br>
            <a:r>
              <a:rPr lang="zh-CN" altLang="en-US" sz="1800" dirty="0"/>
              <a:t> </a:t>
            </a:r>
            <a:br>
              <a:rPr lang="zh-CN" altLang="en-US" sz="1800" dirty="0"/>
            </a:br>
            <a:br>
              <a:rPr lang="zh-CN" altLang="en-US" sz="1800" dirty="0"/>
            </a:br>
            <a:r>
              <a:rPr lang="zh-CN" altLang="en-US" sz="1800" dirty="0"/>
              <a:t> </a:t>
            </a:r>
            <a:br>
              <a:rPr lang="zh-CN" altLang="en-US" sz="1800" dirty="0"/>
            </a:br>
            <a:br>
              <a:rPr lang="zh-CN" altLang="en-US" sz="1800" dirty="0"/>
            </a:br>
            <a:endParaRPr lang="zh-CN" altLang="en-US" sz="1800" dirty="0"/>
          </a:p>
        </p:txBody>
      </p:sp>
      <p:sp>
        <p:nvSpPr>
          <p:cNvPr id="5" name="文本框 4"/>
          <p:cNvSpPr txBox="1"/>
          <p:nvPr/>
        </p:nvSpPr>
        <p:spPr>
          <a:xfrm>
            <a:off x="6420678" y="1888435"/>
            <a:ext cx="3617844" cy="646331"/>
          </a:xfrm>
          <a:prstGeom prst="rect">
            <a:avLst/>
          </a:prstGeom>
          <a:noFill/>
        </p:spPr>
        <p:txBody>
          <a:bodyPr wrap="square" rtlCol="0">
            <a:spAutoFit/>
          </a:bodyPr>
          <a:lstStyle/>
          <a:p>
            <a:r>
              <a:rPr lang="zh-CN" altLang="en-US" dirty="0" smtClean="0">
                <a:solidFill>
                  <a:srgbClr val="FF0000"/>
                </a:solidFill>
              </a:rPr>
              <a:t>使用生成器，只切换函数调用即可</a:t>
            </a:r>
            <a:r>
              <a:rPr lang="zh-CN" altLang="en-US" smtClean="0">
                <a:solidFill>
                  <a:srgbClr val="FF0000"/>
                </a:solidFill>
              </a:rPr>
              <a:t>完成多任务切换</a:t>
            </a:r>
            <a:endParaRPr lang="en-US" altLang="zh-CN" dirty="0">
              <a:solidFill>
                <a:srgbClr val="FF0000"/>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zh-CN" altLang="en-US" dirty="0"/>
              <a:t>协程</a:t>
            </a:r>
            <a:r>
              <a:rPr lang="en-US" altLang="zh-CN" dirty="0"/>
              <a:t>-</a:t>
            </a:r>
            <a:r>
              <a:rPr lang="en-US" altLang="zh-CN" dirty="0" err="1"/>
              <a:t>greenlet</a:t>
            </a:r>
            <a:endParaRPr lang="zh-CN" altLang="en-US" dirty="0"/>
          </a:p>
        </p:txBody>
      </p:sp>
      <p:sp>
        <p:nvSpPr>
          <p:cNvPr id="3" name="内容占位符 2"/>
          <p:cNvSpPr>
            <a:spLocks noGrp="1"/>
          </p:cNvSpPr>
          <p:nvPr>
            <p:ph idx="1"/>
          </p:nvPr>
        </p:nvSpPr>
        <p:spPr>
          <a:xfrm>
            <a:off x="0" y="979953"/>
            <a:ext cx="11715832" cy="5073427"/>
          </a:xfrm>
        </p:spPr>
        <p:txBody>
          <a:bodyPr/>
          <a:lstStyle/>
          <a:p>
            <a:r>
              <a:rPr lang="en-US" altLang="zh-CN" dirty="0"/>
              <a:t>python</a:t>
            </a:r>
            <a:r>
              <a:rPr lang="zh-CN" altLang="en-US" dirty="0"/>
              <a:t>中的</a:t>
            </a:r>
            <a:r>
              <a:rPr lang="en-US" altLang="zh-CN" dirty="0" err="1"/>
              <a:t>greenlet</a:t>
            </a:r>
            <a:r>
              <a:rPr lang="zh-CN" altLang="en-US" dirty="0"/>
              <a:t>模块对协程进行了</a:t>
            </a:r>
            <a:r>
              <a:rPr lang="zh-CN" altLang="en-US" dirty="0" smtClean="0"/>
              <a:t>封装（底层相当于</a:t>
            </a:r>
            <a:r>
              <a:rPr lang="en-US" altLang="zh-CN" dirty="0" smtClean="0"/>
              <a:t>yield</a:t>
            </a:r>
            <a:r>
              <a:rPr lang="zh-CN" altLang="en-US" dirty="0" smtClean="0"/>
              <a:t>）</a:t>
            </a:r>
            <a:r>
              <a:rPr lang="zh-CN" altLang="en-US" sz="1800" dirty="0" smtClean="0"/>
              <a:t> </a:t>
            </a:r>
            <a:endParaRPr lang="en-US" altLang="zh-CN" sz="1800" dirty="0"/>
          </a:p>
          <a:p>
            <a:r>
              <a:rPr lang="zh-CN" altLang="en-US" dirty="0"/>
              <a:t>安装模块</a:t>
            </a:r>
            <a:r>
              <a:rPr lang="zh-CN" altLang="en-US"/>
              <a:t>：</a:t>
            </a:r>
            <a:r>
              <a:rPr lang="en-US" altLang="zh-CN"/>
              <a:t> </a:t>
            </a:r>
            <a:r>
              <a:rPr lang="en-US" altLang="zh-CN" smtClean="0">
                <a:solidFill>
                  <a:srgbClr val="FF0000"/>
                </a:solidFill>
              </a:rPr>
              <a:t>pip3 </a:t>
            </a:r>
            <a:r>
              <a:rPr lang="en-US" altLang="zh-CN">
                <a:solidFill>
                  <a:srgbClr val="FF0000"/>
                </a:solidFill>
              </a:rPr>
              <a:t>install </a:t>
            </a:r>
            <a:r>
              <a:rPr lang="en-US" altLang="zh-CN" smtClean="0">
                <a:solidFill>
                  <a:srgbClr val="FF0000"/>
                </a:solidFill>
              </a:rPr>
              <a:t>greenlet</a:t>
            </a:r>
            <a:endParaRPr lang="en-US" altLang="zh-CN" smtClean="0"/>
          </a:p>
          <a:p>
            <a:pPr marL="400050" lvl="1" indent="0">
              <a:buNone/>
            </a:pPr>
            <a:r>
              <a:rPr lang="en-US" altLang="zh-CN" sz="1600" smtClean="0"/>
              <a:t>from greenlet import greenlet</a:t>
            </a:r>
            <a:endParaRPr lang="en-US" altLang="zh-CN" sz="1600" smtClean="0"/>
          </a:p>
          <a:p>
            <a:pPr marL="400050" lvl="1" indent="0">
              <a:buNone/>
            </a:pPr>
            <a:r>
              <a:rPr lang="en-US" altLang="zh-CN" sz="1600" smtClean="0"/>
              <a:t>import </a:t>
            </a:r>
            <a:r>
              <a:rPr lang="en-US" altLang="zh-CN" sz="1600" dirty="0"/>
              <a:t>time</a:t>
            </a:r>
            <a:endParaRPr lang="en-US" altLang="zh-CN" sz="1600" dirty="0"/>
          </a:p>
          <a:p>
            <a:pPr marL="400050" lvl="1" indent="0">
              <a:buNone/>
            </a:pPr>
            <a:r>
              <a:rPr lang="en-US" altLang="zh-CN" sz="1600" dirty="0" err="1"/>
              <a:t>def</a:t>
            </a:r>
            <a:r>
              <a:rPr lang="en-US" altLang="zh-CN" sz="1600" dirty="0"/>
              <a:t> t1():</a:t>
            </a:r>
            <a:endParaRPr lang="en-US" altLang="zh-CN" sz="1600" dirty="0"/>
          </a:p>
          <a:p>
            <a:pPr marL="400050" lvl="1" indent="0">
              <a:buNone/>
            </a:pPr>
            <a:r>
              <a:rPr lang="en-US" altLang="zh-CN" sz="1600" dirty="0"/>
              <a:t>    while True:</a:t>
            </a:r>
            <a:endParaRPr lang="en-US" altLang="zh-CN" sz="1600" dirty="0"/>
          </a:p>
          <a:p>
            <a:pPr marL="400050" lvl="1" indent="0">
              <a:buNone/>
            </a:pPr>
            <a:r>
              <a:rPr lang="en-US" altLang="zh-CN" sz="1600" dirty="0"/>
              <a:t>        print("........A........")</a:t>
            </a:r>
            <a:endParaRPr lang="en-US" altLang="zh-CN" sz="1600" dirty="0"/>
          </a:p>
          <a:p>
            <a:pPr marL="400050" lvl="1" indent="0">
              <a:buNone/>
            </a:pPr>
            <a:r>
              <a:rPr lang="en-US" altLang="zh-CN" sz="1600" dirty="0"/>
              <a:t>        gr2.switch()</a:t>
            </a:r>
            <a:endParaRPr lang="en-US" altLang="zh-CN" sz="1600" dirty="0"/>
          </a:p>
          <a:p>
            <a:pPr marL="400050" lvl="1" indent="0">
              <a:buNone/>
            </a:pPr>
            <a:r>
              <a:rPr lang="en-US" altLang="zh-CN" sz="1600" dirty="0"/>
              <a:t>        </a:t>
            </a:r>
            <a:r>
              <a:rPr lang="en-US" altLang="zh-CN" sz="1600" dirty="0" err="1"/>
              <a:t>time.sleep</a:t>
            </a:r>
            <a:r>
              <a:rPr lang="en-US" altLang="zh-CN" sz="1600" dirty="0"/>
              <a:t>(1)</a:t>
            </a:r>
            <a:endParaRPr lang="en-US" altLang="zh-CN" sz="1600" dirty="0"/>
          </a:p>
          <a:p>
            <a:pPr marL="400050" lvl="1" indent="0">
              <a:buNone/>
            </a:pPr>
            <a:r>
              <a:rPr lang="en-US" altLang="zh-CN" sz="1600" dirty="0" err="1"/>
              <a:t>def</a:t>
            </a:r>
            <a:r>
              <a:rPr lang="en-US" altLang="zh-CN" sz="1600" dirty="0"/>
              <a:t> t2():</a:t>
            </a:r>
            <a:endParaRPr lang="en-US" altLang="zh-CN" sz="1600" dirty="0"/>
          </a:p>
          <a:p>
            <a:pPr marL="400050" lvl="1" indent="0">
              <a:buNone/>
            </a:pPr>
            <a:r>
              <a:rPr lang="en-US" altLang="zh-CN" sz="1600" dirty="0"/>
              <a:t>    while True:</a:t>
            </a:r>
            <a:endParaRPr lang="en-US" altLang="zh-CN" sz="1600" dirty="0"/>
          </a:p>
          <a:p>
            <a:pPr marL="400050" lvl="1" indent="0">
              <a:buNone/>
            </a:pPr>
            <a:r>
              <a:rPr lang="en-US" altLang="zh-CN" sz="1600" dirty="0"/>
              <a:t>        print("........b........")</a:t>
            </a:r>
            <a:endParaRPr lang="en-US" altLang="zh-CN" sz="1600" dirty="0"/>
          </a:p>
          <a:p>
            <a:pPr marL="400050" lvl="1" indent="0">
              <a:buNone/>
            </a:pPr>
            <a:r>
              <a:rPr lang="en-US" altLang="zh-CN" sz="1600" dirty="0"/>
              <a:t>        gr1.switch()#</a:t>
            </a:r>
            <a:r>
              <a:rPr lang="zh-CN" altLang="en-US" sz="1600" dirty="0"/>
              <a:t>调到上次执行的地方继续执行</a:t>
            </a:r>
            <a:endParaRPr lang="zh-CN" altLang="en-US" sz="1600" dirty="0"/>
          </a:p>
          <a:p>
            <a:pPr marL="400050" lvl="1" indent="0">
              <a:buNone/>
            </a:pPr>
            <a:r>
              <a:rPr lang="zh-CN" altLang="en-US" sz="1600" dirty="0"/>
              <a:t>        </a:t>
            </a:r>
            <a:r>
              <a:rPr lang="en-US" altLang="zh-CN" sz="1600" dirty="0" err="1"/>
              <a:t>time.sleep</a:t>
            </a:r>
            <a:r>
              <a:rPr lang="en-US" altLang="zh-CN" sz="1600" dirty="0"/>
              <a:t>(1)</a:t>
            </a:r>
            <a:endParaRPr lang="en-US" altLang="zh-CN" sz="1600" dirty="0"/>
          </a:p>
          <a:p>
            <a:pPr marL="400050" lvl="1" indent="0">
              <a:buNone/>
            </a:pPr>
            <a:r>
              <a:rPr lang="en-US" altLang="zh-CN" sz="1600" dirty="0"/>
              <a:t>gr1 = </a:t>
            </a:r>
            <a:r>
              <a:rPr lang="en-US" altLang="zh-CN" sz="1600" dirty="0" err="1"/>
              <a:t>greenlet</a:t>
            </a:r>
            <a:r>
              <a:rPr lang="en-US" altLang="zh-CN" sz="1600" dirty="0"/>
              <a:t>(t1)#</a:t>
            </a:r>
            <a:r>
              <a:rPr lang="zh-CN" altLang="en-US" sz="1600" dirty="0"/>
              <a:t>创建一个</a:t>
            </a:r>
            <a:r>
              <a:rPr lang="en-US" altLang="zh-CN" sz="1600" dirty="0" err="1"/>
              <a:t>greenlet</a:t>
            </a:r>
            <a:r>
              <a:rPr lang="zh-CN" altLang="en-US" sz="1600" dirty="0"/>
              <a:t>对象</a:t>
            </a:r>
            <a:endParaRPr lang="zh-CN" altLang="en-US" sz="1600" dirty="0"/>
          </a:p>
          <a:p>
            <a:pPr marL="400050" lvl="1" indent="0">
              <a:buNone/>
            </a:pPr>
            <a:r>
              <a:rPr lang="en-US" altLang="zh-CN" sz="1600" dirty="0"/>
              <a:t>gr2 = </a:t>
            </a:r>
            <a:r>
              <a:rPr lang="en-US" altLang="zh-CN" sz="1600" dirty="0" err="1"/>
              <a:t>greenlet</a:t>
            </a:r>
            <a:r>
              <a:rPr lang="en-US" altLang="zh-CN" sz="1600" dirty="0"/>
              <a:t>(t2)</a:t>
            </a:r>
            <a:endParaRPr lang="en-US" altLang="zh-CN" sz="1600" dirty="0"/>
          </a:p>
          <a:p>
            <a:pPr marL="400050" lvl="1" indent="0">
              <a:buNone/>
            </a:pPr>
            <a:r>
              <a:rPr lang="en-US" altLang="zh-CN" sz="1600" dirty="0"/>
              <a:t>gr1.switch()#</a:t>
            </a:r>
            <a:r>
              <a:rPr lang="zh-CN" altLang="en-US" sz="1600" dirty="0"/>
              <a:t>此时会执行</a:t>
            </a:r>
            <a:r>
              <a:rPr lang="en-US" altLang="zh-CN" sz="1600" dirty="0"/>
              <a:t>1</a:t>
            </a:r>
            <a:r>
              <a:rPr lang="zh-CN" altLang="en-US" sz="1600" dirty="0" smtClean="0"/>
              <a:t>函数</a:t>
            </a:r>
            <a:endParaRPr lang="zh-CN" altLang="en-US" sz="1400" dirty="0"/>
          </a:p>
        </p:txBody>
      </p:sp>
      <p:sp>
        <p:nvSpPr>
          <p:cNvPr id="5" name="文本框 4"/>
          <p:cNvSpPr txBox="1"/>
          <p:nvPr/>
        </p:nvSpPr>
        <p:spPr>
          <a:xfrm>
            <a:off x="7799755" y="1431233"/>
            <a:ext cx="3260035" cy="1477328"/>
          </a:xfrm>
          <a:prstGeom prst="rect">
            <a:avLst/>
          </a:prstGeom>
          <a:noFill/>
        </p:spPr>
        <p:txBody>
          <a:bodyPr wrap="square" rtlCol="0">
            <a:spAutoFit/>
          </a:bodyPr>
          <a:lstStyle/>
          <a:p>
            <a:r>
              <a:rPr lang="en-US" altLang="zh-CN" dirty="0" err="1">
                <a:latin typeface="微软雅黑" panose="020B0503020204020204" charset="-122"/>
                <a:ea typeface="微软雅黑" panose="020B0503020204020204" charset="-122"/>
              </a:rPr>
              <a:t>greenlet</a:t>
            </a:r>
            <a:r>
              <a:rPr lang="zh-CN" altLang="en-US" dirty="0">
                <a:latin typeface="微软雅黑" panose="020B0503020204020204" charset="-122"/>
                <a:ea typeface="微软雅黑" panose="020B0503020204020204" charset="-122"/>
              </a:rPr>
              <a:t>安装后</a:t>
            </a:r>
            <a:r>
              <a:rPr lang="en-US" altLang="zh-CN" dirty="0" err="1">
                <a:latin typeface="微软雅黑" panose="020B0503020204020204" charset="-122"/>
                <a:ea typeface="微软雅黑" panose="020B0503020204020204" charset="-122"/>
              </a:rPr>
              <a:t>pycharm</a:t>
            </a:r>
            <a:r>
              <a:rPr lang="zh-CN" altLang="en-US" dirty="0">
                <a:latin typeface="微软雅黑" panose="020B0503020204020204" charset="-122"/>
                <a:ea typeface="微软雅黑" panose="020B0503020204020204" charset="-122"/>
              </a:rPr>
              <a:t>如果无法导入</a:t>
            </a:r>
            <a:endParaRPr lang="en-US" altLang="zh-CN" dirty="0">
              <a:latin typeface="微软雅黑" panose="020B0503020204020204" charset="-122"/>
              <a:ea typeface="微软雅黑" panose="020B0503020204020204" charset="-122"/>
            </a:endParaRPr>
          </a:p>
          <a:p>
            <a:r>
              <a:rPr lang="en-US" altLang="zh-CN" dirty="0">
                <a:latin typeface="微软雅黑" panose="020B0503020204020204" charset="-122"/>
                <a:ea typeface="微软雅黑" panose="020B0503020204020204" charset="-122"/>
              </a:rPr>
              <a:t>Default Settings --&gt;</a:t>
            </a:r>
            <a:r>
              <a:rPr lang="en-US" altLang="zh-CN" dirty="0" err="1">
                <a:latin typeface="微软雅黑" panose="020B0503020204020204" charset="-122"/>
                <a:ea typeface="微软雅黑" panose="020B0503020204020204" charset="-122"/>
              </a:rPr>
              <a:t>Project:Python</a:t>
            </a:r>
            <a:r>
              <a:rPr lang="en-US" altLang="zh-CN" dirty="0">
                <a:latin typeface="微软雅黑" panose="020B0503020204020204" charset="-122"/>
                <a:ea typeface="微软雅黑" panose="020B0503020204020204" charset="-122"/>
              </a:rPr>
              <a:t> --&gt;Project Interpreter </a:t>
            </a:r>
            <a:r>
              <a:rPr lang="zh-CN" altLang="en-US" dirty="0">
                <a:latin typeface="微软雅黑" panose="020B0503020204020204" charset="-122"/>
                <a:ea typeface="微软雅黑" panose="020B0503020204020204" charset="-122"/>
              </a:rPr>
              <a:t>将其改为</a:t>
            </a:r>
            <a:r>
              <a:rPr lang="en-US" altLang="zh-CN" dirty="0">
                <a:latin typeface="微软雅黑" panose="020B0503020204020204" charset="-122"/>
                <a:ea typeface="微软雅黑" panose="020B0503020204020204" charset="-122"/>
              </a:rPr>
              <a:t>Python3</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zh-CN" altLang="en-US" dirty="0"/>
              <a:t>协程</a:t>
            </a:r>
            <a:r>
              <a:rPr lang="en-US" altLang="zh-CN" dirty="0"/>
              <a:t>-</a:t>
            </a:r>
            <a:r>
              <a:rPr lang="en-US" altLang="zh-CN" dirty="0" err="1"/>
              <a:t>gevent</a:t>
            </a:r>
            <a:endParaRPr lang="zh-CN" altLang="en-US" dirty="0"/>
          </a:p>
        </p:txBody>
      </p:sp>
      <p:sp>
        <p:nvSpPr>
          <p:cNvPr id="3" name="内容占位符 2"/>
          <p:cNvSpPr>
            <a:spLocks noGrp="1"/>
          </p:cNvSpPr>
          <p:nvPr>
            <p:ph idx="1"/>
          </p:nvPr>
        </p:nvSpPr>
        <p:spPr/>
        <p:txBody>
          <a:bodyPr/>
          <a:lstStyle/>
          <a:p>
            <a:r>
              <a:rPr lang="en-US" altLang="zh-CN" dirty="0"/>
              <a:t>python</a:t>
            </a:r>
            <a:r>
              <a:rPr lang="zh-CN" altLang="en-US" dirty="0"/>
              <a:t>还有⼀个⽐</a:t>
            </a:r>
            <a:r>
              <a:rPr lang="en-US" altLang="zh-CN" dirty="0" err="1"/>
              <a:t>greenlet</a:t>
            </a:r>
            <a:r>
              <a:rPr lang="zh-CN" altLang="en-US" dirty="0"/>
              <a:t>更强⼤的并且能够⾃动切换任务的模块 </a:t>
            </a:r>
            <a:r>
              <a:rPr lang="en-US" altLang="zh-CN" dirty="0" err="1"/>
              <a:t>gevent</a:t>
            </a:r>
            <a:r>
              <a:rPr lang="zh-CN" altLang="en-US" dirty="0"/>
              <a:t> </a:t>
            </a:r>
            <a:endParaRPr lang="en-US" altLang="zh-CN" dirty="0"/>
          </a:p>
          <a:p>
            <a:r>
              <a:rPr lang="zh-CN" altLang="en-US" dirty="0"/>
              <a:t>原理是当⼀个</a:t>
            </a:r>
            <a:r>
              <a:rPr lang="en-US" altLang="zh-CN" dirty="0" err="1"/>
              <a:t>greenlet</a:t>
            </a:r>
            <a:r>
              <a:rPr lang="zh-CN" altLang="en-US" dirty="0" smtClean="0"/>
              <a:t>遇到</a:t>
            </a:r>
            <a:r>
              <a:rPr lang="en-US" altLang="zh-CN" dirty="0" smtClean="0"/>
              <a:t>IO(</a:t>
            </a:r>
            <a:r>
              <a:rPr lang="zh-CN" altLang="en-US" dirty="0" smtClean="0"/>
              <a:t>指的是</a:t>
            </a:r>
            <a:r>
              <a:rPr lang="en-US" altLang="zh-CN" dirty="0" smtClean="0"/>
              <a:t>input output </a:t>
            </a:r>
            <a:r>
              <a:rPr lang="zh-CN" altLang="en-US" dirty="0" smtClean="0"/>
              <a:t>输⼊输出</a:t>
            </a:r>
            <a:r>
              <a:rPr lang="en-US" altLang="zh-CN" dirty="0" smtClean="0"/>
              <a:t>)</a:t>
            </a:r>
            <a:r>
              <a:rPr lang="zh-CN" altLang="en-US" dirty="0" smtClean="0"/>
              <a:t>操作</a:t>
            </a:r>
            <a:r>
              <a:rPr lang="zh-CN" altLang="en-US" dirty="0"/>
              <a:t>时， ⽐如访问⽹络， 就⾃动切换到其他的</a:t>
            </a:r>
            <a:r>
              <a:rPr lang="en-US" altLang="zh-CN" dirty="0" err="1"/>
              <a:t>greenlet</a:t>
            </a:r>
            <a:r>
              <a:rPr lang="zh-CN" altLang="en-US" dirty="0"/>
              <a:t>， 等到</a:t>
            </a:r>
            <a:r>
              <a:rPr lang="en-US" altLang="zh-CN" dirty="0"/>
              <a:t>IO</a:t>
            </a:r>
            <a:r>
              <a:rPr lang="zh-CN" altLang="en-US" dirty="0" smtClean="0"/>
              <a:t>操作</a:t>
            </a:r>
            <a:r>
              <a:rPr lang="zh-CN" altLang="en-US" dirty="0"/>
              <a:t>完成， 再在适当的时候切换回来继续执</a:t>
            </a:r>
            <a:r>
              <a:rPr lang="zh-CN" altLang="en-US"/>
              <a:t>⾏ </a:t>
            </a:r>
            <a:endParaRPr lang="en-US" altLang="zh-CN" smtClean="0"/>
          </a:p>
          <a:p>
            <a:endParaRPr lang="en-US" altLang="zh-CN" smtClean="0"/>
          </a:p>
          <a:p>
            <a:r>
              <a:rPr lang="en-US" altLang="zh-CN" sz="2000" smtClean="0"/>
              <a:t>io</a:t>
            </a:r>
            <a:r>
              <a:rPr lang="zh-CN" altLang="en-US" sz="2000" smtClean="0"/>
              <a:t>密集型和</a:t>
            </a:r>
            <a:r>
              <a:rPr lang="en-US" altLang="zh-CN" sz="2000" smtClean="0"/>
              <a:t>cpu</a:t>
            </a:r>
            <a:r>
              <a:rPr lang="zh-CN" altLang="en-US" sz="2000" smtClean="0"/>
              <a:t>密集型：一些进程绝大多数时间在计算上，称为计算密集型（</a:t>
            </a:r>
            <a:r>
              <a:rPr lang="en-US" altLang="zh-CN" sz="2000" smtClean="0"/>
              <a:t>CPU</a:t>
            </a:r>
            <a:r>
              <a:rPr lang="zh-CN" altLang="en-US" sz="2000" smtClean="0"/>
              <a:t>密集型），此时用多进程</a:t>
            </a:r>
            <a:endParaRPr lang="zh-CN" altLang="en-US" sz="2000" smtClean="0"/>
          </a:p>
          <a:p>
            <a:r>
              <a:rPr lang="zh-CN" altLang="en-US" sz="2000" smtClean="0"/>
              <a:t>有一些进程则在</a:t>
            </a:r>
            <a:r>
              <a:rPr lang="en-US" altLang="zh-CN" sz="2000" smtClean="0"/>
              <a:t>input </a:t>
            </a:r>
            <a:r>
              <a:rPr lang="zh-CN" altLang="en-US" sz="2000" smtClean="0"/>
              <a:t>和</a:t>
            </a:r>
            <a:r>
              <a:rPr lang="en-US" altLang="zh-CN" sz="2000" smtClean="0"/>
              <a:t>output</a:t>
            </a:r>
            <a:r>
              <a:rPr lang="zh-CN" altLang="en-US" sz="2000" smtClean="0"/>
              <a:t>上花费了大多时间，称为</a:t>
            </a:r>
            <a:r>
              <a:rPr lang="en-US" altLang="zh-CN" sz="2000" smtClean="0"/>
              <a:t>I/O</a:t>
            </a:r>
            <a:r>
              <a:rPr lang="zh-CN" altLang="en-US" sz="2000" smtClean="0"/>
              <a:t>密集型。比如搜索引擎大多时间是在等待（耗时操作），相应这种就属于</a:t>
            </a:r>
            <a:r>
              <a:rPr lang="en-US" altLang="zh-CN" sz="2000" smtClean="0"/>
              <a:t>I/O</a:t>
            </a:r>
            <a:r>
              <a:rPr lang="zh-CN" altLang="en-US" sz="2000" smtClean="0"/>
              <a:t>密集型。此时用多线程</a:t>
            </a:r>
            <a:endParaRPr lang="zh-CN" altLang="en-US" sz="2000" smtClean="0"/>
          </a:p>
          <a:p>
            <a:br>
              <a:rPr lang="en-US" altLang="zh-CN" sz="1600" dirty="0" smtClean="0"/>
            </a:br>
            <a:br>
              <a:rPr lang="zh-CN" altLang="en-US" dirty="0" smtClean="0"/>
            </a:br>
            <a:br>
              <a:rPr lang="zh-CN" altLang="en-US" dirty="0" smtClean="0"/>
            </a:br>
            <a:br>
              <a:rPr lang="en-US" altLang="zh-CN" sz="1600" dirty="0" smtClean="0"/>
            </a:br>
            <a:br>
              <a:rPr lang="en-US" altLang="zh-CN" sz="1800" dirty="0" smtClean="0"/>
            </a:br>
            <a:br>
              <a:rPr lang="zh-CN" altLang="en-US" sz="1800" dirty="0" smtClean="0"/>
            </a:br>
            <a:br>
              <a:rPr lang="en-US" altLang="zh-CN" sz="1800" dirty="0" smtClean="0"/>
            </a:br>
            <a:r>
              <a:rPr lang="zh-CN" altLang="en-US" sz="1800" dirty="0" smtClean="0"/>
              <a:t> </a:t>
            </a:r>
            <a:br>
              <a:rPr lang="zh-CN" altLang="en-US" sz="1800" dirty="0" smtClean="0"/>
            </a:br>
            <a:br>
              <a:rPr lang="zh-CN" altLang="en-US" sz="1800" dirty="0" smtClean="0"/>
            </a:br>
            <a:br>
              <a:rPr lang="zh-CN" altLang="en-US" sz="1800" dirty="0" smtClean="0"/>
            </a:br>
            <a:r>
              <a:rPr lang="zh-CN" altLang="en-US" sz="1800" dirty="0" smtClean="0"/>
              <a:t> </a:t>
            </a:r>
            <a:br>
              <a:rPr lang="zh-CN" altLang="en-US" sz="1800" dirty="0" smtClean="0"/>
            </a:br>
            <a:br>
              <a:rPr lang="zh-CN" altLang="en-US" sz="1800" dirty="0" smtClean="0"/>
            </a:br>
            <a:r>
              <a:rPr lang="zh-CN" altLang="en-US" sz="1800" dirty="0" smtClean="0"/>
              <a:t> </a:t>
            </a:r>
            <a:br>
              <a:rPr lang="zh-CN" altLang="en-US" sz="1800" dirty="0" smtClean="0"/>
            </a:br>
            <a:br>
              <a:rPr lang="zh-CN" altLang="en-US" sz="1800" dirty="0" smtClean="0"/>
            </a:br>
            <a:endParaRPr lang="zh-CN" altLang="en-US" sz="1800"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zh-CN" altLang="en-US" dirty="0"/>
              <a:t>协程</a:t>
            </a:r>
            <a:r>
              <a:rPr lang="en-US" altLang="zh-CN" dirty="0"/>
              <a:t>- </a:t>
            </a:r>
            <a:r>
              <a:rPr lang="en-US" altLang="zh-CN" dirty="0" err="1"/>
              <a:t>gevent</a:t>
            </a:r>
            <a:r>
              <a:rPr lang="zh-CN" altLang="en-US" b="0" dirty="0"/>
              <a:t>切换执⾏</a:t>
            </a:r>
            <a:r>
              <a:rPr lang="zh-CN" altLang="en-US" dirty="0"/>
              <a:t> </a:t>
            </a:r>
            <a:endParaRPr lang="zh-CN" altLang="en-US" dirty="0"/>
          </a:p>
        </p:txBody>
      </p:sp>
      <p:sp>
        <p:nvSpPr>
          <p:cNvPr id="3" name="内容占位符 2"/>
          <p:cNvSpPr>
            <a:spLocks noGrp="1"/>
          </p:cNvSpPr>
          <p:nvPr>
            <p:ph idx="1"/>
          </p:nvPr>
        </p:nvSpPr>
        <p:spPr/>
        <p:txBody>
          <a:bodyPr/>
          <a:lstStyle/>
          <a:p>
            <a:pPr marL="0" indent="0">
              <a:buNone/>
            </a:pPr>
            <a:r>
              <a:rPr lang="en-US" altLang="zh-CN" sz="1800" dirty="0"/>
              <a:t>import </a:t>
            </a:r>
            <a:r>
              <a:rPr lang="en-US" altLang="zh-CN" sz="1800" dirty="0" err="1"/>
              <a:t>gevent</a:t>
            </a:r>
            <a:endParaRPr lang="en-US" altLang="zh-CN" sz="1800" dirty="0"/>
          </a:p>
          <a:p>
            <a:pPr marL="0" indent="0">
              <a:buNone/>
            </a:pPr>
            <a:r>
              <a:rPr lang="en-US" altLang="zh-CN" sz="1800" dirty="0" err="1"/>
              <a:t>def</a:t>
            </a:r>
            <a:r>
              <a:rPr lang="en-US" altLang="zh-CN" sz="1800" dirty="0"/>
              <a:t> A():</a:t>
            </a:r>
            <a:endParaRPr lang="en-US" altLang="zh-CN" sz="1800" dirty="0"/>
          </a:p>
          <a:p>
            <a:pPr marL="0" indent="0">
              <a:buNone/>
            </a:pPr>
            <a:r>
              <a:rPr lang="en-US" altLang="zh-CN" sz="1800" dirty="0"/>
              <a:t>    while True:</a:t>
            </a:r>
            <a:endParaRPr lang="en-US" altLang="zh-CN" sz="1800" dirty="0"/>
          </a:p>
          <a:p>
            <a:pPr marL="0" indent="0">
              <a:buNone/>
            </a:pPr>
            <a:r>
              <a:rPr lang="en-US" altLang="zh-CN" sz="1800" dirty="0"/>
              <a:t>        print(".........A.........")</a:t>
            </a:r>
            <a:endParaRPr lang="en-US" altLang="zh-CN" sz="1800" dirty="0"/>
          </a:p>
          <a:p>
            <a:pPr marL="0" indent="0">
              <a:buNone/>
            </a:pPr>
            <a:r>
              <a:rPr lang="en-US" altLang="zh-CN" sz="1800" dirty="0"/>
              <a:t>        </a:t>
            </a:r>
            <a:r>
              <a:rPr lang="en-US" altLang="zh-CN" sz="1800" dirty="0" err="1"/>
              <a:t>gevent.sleep</a:t>
            </a:r>
            <a:r>
              <a:rPr lang="en-US" altLang="zh-CN" sz="1800" dirty="0"/>
              <a:t>(1)#</a:t>
            </a:r>
            <a:r>
              <a:rPr lang="zh-CN" altLang="en-US" sz="1800" dirty="0"/>
              <a:t>用来模拟一个耗时操作</a:t>
            </a:r>
            <a:endParaRPr lang="zh-CN" altLang="en-US" sz="1800" dirty="0"/>
          </a:p>
          <a:p>
            <a:pPr marL="0" indent="0">
              <a:buNone/>
            </a:pPr>
            <a:r>
              <a:rPr lang="zh-CN" altLang="en-US" sz="1800" dirty="0"/>
              <a:t>        </a:t>
            </a:r>
            <a:r>
              <a:rPr lang="en-US" altLang="zh-CN" sz="1800" dirty="0"/>
              <a:t>#</a:t>
            </a:r>
            <a:r>
              <a:rPr lang="en-US" altLang="zh-CN" sz="1800" dirty="0" err="1"/>
              <a:t>gevent</a:t>
            </a:r>
            <a:r>
              <a:rPr lang="zh-CN" altLang="en-US" sz="1800" dirty="0"/>
              <a:t>中：当一个协程遇到耗时操作会自动交出控制权给其他协程</a:t>
            </a:r>
            <a:endParaRPr lang="zh-CN" altLang="en-US" sz="1800" dirty="0"/>
          </a:p>
          <a:p>
            <a:pPr marL="0" indent="0">
              <a:buNone/>
            </a:pPr>
            <a:r>
              <a:rPr lang="en-US" altLang="zh-CN" sz="1800" dirty="0" err="1"/>
              <a:t>def</a:t>
            </a:r>
            <a:r>
              <a:rPr lang="en-US" altLang="zh-CN" sz="1800" dirty="0"/>
              <a:t> B():</a:t>
            </a:r>
            <a:endParaRPr lang="en-US" altLang="zh-CN" sz="1800" dirty="0"/>
          </a:p>
          <a:p>
            <a:pPr marL="0" indent="0">
              <a:buNone/>
            </a:pPr>
            <a:r>
              <a:rPr lang="en-US" altLang="zh-CN" sz="1800" dirty="0"/>
              <a:t>    while True:</a:t>
            </a:r>
            <a:endParaRPr lang="en-US" altLang="zh-CN" sz="1800" dirty="0"/>
          </a:p>
          <a:p>
            <a:pPr marL="0" indent="0">
              <a:buNone/>
            </a:pPr>
            <a:r>
              <a:rPr lang="en-US" altLang="zh-CN" sz="1800" dirty="0"/>
              <a:t>        print(".........B.........")</a:t>
            </a:r>
            <a:endParaRPr lang="en-US" altLang="zh-CN" sz="1800" dirty="0"/>
          </a:p>
          <a:p>
            <a:pPr marL="0" indent="0">
              <a:buNone/>
            </a:pPr>
            <a:r>
              <a:rPr lang="en-US" altLang="zh-CN" sz="1800" dirty="0"/>
              <a:t>        </a:t>
            </a:r>
            <a:r>
              <a:rPr lang="en-US" altLang="zh-CN" sz="1800" dirty="0" err="1"/>
              <a:t>gevent.sleep</a:t>
            </a:r>
            <a:r>
              <a:rPr lang="en-US" altLang="zh-CN" sz="1800" dirty="0"/>
              <a:t>(1)#</a:t>
            </a:r>
            <a:r>
              <a:rPr lang="zh-CN" altLang="en-US" sz="1800" dirty="0"/>
              <a:t>每当遇到耗时操作</a:t>
            </a:r>
            <a:r>
              <a:rPr lang="zh-CN" altLang="en-US" sz="1800"/>
              <a:t>，</a:t>
            </a:r>
            <a:r>
              <a:rPr lang="zh-CN" altLang="en-US" sz="1800" smtClean="0"/>
              <a:t>会自用转</a:t>
            </a:r>
            <a:r>
              <a:rPr lang="zh-CN" altLang="en-US" sz="1800" dirty="0"/>
              <a:t>到其他协程</a:t>
            </a:r>
            <a:endParaRPr lang="zh-CN" altLang="en-US" sz="1800" dirty="0"/>
          </a:p>
          <a:p>
            <a:pPr marL="0" indent="0">
              <a:buNone/>
            </a:pPr>
            <a:r>
              <a:rPr lang="en-US" altLang="zh-CN" sz="1800" dirty="0"/>
              <a:t>g1 = </a:t>
            </a:r>
            <a:r>
              <a:rPr lang="en-US" altLang="zh-CN" sz="1800" dirty="0" err="1"/>
              <a:t>gevent.spawn</a:t>
            </a:r>
            <a:r>
              <a:rPr lang="en-US" altLang="zh-CN" sz="1800" dirty="0"/>
              <a:t>(A) # </a:t>
            </a:r>
            <a:r>
              <a:rPr lang="zh-CN" altLang="en-US" sz="1800" dirty="0"/>
              <a:t>创建一个</a:t>
            </a:r>
            <a:r>
              <a:rPr lang="en-US" altLang="zh-CN" sz="1800" dirty="0" err="1"/>
              <a:t>gevent</a:t>
            </a:r>
            <a:r>
              <a:rPr lang="zh-CN" altLang="en-US" sz="1800" dirty="0"/>
              <a:t>对象（创建了一个协程），此时就已经开始执行</a:t>
            </a:r>
            <a:r>
              <a:rPr lang="en-US" altLang="zh-CN" sz="1800" dirty="0"/>
              <a:t>A</a:t>
            </a:r>
            <a:endParaRPr lang="en-US" altLang="zh-CN" sz="1800" dirty="0"/>
          </a:p>
          <a:p>
            <a:pPr marL="0" indent="0">
              <a:buNone/>
            </a:pPr>
            <a:r>
              <a:rPr lang="en-US" altLang="zh-CN" sz="1800" dirty="0"/>
              <a:t>g2 = </a:t>
            </a:r>
            <a:r>
              <a:rPr lang="en-US" altLang="zh-CN" sz="1800" dirty="0" err="1"/>
              <a:t>gevent.spawn</a:t>
            </a:r>
            <a:r>
              <a:rPr lang="en-US" altLang="zh-CN" sz="1800" dirty="0"/>
              <a:t>(B)</a:t>
            </a:r>
            <a:endParaRPr lang="en-US" altLang="zh-CN" sz="1800" dirty="0"/>
          </a:p>
          <a:p>
            <a:pPr marL="0" indent="0">
              <a:buNone/>
            </a:pPr>
            <a:r>
              <a:rPr lang="en-US" altLang="zh-CN" sz="1800" dirty="0"/>
              <a:t>g1.join()  #</a:t>
            </a:r>
            <a:r>
              <a:rPr lang="zh-CN" altLang="en-US" sz="1800" dirty="0"/>
              <a:t>等待协程执行结束</a:t>
            </a:r>
            <a:endParaRPr lang="zh-CN" altLang="en-US" sz="1800" dirty="0"/>
          </a:p>
          <a:p>
            <a:pPr marL="0" indent="0">
              <a:buNone/>
            </a:pPr>
            <a:r>
              <a:rPr lang="en-US" altLang="zh-CN" sz="1800" dirty="0"/>
              <a:t>g2.join()  #</a:t>
            </a:r>
            <a:r>
              <a:rPr lang="zh-CN" altLang="en-US" sz="1800" dirty="0"/>
              <a:t>会等待协程运行结束后再退出</a:t>
            </a:r>
            <a:br>
              <a:rPr lang="en-US" altLang="zh-CN" sz="1600" dirty="0"/>
            </a:br>
            <a:endParaRPr lang="zh-CN" altLang="en-US"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zh-CN" altLang="en-US" dirty="0"/>
              <a:t>网络基础</a:t>
            </a:r>
            <a:r>
              <a:rPr lang="en-US" altLang="zh-CN" dirty="0"/>
              <a:t>-</a:t>
            </a:r>
            <a:r>
              <a:rPr lang="zh-CN" altLang="en-US" dirty="0"/>
              <a:t>端口号</a:t>
            </a:r>
            <a:endParaRPr lang="zh-CN" altLang="en-US" dirty="0"/>
          </a:p>
        </p:txBody>
      </p:sp>
      <p:sp>
        <p:nvSpPr>
          <p:cNvPr id="6" name="内容占位符 5"/>
          <p:cNvSpPr>
            <a:spLocks noGrp="1"/>
          </p:cNvSpPr>
          <p:nvPr>
            <p:ph idx="1"/>
          </p:nvPr>
        </p:nvSpPr>
        <p:spPr/>
        <p:txBody>
          <a:bodyPr/>
          <a:lstStyle/>
          <a:p>
            <a:r>
              <a:rPr lang="zh-CN" altLang="en-US" dirty="0" smtClean="0"/>
              <a:t>端口号：</a:t>
            </a:r>
            <a:r>
              <a:rPr lang="zh-CN" altLang="en-US" dirty="0">
                <a:solidFill>
                  <a:srgbClr val="FF0000"/>
                </a:solidFill>
              </a:rPr>
              <a:t> </a:t>
            </a:r>
            <a:r>
              <a:rPr lang="zh-CN" altLang="en-US" dirty="0" smtClean="0">
                <a:solidFill>
                  <a:srgbClr val="FF0000"/>
                </a:solidFill>
              </a:rPr>
              <a:t>用来</a:t>
            </a:r>
            <a:r>
              <a:rPr lang="zh-CN" altLang="en-US" dirty="0">
                <a:solidFill>
                  <a:srgbClr val="FF0000"/>
                </a:solidFill>
              </a:rPr>
              <a:t>标记区分</a:t>
            </a:r>
            <a:r>
              <a:rPr lang="zh-CN" altLang="en-US" dirty="0" smtClean="0">
                <a:solidFill>
                  <a:srgbClr val="FF0000"/>
                </a:solidFill>
              </a:rPr>
              <a:t>进程</a:t>
            </a:r>
            <a:endParaRPr lang="en-US" altLang="zh-CN" dirty="0" smtClean="0"/>
          </a:p>
          <a:p>
            <a:r>
              <a:rPr lang="zh-CN" altLang="en-US" dirty="0" smtClean="0"/>
              <a:t>⼀</a:t>
            </a:r>
            <a:r>
              <a:rPr lang="zh-CN" altLang="en-US" dirty="0"/>
              <a:t>台拥有</a:t>
            </a:r>
            <a:r>
              <a:rPr lang="en-US" altLang="zh-CN" dirty="0"/>
              <a:t>IP</a:t>
            </a:r>
            <a:r>
              <a:rPr lang="zh-CN" altLang="en-US" dirty="0"/>
              <a:t>地址的主机可以提供</a:t>
            </a:r>
            <a:r>
              <a:rPr lang="zh-CN" altLang="en-US" dirty="0">
                <a:solidFill>
                  <a:srgbClr val="FF0000"/>
                </a:solidFill>
              </a:rPr>
              <a:t>许多服务</a:t>
            </a:r>
            <a:r>
              <a:rPr lang="zh-CN" altLang="en-US" dirty="0"/>
              <a:t>， ⽐如</a:t>
            </a:r>
            <a:r>
              <a:rPr lang="en-US" altLang="zh-CN" dirty="0"/>
              <a:t>HTTP</a:t>
            </a:r>
            <a:r>
              <a:rPr lang="zh-CN" altLang="en-US" dirty="0"/>
              <a:t>（万维⽹服务） 、 </a:t>
            </a:r>
            <a:r>
              <a:rPr lang="en-US" altLang="zh-CN" dirty="0"/>
              <a:t>FTP</a:t>
            </a:r>
            <a:r>
              <a:rPr lang="zh-CN" altLang="en-US" dirty="0"/>
              <a:t>（⽂件传输） 、 </a:t>
            </a:r>
            <a:r>
              <a:rPr lang="en-US" altLang="zh-CN" dirty="0"/>
              <a:t>SMTP</a:t>
            </a:r>
            <a:r>
              <a:rPr lang="zh-CN" altLang="en-US" dirty="0"/>
              <a:t>（电⼦邮件） 等， 这些服务完全可以通过</a:t>
            </a:r>
            <a:r>
              <a:rPr lang="en-US" altLang="zh-CN" dirty="0"/>
              <a:t>1</a:t>
            </a:r>
            <a:r>
              <a:rPr lang="zh-CN" altLang="en-US" dirty="0"/>
              <a:t>个</a:t>
            </a:r>
            <a:r>
              <a:rPr lang="en-US" altLang="zh-CN" dirty="0"/>
              <a:t>IP</a:t>
            </a:r>
            <a:r>
              <a:rPr lang="zh-CN" altLang="en-US" dirty="0"/>
              <a:t>地址来实现。 那么， 主机是</a:t>
            </a:r>
            <a:r>
              <a:rPr lang="zh-CN" altLang="en-US" dirty="0">
                <a:solidFill>
                  <a:srgbClr val="FF0000"/>
                </a:solidFill>
              </a:rPr>
              <a:t>怎样区分不同的⽹络服务呢？</a:t>
            </a:r>
            <a:endParaRPr lang="en-US" altLang="zh-CN" dirty="0">
              <a:solidFill>
                <a:srgbClr val="FF0000"/>
              </a:solidFill>
            </a:endParaRPr>
          </a:p>
          <a:p>
            <a:r>
              <a:rPr lang="zh-CN" altLang="en-US" dirty="0"/>
              <a:t> 显然不能只靠</a:t>
            </a:r>
            <a:r>
              <a:rPr lang="en-US" altLang="zh-CN" dirty="0"/>
              <a:t>IP</a:t>
            </a:r>
            <a:r>
              <a:rPr lang="zh-CN" altLang="en-US" dirty="0"/>
              <a:t>地址， 因为</a:t>
            </a:r>
            <a:r>
              <a:rPr lang="en-US" altLang="zh-CN" dirty="0"/>
              <a:t>IP</a:t>
            </a:r>
            <a:r>
              <a:rPr lang="zh-CN" altLang="en-US" dirty="0"/>
              <a:t>地址与⽹络服务的关系是⼀对多的关系。实际上是通过“</a:t>
            </a:r>
            <a:r>
              <a:rPr lang="en-US" altLang="zh-CN" dirty="0">
                <a:solidFill>
                  <a:srgbClr val="FF0000"/>
                </a:solidFill>
              </a:rPr>
              <a:t>IP</a:t>
            </a:r>
            <a:r>
              <a:rPr lang="zh-CN" altLang="en-US" dirty="0">
                <a:solidFill>
                  <a:srgbClr val="FF0000"/>
                </a:solidFill>
              </a:rPr>
              <a:t>地址</a:t>
            </a:r>
            <a:r>
              <a:rPr lang="en-US" altLang="zh-CN" dirty="0">
                <a:solidFill>
                  <a:srgbClr val="FF0000"/>
                </a:solidFill>
              </a:rPr>
              <a:t>+</a:t>
            </a:r>
            <a:r>
              <a:rPr lang="zh-CN" altLang="en-US" dirty="0">
                <a:solidFill>
                  <a:srgbClr val="FF0000"/>
                </a:solidFill>
              </a:rPr>
              <a:t>端⼝</a:t>
            </a:r>
            <a:r>
              <a:rPr lang="zh-CN" altLang="en-US" dirty="0" smtClean="0">
                <a:solidFill>
                  <a:srgbClr val="FF0000"/>
                </a:solidFill>
              </a:rPr>
              <a:t>号</a:t>
            </a:r>
            <a:r>
              <a:rPr lang="zh-CN" altLang="en-US" dirty="0" smtClean="0"/>
              <a:t>”</a:t>
            </a:r>
            <a:r>
              <a:rPr lang="zh-CN" altLang="en-US" dirty="0"/>
              <a:t>来区分不同的服务的。</a:t>
            </a:r>
            <a:br>
              <a:rPr lang="zh-CN" altLang="en-US" dirty="0"/>
            </a:br>
            <a:br>
              <a:rPr lang="zh-CN" altLang="en-US" dirty="0"/>
            </a:br>
            <a:br>
              <a:rPr lang="zh-CN" altLang="en-US" dirty="0"/>
            </a:br>
            <a:br>
              <a:rPr lang="zh-CN" altLang="en-US" dirty="0"/>
            </a:br>
            <a:br>
              <a:rPr lang="zh-CN" altLang="en-US" dirty="0"/>
            </a:br>
            <a:endParaRPr lang="zh-CN" altLang="en-US" dirty="0"/>
          </a:p>
        </p:txBody>
      </p:sp>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t="318" r="56605" b="43929"/>
          <a:stretch>
            <a:fillRect/>
          </a:stretch>
        </p:blipFill>
        <p:spPr>
          <a:xfrm>
            <a:off x="6568225" y="3463765"/>
            <a:ext cx="5338066" cy="322037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429773" cy="857232"/>
          </a:xfrm>
        </p:spPr>
        <p:txBody>
          <a:bodyPr/>
          <a:lstStyle/>
          <a:p>
            <a:r>
              <a:rPr lang="zh-CN" altLang="en-US" dirty="0"/>
              <a:t>网络基础</a:t>
            </a:r>
            <a:r>
              <a:rPr lang="en-US" altLang="zh-CN" dirty="0"/>
              <a:t>-</a:t>
            </a:r>
            <a:r>
              <a:rPr lang="zh-CN" altLang="en-US" dirty="0"/>
              <a:t>端口号</a:t>
            </a:r>
            <a:endParaRPr lang="zh-CN" altLang="en-US" dirty="0"/>
          </a:p>
        </p:txBody>
      </p:sp>
      <p:sp>
        <p:nvSpPr>
          <p:cNvPr id="6" name="内容占位符 5"/>
          <p:cNvSpPr>
            <a:spLocks noGrp="1"/>
          </p:cNvSpPr>
          <p:nvPr>
            <p:ph idx="1"/>
          </p:nvPr>
        </p:nvSpPr>
        <p:spPr/>
        <p:txBody>
          <a:bodyPr/>
          <a:lstStyle/>
          <a:p>
            <a:r>
              <a:rPr lang="zh-CN" altLang="en-US" dirty="0"/>
              <a:t>端⼝</a:t>
            </a:r>
            <a:r>
              <a:rPr lang="zh-CN" altLang="en-US" dirty="0" smtClean="0"/>
              <a:t>号是一个数字，只有</a:t>
            </a:r>
            <a:r>
              <a:rPr lang="zh-CN" altLang="en-US" dirty="0"/>
              <a:t>整数， 范围是从</a:t>
            </a:r>
            <a:r>
              <a:rPr lang="en-US" altLang="zh-CN" dirty="0"/>
              <a:t>0</a:t>
            </a:r>
            <a:r>
              <a:rPr lang="zh-CN" altLang="en-US" dirty="0"/>
              <a:t>到</a:t>
            </a:r>
            <a:r>
              <a:rPr lang="en-US" altLang="zh-CN" dirty="0"/>
              <a:t>65535</a:t>
            </a:r>
            <a:r>
              <a:rPr lang="zh-CN" altLang="en-US" dirty="0"/>
              <a:t> </a:t>
            </a:r>
            <a:r>
              <a:rPr lang="zh-CN" altLang="en-US" dirty="0" smtClean="0"/>
              <a:t>（分为知名和动态两种）</a:t>
            </a:r>
            <a:endParaRPr lang="en-US" altLang="zh-CN" dirty="0"/>
          </a:p>
          <a:p>
            <a:r>
              <a:rPr lang="zh-CN" altLang="en-US" dirty="0">
                <a:solidFill>
                  <a:srgbClr val="FF0000"/>
                </a:solidFill>
              </a:rPr>
              <a:t>知名端⼝</a:t>
            </a:r>
            <a:r>
              <a:rPr lang="zh-CN" altLang="en-US" dirty="0"/>
              <a:t>是众所周知的端⼝</a:t>
            </a:r>
            <a:r>
              <a:rPr lang="zh-CN" altLang="en-US" dirty="0" smtClean="0"/>
              <a:t>号（</a:t>
            </a:r>
            <a:r>
              <a:rPr lang="zh-CN" altLang="en-US" dirty="0" smtClean="0">
                <a:solidFill>
                  <a:srgbClr val="FF0000"/>
                </a:solidFill>
              </a:rPr>
              <a:t>用来做固定事情</a:t>
            </a:r>
            <a:r>
              <a:rPr lang="zh-CN" altLang="en-US" dirty="0" smtClean="0"/>
              <a:t>）， </a:t>
            </a:r>
            <a:r>
              <a:rPr lang="zh-CN" altLang="en-US" dirty="0"/>
              <a:t>范围从</a:t>
            </a:r>
            <a:r>
              <a:rPr lang="en-US" altLang="zh-CN" dirty="0"/>
              <a:t>0</a:t>
            </a:r>
            <a:r>
              <a:rPr lang="zh-CN" altLang="en-US" dirty="0"/>
              <a:t>到</a:t>
            </a:r>
            <a:r>
              <a:rPr lang="en-US" altLang="zh-CN" dirty="0"/>
              <a:t>1023</a:t>
            </a:r>
            <a:endParaRPr lang="en-US" altLang="zh-CN" dirty="0"/>
          </a:p>
          <a:p>
            <a:pPr lvl="1"/>
            <a:r>
              <a:rPr lang="en-US" altLang="zh-CN" dirty="0"/>
              <a:t>80</a:t>
            </a:r>
            <a:r>
              <a:rPr lang="zh-CN" altLang="en-US" dirty="0"/>
              <a:t>端⼝分配给</a:t>
            </a:r>
            <a:r>
              <a:rPr lang="en-US" altLang="zh-CN" dirty="0"/>
              <a:t>HTTP</a:t>
            </a:r>
            <a:r>
              <a:rPr lang="zh-CN" altLang="en-US" dirty="0" smtClean="0"/>
              <a:t>服务（网站）</a:t>
            </a:r>
            <a:endParaRPr lang="en-US" altLang="zh-CN" dirty="0"/>
          </a:p>
          <a:p>
            <a:pPr lvl="1"/>
            <a:r>
              <a:rPr lang="en-US" altLang="zh-CN" dirty="0"/>
              <a:t>21</a:t>
            </a:r>
            <a:r>
              <a:rPr lang="zh-CN" altLang="en-US" dirty="0"/>
              <a:t>端⼝分配给</a:t>
            </a:r>
            <a:r>
              <a:rPr lang="en-US" altLang="zh-CN" dirty="0"/>
              <a:t>FTP</a:t>
            </a:r>
            <a:r>
              <a:rPr lang="zh-CN" altLang="en-US" dirty="0" smtClean="0"/>
              <a:t>服务（文件下载）</a:t>
            </a:r>
            <a:endParaRPr lang="en-US" altLang="zh-CN" dirty="0"/>
          </a:p>
          <a:p>
            <a:pPr lvl="1"/>
            <a:r>
              <a:rPr lang="zh-CN" altLang="en-US" dirty="0"/>
              <a:t>可以理解为， ⼀些常⽤的功能使⽤的号码是固定的 </a:t>
            </a:r>
            <a:endParaRPr lang="en-US" altLang="zh-CN" dirty="0"/>
          </a:p>
          <a:p>
            <a:r>
              <a:rPr lang="zh-CN" altLang="en-US" dirty="0">
                <a:solidFill>
                  <a:srgbClr val="FF0000"/>
                </a:solidFill>
              </a:rPr>
              <a:t>动态端⼝</a:t>
            </a:r>
            <a:r>
              <a:rPr lang="zh-CN" altLang="en-US" dirty="0"/>
              <a:t>的范围是从</a:t>
            </a:r>
            <a:r>
              <a:rPr lang="en-US" altLang="zh-CN" dirty="0"/>
              <a:t>1024</a:t>
            </a:r>
            <a:r>
              <a:rPr lang="zh-CN" altLang="en-US" dirty="0"/>
              <a:t>到</a:t>
            </a:r>
            <a:r>
              <a:rPr lang="en-US" altLang="zh-CN" dirty="0"/>
              <a:t>65535</a:t>
            </a:r>
            <a:br>
              <a:rPr lang="en-US" altLang="zh-CN" dirty="0"/>
            </a:br>
            <a:r>
              <a:rPr lang="zh-CN" altLang="en-US" dirty="0"/>
              <a:t>之所以称为动态端⼝， 是因为它</a:t>
            </a:r>
            <a:r>
              <a:rPr lang="zh-CN" altLang="en-US" dirty="0">
                <a:solidFill>
                  <a:srgbClr val="FF0000"/>
                </a:solidFill>
              </a:rPr>
              <a:t>⼀般不固定分配某种服务</a:t>
            </a:r>
            <a:r>
              <a:rPr lang="zh-CN" altLang="en-US" dirty="0"/>
              <a:t>， ⽽是动态分配。</a:t>
            </a:r>
            <a:br>
              <a:rPr lang="zh-CN" altLang="en-US" dirty="0"/>
            </a:br>
            <a:r>
              <a:rPr lang="zh-CN" altLang="en-US" dirty="0"/>
              <a:t>动态分配是指当⼀个系统进程或应⽤程序进程需要⽹络通信时， 它向主机申</a:t>
            </a:r>
            <a:br>
              <a:rPr lang="zh-CN" altLang="en-US" dirty="0"/>
            </a:br>
            <a:r>
              <a:rPr lang="zh-CN" altLang="en-US" dirty="0"/>
              <a:t>请⼀个端⼝， 主机从可⽤的端⼝号中分配⼀个供它</a:t>
            </a:r>
            <a:r>
              <a:rPr lang="zh-CN" altLang="en-US"/>
              <a:t>使</a:t>
            </a:r>
            <a:r>
              <a:rPr lang="zh-CN" altLang="en-US" smtClean="0"/>
              <a:t>⽤</a:t>
            </a:r>
            <a:br>
              <a:rPr lang="zh-CN" altLang="en-US" dirty="0"/>
            </a:br>
            <a:br>
              <a:rPr lang="zh-CN" altLang="en-US" dirty="0"/>
            </a:br>
            <a:br>
              <a:rPr lang="zh-CN" altLang="en-US" dirty="0"/>
            </a:br>
            <a:br>
              <a:rPr lang="zh-CN" altLang="en-US" dirty="0"/>
            </a:b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pt新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pt新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19310</Words>
  <Application>WPS 演示</Application>
  <PresentationFormat>宽屏</PresentationFormat>
  <Paragraphs>975</Paragraphs>
  <Slides>75</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75</vt:i4>
      </vt:variant>
    </vt:vector>
  </HeadingPairs>
  <TitlesOfParts>
    <vt:vector size="84" baseType="lpstr">
      <vt:lpstr>Arial</vt:lpstr>
      <vt:lpstr>宋体</vt:lpstr>
      <vt:lpstr>Wingdings</vt:lpstr>
      <vt:lpstr>微软雅黑</vt:lpstr>
      <vt:lpstr>Calibri</vt:lpstr>
      <vt:lpstr>Trebuchet MS</vt:lpstr>
      <vt:lpstr>Arial</vt:lpstr>
      <vt:lpstr>ppt新模板</vt:lpstr>
      <vt:lpstr>1_ppt新模板</vt:lpstr>
      <vt:lpstr>python-网络</vt:lpstr>
      <vt:lpstr>目录</vt:lpstr>
      <vt:lpstr>网络基础</vt:lpstr>
      <vt:lpstr>网络基础-IP地址</vt:lpstr>
      <vt:lpstr>网络基础-IP地址</vt:lpstr>
      <vt:lpstr>网络基础-IP地址</vt:lpstr>
      <vt:lpstr>网络基础-IP地址</vt:lpstr>
      <vt:lpstr>网络基础-端口号</vt:lpstr>
      <vt:lpstr>网络基础-端口号</vt:lpstr>
      <vt:lpstr>网络基础-协议</vt:lpstr>
      <vt:lpstr>网络基础-协议</vt:lpstr>
      <vt:lpstr>网络基础-协议</vt:lpstr>
      <vt:lpstr>网络基础-协议</vt:lpstr>
      <vt:lpstr>Socket编程-简介</vt:lpstr>
      <vt:lpstr>Socket编程-简介</vt:lpstr>
      <vt:lpstr>Socket编程-创建Socket</vt:lpstr>
      <vt:lpstr>Socket编程-udp和tcp</vt:lpstr>
      <vt:lpstr>Socket编程-udp和tcp</vt:lpstr>
      <vt:lpstr>Socket编程-udp和tcp</vt:lpstr>
      <vt:lpstr>Socket编程-udp编程</vt:lpstr>
      <vt:lpstr>Socket编程-udp编程</vt:lpstr>
      <vt:lpstr>Socket编程-udp编程</vt:lpstr>
      <vt:lpstr>Socket编程-udp编程</vt:lpstr>
      <vt:lpstr>Socket编程-udp编程</vt:lpstr>
      <vt:lpstr>Socket编程-udp编程</vt:lpstr>
      <vt:lpstr>Socket编程-udp编程</vt:lpstr>
      <vt:lpstr>Socket编程-udp</vt:lpstr>
      <vt:lpstr>Socket编程-udp编程</vt:lpstr>
      <vt:lpstr>字符集</vt:lpstr>
      <vt:lpstr>wireshark安装和使用</vt:lpstr>
      <vt:lpstr>wireshark安装和使用</vt:lpstr>
      <vt:lpstr>wireshark安装和使用</vt:lpstr>
      <vt:lpstr>wireshark安装和使用</vt:lpstr>
      <vt:lpstr>TFTP介绍</vt:lpstr>
      <vt:lpstr>TFTP介绍</vt:lpstr>
      <vt:lpstr>TFTP介绍</vt:lpstr>
      <vt:lpstr>TFTP介绍</vt:lpstr>
      <vt:lpstr>TFTP格式要求</vt:lpstr>
      <vt:lpstr>TFTP介绍</vt:lpstr>
      <vt:lpstr>struct模块使用</vt:lpstr>
      <vt:lpstr>struct模块使用</vt:lpstr>
      <vt:lpstr>struct模块使用</vt:lpstr>
      <vt:lpstr>TFTP客户端编程</vt:lpstr>
      <vt:lpstr>udp广 播</vt:lpstr>
      <vt:lpstr>udp广播</vt:lpstr>
      <vt:lpstr>Packet Tracer 介绍&amp;安装 </vt:lpstr>
      <vt:lpstr>2台电脑连网</vt:lpstr>
      <vt:lpstr>2台电脑连网</vt:lpstr>
      <vt:lpstr>2台电脑连网</vt:lpstr>
      <vt:lpstr>通过集线器连网</vt:lpstr>
      <vt:lpstr>通过交换机连网</vt:lpstr>
      <vt:lpstr>通过交换机连网</vt:lpstr>
      <vt:lpstr>通过交换机连网</vt:lpstr>
      <vt:lpstr>通过路由器连网</vt:lpstr>
      <vt:lpstr>通过路由器连网</vt:lpstr>
      <vt:lpstr>通过路由器连网</vt:lpstr>
      <vt:lpstr>通过路由器连网</vt:lpstr>
      <vt:lpstr>TCP</vt:lpstr>
      <vt:lpstr>TCP</vt:lpstr>
      <vt:lpstr>TCP的三次握手</vt:lpstr>
      <vt:lpstr>TCP服务器</vt:lpstr>
      <vt:lpstr>TCP的四次挥手</vt:lpstr>
      <vt:lpstr>TCP服务器</vt:lpstr>
      <vt:lpstr>TCP服务器</vt:lpstr>
      <vt:lpstr>TCP客户端</vt:lpstr>
      <vt:lpstr>单进程服务器（每次只能服务一个客户端）</vt:lpstr>
      <vt:lpstr>并发服务器</vt:lpstr>
      <vt:lpstr>多进程服务器（同时为多个客户端服务）</vt:lpstr>
      <vt:lpstr>多线程服务器（耗费的资源比多进程小一些）</vt:lpstr>
      <vt:lpstr>多线程服务器（耗费的资源比多进程小一些）</vt:lpstr>
      <vt:lpstr>协程</vt:lpstr>
      <vt:lpstr>协程</vt:lpstr>
      <vt:lpstr>协程-greenlet</vt:lpstr>
      <vt:lpstr>协程-gevent</vt:lpstr>
      <vt:lpstr>协程- gevent切换执⾏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python-多进程和多线程</dc:title>
  <dc:creator>尚玉杰</dc:creator>
  <cp:lastModifiedBy>Administrator</cp:lastModifiedBy>
  <cp:revision>323</cp:revision>
  <dcterms:created xsi:type="dcterms:W3CDTF">2017-08-21T06:09:00Z</dcterms:created>
  <dcterms:modified xsi:type="dcterms:W3CDTF">2019-09-07T08:08:02Z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