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27"/>
  </p:notesMasterIdLst>
  <p:sldIdLst>
    <p:sldId id="256" r:id="rId2"/>
    <p:sldId id="258" r:id="rId3"/>
    <p:sldId id="259" r:id="rId4"/>
    <p:sldId id="306" r:id="rId5"/>
    <p:sldId id="307" r:id="rId6"/>
    <p:sldId id="305" r:id="rId7"/>
    <p:sldId id="308" r:id="rId8"/>
    <p:sldId id="325" r:id="rId9"/>
    <p:sldId id="326" r:id="rId10"/>
    <p:sldId id="334" r:id="rId11"/>
    <p:sldId id="328" r:id="rId12"/>
    <p:sldId id="329" r:id="rId13"/>
    <p:sldId id="330" r:id="rId14"/>
    <p:sldId id="331" r:id="rId15"/>
    <p:sldId id="335" r:id="rId16"/>
    <p:sldId id="332" r:id="rId17"/>
    <p:sldId id="336" r:id="rId18"/>
    <p:sldId id="337" r:id="rId19"/>
    <p:sldId id="338" r:id="rId20"/>
    <p:sldId id="339" r:id="rId21"/>
    <p:sldId id="340" r:id="rId22"/>
    <p:sldId id="333" r:id="rId23"/>
    <p:sldId id="323" r:id="rId24"/>
    <p:sldId id="324" r:id="rId25"/>
    <p:sldId id="319" r:id="rId2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467" autoAdjust="0"/>
  </p:normalViewPr>
  <p:slideViewPr>
    <p:cSldViewPr>
      <p:cViewPr varScale="1">
        <p:scale>
          <a:sx n="70" d="100"/>
          <a:sy n="70" d="100"/>
        </p:scale>
        <p:origin x="-11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27F6B59-7614-47D5-B19E-0199F1C6A7F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9535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9A69EC-1F67-4C63-825C-3AD457A4A8F5}" type="slidenum">
              <a:rPr lang="ar-SA"/>
              <a:pPr/>
              <a:t>6</a:t>
            </a:fld>
            <a:endParaRPr lang="en-US"/>
          </a:p>
        </p:txBody>
      </p:sp>
      <p:sp>
        <p:nvSpPr>
          <p:cNvPr id="14541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65225" y="703263"/>
            <a:ext cx="4529138" cy="339725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7100" y="4340225"/>
            <a:ext cx="5003800" cy="41068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id-ID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86110D-8016-4FB1-808E-7C4A9015A215}" type="slidenum">
              <a:rPr lang="ar-SA"/>
              <a:pPr/>
              <a:t>10</a:t>
            </a:fld>
            <a:endParaRPr lang="en-US"/>
          </a:p>
        </p:txBody>
      </p:sp>
      <p:sp>
        <p:nvSpPr>
          <p:cNvPr id="198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B5A1E7-4D8D-44A0-9158-08CE646137CC}" type="slidenum">
              <a:rPr lang="ar-SA"/>
              <a:pPr/>
              <a:t>17</a:t>
            </a:fld>
            <a:endParaRPr lang="en-US"/>
          </a:p>
        </p:txBody>
      </p:sp>
      <p:sp>
        <p:nvSpPr>
          <p:cNvPr id="202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E07045-CD0E-4F40-A6ED-9808D35ED637}" type="slidenum">
              <a:rPr lang="ar-SA"/>
              <a:pPr/>
              <a:t>18</a:t>
            </a:fld>
            <a:endParaRPr lang="en-US"/>
          </a:p>
        </p:txBody>
      </p:sp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0C702D-0FA2-487F-BF22-5B295B80A6E3}" type="slidenum">
              <a:rPr lang="ar-SA"/>
              <a:pPr/>
              <a:t>19</a:t>
            </a:fld>
            <a:endParaRPr lang="en-US"/>
          </a:p>
        </p:txBody>
      </p:sp>
      <p:sp>
        <p:nvSpPr>
          <p:cNvPr id="204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34D42C-F906-4291-B3AC-15E81B2CFCA0}" type="slidenum">
              <a:rPr lang="ar-SA"/>
              <a:pPr/>
              <a:t>20</a:t>
            </a:fld>
            <a:endParaRPr lang="en-US"/>
          </a:p>
        </p:txBody>
      </p:sp>
      <p:sp>
        <p:nvSpPr>
          <p:cNvPr id="205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F3CDAC-DD1A-4779-BB3F-5F51D36C4DDC}" type="slidenum">
              <a:rPr lang="ar-SA"/>
              <a:pPr/>
              <a:t>21</a:t>
            </a:fld>
            <a:endParaRPr lang="en-US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388284-C2CA-4593-B954-110976BDFCD5}" type="slidenum">
              <a:rPr lang="ar-SA"/>
              <a:pPr/>
              <a:t>23</a:t>
            </a:fld>
            <a:endParaRPr lang="en-US"/>
          </a:p>
        </p:txBody>
      </p:sp>
      <p:sp>
        <p:nvSpPr>
          <p:cNvPr id="207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91EAB5-82B3-4B60-B2A4-349CC300EA2A}" type="slidenum">
              <a:rPr lang="ar-SA"/>
              <a:pPr/>
              <a:t>24</a:t>
            </a:fld>
            <a:endParaRPr lang="en-US"/>
          </a:p>
        </p:txBody>
      </p:sp>
      <p:sp>
        <p:nvSpPr>
          <p:cNvPr id="208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 alt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altLang="en-US" smtClean="0"/>
              <a:t>AND</a:t>
            </a:r>
            <a:endParaRPr lang="en-US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53D9617-D2A5-4301-BAB1-26BFF2D625A4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altLang="en-US" smtClean="0"/>
              <a:t>AND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249D601-9BB8-49B4-8D58-9CC869F45A8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altLang="en-US" smtClean="0"/>
              <a:t>AND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48F0C0B-E610-49C5-9087-504AD20FD5E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altLang="en-US" smtClean="0"/>
              <a:t>AND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7B90DAF-CEDC-4AB0-88A8-1360C862846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altLang="en-US" smtClean="0"/>
              <a:t>AND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727360-EB20-4F4D-8158-7C27E1256EDE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altLang="en-US" smtClean="0"/>
              <a:t>AND</a:t>
            </a: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78D9253-67F0-462A-A66F-7485ABE6A71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altLang="en-US" smtClean="0"/>
              <a:t>AND</a:t>
            </a:r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C97B9E8-E8D9-4223-AB62-7277F747610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altLang="en-US" smtClean="0"/>
              <a:t>AND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EC89D78-810F-4838-BD98-4E163EC8A20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altLang="en-US" smtClean="0"/>
              <a:t>AND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910F5A-73FC-48C4-88CC-3193BE865F01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altLang="en-US" smtClean="0"/>
              <a:t>AND</a:t>
            </a: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10D816D-D11F-4C63-96AE-41D38C3988A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altLang="en-US" smtClean="0"/>
              <a:t>AND</a:t>
            </a: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46FDC2B-85E3-40FC-8D15-6A73D9A13986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endParaRPr lang="en-US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r>
              <a:rPr lang="en-US" altLang="en-US" smtClean="0"/>
              <a:t>AND</a:t>
            </a:r>
            <a:endParaRPr lang="en-US" alt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DEF13A49-F24C-471C-9382-279DFFB138C4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ysql.com/downloads/connector/j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JDBC</a:t>
            </a:r>
            <a:r>
              <a:rPr lang="id-ID" dirty="0" smtClean="0"/>
              <a:t> (1)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Pemrograman</a:t>
            </a:r>
            <a:r>
              <a:rPr lang="en-US" dirty="0" smtClean="0"/>
              <a:t> </a:t>
            </a:r>
            <a:r>
              <a:rPr lang="en-US" dirty="0" err="1" smtClean="0"/>
              <a:t>Berorientasi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AND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BCDAC8-59B3-4241-8274-92439D55D94B}" type="slidenum">
              <a:rPr lang="ar-SA"/>
              <a:pPr/>
              <a:t>10</a:t>
            </a:fld>
            <a:endParaRPr lang="en-US"/>
          </a:p>
        </p:txBody>
      </p:sp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Contoh</a:t>
            </a:r>
            <a:endParaRPr lang="en-US" dirty="0"/>
          </a:p>
        </p:txBody>
      </p:sp>
      <p:sp>
        <p:nvSpPr>
          <p:cNvPr id="179205" name="AutoShape 5"/>
          <p:cNvSpPr>
            <a:spLocks noChangeArrowheads="1"/>
          </p:cNvSpPr>
          <p:nvPr/>
        </p:nvSpPr>
        <p:spPr bwMode="auto">
          <a:xfrm>
            <a:off x="2362200" y="4572000"/>
            <a:ext cx="4419600" cy="1752600"/>
          </a:xfrm>
          <a:prstGeom prst="can">
            <a:avLst>
              <a:gd name="adj" fmla="val 25000"/>
            </a:avLst>
          </a:prstGeom>
          <a:solidFill>
            <a:srgbClr val="CC99FF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marL="342900" indent="-342900">
              <a:spcBef>
                <a:spcPct val="20000"/>
              </a:spcBef>
            </a:pPr>
            <a:endParaRPr lang="id-ID" sz="2000"/>
          </a:p>
        </p:txBody>
      </p:sp>
      <p:sp>
        <p:nvSpPr>
          <p:cNvPr id="179210" name="Oval 10"/>
          <p:cNvSpPr>
            <a:spLocks noChangeArrowheads="1"/>
          </p:cNvSpPr>
          <p:nvPr/>
        </p:nvSpPr>
        <p:spPr bwMode="auto">
          <a:xfrm>
            <a:off x="2438400" y="5562600"/>
            <a:ext cx="1371600" cy="685800"/>
          </a:xfrm>
          <a:prstGeom prst="ellipse">
            <a:avLst/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marL="342900" indent="-342900">
              <a:spcBef>
                <a:spcPct val="20000"/>
              </a:spcBef>
            </a:pPr>
            <a:r>
              <a:rPr lang="id-ID" sz="2000" dirty="0" smtClean="0"/>
              <a:t>contoh1</a:t>
            </a:r>
            <a:endParaRPr lang="en-US" sz="2000" dirty="0"/>
          </a:p>
        </p:txBody>
      </p:sp>
      <p:sp>
        <p:nvSpPr>
          <p:cNvPr id="179211" name="Oval 11"/>
          <p:cNvSpPr>
            <a:spLocks noChangeArrowheads="1"/>
          </p:cNvSpPr>
          <p:nvPr/>
        </p:nvSpPr>
        <p:spPr bwMode="auto">
          <a:xfrm>
            <a:off x="3886200" y="5638800"/>
            <a:ext cx="1371600" cy="685800"/>
          </a:xfrm>
          <a:prstGeom prst="ellipse">
            <a:avLst/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marL="342900" indent="-342900">
              <a:spcBef>
                <a:spcPct val="20000"/>
              </a:spcBef>
            </a:pPr>
            <a:r>
              <a:rPr lang="id-ID" sz="2000" dirty="0" smtClean="0"/>
              <a:t>contoh2</a:t>
            </a:r>
            <a:endParaRPr lang="en-US" sz="2000" dirty="0"/>
          </a:p>
        </p:txBody>
      </p:sp>
      <p:sp>
        <p:nvSpPr>
          <p:cNvPr id="179212" name="Text Box 12"/>
          <p:cNvSpPr txBox="1">
            <a:spLocks noChangeArrowheads="1"/>
          </p:cNvSpPr>
          <p:nvPr/>
        </p:nvSpPr>
        <p:spPr bwMode="auto">
          <a:xfrm>
            <a:off x="3136900" y="6283325"/>
            <a:ext cx="2708275" cy="490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marL="342900" indent="-3429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t>Registered Drivers</a:t>
            </a:r>
          </a:p>
        </p:txBody>
      </p:sp>
      <p:sp>
        <p:nvSpPr>
          <p:cNvPr id="179213" name="Oval 13"/>
          <p:cNvSpPr>
            <a:spLocks noChangeArrowheads="1"/>
          </p:cNvSpPr>
          <p:nvPr/>
        </p:nvSpPr>
        <p:spPr bwMode="auto">
          <a:xfrm>
            <a:off x="5334000" y="5562600"/>
            <a:ext cx="1371600" cy="685800"/>
          </a:xfrm>
          <a:prstGeom prst="ellipse">
            <a:avLst/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marL="342900" indent="-342900">
              <a:spcBef>
                <a:spcPct val="20000"/>
              </a:spcBef>
            </a:pPr>
            <a:r>
              <a:rPr lang="en-US" sz="2000"/>
              <a:t>MySQL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28956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10000"/>
              </a:lnSpc>
              <a:buFontTx/>
              <a:buNone/>
            </a:pPr>
            <a:r>
              <a:rPr lang="en-US" dirty="0" smtClean="0">
                <a:solidFill>
                  <a:srgbClr val="3F7F5F"/>
                </a:solidFill>
                <a:latin typeface="Arial" charset="0"/>
              </a:rPr>
              <a:t>//</a:t>
            </a:r>
            <a:r>
              <a:rPr lang="id-ID" dirty="0" smtClean="0">
                <a:solidFill>
                  <a:srgbClr val="3F7F5F"/>
                </a:solidFill>
                <a:latin typeface="Arial" charset="0"/>
              </a:rPr>
              <a:t>1. </a:t>
            </a:r>
            <a:r>
              <a:rPr lang="en-US" dirty="0">
                <a:solidFill>
                  <a:srgbClr val="3F7F5F"/>
                </a:solidFill>
                <a:latin typeface="Arial" charset="0"/>
              </a:rPr>
              <a:t> A driver for </a:t>
            </a:r>
            <a:r>
              <a:rPr lang="id-ID" dirty="0" smtClean="0">
                <a:solidFill>
                  <a:srgbClr val="3F7F5F"/>
                </a:solidFill>
                <a:latin typeface="Arial" charset="0"/>
              </a:rPr>
              <a:t>contoh</a:t>
            </a:r>
            <a:r>
              <a:rPr lang="en-US" dirty="0" smtClean="0">
                <a:solidFill>
                  <a:srgbClr val="3F7F5F"/>
                </a:solidFill>
                <a:latin typeface="Arial" charset="0"/>
              </a:rPr>
              <a:t>1</a:t>
            </a:r>
            <a:endParaRPr lang="en-US" dirty="0">
              <a:solidFill>
                <a:srgbClr val="3F7F5F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r>
              <a:rPr lang="en-US" dirty="0" err="1">
                <a:solidFill>
                  <a:srgbClr val="CC0000"/>
                </a:solidFill>
                <a:latin typeface="Arial" charset="0"/>
              </a:rPr>
              <a:t>Class.forName</a:t>
            </a:r>
            <a:r>
              <a:rPr lang="en-US" dirty="0">
                <a:solidFill>
                  <a:srgbClr val="CC0000"/>
                </a:solidFill>
                <a:latin typeface="Arial" charset="0"/>
              </a:rPr>
              <a:t>(</a:t>
            </a:r>
            <a:r>
              <a:rPr lang="en-US" dirty="0">
                <a:solidFill>
                  <a:srgbClr val="0066FF"/>
                </a:solidFill>
                <a:latin typeface="Arial" charset="0"/>
              </a:rPr>
              <a:t>"</a:t>
            </a:r>
            <a:r>
              <a:rPr lang="en-US" dirty="0" smtClean="0">
                <a:solidFill>
                  <a:srgbClr val="0066FF"/>
                </a:solidFill>
                <a:latin typeface="Arial" charset="0"/>
              </a:rPr>
              <a:t>ORG.img.imgSQL1.</a:t>
            </a:r>
            <a:r>
              <a:rPr lang="id-ID" dirty="0" smtClean="0">
                <a:solidFill>
                  <a:srgbClr val="0066FF"/>
                </a:solidFill>
                <a:latin typeface="Arial" charset="0"/>
              </a:rPr>
              <a:t>contoh1Driver</a:t>
            </a:r>
            <a:r>
              <a:rPr lang="en-US" dirty="0" smtClean="0">
                <a:solidFill>
                  <a:srgbClr val="0066FF"/>
                </a:solidFill>
                <a:latin typeface="Arial" charset="0"/>
              </a:rPr>
              <a:t>"</a:t>
            </a:r>
            <a:r>
              <a:rPr lang="en-US" dirty="0" smtClean="0">
                <a:solidFill>
                  <a:srgbClr val="CC0000"/>
                </a:solidFill>
                <a:latin typeface="Arial" charset="0"/>
              </a:rPr>
              <a:t>);</a:t>
            </a:r>
            <a:endParaRPr lang="en-US" dirty="0">
              <a:solidFill>
                <a:srgbClr val="CC0000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r>
              <a:rPr lang="en-US" dirty="0">
                <a:solidFill>
                  <a:srgbClr val="3F7F5F"/>
                </a:solidFill>
                <a:latin typeface="Arial" charset="0"/>
              </a:rPr>
              <a:t>// </a:t>
            </a:r>
            <a:r>
              <a:rPr lang="id-ID" dirty="0" smtClean="0">
                <a:solidFill>
                  <a:srgbClr val="3F7F5F"/>
                </a:solidFill>
                <a:latin typeface="Arial" charset="0"/>
              </a:rPr>
              <a:t>2. </a:t>
            </a:r>
            <a:r>
              <a:rPr lang="en-US" dirty="0" smtClean="0">
                <a:solidFill>
                  <a:srgbClr val="3F7F5F"/>
                </a:solidFill>
                <a:latin typeface="Arial" charset="0"/>
              </a:rPr>
              <a:t>A</a:t>
            </a:r>
            <a:r>
              <a:rPr lang="en-US" dirty="0">
                <a:solidFill>
                  <a:srgbClr val="3F7F5F"/>
                </a:solidFill>
                <a:latin typeface="Arial" charset="0"/>
              </a:rPr>
              <a:t> driver for </a:t>
            </a:r>
            <a:r>
              <a:rPr lang="id-ID" dirty="0" smtClean="0">
                <a:solidFill>
                  <a:srgbClr val="3F7F5F"/>
                </a:solidFill>
                <a:latin typeface="Arial" charset="0"/>
              </a:rPr>
              <a:t>contoh2</a:t>
            </a:r>
            <a:endParaRPr lang="en-US" dirty="0">
              <a:solidFill>
                <a:srgbClr val="3F7F5F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r>
              <a:rPr lang="en-US" dirty="0">
                <a:solidFill>
                  <a:srgbClr val="CC0000"/>
                </a:solidFill>
                <a:latin typeface="Arial" charset="0"/>
              </a:rPr>
              <a:t>Driver </a:t>
            </a:r>
            <a:r>
              <a:rPr lang="en-US" dirty="0" err="1">
                <a:solidFill>
                  <a:srgbClr val="CC0000"/>
                </a:solidFill>
                <a:latin typeface="Arial" charset="0"/>
              </a:rPr>
              <a:t>driver</a:t>
            </a:r>
            <a:r>
              <a:rPr lang="en-US" dirty="0">
                <a:solidFill>
                  <a:srgbClr val="CC0000"/>
                </a:solidFill>
                <a:latin typeface="Arial" charset="0"/>
              </a:rPr>
              <a:t> = new </a:t>
            </a:r>
            <a:r>
              <a:rPr lang="en-US" dirty="0" smtClean="0">
                <a:solidFill>
                  <a:srgbClr val="CC0000"/>
                </a:solidFill>
                <a:latin typeface="Arial" charset="0"/>
              </a:rPr>
              <a:t>ORG.img.imgSQL2.contoh</a:t>
            </a:r>
            <a:r>
              <a:rPr lang="id-ID" dirty="0" smtClean="0">
                <a:solidFill>
                  <a:srgbClr val="CC0000"/>
                </a:solidFill>
                <a:latin typeface="Arial" charset="0"/>
              </a:rPr>
              <a:t>2</a:t>
            </a:r>
            <a:r>
              <a:rPr lang="en-US" dirty="0" smtClean="0">
                <a:solidFill>
                  <a:srgbClr val="CC0000"/>
                </a:solidFill>
                <a:latin typeface="Arial" charset="0"/>
              </a:rPr>
              <a:t>Driver</a:t>
            </a:r>
            <a:r>
              <a:rPr lang="en-US" dirty="0">
                <a:solidFill>
                  <a:srgbClr val="CC0000"/>
                </a:solidFill>
                <a:latin typeface="Arial" charset="0"/>
              </a:rPr>
              <a:t>();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US" dirty="0" err="1">
                <a:solidFill>
                  <a:srgbClr val="CC0000"/>
                </a:solidFill>
                <a:latin typeface="Arial" charset="0"/>
              </a:rPr>
              <a:t>DriverManager.registerDriver</a:t>
            </a:r>
            <a:r>
              <a:rPr lang="en-US" dirty="0">
                <a:solidFill>
                  <a:srgbClr val="CC0000"/>
                </a:solidFill>
                <a:latin typeface="Arial" charset="0"/>
              </a:rPr>
              <a:t>(driver);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US" dirty="0" smtClean="0">
                <a:solidFill>
                  <a:srgbClr val="3F7F5F"/>
                </a:solidFill>
                <a:latin typeface="Arial" charset="0"/>
              </a:rPr>
              <a:t>//</a:t>
            </a:r>
            <a:r>
              <a:rPr lang="id-ID" dirty="0" smtClean="0">
                <a:solidFill>
                  <a:srgbClr val="3F7F5F"/>
                </a:solidFill>
                <a:latin typeface="Arial" charset="0"/>
              </a:rPr>
              <a:t>3. </a:t>
            </a:r>
            <a:r>
              <a:rPr lang="en-US" dirty="0" smtClean="0">
                <a:solidFill>
                  <a:srgbClr val="3F7F5F"/>
                </a:solidFill>
                <a:latin typeface="Arial" charset="0"/>
              </a:rPr>
              <a:t>A</a:t>
            </a:r>
            <a:r>
              <a:rPr lang="en-US" dirty="0">
                <a:solidFill>
                  <a:srgbClr val="3F7F5F"/>
                </a:solidFill>
                <a:latin typeface="Arial" charset="0"/>
              </a:rPr>
              <a:t> driver for MySQL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US" dirty="0" err="1">
                <a:solidFill>
                  <a:srgbClr val="CC0000"/>
                </a:solidFill>
                <a:latin typeface="Arial" charset="0"/>
              </a:rPr>
              <a:t>Class.forName</a:t>
            </a:r>
            <a:r>
              <a:rPr lang="en-US" dirty="0">
                <a:solidFill>
                  <a:srgbClr val="CC0000"/>
                </a:solidFill>
                <a:latin typeface="Arial" charset="0"/>
              </a:rPr>
              <a:t>(</a:t>
            </a:r>
            <a:r>
              <a:rPr lang="en-US" dirty="0">
                <a:solidFill>
                  <a:srgbClr val="0066FF"/>
                </a:solidFill>
                <a:latin typeface="Arial" charset="0"/>
              </a:rPr>
              <a:t>"</a:t>
            </a:r>
            <a:r>
              <a:rPr lang="en-US" dirty="0" err="1">
                <a:solidFill>
                  <a:srgbClr val="0066FF"/>
                </a:solidFill>
                <a:latin typeface="Arial" charset="0"/>
              </a:rPr>
              <a:t>com.mysql.jdbc.Driver</a:t>
            </a:r>
            <a:r>
              <a:rPr lang="en-US" dirty="0">
                <a:solidFill>
                  <a:srgbClr val="0066FF"/>
                </a:solidFill>
                <a:latin typeface="Arial" charset="0"/>
              </a:rPr>
              <a:t>"</a:t>
            </a:r>
            <a:r>
              <a:rPr lang="en-US" dirty="0">
                <a:solidFill>
                  <a:srgbClr val="CC0000"/>
                </a:solidFill>
                <a:latin typeface="Arial" charset="0"/>
              </a:rPr>
              <a:t>);</a:t>
            </a:r>
            <a:r>
              <a:rPr lang="en-US" dirty="0">
                <a:solidFill>
                  <a:srgbClr val="FF0000"/>
                </a:solidFill>
                <a:latin typeface="Arial" charset="0"/>
              </a:rPr>
              <a:t>  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740469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100"/>
              <a:t>Nama Driver database:</a:t>
            </a:r>
          </a:p>
          <a:p>
            <a:pPr>
              <a:lnSpc>
                <a:spcPct val="80000"/>
              </a:lnSpc>
            </a:pPr>
            <a:r>
              <a:rPr lang="en-US" sz="2100"/>
              <a:t>JDBC-ODBC 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100" b="1"/>
              <a:t>	sun.jdbc.odbc.JdbcOdbcDriver</a:t>
            </a:r>
          </a:p>
          <a:p>
            <a:pPr>
              <a:lnSpc>
                <a:spcPct val="80000"/>
              </a:lnSpc>
            </a:pPr>
            <a:r>
              <a:rPr lang="en-US" sz="2100"/>
              <a:t>Oracle 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100" b="1"/>
              <a:t>	oracle.jdbc.driver.OracleDriver</a:t>
            </a:r>
          </a:p>
          <a:p>
            <a:pPr>
              <a:lnSpc>
                <a:spcPct val="80000"/>
              </a:lnSpc>
            </a:pPr>
            <a:r>
              <a:rPr lang="en-US" sz="2100"/>
              <a:t>Sybase 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100" b="1"/>
              <a:t>	com.sybase.jdbc.SybDriver</a:t>
            </a:r>
          </a:p>
          <a:p>
            <a:pPr>
              <a:lnSpc>
                <a:spcPct val="80000"/>
              </a:lnSpc>
            </a:pPr>
            <a:r>
              <a:rPr lang="en-US" sz="2100"/>
              <a:t>MySQL: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100" b="1"/>
              <a:t>	com.mysql.jdbc.Driver</a:t>
            </a:r>
          </a:p>
          <a:p>
            <a:pPr>
              <a:lnSpc>
                <a:spcPct val="80000"/>
              </a:lnSpc>
            </a:pPr>
            <a:r>
              <a:rPr lang="en-US" sz="2100"/>
              <a:t>PostgreSQL: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100" b="1"/>
              <a:t>	org.postgresql.Driver</a:t>
            </a:r>
          </a:p>
          <a:p>
            <a:pPr>
              <a:lnSpc>
                <a:spcPct val="80000"/>
              </a:lnSpc>
            </a:pPr>
            <a:r>
              <a:rPr lang="en-US" sz="2100"/>
              <a:t>Microsoft SQLServer 2000 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100" b="1"/>
              <a:t>	com.microsoft.jdbc.sqlserver.SQLServerDriver</a:t>
            </a:r>
            <a:endParaRPr lang="en-US" sz="210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210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AND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6062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b="1"/>
              <a:t>2. JDBC : Definisikan koneksi URL</a:t>
            </a:r>
            <a:endParaRPr lang="en-US" sz="3400"/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1900" dirty="0" err="1"/>
              <a:t>Menspesifikasikan</a:t>
            </a:r>
            <a:r>
              <a:rPr lang="en-US" sz="1900" dirty="0"/>
              <a:t> </a:t>
            </a:r>
            <a:r>
              <a:rPr lang="en-US" sz="1900" dirty="0" err="1"/>
              <a:t>lokasi</a:t>
            </a:r>
            <a:r>
              <a:rPr lang="en-US" sz="1900" dirty="0"/>
              <a:t> database server</a:t>
            </a:r>
          </a:p>
          <a:p>
            <a:r>
              <a:rPr lang="en-US" sz="1900" dirty="0" err="1"/>
              <a:t>Gunakan</a:t>
            </a:r>
            <a:r>
              <a:rPr lang="en-US" sz="1900" dirty="0"/>
              <a:t> </a:t>
            </a:r>
            <a:r>
              <a:rPr lang="en-US" sz="1900" dirty="0" err="1"/>
              <a:t>dokumentasi</a:t>
            </a:r>
            <a:r>
              <a:rPr lang="en-US" sz="1900" dirty="0"/>
              <a:t> driver</a:t>
            </a:r>
          </a:p>
          <a:p>
            <a:r>
              <a:rPr lang="en-US" sz="1900" dirty="0" err="1" smtClean="0"/>
              <a:t>Contoh</a:t>
            </a:r>
            <a:r>
              <a:rPr lang="en-US" sz="1900" dirty="0"/>
              <a:t>:</a:t>
            </a:r>
          </a:p>
        </p:txBody>
      </p:sp>
      <p:pic>
        <p:nvPicPr>
          <p:cNvPr id="3482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7704" y="2780928"/>
            <a:ext cx="5760640" cy="1874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AND</a:t>
            </a:r>
            <a:endParaRPr lang="en-US" altLang="en-US"/>
          </a:p>
        </p:txBody>
      </p:sp>
      <p:sp>
        <p:nvSpPr>
          <p:cNvPr id="3" name="Rectangle 2"/>
          <p:cNvSpPr/>
          <p:nvPr/>
        </p:nvSpPr>
        <p:spPr>
          <a:xfrm>
            <a:off x="1907704" y="4754223"/>
            <a:ext cx="46987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/>
              <a:t>jdbc:mysql</a:t>
            </a:r>
            <a:r>
              <a:rPr lang="en-US" b="1" dirty="0" smtClean="0"/>
              <a:t>://</a:t>
            </a:r>
            <a:r>
              <a:rPr lang="id-ID" b="1" dirty="0" smtClean="0"/>
              <a:t>localhost</a:t>
            </a:r>
            <a:r>
              <a:rPr lang="en-US" b="1" dirty="0" smtClean="0"/>
              <a:t>:3306/</a:t>
            </a:r>
            <a:r>
              <a:rPr lang="id-ID" b="1" dirty="0" smtClean="0"/>
              <a:t>DBAkademik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094349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100" dirty="0" err="1"/>
              <a:t>Nama</a:t>
            </a:r>
            <a:r>
              <a:rPr lang="en-US" sz="2100" dirty="0"/>
              <a:t> URL database:</a:t>
            </a:r>
          </a:p>
          <a:p>
            <a:pPr>
              <a:lnSpc>
                <a:spcPct val="90000"/>
              </a:lnSpc>
            </a:pPr>
            <a:r>
              <a:rPr lang="en-US" sz="2100" dirty="0"/>
              <a:t>JDBC-ODBC 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100" b="1" dirty="0"/>
              <a:t>	</a:t>
            </a:r>
            <a:r>
              <a:rPr lang="en-US" sz="2100" b="1" dirty="0" err="1"/>
              <a:t>jdbc:odbc:nama_database</a:t>
            </a:r>
            <a:endParaRPr lang="en-US" sz="2100" b="1" dirty="0"/>
          </a:p>
          <a:p>
            <a:pPr>
              <a:lnSpc>
                <a:spcPct val="90000"/>
              </a:lnSpc>
            </a:pPr>
            <a:r>
              <a:rPr lang="en-US" sz="2100" dirty="0"/>
              <a:t>Oracle 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100" b="1" dirty="0"/>
              <a:t>	</a:t>
            </a:r>
            <a:r>
              <a:rPr lang="en-US" sz="2100" b="1" dirty="0" err="1"/>
              <a:t>jdbc:oracle:thin</a:t>
            </a:r>
            <a:r>
              <a:rPr lang="en-US" sz="2100" b="1" dirty="0"/>
              <a:t>:@nama_host:1521:namaDB</a:t>
            </a:r>
          </a:p>
          <a:p>
            <a:pPr>
              <a:lnSpc>
                <a:spcPct val="90000"/>
              </a:lnSpc>
            </a:pPr>
            <a:r>
              <a:rPr lang="en-US" sz="2100" dirty="0"/>
              <a:t>MySQL: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100" b="1" dirty="0"/>
              <a:t>	</a:t>
            </a:r>
            <a:r>
              <a:rPr lang="en-US" sz="2100" b="1" dirty="0" err="1"/>
              <a:t>jdbc:mysql</a:t>
            </a:r>
            <a:r>
              <a:rPr lang="en-US" sz="2100" b="1" dirty="0"/>
              <a:t>://nama_host:3306/</a:t>
            </a:r>
            <a:r>
              <a:rPr lang="en-US" sz="2100" b="1" dirty="0" err="1"/>
              <a:t>namaDB</a:t>
            </a:r>
            <a:endParaRPr lang="en-US" sz="2100" b="1" dirty="0"/>
          </a:p>
          <a:p>
            <a:pPr>
              <a:lnSpc>
                <a:spcPct val="90000"/>
              </a:lnSpc>
            </a:pPr>
            <a:r>
              <a:rPr lang="en-US" sz="2100" dirty="0" err="1"/>
              <a:t>PostgreSQL</a:t>
            </a:r>
            <a:r>
              <a:rPr lang="en-US" sz="2100" dirty="0"/>
              <a:t>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100" b="1" dirty="0"/>
              <a:t>	</a:t>
            </a:r>
            <a:r>
              <a:rPr lang="en-US" sz="2100" b="1" dirty="0" err="1"/>
              <a:t>jdbc:postgresql</a:t>
            </a:r>
            <a:r>
              <a:rPr lang="en-US" sz="2100" b="1" dirty="0"/>
              <a:t>://nama_host:5432/</a:t>
            </a:r>
            <a:r>
              <a:rPr lang="en-US" sz="2100" b="1" dirty="0" err="1"/>
              <a:t>namaDB</a:t>
            </a:r>
            <a:endParaRPr lang="en-US" sz="2100" b="1" dirty="0"/>
          </a:p>
          <a:p>
            <a:pPr>
              <a:lnSpc>
                <a:spcPct val="90000"/>
              </a:lnSpc>
            </a:pPr>
            <a:r>
              <a:rPr lang="en-US" sz="2100" dirty="0"/>
              <a:t>Microsoft </a:t>
            </a:r>
            <a:r>
              <a:rPr lang="en-US" sz="2100" dirty="0" err="1"/>
              <a:t>SQLServer</a:t>
            </a:r>
            <a:r>
              <a:rPr lang="en-US" sz="2100" dirty="0"/>
              <a:t> 2000 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100" b="1" dirty="0"/>
              <a:t>	</a:t>
            </a:r>
            <a:r>
              <a:rPr lang="en-US" sz="2100" b="1" dirty="0" err="1"/>
              <a:t>jdbc:microsoft:sqlserver</a:t>
            </a:r>
            <a:r>
              <a:rPr lang="en-US" sz="2100" b="1" dirty="0"/>
              <a:t>://nama_host:1433;DatabaseName=</a:t>
            </a:r>
            <a:r>
              <a:rPr lang="en-US" sz="2100" b="1" dirty="0" err="1"/>
              <a:t>namaDB</a:t>
            </a:r>
            <a:endParaRPr lang="en-US" sz="2100" dirty="0"/>
          </a:p>
          <a:p>
            <a:pPr>
              <a:lnSpc>
                <a:spcPct val="90000"/>
              </a:lnSpc>
            </a:pPr>
            <a:endParaRPr lang="en-US" sz="21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AND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515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3. JDBC : Membuat Koneksi</a:t>
            </a:r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1900"/>
              <a:t>Cara : memanggil method getConnection dari class DriverManager dengan melewatkan URL (hasil langkah dua) sebagai argumen.</a:t>
            </a:r>
          </a:p>
          <a:p>
            <a:r>
              <a:rPr lang="en-US" sz="1900"/>
              <a:t>getConnection akan melempar SQLException</a:t>
            </a:r>
          </a:p>
          <a:p>
            <a:r>
              <a:rPr lang="en-US" sz="1900"/>
              <a:t>Contoh:</a:t>
            </a:r>
          </a:p>
          <a:p>
            <a:endParaRPr lang="en-US" sz="1900"/>
          </a:p>
        </p:txBody>
      </p:sp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63687" y="3068960"/>
            <a:ext cx="6281549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AND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6716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/>
              <a:t>4. JDBC : </a:t>
            </a:r>
            <a:r>
              <a:rPr lang="en-US" sz="4400" b="1" dirty="0" err="1"/>
              <a:t>Membuat</a:t>
            </a:r>
            <a:r>
              <a:rPr lang="en-US" sz="4400" b="1" dirty="0"/>
              <a:t> </a:t>
            </a:r>
            <a:r>
              <a:rPr lang="en-US" sz="4400" b="1" dirty="0" err="1"/>
              <a:t>Obyek</a:t>
            </a:r>
            <a:r>
              <a:rPr lang="en-US" sz="4400" b="1" dirty="0"/>
              <a:t> Statement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Statement</a:t>
            </a:r>
          </a:p>
          <a:p>
            <a:r>
              <a:rPr lang="id-ID" dirty="0" smtClean="0"/>
              <a:t>PreparedStatement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AND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21846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b="1" dirty="0" smtClean="0"/>
              <a:t>Statement</a:t>
            </a:r>
            <a:endParaRPr lang="en-US" sz="3400" dirty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 Statement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mengirim</a:t>
            </a:r>
            <a:r>
              <a:rPr lang="en-US" dirty="0"/>
              <a:t> query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database.</a:t>
            </a:r>
          </a:p>
          <a:p>
            <a:r>
              <a:rPr lang="en-US" dirty="0"/>
              <a:t>Object Statement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bekerjasama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class Connection.</a:t>
            </a:r>
          </a:p>
          <a:p>
            <a:r>
              <a:rPr lang="en-US" dirty="0"/>
              <a:t>Cara: </a:t>
            </a:r>
            <a:r>
              <a:rPr lang="en-US" dirty="0" err="1"/>
              <a:t>memangil</a:t>
            </a:r>
            <a:r>
              <a:rPr lang="en-US" dirty="0"/>
              <a:t> method </a:t>
            </a:r>
            <a:r>
              <a:rPr lang="en-US" dirty="0" err="1"/>
              <a:t>createStatement</a:t>
            </a:r>
            <a:r>
              <a:rPr lang="en-US" dirty="0"/>
              <a:t>()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obyek</a:t>
            </a:r>
            <a:r>
              <a:rPr lang="en-US" dirty="0"/>
              <a:t> Connection.</a:t>
            </a:r>
          </a:p>
          <a:p>
            <a:r>
              <a:rPr lang="en-US" b="1" dirty="0">
                <a:solidFill>
                  <a:srgbClr val="FF0000"/>
                </a:solidFill>
              </a:rPr>
              <a:t>Statement </a:t>
            </a:r>
            <a:r>
              <a:rPr lang="en-US" b="1" dirty="0" err="1">
                <a:solidFill>
                  <a:srgbClr val="FF0000"/>
                </a:solidFill>
              </a:rPr>
              <a:t>statement</a:t>
            </a:r>
            <a:r>
              <a:rPr lang="en-US" b="1" dirty="0">
                <a:solidFill>
                  <a:srgbClr val="FF0000"/>
                </a:solidFill>
              </a:rPr>
              <a:t> = </a:t>
            </a:r>
            <a:r>
              <a:rPr lang="en-US" b="1" dirty="0" err="1">
                <a:solidFill>
                  <a:srgbClr val="FF0000"/>
                </a:solidFill>
              </a:rPr>
              <a:t>connection.createStatement</a:t>
            </a:r>
            <a:r>
              <a:rPr lang="en-US" b="1" dirty="0">
                <a:solidFill>
                  <a:srgbClr val="FF0000"/>
                </a:solidFill>
              </a:rPr>
              <a:t>();</a:t>
            </a:r>
            <a:endParaRPr lang="en-US" dirty="0">
              <a:solidFill>
                <a:srgbClr val="FF0000"/>
              </a:solidFill>
            </a:endParaRPr>
          </a:p>
          <a:p>
            <a:pPr marL="82296" indent="0">
              <a:buNone/>
            </a:pPr>
            <a:endParaRPr lang="id-ID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AND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6655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A1829-DD33-4BF1-A8AE-A4F5F26C55C4}" type="slidenum">
              <a:rPr lang="ar-SA"/>
              <a:pPr/>
              <a:t>17</a:t>
            </a:fld>
            <a:endParaRPr lang="en-US"/>
          </a:p>
        </p:txBody>
      </p:sp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Querying with Statement</a:t>
            </a:r>
          </a:p>
        </p:txBody>
      </p:sp>
      <p:sp>
        <p:nvSpPr>
          <p:cNvPr id="108548" name="Text Box 4"/>
          <p:cNvSpPr txBox="1">
            <a:spLocks noChangeArrowheads="1"/>
          </p:cNvSpPr>
          <p:nvPr/>
        </p:nvSpPr>
        <p:spPr bwMode="auto">
          <a:xfrm>
            <a:off x="990600" y="4462463"/>
            <a:ext cx="76962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282575" indent="-282575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473075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SzTx/>
              <a:buFontTx/>
              <a:buChar char="•"/>
            </a:pPr>
            <a:r>
              <a:rPr lang="id-ID" dirty="0" smtClean="0">
                <a:solidFill>
                  <a:srgbClr val="0000FF"/>
                </a:solidFill>
                <a:latin typeface="Arial" charset="0"/>
                <a:cs typeface="Arial" charset="0"/>
              </a:rPr>
              <a:t>metode </a:t>
            </a:r>
            <a:r>
              <a:rPr lang="en-US" dirty="0" err="1" smtClean="0">
                <a:solidFill>
                  <a:srgbClr val="0000FF"/>
                </a:solidFill>
                <a:latin typeface="Arial" charset="0"/>
                <a:cs typeface="Arial" charset="0"/>
              </a:rPr>
              <a:t>executeQuery</a:t>
            </a:r>
            <a:r>
              <a:rPr lang="en-US" sz="2800" dirty="0" smtClean="0">
                <a:solidFill>
                  <a:srgbClr val="003399"/>
                </a:solidFill>
                <a:cs typeface="Arial" charset="0"/>
              </a:rPr>
              <a:t> </a:t>
            </a:r>
            <a:r>
              <a:rPr lang="id-ID" sz="2800" dirty="0" smtClean="0">
                <a:solidFill>
                  <a:srgbClr val="003399"/>
                </a:solidFill>
                <a:cs typeface="Arial" charset="0"/>
              </a:rPr>
              <a:t>mengembalikan</a:t>
            </a:r>
            <a:r>
              <a:rPr lang="en-US" sz="2800" dirty="0" smtClean="0">
                <a:solidFill>
                  <a:srgbClr val="003399"/>
                </a:solidFill>
                <a:cs typeface="Arial" charset="0"/>
              </a:rPr>
              <a:t> </a:t>
            </a:r>
            <a:r>
              <a:rPr lang="id-ID" sz="2800" dirty="0" smtClean="0">
                <a:solidFill>
                  <a:srgbClr val="003399"/>
                </a:solidFill>
                <a:cs typeface="Arial" charset="0"/>
              </a:rPr>
              <a:t>objek dari </a:t>
            </a:r>
            <a:r>
              <a:rPr lang="en-US" dirty="0" err="1" smtClean="0">
                <a:solidFill>
                  <a:srgbClr val="CC0000"/>
                </a:solidFill>
                <a:latin typeface="Arial" charset="0"/>
                <a:cs typeface="Arial" charset="0"/>
              </a:rPr>
              <a:t>ResultSet</a:t>
            </a:r>
            <a:r>
              <a:rPr lang="id-ID" dirty="0" smtClean="0">
                <a:solidFill>
                  <a:srgbClr val="CC0000"/>
                </a:solidFill>
                <a:latin typeface="Arial" charset="0"/>
                <a:cs typeface="Arial" charset="0"/>
              </a:rPr>
              <a:t> </a:t>
            </a:r>
            <a:r>
              <a:rPr lang="id-ID" sz="2800" dirty="0" smtClean="0">
                <a:solidFill>
                  <a:srgbClr val="003399"/>
                </a:solidFill>
                <a:cs typeface="Arial" charset="0"/>
              </a:rPr>
              <a:t>merepresentasikan data yang diambil</a:t>
            </a:r>
          </a:p>
        </p:txBody>
      </p:sp>
      <p:sp>
        <p:nvSpPr>
          <p:cNvPr id="108557" name="Text Box 13"/>
          <p:cNvSpPr txBox="1">
            <a:spLocks noChangeArrowheads="1"/>
          </p:cNvSpPr>
          <p:nvPr/>
        </p:nvSpPr>
        <p:spPr bwMode="auto">
          <a:xfrm>
            <a:off x="990600" y="1447800"/>
            <a:ext cx="6705600" cy="269612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lnSpc>
                <a:spcPct val="100000"/>
              </a:lnSpc>
              <a:spcBef>
                <a:spcPct val="20000"/>
              </a:spcBef>
              <a:buSzTx/>
            </a:pPr>
            <a:r>
              <a:rPr lang="en-US" dirty="0">
                <a:solidFill>
                  <a:srgbClr val="CC0000"/>
                </a:solidFill>
                <a:latin typeface="Arial" charset="0"/>
                <a:cs typeface="Arial" charset="0"/>
              </a:rPr>
              <a:t>String </a:t>
            </a:r>
            <a:r>
              <a:rPr lang="en-US" dirty="0" err="1">
                <a:solidFill>
                  <a:srgbClr val="9900CC"/>
                </a:solidFill>
                <a:latin typeface="Arial" charset="0"/>
                <a:cs typeface="Arial" charset="0"/>
              </a:rPr>
              <a:t>queryStr</a:t>
            </a:r>
            <a:r>
              <a:rPr lang="en-US" dirty="0">
                <a:solidFill>
                  <a:srgbClr val="CC0000"/>
                </a:solidFill>
                <a:latin typeface="Arial" charset="0"/>
                <a:cs typeface="Arial" charset="0"/>
              </a:rPr>
              <a:t> = </a:t>
            </a: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  <a:buSzTx/>
            </a:pPr>
            <a:r>
              <a:rPr lang="en-US" dirty="0">
                <a:solidFill>
                  <a:schemeClr val="tx2"/>
                </a:solidFill>
                <a:latin typeface="Arial" charset="0"/>
                <a:cs typeface="Arial" charset="0"/>
              </a:rPr>
              <a:t>	</a:t>
            </a:r>
            <a:r>
              <a:rPr lang="en-US" dirty="0">
                <a:solidFill>
                  <a:srgbClr val="0066FF"/>
                </a:solidFill>
                <a:latin typeface="Arial" charset="0"/>
                <a:cs typeface="Arial" charset="0"/>
              </a:rPr>
              <a:t>"SELECT * FROM </a:t>
            </a:r>
            <a:r>
              <a:rPr lang="id-ID" dirty="0" smtClean="0">
                <a:solidFill>
                  <a:srgbClr val="0066FF"/>
                </a:solidFill>
                <a:latin typeface="Arial" charset="0"/>
                <a:cs typeface="Arial" charset="0"/>
              </a:rPr>
              <a:t>mahasiswa, nilai</a:t>
            </a:r>
            <a:r>
              <a:rPr lang="en-US" dirty="0" smtClean="0">
                <a:solidFill>
                  <a:srgbClr val="0066FF"/>
                </a:solidFill>
                <a:latin typeface="Arial" charset="0"/>
                <a:cs typeface="Arial" charset="0"/>
              </a:rPr>
              <a:t> </a:t>
            </a:r>
            <a:r>
              <a:rPr lang="en-US" dirty="0">
                <a:solidFill>
                  <a:srgbClr val="0066FF"/>
                </a:solidFill>
                <a:latin typeface="Arial" charset="0"/>
                <a:cs typeface="Arial" charset="0"/>
              </a:rPr>
              <a:t>"</a:t>
            </a:r>
            <a:r>
              <a:rPr lang="en-US" dirty="0">
                <a:solidFill>
                  <a:schemeClr val="tx2"/>
                </a:solidFill>
                <a:latin typeface="Arial" charset="0"/>
                <a:cs typeface="Arial" charset="0"/>
              </a:rPr>
              <a:t> </a:t>
            </a:r>
            <a:r>
              <a:rPr lang="en-US" dirty="0">
                <a:solidFill>
                  <a:srgbClr val="CC0000"/>
                </a:solidFill>
                <a:latin typeface="Arial" charset="0"/>
                <a:cs typeface="Arial" charset="0"/>
              </a:rPr>
              <a:t>+</a:t>
            </a: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  <a:buSzTx/>
            </a:pPr>
            <a:r>
              <a:rPr lang="en-US" dirty="0">
                <a:solidFill>
                  <a:schemeClr val="tx2"/>
                </a:solidFill>
                <a:latin typeface="Arial" charset="0"/>
                <a:cs typeface="Arial" charset="0"/>
              </a:rPr>
              <a:t>	</a:t>
            </a:r>
            <a:r>
              <a:rPr lang="en-US" dirty="0">
                <a:solidFill>
                  <a:srgbClr val="0066FF"/>
                </a:solidFill>
                <a:latin typeface="Arial" charset="0"/>
                <a:cs typeface="Arial" charset="0"/>
              </a:rPr>
              <a:t>"WHERE </a:t>
            </a:r>
            <a:r>
              <a:rPr lang="id-ID" dirty="0" smtClean="0">
                <a:solidFill>
                  <a:srgbClr val="0066FF"/>
                </a:solidFill>
                <a:latin typeface="Arial" charset="0"/>
                <a:cs typeface="Arial" charset="0"/>
              </a:rPr>
              <a:t>nama</a:t>
            </a:r>
            <a:r>
              <a:rPr lang="en-US" dirty="0" smtClean="0">
                <a:solidFill>
                  <a:srgbClr val="0066FF"/>
                </a:solidFill>
                <a:latin typeface="Arial" charset="0"/>
                <a:cs typeface="Arial" charset="0"/>
              </a:rPr>
              <a:t> </a:t>
            </a:r>
            <a:r>
              <a:rPr lang="en-US" dirty="0">
                <a:solidFill>
                  <a:srgbClr val="0066FF"/>
                </a:solidFill>
                <a:latin typeface="Arial" charset="0"/>
                <a:cs typeface="Arial" charset="0"/>
              </a:rPr>
              <a:t>= </a:t>
            </a:r>
            <a:r>
              <a:rPr lang="id-ID" dirty="0" smtClean="0">
                <a:solidFill>
                  <a:srgbClr val="0066FF"/>
                </a:solidFill>
                <a:cs typeface="Arial" charset="0"/>
              </a:rPr>
              <a:t>‘Jaka’</a:t>
            </a:r>
            <a:r>
              <a:rPr lang="en-US" dirty="0" smtClean="0">
                <a:solidFill>
                  <a:srgbClr val="0066FF"/>
                </a:solidFill>
                <a:latin typeface="Arial" charset="0"/>
                <a:cs typeface="Arial" charset="0"/>
              </a:rPr>
              <a:t>"</a:t>
            </a:r>
            <a:r>
              <a:rPr lang="en-US" dirty="0" smtClean="0">
                <a:solidFill>
                  <a:schemeClr val="tx2"/>
                </a:solidFill>
                <a:latin typeface="Arial" charset="0"/>
                <a:cs typeface="Arial" charset="0"/>
              </a:rPr>
              <a:t>;</a:t>
            </a:r>
            <a:endParaRPr lang="en-US" dirty="0">
              <a:solidFill>
                <a:schemeClr val="tx2"/>
              </a:solidFill>
              <a:latin typeface="Arial" charset="0"/>
              <a:cs typeface="Arial" charset="0"/>
            </a:endParaRP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  <a:buSzTx/>
            </a:pPr>
            <a:endParaRPr lang="en-US" dirty="0">
              <a:solidFill>
                <a:schemeClr val="tx2"/>
              </a:solidFill>
              <a:latin typeface="Arial" charset="0"/>
              <a:cs typeface="Arial" charset="0"/>
            </a:endParaRP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  <a:buSzTx/>
            </a:pPr>
            <a:endParaRPr lang="id-ID" dirty="0" smtClean="0">
              <a:solidFill>
                <a:srgbClr val="CC0000"/>
              </a:solidFill>
              <a:latin typeface="Arial" charset="0"/>
              <a:cs typeface="Arial" charset="0"/>
            </a:endParaRP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  <a:buSzTx/>
            </a:pPr>
            <a:r>
              <a:rPr lang="en-US" dirty="0" smtClean="0">
                <a:solidFill>
                  <a:srgbClr val="CC0000"/>
                </a:solidFill>
                <a:latin typeface="Arial" charset="0"/>
                <a:cs typeface="Arial" charset="0"/>
              </a:rPr>
              <a:t>Statement </a:t>
            </a:r>
            <a:r>
              <a:rPr lang="en-US" dirty="0" err="1">
                <a:solidFill>
                  <a:srgbClr val="CC0000"/>
                </a:solidFill>
                <a:latin typeface="Arial" charset="0"/>
                <a:cs typeface="Arial" charset="0"/>
              </a:rPr>
              <a:t>stmt</a:t>
            </a:r>
            <a:r>
              <a:rPr lang="en-US" dirty="0">
                <a:solidFill>
                  <a:srgbClr val="CC0000"/>
                </a:solidFill>
                <a:latin typeface="Arial" charset="0"/>
                <a:cs typeface="Arial" charset="0"/>
              </a:rPr>
              <a:t> = </a:t>
            </a:r>
            <a:r>
              <a:rPr lang="en-US" dirty="0" err="1">
                <a:solidFill>
                  <a:srgbClr val="CC0000"/>
                </a:solidFill>
                <a:latin typeface="Arial" charset="0"/>
                <a:cs typeface="Arial" charset="0"/>
              </a:rPr>
              <a:t>con.createStatement</a:t>
            </a:r>
            <a:r>
              <a:rPr lang="en-US" dirty="0">
                <a:solidFill>
                  <a:srgbClr val="CC0000"/>
                </a:solidFill>
                <a:latin typeface="Arial" charset="0"/>
                <a:cs typeface="Arial" charset="0"/>
              </a:rPr>
              <a:t>();</a:t>
            </a: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  <a:buSzTx/>
            </a:pPr>
            <a:r>
              <a:rPr lang="en-US" b="1" dirty="0" err="1" smtClean="0">
                <a:solidFill>
                  <a:srgbClr val="CC0000"/>
                </a:solidFill>
                <a:latin typeface="Arial" charset="0"/>
                <a:cs typeface="Arial" charset="0"/>
              </a:rPr>
              <a:t>ResultSet</a:t>
            </a:r>
            <a:r>
              <a:rPr lang="en-US" dirty="0" smtClean="0">
                <a:solidFill>
                  <a:srgbClr val="CC0000"/>
                </a:solidFill>
                <a:latin typeface="Arial" charset="0"/>
                <a:cs typeface="Arial" charset="0"/>
              </a:rPr>
              <a:t> </a:t>
            </a:r>
            <a:r>
              <a:rPr lang="en-US" dirty="0" err="1">
                <a:solidFill>
                  <a:srgbClr val="CC0000"/>
                </a:solidFill>
                <a:latin typeface="Arial" charset="0"/>
                <a:cs typeface="Arial" charset="0"/>
              </a:rPr>
              <a:t>rs</a:t>
            </a:r>
            <a:r>
              <a:rPr lang="en-US" dirty="0">
                <a:solidFill>
                  <a:srgbClr val="CC0000"/>
                </a:solidFill>
                <a:latin typeface="Arial" charset="0"/>
                <a:cs typeface="Arial" charset="0"/>
              </a:rPr>
              <a:t> = </a:t>
            </a:r>
            <a:r>
              <a:rPr lang="en-US" dirty="0" err="1">
                <a:solidFill>
                  <a:srgbClr val="CC0000"/>
                </a:solidFill>
                <a:latin typeface="Arial" charset="0"/>
                <a:cs typeface="Arial" charset="0"/>
              </a:rPr>
              <a:t>stmt.executeQuery</a:t>
            </a:r>
            <a:r>
              <a:rPr lang="en-US" dirty="0">
                <a:solidFill>
                  <a:srgbClr val="CC0000"/>
                </a:solidFill>
                <a:latin typeface="Arial" charset="0"/>
                <a:cs typeface="Arial" charset="0"/>
              </a:rPr>
              <a:t>(</a:t>
            </a:r>
            <a:r>
              <a:rPr lang="en-US" dirty="0" err="1">
                <a:solidFill>
                  <a:srgbClr val="9900CC"/>
                </a:solidFill>
                <a:latin typeface="Arial" charset="0"/>
                <a:cs typeface="Arial" charset="0"/>
              </a:rPr>
              <a:t>queryStr</a:t>
            </a:r>
            <a:r>
              <a:rPr lang="en-US" dirty="0" smtClean="0">
                <a:solidFill>
                  <a:srgbClr val="CC0000"/>
                </a:solidFill>
                <a:latin typeface="Arial" charset="0"/>
                <a:cs typeface="Arial" charset="0"/>
              </a:rPr>
              <a:t>);</a:t>
            </a:r>
            <a:endParaRPr lang="id-ID" dirty="0" smtClean="0">
              <a:solidFill>
                <a:srgbClr val="CC0000"/>
              </a:solidFill>
              <a:latin typeface="Arial" charset="0"/>
              <a:cs typeface="Arial" charset="0"/>
            </a:endParaRP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  <a:buSzTx/>
            </a:pPr>
            <a:r>
              <a:rPr lang="en-US" dirty="0">
                <a:solidFill>
                  <a:srgbClr val="CC0000"/>
                </a:solidFill>
                <a:latin typeface="Arial" charset="0"/>
                <a:cs typeface="Arial" charset="0"/>
              </a:rPr>
              <a:t>	</a:t>
            </a:r>
          </a:p>
        </p:txBody>
      </p:sp>
      <p:sp>
        <p:nvSpPr>
          <p:cNvPr id="108558" name="Rectangle 14"/>
          <p:cNvSpPr>
            <a:spLocks noChangeArrowheads="1"/>
          </p:cNvSpPr>
          <p:nvPr/>
        </p:nvSpPr>
        <p:spPr bwMode="auto">
          <a:xfrm>
            <a:off x="990600" y="1447800"/>
            <a:ext cx="6705600" cy="1371600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96774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8ACE0-DF3C-4E84-8FBF-5C4B4747E482}" type="slidenum">
              <a:rPr lang="ar-SA"/>
              <a:pPr/>
              <a:t>18</a:t>
            </a:fld>
            <a:endParaRPr lang="en-US"/>
          </a:p>
        </p:txBody>
      </p:sp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Changing DB with Statement</a:t>
            </a:r>
          </a:p>
        </p:txBody>
      </p:sp>
      <p:sp>
        <p:nvSpPr>
          <p:cNvPr id="110595" name="Text Box 3"/>
          <p:cNvSpPr txBox="1">
            <a:spLocks noChangeArrowheads="1"/>
          </p:cNvSpPr>
          <p:nvPr/>
        </p:nvSpPr>
        <p:spPr bwMode="auto">
          <a:xfrm>
            <a:off x="1295400" y="1438275"/>
            <a:ext cx="6705600" cy="269612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lnSpc>
                <a:spcPct val="100000"/>
              </a:lnSpc>
              <a:spcBef>
                <a:spcPct val="20000"/>
              </a:spcBef>
              <a:buSzTx/>
            </a:pPr>
            <a:r>
              <a:rPr lang="en-US" dirty="0">
                <a:solidFill>
                  <a:srgbClr val="CC0000"/>
                </a:solidFill>
                <a:latin typeface="Arial" charset="0"/>
                <a:cs typeface="Arial" charset="0"/>
              </a:rPr>
              <a:t>String </a:t>
            </a:r>
            <a:r>
              <a:rPr lang="en-US" dirty="0" err="1">
                <a:solidFill>
                  <a:srgbClr val="9900CC"/>
                </a:solidFill>
                <a:latin typeface="Arial" charset="0"/>
                <a:cs typeface="Arial" charset="0"/>
              </a:rPr>
              <a:t>deleteStr</a:t>
            </a:r>
            <a:r>
              <a:rPr lang="en-US" dirty="0">
                <a:solidFill>
                  <a:srgbClr val="CC0000"/>
                </a:solidFill>
                <a:latin typeface="Arial" charset="0"/>
                <a:cs typeface="Arial" charset="0"/>
              </a:rPr>
              <a:t> = </a:t>
            </a: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  <a:buSzTx/>
            </a:pPr>
            <a:r>
              <a:rPr lang="en-US" dirty="0">
                <a:solidFill>
                  <a:schemeClr val="tx2"/>
                </a:solidFill>
                <a:latin typeface="Arial" charset="0"/>
                <a:cs typeface="Arial" charset="0"/>
              </a:rPr>
              <a:t>	</a:t>
            </a:r>
            <a:r>
              <a:rPr lang="en-US" dirty="0" smtClean="0">
                <a:solidFill>
                  <a:srgbClr val="0066FF"/>
                </a:solidFill>
                <a:latin typeface="Arial" charset="0"/>
                <a:cs typeface="Arial" charset="0"/>
              </a:rPr>
              <a:t>“</a:t>
            </a:r>
            <a:r>
              <a:rPr lang="id-ID" dirty="0" smtClean="0">
                <a:solidFill>
                  <a:srgbClr val="0066FF"/>
                </a:solidFill>
                <a:latin typeface="Arial" charset="0"/>
                <a:cs typeface="Arial" charset="0"/>
              </a:rPr>
              <a:t>D</a:t>
            </a:r>
            <a:r>
              <a:rPr lang="id-ID" dirty="0" smtClean="0">
                <a:solidFill>
                  <a:srgbClr val="0066FF"/>
                </a:solidFill>
                <a:cs typeface="Arial" charset="0"/>
              </a:rPr>
              <a:t>ELETE</a:t>
            </a:r>
            <a:r>
              <a:rPr lang="en-US" dirty="0" smtClean="0">
                <a:solidFill>
                  <a:srgbClr val="0066FF"/>
                </a:solidFill>
                <a:latin typeface="Arial" charset="0"/>
                <a:cs typeface="Arial" charset="0"/>
              </a:rPr>
              <a:t> </a:t>
            </a:r>
            <a:r>
              <a:rPr lang="en-US" dirty="0">
                <a:solidFill>
                  <a:srgbClr val="0066FF"/>
                </a:solidFill>
                <a:latin typeface="Arial" charset="0"/>
                <a:cs typeface="Arial" charset="0"/>
              </a:rPr>
              <a:t>FROM </a:t>
            </a:r>
            <a:r>
              <a:rPr lang="id-ID" dirty="0" smtClean="0">
                <a:solidFill>
                  <a:srgbClr val="0066FF"/>
                </a:solidFill>
                <a:latin typeface="Arial" charset="0"/>
                <a:cs typeface="Arial" charset="0"/>
              </a:rPr>
              <a:t>mahasiswa</a:t>
            </a:r>
            <a:r>
              <a:rPr lang="en-US" dirty="0" smtClean="0">
                <a:solidFill>
                  <a:srgbClr val="0066FF"/>
                </a:solidFill>
                <a:latin typeface="Arial" charset="0"/>
                <a:cs typeface="Arial" charset="0"/>
              </a:rPr>
              <a:t> </a:t>
            </a:r>
            <a:r>
              <a:rPr lang="en-US" dirty="0">
                <a:solidFill>
                  <a:srgbClr val="0066FF"/>
                </a:solidFill>
                <a:latin typeface="Arial" charset="0"/>
                <a:cs typeface="Arial" charset="0"/>
              </a:rPr>
              <a:t>"</a:t>
            </a:r>
            <a:r>
              <a:rPr lang="en-US" dirty="0">
                <a:solidFill>
                  <a:schemeClr val="tx2"/>
                </a:solidFill>
                <a:latin typeface="Arial" charset="0"/>
                <a:cs typeface="Arial" charset="0"/>
              </a:rPr>
              <a:t> </a:t>
            </a:r>
            <a:r>
              <a:rPr lang="en-US" dirty="0">
                <a:solidFill>
                  <a:srgbClr val="CC0000"/>
                </a:solidFill>
                <a:latin typeface="Arial" charset="0"/>
                <a:cs typeface="Arial" charset="0"/>
              </a:rPr>
              <a:t>+</a:t>
            </a: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  <a:buSzTx/>
            </a:pPr>
            <a:r>
              <a:rPr lang="en-US" dirty="0">
                <a:solidFill>
                  <a:schemeClr val="tx2"/>
                </a:solidFill>
                <a:latin typeface="Arial" charset="0"/>
                <a:cs typeface="Arial" charset="0"/>
              </a:rPr>
              <a:t>	</a:t>
            </a:r>
            <a:r>
              <a:rPr lang="en-US" dirty="0">
                <a:solidFill>
                  <a:srgbClr val="0066FF"/>
                </a:solidFill>
                <a:latin typeface="Arial" charset="0"/>
                <a:cs typeface="Arial" charset="0"/>
              </a:rPr>
              <a:t>"WHERE </a:t>
            </a:r>
            <a:r>
              <a:rPr lang="id-ID" dirty="0" smtClean="0">
                <a:solidFill>
                  <a:srgbClr val="0066FF"/>
                </a:solidFill>
                <a:latin typeface="Arial" charset="0"/>
                <a:cs typeface="Arial" charset="0"/>
              </a:rPr>
              <a:t>nama</a:t>
            </a:r>
            <a:r>
              <a:rPr lang="en-US" dirty="0" smtClean="0">
                <a:solidFill>
                  <a:srgbClr val="0066FF"/>
                </a:solidFill>
                <a:latin typeface="Arial" charset="0"/>
                <a:cs typeface="Arial" charset="0"/>
              </a:rPr>
              <a:t> </a:t>
            </a:r>
            <a:r>
              <a:rPr lang="en-US" dirty="0">
                <a:solidFill>
                  <a:srgbClr val="0066FF"/>
                </a:solidFill>
                <a:latin typeface="Arial" charset="0"/>
                <a:cs typeface="Arial" charset="0"/>
              </a:rPr>
              <a:t>= </a:t>
            </a:r>
            <a:r>
              <a:rPr lang="en-US" dirty="0" smtClean="0">
                <a:solidFill>
                  <a:srgbClr val="0066FF"/>
                </a:solidFill>
                <a:latin typeface="Arial" charset="0"/>
                <a:cs typeface="Arial" charset="0"/>
              </a:rPr>
              <a:t>‘</a:t>
            </a:r>
            <a:r>
              <a:rPr lang="id-ID" dirty="0" smtClean="0">
                <a:solidFill>
                  <a:srgbClr val="0066FF"/>
                </a:solidFill>
                <a:latin typeface="Arial" charset="0"/>
                <a:cs typeface="Arial" charset="0"/>
              </a:rPr>
              <a:t>Jaka</a:t>
            </a:r>
            <a:r>
              <a:rPr lang="en-US" dirty="0" smtClean="0">
                <a:solidFill>
                  <a:srgbClr val="0066FF"/>
                </a:solidFill>
                <a:latin typeface="Arial" charset="0"/>
                <a:cs typeface="Arial" charset="0"/>
              </a:rPr>
              <a:t>'"</a:t>
            </a:r>
            <a:r>
              <a:rPr lang="en-US" dirty="0" smtClean="0">
                <a:solidFill>
                  <a:srgbClr val="CC0000"/>
                </a:solidFill>
                <a:latin typeface="Arial" charset="0"/>
                <a:cs typeface="Arial" charset="0"/>
              </a:rPr>
              <a:t>;</a:t>
            </a:r>
            <a:endParaRPr lang="en-US" dirty="0">
              <a:solidFill>
                <a:srgbClr val="CC0000"/>
              </a:solidFill>
              <a:latin typeface="Arial" charset="0"/>
              <a:cs typeface="Arial" charset="0"/>
            </a:endParaRP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  <a:buSzTx/>
            </a:pPr>
            <a:endParaRPr lang="en-US" dirty="0">
              <a:solidFill>
                <a:srgbClr val="CC0000"/>
              </a:solidFill>
              <a:latin typeface="Arial" charset="0"/>
              <a:cs typeface="Arial" charset="0"/>
            </a:endParaRP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  <a:buSzTx/>
            </a:pPr>
            <a:endParaRPr lang="id-ID" dirty="0" smtClean="0">
              <a:solidFill>
                <a:srgbClr val="CC0000"/>
              </a:solidFill>
              <a:latin typeface="Arial" charset="0"/>
              <a:cs typeface="Arial" charset="0"/>
            </a:endParaRP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  <a:buSzTx/>
            </a:pPr>
            <a:r>
              <a:rPr lang="en-US" dirty="0" smtClean="0">
                <a:solidFill>
                  <a:srgbClr val="CC0000"/>
                </a:solidFill>
                <a:latin typeface="Arial" charset="0"/>
                <a:cs typeface="Arial" charset="0"/>
              </a:rPr>
              <a:t>Statement </a:t>
            </a:r>
            <a:r>
              <a:rPr lang="en-US" dirty="0" err="1">
                <a:solidFill>
                  <a:srgbClr val="CC0000"/>
                </a:solidFill>
                <a:latin typeface="Arial" charset="0"/>
                <a:cs typeface="Arial" charset="0"/>
              </a:rPr>
              <a:t>stmt</a:t>
            </a:r>
            <a:r>
              <a:rPr lang="en-US" dirty="0">
                <a:solidFill>
                  <a:srgbClr val="CC0000"/>
                </a:solidFill>
                <a:latin typeface="Arial" charset="0"/>
                <a:cs typeface="Arial" charset="0"/>
              </a:rPr>
              <a:t> = </a:t>
            </a:r>
            <a:r>
              <a:rPr lang="en-US" dirty="0" err="1">
                <a:solidFill>
                  <a:srgbClr val="CC0000"/>
                </a:solidFill>
                <a:latin typeface="Arial" charset="0"/>
                <a:cs typeface="Arial" charset="0"/>
              </a:rPr>
              <a:t>con.createStatement</a:t>
            </a:r>
            <a:r>
              <a:rPr lang="en-US" dirty="0">
                <a:solidFill>
                  <a:srgbClr val="CC0000"/>
                </a:solidFill>
                <a:latin typeface="Arial" charset="0"/>
                <a:cs typeface="Arial" charset="0"/>
              </a:rPr>
              <a:t>();</a:t>
            </a: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  <a:buSzTx/>
            </a:pPr>
            <a:r>
              <a:rPr lang="en-US" dirty="0" err="1">
                <a:solidFill>
                  <a:srgbClr val="CC0000"/>
                </a:solidFill>
                <a:latin typeface="Arial" charset="0"/>
                <a:cs typeface="Arial" charset="0"/>
              </a:rPr>
              <a:t>int</a:t>
            </a:r>
            <a:r>
              <a:rPr lang="en-US" dirty="0">
                <a:solidFill>
                  <a:srgbClr val="CC0000"/>
                </a:solidFill>
                <a:latin typeface="Arial" charset="0"/>
                <a:cs typeface="Arial" charset="0"/>
              </a:rPr>
              <a:t> </a:t>
            </a:r>
            <a:r>
              <a:rPr lang="en-US" dirty="0" err="1">
                <a:solidFill>
                  <a:srgbClr val="CC0000"/>
                </a:solidFill>
                <a:latin typeface="Arial" charset="0"/>
                <a:cs typeface="Arial" charset="0"/>
              </a:rPr>
              <a:t>delnum</a:t>
            </a:r>
            <a:r>
              <a:rPr lang="en-US" dirty="0">
                <a:solidFill>
                  <a:srgbClr val="CC0000"/>
                </a:solidFill>
                <a:latin typeface="Arial" charset="0"/>
                <a:cs typeface="Arial" charset="0"/>
              </a:rPr>
              <a:t> = </a:t>
            </a:r>
            <a:r>
              <a:rPr lang="en-US" dirty="0" err="1">
                <a:solidFill>
                  <a:srgbClr val="CC0000"/>
                </a:solidFill>
                <a:latin typeface="Arial" charset="0"/>
                <a:cs typeface="Arial" charset="0"/>
              </a:rPr>
              <a:t>stmt.executeUpdate</a:t>
            </a:r>
            <a:r>
              <a:rPr lang="en-US" dirty="0">
                <a:solidFill>
                  <a:srgbClr val="CC0000"/>
                </a:solidFill>
                <a:latin typeface="Arial" charset="0"/>
                <a:cs typeface="Arial" charset="0"/>
              </a:rPr>
              <a:t>(</a:t>
            </a:r>
            <a:r>
              <a:rPr lang="en-US" dirty="0" err="1">
                <a:solidFill>
                  <a:srgbClr val="9900CC"/>
                </a:solidFill>
                <a:latin typeface="Arial" charset="0"/>
                <a:cs typeface="Arial" charset="0"/>
              </a:rPr>
              <a:t>deleteStr</a:t>
            </a:r>
            <a:r>
              <a:rPr lang="en-US" dirty="0" smtClean="0">
                <a:solidFill>
                  <a:srgbClr val="CC0000"/>
                </a:solidFill>
                <a:latin typeface="Arial" charset="0"/>
                <a:cs typeface="Arial" charset="0"/>
              </a:rPr>
              <a:t>);</a:t>
            </a:r>
            <a:endParaRPr lang="id-ID" dirty="0" smtClean="0">
              <a:solidFill>
                <a:srgbClr val="CC0000"/>
              </a:solidFill>
              <a:latin typeface="Arial" charset="0"/>
              <a:cs typeface="Arial" charset="0"/>
            </a:endParaRP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  <a:buSzTx/>
            </a:pPr>
            <a:r>
              <a:rPr lang="en-US" dirty="0">
                <a:solidFill>
                  <a:srgbClr val="CC0000"/>
                </a:solidFill>
                <a:latin typeface="Arial" charset="0"/>
                <a:cs typeface="Arial" charset="0"/>
              </a:rPr>
              <a:t>	</a:t>
            </a:r>
          </a:p>
        </p:txBody>
      </p:sp>
      <p:sp>
        <p:nvSpPr>
          <p:cNvPr id="110597" name="Rectangle 5"/>
          <p:cNvSpPr>
            <a:spLocks noChangeArrowheads="1"/>
          </p:cNvSpPr>
          <p:nvPr/>
        </p:nvSpPr>
        <p:spPr bwMode="auto">
          <a:xfrm>
            <a:off x="1043608" y="4343400"/>
            <a:ext cx="8100392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algn="l" eaLnBrk="1" hangingPunct="1">
              <a:lnSpc>
                <a:spcPct val="130000"/>
              </a:lnSpc>
              <a:spcBef>
                <a:spcPct val="20000"/>
              </a:spcBef>
              <a:buFontTx/>
              <a:buChar char="•"/>
            </a:pPr>
            <a:r>
              <a:rPr lang="en-US" dirty="0" err="1">
                <a:solidFill>
                  <a:srgbClr val="0000FF"/>
                </a:solidFill>
                <a:latin typeface="Arial" charset="0"/>
                <a:cs typeface="Arial" charset="0"/>
              </a:rPr>
              <a:t>executeUpdate</a:t>
            </a:r>
            <a:r>
              <a:rPr lang="en-US" dirty="0">
                <a:solidFill>
                  <a:srgbClr val="003399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id-ID" dirty="0" smtClean="0">
                <a:solidFill>
                  <a:srgbClr val="003399"/>
                </a:solidFill>
                <a:latin typeface="Times New Roman" pitchFamily="18" charset="0"/>
                <a:cs typeface="Arial" charset="0"/>
              </a:rPr>
              <a:t>digunakan untuk melakukan </a:t>
            </a:r>
            <a:r>
              <a:rPr lang="en-US" dirty="0" smtClean="0">
                <a:solidFill>
                  <a:srgbClr val="003399"/>
                </a:solidFill>
                <a:latin typeface="Times New Roman" pitchFamily="18" charset="0"/>
                <a:cs typeface="Arial" charset="0"/>
              </a:rPr>
              <a:t>: </a:t>
            </a:r>
            <a:r>
              <a:rPr lang="en-US" dirty="0">
                <a:solidFill>
                  <a:srgbClr val="003399"/>
                </a:solidFill>
                <a:latin typeface="Times New Roman" pitchFamily="18" charset="0"/>
                <a:cs typeface="Arial" charset="0"/>
              </a:rPr>
              <a:t>insert, delete, update, create table, etc. </a:t>
            </a:r>
            <a:r>
              <a:rPr lang="en-US" dirty="0" smtClean="0">
                <a:solidFill>
                  <a:srgbClr val="003399"/>
                </a:solidFill>
                <a:latin typeface="Times New Roman" pitchFamily="18" charset="0"/>
                <a:cs typeface="Arial" charset="0"/>
              </a:rPr>
              <a:t>(</a:t>
            </a:r>
            <a:r>
              <a:rPr lang="id-ID" dirty="0" smtClean="0">
                <a:solidFill>
                  <a:srgbClr val="003399"/>
                </a:solidFill>
                <a:latin typeface="Times New Roman" pitchFamily="18" charset="0"/>
                <a:cs typeface="Arial" charset="0"/>
              </a:rPr>
              <a:t>kecuali </a:t>
            </a:r>
            <a:r>
              <a:rPr lang="id-ID" b="1" dirty="0" smtClean="0">
                <a:solidFill>
                  <a:srgbClr val="003399"/>
                </a:solidFill>
                <a:latin typeface="Times New Roman" pitchFamily="18" charset="0"/>
                <a:cs typeface="Arial" charset="0"/>
              </a:rPr>
              <a:t>QUERY/SELECT</a:t>
            </a:r>
            <a:r>
              <a:rPr lang="en-US" dirty="0" smtClean="0">
                <a:solidFill>
                  <a:srgbClr val="003399"/>
                </a:solidFill>
                <a:latin typeface="Times New Roman" pitchFamily="18" charset="0"/>
                <a:cs typeface="Arial" charset="0"/>
              </a:rPr>
              <a:t>!)</a:t>
            </a:r>
            <a:endParaRPr lang="en-US" dirty="0">
              <a:solidFill>
                <a:srgbClr val="003399"/>
              </a:solidFill>
              <a:latin typeface="Times New Roman" pitchFamily="18" charset="0"/>
              <a:cs typeface="Arial" charset="0"/>
            </a:endParaRPr>
          </a:p>
          <a:p>
            <a:pPr marL="342900" indent="-342900" algn="l" eaLnBrk="1" hangingPunct="1">
              <a:lnSpc>
                <a:spcPct val="130000"/>
              </a:lnSpc>
              <a:spcBef>
                <a:spcPct val="20000"/>
              </a:spcBef>
              <a:buFontTx/>
              <a:buChar char="•"/>
            </a:pPr>
            <a:r>
              <a:rPr lang="en-US" dirty="0" err="1">
                <a:solidFill>
                  <a:srgbClr val="0000FF"/>
                </a:solidFill>
                <a:latin typeface="Arial" charset="0"/>
                <a:cs typeface="Arial" charset="0"/>
              </a:rPr>
              <a:t>executeUpdate</a:t>
            </a:r>
            <a:r>
              <a:rPr lang="en-US" dirty="0">
                <a:solidFill>
                  <a:srgbClr val="003399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id-ID" dirty="0" smtClean="0">
                <a:solidFill>
                  <a:srgbClr val="003399"/>
                </a:solidFill>
                <a:latin typeface="Times New Roman" pitchFamily="18" charset="0"/>
                <a:cs typeface="Arial" charset="0"/>
              </a:rPr>
              <a:t>mengembalikan jumlah baris yang dimodifikasi.</a:t>
            </a:r>
            <a:endParaRPr lang="en-US" dirty="0">
              <a:solidFill>
                <a:srgbClr val="003399"/>
              </a:solidFill>
              <a:latin typeface="Times New Roman" pitchFamily="18" charset="0"/>
              <a:cs typeface="Arial" charset="0"/>
            </a:endParaRPr>
          </a:p>
          <a:p>
            <a:pPr marL="342900" indent="-342900" algn="l" eaLnBrk="1" hangingPunct="1">
              <a:lnSpc>
                <a:spcPct val="130000"/>
              </a:lnSpc>
              <a:spcBef>
                <a:spcPct val="20000"/>
              </a:spcBef>
              <a:buFontTx/>
              <a:buChar char="•"/>
            </a:pPr>
            <a:endParaRPr lang="en-US" dirty="0">
              <a:solidFill>
                <a:srgbClr val="FF0000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110600" name="Rectangle 8"/>
          <p:cNvSpPr>
            <a:spLocks noChangeArrowheads="1"/>
          </p:cNvSpPr>
          <p:nvPr/>
        </p:nvSpPr>
        <p:spPr bwMode="auto">
          <a:xfrm>
            <a:off x="1295400" y="1447800"/>
            <a:ext cx="6705600" cy="1295400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6499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1168F4-57F8-42AB-B2C3-D8E281D7FDE0}" type="slidenum">
              <a:rPr lang="ar-SA"/>
              <a:pPr/>
              <a:t>19</a:t>
            </a:fld>
            <a:endParaRPr lang="en-US"/>
          </a:p>
        </p:txBody>
      </p:sp>
      <p:sp>
        <p:nvSpPr>
          <p:cNvPr id="11366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Prepared </a:t>
            </a:r>
            <a:r>
              <a:rPr lang="en-US" dirty="0"/>
              <a:t>Statements</a:t>
            </a:r>
          </a:p>
        </p:txBody>
      </p:sp>
      <p:sp>
        <p:nvSpPr>
          <p:cNvPr id="113670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800" dirty="0"/>
              <a:t>Prepared Statements </a:t>
            </a:r>
            <a:r>
              <a:rPr lang="id-ID" sz="2800" dirty="0" smtClean="0"/>
              <a:t>digunakan untuk Query yang di-eksekusi beberapa kali</a:t>
            </a:r>
            <a:endParaRPr lang="en-US" sz="2800" dirty="0"/>
          </a:p>
          <a:p>
            <a:pPr>
              <a:lnSpc>
                <a:spcPct val="110000"/>
              </a:lnSpc>
            </a:pPr>
            <a:r>
              <a:rPr lang="en-US" sz="2800" dirty="0"/>
              <a:t>Prepared Statements </a:t>
            </a:r>
            <a:r>
              <a:rPr lang="id-ID" sz="2800" dirty="0" smtClean="0"/>
              <a:t>di-</a:t>
            </a:r>
            <a:r>
              <a:rPr lang="en-US" sz="2800" dirty="0" smtClean="0"/>
              <a:t>pars</a:t>
            </a:r>
            <a:r>
              <a:rPr lang="id-ID" sz="2800" dirty="0" smtClean="0"/>
              <a:t>ing</a:t>
            </a:r>
            <a:r>
              <a:rPr lang="en-US" sz="2800" dirty="0" smtClean="0"/>
              <a:t> </a:t>
            </a:r>
            <a:r>
              <a:rPr lang="en-US" sz="2800" dirty="0"/>
              <a:t>(compiled) </a:t>
            </a:r>
            <a:r>
              <a:rPr lang="id-ID" sz="2800" dirty="0" smtClean="0"/>
              <a:t>oleh DBMS hanya 1 kali</a:t>
            </a:r>
            <a:endParaRPr lang="en-US" sz="2800" dirty="0"/>
          </a:p>
          <a:p>
            <a:pPr>
              <a:lnSpc>
                <a:spcPct val="110000"/>
              </a:lnSpc>
            </a:pPr>
            <a:r>
              <a:rPr lang="id-ID" sz="2800" dirty="0" smtClean="0"/>
              <a:t>Nilai dari kolom dapat di-set setelah kompilasi</a:t>
            </a:r>
            <a:endParaRPr lang="en-US" sz="2800" dirty="0">
              <a:solidFill>
                <a:srgbClr val="CC0000"/>
              </a:solidFill>
            </a:endParaRPr>
          </a:p>
          <a:p>
            <a:pPr>
              <a:lnSpc>
                <a:spcPct val="110000"/>
              </a:lnSpc>
            </a:pPr>
            <a:r>
              <a:rPr lang="id-ID" sz="2800" dirty="0" smtClean="0"/>
              <a:t>Diantara nilainya, gunakan  </a:t>
            </a:r>
            <a:r>
              <a:rPr lang="id-ID" sz="2800" dirty="0" smtClean="0">
                <a:sym typeface="Wingdings" pitchFamily="2" charset="2"/>
              </a:rPr>
              <a:t> </a:t>
            </a:r>
            <a:r>
              <a:rPr lang="en-US" sz="2800" dirty="0" smtClean="0"/>
              <a:t>‘</a:t>
            </a:r>
            <a:r>
              <a:rPr lang="id-ID" sz="2800" dirty="0">
                <a:solidFill>
                  <a:srgbClr val="CC0000"/>
                </a:solidFill>
              </a:rPr>
              <a:t>?</a:t>
            </a:r>
            <a:r>
              <a:rPr lang="en-US" sz="2800" dirty="0" smtClean="0"/>
              <a:t>’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33401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RDBMS</a:t>
            </a: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ctr"/>
            <a:r>
              <a:rPr lang="id-ID" dirty="0"/>
              <a:t>DB2</a:t>
            </a:r>
          </a:p>
          <a:p>
            <a:pPr fontAlgn="ctr"/>
            <a:r>
              <a:rPr lang="id-ID" dirty="0"/>
              <a:t>INFORMIX</a:t>
            </a:r>
          </a:p>
          <a:p>
            <a:pPr fontAlgn="ctr"/>
            <a:r>
              <a:rPr lang="id-ID" dirty="0"/>
              <a:t>Oracle</a:t>
            </a:r>
          </a:p>
          <a:p>
            <a:pPr fontAlgn="ctr"/>
            <a:r>
              <a:rPr lang="id-ID" dirty="0"/>
              <a:t>MS Access</a:t>
            </a:r>
          </a:p>
          <a:p>
            <a:pPr fontAlgn="ctr"/>
            <a:r>
              <a:rPr lang="id-ID" dirty="0"/>
              <a:t>SQL Server</a:t>
            </a:r>
          </a:p>
          <a:p>
            <a:pPr fontAlgn="ctr"/>
            <a:r>
              <a:rPr lang="id-ID" dirty="0" smtClean="0"/>
              <a:t>MySQL</a:t>
            </a:r>
            <a:endParaRPr lang="id-ID" dirty="0"/>
          </a:p>
          <a:p>
            <a:pPr fontAlgn="ctr"/>
            <a:r>
              <a:rPr lang="id-ID" dirty="0"/>
              <a:t>PostgreSQL</a:t>
            </a:r>
          </a:p>
          <a:p>
            <a:pPr fontAlgn="ctr"/>
            <a:r>
              <a:rPr lang="id-ID" dirty="0"/>
              <a:t>Sybase 11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AND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87CB51-AA2B-45B8-825F-2CCAC05AFDA0}" type="slidenum">
              <a:rPr lang="ar-SA"/>
              <a:pPr/>
              <a:t>20</a:t>
            </a:fld>
            <a:endParaRPr lang="en-US"/>
          </a:p>
        </p:txBody>
      </p:sp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>
          <a:xfrm>
            <a:off x="1249362" y="381000"/>
            <a:ext cx="7285037" cy="838200"/>
          </a:xfrm>
        </p:spPr>
        <p:txBody>
          <a:bodyPr/>
          <a:lstStyle/>
          <a:p>
            <a:r>
              <a:rPr lang="en-US" dirty="0"/>
              <a:t>Querying with </a:t>
            </a:r>
            <a:r>
              <a:rPr lang="en-US" sz="3200" dirty="0" err="1">
                <a:latin typeface="Arial" charset="0"/>
              </a:rPr>
              <a:t>PreparedStatement</a:t>
            </a:r>
            <a:endParaRPr lang="en-US" sz="3200" dirty="0">
              <a:latin typeface="Arial" charset="0"/>
            </a:endParaRPr>
          </a:p>
        </p:txBody>
      </p:sp>
      <p:sp>
        <p:nvSpPr>
          <p:cNvPr id="121859" name="Text Box 3"/>
          <p:cNvSpPr txBox="1">
            <a:spLocks noChangeArrowheads="1"/>
          </p:cNvSpPr>
          <p:nvPr/>
        </p:nvSpPr>
        <p:spPr bwMode="auto">
          <a:xfrm>
            <a:off x="1249363" y="1530350"/>
            <a:ext cx="6675437" cy="435811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lnSpc>
                <a:spcPct val="100000"/>
              </a:lnSpc>
              <a:spcBef>
                <a:spcPct val="20000"/>
              </a:spcBef>
              <a:buSzTx/>
            </a:pPr>
            <a:r>
              <a:rPr lang="en-US" dirty="0">
                <a:solidFill>
                  <a:srgbClr val="CC0000"/>
                </a:solidFill>
                <a:latin typeface="Arial" charset="0"/>
                <a:cs typeface="Arial" charset="0"/>
              </a:rPr>
              <a:t>String </a:t>
            </a:r>
            <a:r>
              <a:rPr lang="en-US" dirty="0" err="1">
                <a:solidFill>
                  <a:srgbClr val="9900CC"/>
                </a:solidFill>
                <a:latin typeface="Arial" charset="0"/>
                <a:cs typeface="Arial" charset="0"/>
              </a:rPr>
              <a:t>queryStr</a:t>
            </a:r>
            <a:r>
              <a:rPr lang="en-US" dirty="0">
                <a:solidFill>
                  <a:srgbClr val="9900CC"/>
                </a:solidFill>
                <a:latin typeface="Arial" charset="0"/>
                <a:cs typeface="Arial" charset="0"/>
              </a:rPr>
              <a:t> </a:t>
            </a:r>
            <a:r>
              <a:rPr lang="en-US" dirty="0">
                <a:solidFill>
                  <a:srgbClr val="CC0000"/>
                </a:solidFill>
                <a:latin typeface="Arial" charset="0"/>
                <a:cs typeface="Arial" charset="0"/>
              </a:rPr>
              <a:t>= </a:t>
            </a: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  <a:buSzTx/>
            </a:pPr>
            <a:r>
              <a:rPr lang="en-US" dirty="0">
                <a:solidFill>
                  <a:schemeClr val="tx2"/>
                </a:solidFill>
                <a:latin typeface="Arial" charset="0"/>
                <a:cs typeface="Arial" charset="0"/>
              </a:rPr>
              <a:t>	</a:t>
            </a:r>
            <a:r>
              <a:rPr lang="en-US" dirty="0">
                <a:solidFill>
                  <a:srgbClr val="0066FF"/>
                </a:solidFill>
                <a:latin typeface="Arial" charset="0"/>
                <a:cs typeface="Arial" charset="0"/>
              </a:rPr>
              <a:t>"SELECT * FROM </a:t>
            </a:r>
            <a:r>
              <a:rPr lang="id-ID" dirty="0" smtClean="0">
                <a:solidFill>
                  <a:srgbClr val="0066FF"/>
                </a:solidFill>
                <a:latin typeface="Arial" charset="0"/>
                <a:cs typeface="Arial" charset="0"/>
              </a:rPr>
              <a:t>mahasiswa</a:t>
            </a:r>
            <a:r>
              <a:rPr lang="en-US" dirty="0" smtClean="0">
                <a:solidFill>
                  <a:srgbClr val="0066FF"/>
                </a:solidFill>
                <a:latin typeface="Arial" charset="0"/>
                <a:cs typeface="Arial" charset="0"/>
              </a:rPr>
              <a:t> </a:t>
            </a:r>
            <a:r>
              <a:rPr lang="en-US" dirty="0">
                <a:solidFill>
                  <a:srgbClr val="0066FF"/>
                </a:solidFill>
                <a:latin typeface="Arial" charset="0"/>
                <a:cs typeface="Arial" charset="0"/>
              </a:rPr>
              <a:t>"</a:t>
            </a:r>
            <a:r>
              <a:rPr lang="en-US" dirty="0">
                <a:solidFill>
                  <a:schemeClr val="tx2"/>
                </a:solidFill>
                <a:latin typeface="Arial" charset="0"/>
                <a:cs typeface="Arial" charset="0"/>
              </a:rPr>
              <a:t> </a:t>
            </a:r>
            <a:r>
              <a:rPr lang="en-US" dirty="0">
                <a:solidFill>
                  <a:srgbClr val="CC0000"/>
                </a:solidFill>
                <a:latin typeface="Arial" charset="0"/>
                <a:cs typeface="Arial" charset="0"/>
              </a:rPr>
              <a:t>+</a:t>
            </a: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  <a:buSzTx/>
            </a:pPr>
            <a:r>
              <a:rPr lang="en-US" dirty="0">
                <a:solidFill>
                  <a:schemeClr val="tx2"/>
                </a:solidFill>
                <a:latin typeface="Arial" charset="0"/>
                <a:cs typeface="Arial" charset="0"/>
              </a:rPr>
              <a:t>	</a:t>
            </a:r>
            <a:r>
              <a:rPr lang="en-US" dirty="0">
                <a:solidFill>
                  <a:srgbClr val="0066FF"/>
                </a:solidFill>
                <a:latin typeface="Arial" charset="0"/>
                <a:cs typeface="Arial" charset="0"/>
              </a:rPr>
              <a:t>"WHERE </a:t>
            </a:r>
            <a:r>
              <a:rPr lang="id-ID" dirty="0" smtClean="0">
                <a:solidFill>
                  <a:srgbClr val="0066FF"/>
                </a:solidFill>
                <a:latin typeface="Arial" charset="0"/>
                <a:cs typeface="Arial" charset="0"/>
              </a:rPr>
              <a:t>nama </a:t>
            </a:r>
            <a:r>
              <a:rPr lang="en-US" dirty="0" smtClean="0">
                <a:solidFill>
                  <a:srgbClr val="0066FF"/>
                </a:solidFill>
                <a:latin typeface="Arial" charset="0"/>
                <a:cs typeface="Arial" charset="0"/>
              </a:rPr>
              <a:t>= </a:t>
            </a:r>
            <a:r>
              <a:rPr lang="en-US" dirty="0">
                <a:solidFill>
                  <a:srgbClr val="009999"/>
                </a:solidFill>
                <a:latin typeface="Arial" charset="0"/>
                <a:cs typeface="Arial" charset="0"/>
              </a:rPr>
              <a:t>? </a:t>
            </a:r>
            <a:r>
              <a:rPr lang="en-US" dirty="0">
                <a:solidFill>
                  <a:srgbClr val="0066FF"/>
                </a:solidFill>
                <a:latin typeface="Arial" charset="0"/>
                <a:cs typeface="Arial" charset="0"/>
              </a:rPr>
              <a:t>and </a:t>
            </a:r>
            <a:r>
              <a:rPr lang="id-ID" dirty="0" smtClean="0">
                <a:solidFill>
                  <a:srgbClr val="0066FF"/>
                </a:solidFill>
                <a:cs typeface="Arial" charset="0"/>
              </a:rPr>
              <a:t>uangJajan</a:t>
            </a:r>
            <a:r>
              <a:rPr lang="en-US" dirty="0" smtClean="0">
                <a:solidFill>
                  <a:srgbClr val="0066FF"/>
                </a:solidFill>
                <a:latin typeface="Arial" charset="0"/>
                <a:cs typeface="Arial" charset="0"/>
              </a:rPr>
              <a:t> </a:t>
            </a:r>
            <a:r>
              <a:rPr lang="en-US" dirty="0">
                <a:solidFill>
                  <a:srgbClr val="0066FF"/>
                </a:solidFill>
                <a:latin typeface="Arial" charset="0"/>
                <a:cs typeface="Arial" charset="0"/>
              </a:rPr>
              <a:t>&gt; </a:t>
            </a:r>
            <a:r>
              <a:rPr lang="en-US" dirty="0">
                <a:solidFill>
                  <a:srgbClr val="996633"/>
                </a:solidFill>
                <a:latin typeface="Arial" charset="0"/>
                <a:cs typeface="Arial" charset="0"/>
              </a:rPr>
              <a:t>?</a:t>
            </a:r>
            <a:r>
              <a:rPr lang="en-US" dirty="0">
                <a:solidFill>
                  <a:srgbClr val="0066FF"/>
                </a:solidFill>
                <a:latin typeface="Arial" charset="0"/>
                <a:cs typeface="Arial" charset="0"/>
              </a:rPr>
              <a:t>"</a:t>
            </a:r>
            <a:r>
              <a:rPr lang="en-US" dirty="0">
                <a:solidFill>
                  <a:srgbClr val="CC0000"/>
                </a:solidFill>
                <a:latin typeface="Arial" charset="0"/>
                <a:cs typeface="Arial" charset="0"/>
              </a:rPr>
              <a:t>;</a:t>
            </a: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  <a:buSzTx/>
            </a:pPr>
            <a:endParaRPr lang="en-US" dirty="0">
              <a:solidFill>
                <a:srgbClr val="CC0000"/>
              </a:solidFill>
              <a:latin typeface="Arial" charset="0"/>
              <a:cs typeface="Arial" charset="0"/>
            </a:endParaRP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  <a:buSzTx/>
            </a:pPr>
            <a:endParaRPr lang="id-ID" dirty="0" smtClean="0">
              <a:solidFill>
                <a:srgbClr val="CC0000"/>
              </a:solidFill>
              <a:latin typeface="Arial" charset="0"/>
              <a:cs typeface="Arial" charset="0"/>
            </a:endParaRP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  <a:buSzTx/>
            </a:pPr>
            <a:endParaRPr lang="id-ID" dirty="0">
              <a:solidFill>
                <a:srgbClr val="CC0000"/>
              </a:solidFill>
              <a:cs typeface="Arial" charset="0"/>
            </a:endParaRP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  <a:buSzTx/>
            </a:pPr>
            <a:r>
              <a:rPr lang="en-US" dirty="0" err="1" smtClean="0">
                <a:solidFill>
                  <a:srgbClr val="CC0000"/>
                </a:solidFill>
                <a:latin typeface="Arial" charset="0"/>
                <a:cs typeface="Arial" charset="0"/>
              </a:rPr>
              <a:t>PreparedStatement</a:t>
            </a:r>
            <a:r>
              <a:rPr lang="en-US" dirty="0" smtClean="0">
                <a:solidFill>
                  <a:srgbClr val="CC0000"/>
                </a:solidFill>
                <a:latin typeface="Arial" charset="0"/>
                <a:cs typeface="Arial" charset="0"/>
              </a:rPr>
              <a:t> </a:t>
            </a:r>
            <a:r>
              <a:rPr lang="en-US" dirty="0" err="1">
                <a:solidFill>
                  <a:srgbClr val="CC0000"/>
                </a:solidFill>
                <a:latin typeface="Arial" charset="0"/>
                <a:cs typeface="Arial" charset="0"/>
              </a:rPr>
              <a:t>pstmt</a:t>
            </a:r>
            <a:r>
              <a:rPr lang="en-US" dirty="0">
                <a:solidFill>
                  <a:srgbClr val="CC0000"/>
                </a:solidFill>
                <a:latin typeface="Arial" charset="0"/>
                <a:cs typeface="Arial" charset="0"/>
              </a:rPr>
              <a:t> </a:t>
            </a:r>
            <a:r>
              <a:rPr lang="en-US" dirty="0" smtClean="0">
                <a:solidFill>
                  <a:srgbClr val="CC0000"/>
                </a:solidFill>
                <a:latin typeface="Arial" charset="0"/>
                <a:cs typeface="Arial" charset="0"/>
              </a:rPr>
              <a:t>=</a:t>
            </a:r>
            <a:r>
              <a:rPr lang="id-ID" dirty="0" smtClean="0">
                <a:solidFill>
                  <a:srgbClr val="CC0000"/>
                </a:solidFill>
                <a:latin typeface="Arial" charset="0"/>
                <a:cs typeface="Arial" charset="0"/>
              </a:rPr>
              <a:t> </a:t>
            </a:r>
            <a:r>
              <a:rPr lang="en-US" dirty="0" err="1" smtClean="0">
                <a:solidFill>
                  <a:srgbClr val="CC0000"/>
                </a:solidFill>
                <a:latin typeface="Arial" charset="0"/>
                <a:cs typeface="Arial" charset="0"/>
              </a:rPr>
              <a:t>con.prepareStatement</a:t>
            </a:r>
            <a:r>
              <a:rPr lang="en-US" dirty="0" smtClean="0">
                <a:solidFill>
                  <a:srgbClr val="CC0000"/>
                </a:solidFill>
                <a:latin typeface="Arial" charset="0"/>
                <a:cs typeface="Arial" charset="0"/>
              </a:rPr>
              <a:t>(</a:t>
            </a:r>
            <a:r>
              <a:rPr lang="en-US" dirty="0" err="1" smtClean="0">
                <a:solidFill>
                  <a:srgbClr val="9900CC"/>
                </a:solidFill>
                <a:latin typeface="Arial" charset="0"/>
                <a:cs typeface="Arial" charset="0"/>
              </a:rPr>
              <a:t>queryStr</a:t>
            </a:r>
            <a:r>
              <a:rPr lang="en-US" dirty="0">
                <a:solidFill>
                  <a:srgbClr val="CC0000"/>
                </a:solidFill>
                <a:latin typeface="Arial" charset="0"/>
                <a:cs typeface="Arial" charset="0"/>
              </a:rPr>
              <a:t>);</a:t>
            </a: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  <a:buSzTx/>
            </a:pPr>
            <a:endParaRPr lang="en-US" dirty="0">
              <a:solidFill>
                <a:srgbClr val="CC0000"/>
              </a:solidFill>
              <a:latin typeface="Arial" charset="0"/>
              <a:cs typeface="Arial" charset="0"/>
            </a:endParaRP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  <a:buSzTx/>
            </a:pPr>
            <a:r>
              <a:rPr lang="en-US" dirty="0" err="1">
                <a:solidFill>
                  <a:srgbClr val="CC0000"/>
                </a:solidFill>
                <a:latin typeface="Arial" charset="0"/>
                <a:cs typeface="Arial" charset="0"/>
              </a:rPr>
              <a:t>pstmt.setString</a:t>
            </a:r>
            <a:r>
              <a:rPr lang="en-US" dirty="0">
                <a:solidFill>
                  <a:srgbClr val="CC0000"/>
                </a:solidFill>
                <a:latin typeface="Arial" charset="0"/>
                <a:cs typeface="Arial" charset="0"/>
              </a:rPr>
              <a:t>(</a:t>
            </a:r>
            <a:r>
              <a:rPr lang="en-US" dirty="0">
                <a:solidFill>
                  <a:srgbClr val="009999"/>
                </a:solidFill>
                <a:latin typeface="Arial" charset="0"/>
                <a:cs typeface="Arial" charset="0"/>
              </a:rPr>
              <a:t>1</a:t>
            </a:r>
            <a:r>
              <a:rPr lang="en-US" dirty="0">
                <a:solidFill>
                  <a:srgbClr val="CC0000"/>
                </a:solidFill>
                <a:latin typeface="Arial" charset="0"/>
                <a:cs typeface="Arial" charset="0"/>
              </a:rPr>
              <a:t>,</a:t>
            </a:r>
            <a:r>
              <a:rPr lang="en-US" dirty="0">
                <a:solidFill>
                  <a:schemeClr val="tx2"/>
                </a:solidFill>
                <a:latin typeface="Arial" charset="0"/>
                <a:cs typeface="Arial" charset="0"/>
              </a:rPr>
              <a:t> </a:t>
            </a:r>
            <a:r>
              <a:rPr lang="en-US" dirty="0" smtClean="0">
                <a:solidFill>
                  <a:srgbClr val="0066FF"/>
                </a:solidFill>
                <a:latin typeface="Arial" charset="0"/>
                <a:cs typeface="Arial" charset="0"/>
              </a:rPr>
              <a:t>“</a:t>
            </a:r>
            <a:r>
              <a:rPr lang="id-ID" dirty="0" smtClean="0">
                <a:solidFill>
                  <a:srgbClr val="0066FF"/>
                </a:solidFill>
                <a:latin typeface="Arial" charset="0"/>
                <a:cs typeface="Arial" charset="0"/>
              </a:rPr>
              <a:t>Jaka</a:t>
            </a:r>
            <a:r>
              <a:rPr lang="en-US" dirty="0" smtClean="0">
                <a:solidFill>
                  <a:srgbClr val="0066FF"/>
                </a:solidFill>
                <a:latin typeface="Arial" charset="0"/>
                <a:cs typeface="Arial" charset="0"/>
              </a:rPr>
              <a:t>"</a:t>
            </a:r>
            <a:r>
              <a:rPr lang="en-US" dirty="0" smtClean="0">
                <a:solidFill>
                  <a:srgbClr val="CC0000"/>
                </a:solidFill>
                <a:latin typeface="Arial" charset="0"/>
                <a:cs typeface="Arial" charset="0"/>
              </a:rPr>
              <a:t>);</a:t>
            </a:r>
            <a:endParaRPr lang="en-US" dirty="0">
              <a:solidFill>
                <a:srgbClr val="CC0000"/>
              </a:solidFill>
              <a:latin typeface="Arial" charset="0"/>
              <a:cs typeface="Arial" charset="0"/>
            </a:endParaRP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  <a:buSzTx/>
            </a:pPr>
            <a:r>
              <a:rPr lang="en-US" dirty="0" err="1">
                <a:solidFill>
                  <a:srgbClr val="CC0000"/>
                </a:solidFill>
                <a:latin typeface="Arial" charset="0"/>
                <a:cs typeface="Arial" charset="0"/>
              </a:rPr>
              <a:t>pstmt.setInt</a:t>
            </a:r>
            <a:r>
              <a:rPr lang="en-US" dirty="0">
                <a:solidFill>
                  <a:srgbClr val="CC0000"/>
                </a:solidFill>
                <a:latin typeface="Arial" charset="0"/>
                <a:cs typeface="Arial" charset="0"/>
              </a:rPr>
              <a:t>(</a:t>
            </a:r>
            <a:r>
              <a:rPr lang="en-US" dirty="0">
                <a:solidFill>
                  <a:srgbClr val="996633"/>
                </a:solidFill>
                <a:latin typeface="Arial" charset="0"/>
                <a:cs typeface="Arial" charset="0"/>
              </a:rPr>
              <a:t>2</a:t>
            </a:r>
            <a:r>
              <a:rPr lang="en-US" dirty="0">
                <a:solidFill>
                  <a:srgbClr val="CC0000"/>
                </a:solidFill>
                <a:latin typeface="Arial" charset="0"/>
                <a:cs typeface="Arial" charset="0"/>
              </a:rPr>
              <a:t>, 26000);</a:t>
            </a: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  <a:buSzTx/>
            </a:pPr>
            <a:endParaRPr lang="en-US" dirty="0">
              <a:solidFill>
                <a:srgbClr val="CC0000"/>
              </a:solidFill>
              <a:latin typeface="Arial" charset="0"/>
              <a:cs typeface="Arial" charset="0"/>
            </a:endParaRP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  <a:buSzTx/>
            </a:pPr>
            <a:r>
              <a:rPr lang="en-US" dirty="0" err="1">
                <a:solidFill>
                  <a:srgbClr val="CC0000"/>
                </a:solidFill>
                <a:latin typeface="Arial" charset="0"/>
                <a:cs typeface="Arial" charset="0"/>
              </a:rPr>
              <a:t>ResultSet</a:t>
            </a:r>
            <a:r>
              <a:rPr lang="en-US" dirty="0">
                <a:solidFill>
                  <a:srgbClr val="CC0000"/>
                </a:solidFill>
                <a:latin typeface="Arial" charset="0"/>
                <a:cs typeface="Arial" charset="0"/>
              </a:rPr>
              <a:t> </a:t>
            </a:r>
            <a:r>
              <a:rPr lang="en-US" dirty="0" err="1">
                <a:solidFill>
                  <a:srgbClr val="CC0000"/>
                </a:solidFill>
                <a:latin typeface="Arial" charset="0"/>
                <a:cs typeface="Arial" charset="0"/>
              </a:rPr>
              <a:t>rs</a:t>
            </a:r>
            <a:r>
              <a:rPr lang="en-US" dirty="0">
                <a:solidFill>
                  <a:srgbClr val="CC0000"/>
                </a:solidFill>
                <a:latin typeface="Arial" charset="0"/>
                <a:cs typeface="Arial" charset="0"/>
              </a:rPr>
              <a:t> = </a:t>
            </a:r>
            <a:r>
              <a:rPr lang="en-US" dirty="0" err="1">
                <a:solidFill>
                  <a:srgbClr val="CC0000"/>
                </a:solidFill>
                <a:latin typeface="Arial" charset="0"/>
                <a:cs typeface="Arial" charset="0"/>
              </a:rPr>
              <a:t>pstmt.executeQuery</a:t>
            </a:r>
            <a:r>
              <a:rPr lang="en-US" dirty="0">
                <a:solidFill>
                  <a:srgbClr val="CC0000"/>
                </a:solidFill>
                <a:latin typeface="Arial" charset="0"/>
                <a:cs typeface="Arial" charset="0"/>
              </a:rPr>
              <a:t>();	</a:t>
            </a:r>
            <a:endParaRPr lang="id-ID" dirty="0" smtClean="0">
              <a:solidFill>
                <a:srgbClr val="CC0000"/>
              </a:solidFill>
              <a:latin typeface="Arial" charset="0"/>
              <a:cs typeface="Arial" charset="0"/>
            </a:endParaRP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  <a:buSzTx/>
            </a:pPr>
            <a:endParaRPr lang="en-US" dirty="0">
              <a:solidFill>
                <a:srgbClr val="CC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767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C3E91-ED0A-4792-96E7-F073C9BF2985}" type="slidenum">
              <a:rPr lang="ar-SA"/>
              <a:pPr/>
              <a:t>21</a:t>
            </a:fld>
            <a:endParaRPr lang="en-US"/>
          </a:p>
        </p:txBody>
      </p:sp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274320"/>
            <a:ext cx="7790688" cy="1143000"/>
          </a:xfrm>
        </p:spPr>
        <p:txBody>
          <a:bodyPr/>
          <a:lstStyle/>
          <a:p>
            <a:r>
              <a:rPr lang="en-US" dirty="0"/>
              <a:t>Updating with </a:t>
            </a:r>
            <a:r>
              <a:rPr lang="en-US" sz="3200" dirty="0" err="1">
                <a:latin typeface="Arial" charset="0"/>
              </a:rPr>
              <a:t>PreparedStatement</a:t>
            </a:r>
            <a:endParaRPr lang="en-US" sz="3200" dirty="0">
              <a:latin typeface="Arial" charset="0"/>
            </a:endParaRPr>
          </a:p>
        </p:txBody>
      </p:sp>
      <p:sp>
        <p:nvSpPr>
          <p:cNvPr id="112643" name="Text Box 3"/>
          <p:cNvSpPr txBox="1">
            <a:spLocks noChangeArrowheads="1"/>
          </p:cNvSpPr>
          <p:nvPr/>
        </p:nvSpPr>
        <p:spPr bwMode="auto">
          <a:xfrm>
            <a:off x="1143000" y="1600200"/>
            <a:ext cx="7010400" cy="402571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lnSpc>
                <a:spcPct val="100000"/>
              </a:lnSpc>
              <a:spcBef>
                <a:spcPct val="20000"/>
              </a:spcBef>
              <a:buSzTx/>
            </a:pPr>
            <a:r>
              <a:rPr lang="en-US" dirty="0">
                <a:solidFill>
                  <a:srgbClr val="CC0000"/>
                </a:solidFill>
                <a:latin typeface="Arial" charset="0"/>
                <a:cs typeface="Arial" charset="0"/>
              </a:rPr>
              <a:t>String </a:t>
            </a:r>
            <a:r>
              <a:rPr lang="en-US" dirty="0" err="1">
                <a:solidFill>
                  <a:srgbClr val="CC0000"/>
                </a:solidFill>
                <a:latin typeface="Arial" charset="0"/>
                <a:cs typeface="Arial" charset="0"/>
              </a:rPr>
              <a:t>deleteStr</a:t>
            </a:r>
            <a:r>
              <a:rPr lang="en-US" dirty="0">
                <a:solidFill>
                  <a:srgbClr val="CC0000"/>
                </a:solidFill>
                <a:latin typeface="Arial" charset="0"/>
                <a:cs typeface="Arial" charset="0"/>
              </a:rPr>
              <a:t> = </a:t>
            </a: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  <a:buSzTx/>
            </a:pPr>
            <a:r>
              <a:rPr lang="en-US" dirty="0">
                <a:solidFill>
                  <a:schemeClr val="tx2"/>
                </a:solidFill>
                <a:latin typeface="Arial" charset="0"/>
                <a:cs typeface="Arial" charset="0"/>
              </a:rPr>
              <a:t>	</a:t>
            </a:r>
            <a:r>
              <a:rPr lang="en-US" dirty="0">
                <a:solidFill>
                  <a:srgbClr val="0066FF"/>
                </a:solidFill>
                <a:latin typeface="Arial" charset="0"/>
                <a:cs typeface="Arial" charset="0"/>
              </a:rPr>
              <a:t>“DELETE FROM </a:t>
            </a:r>
            <a:r>
              <a:rPr lang="id-ID" dirty="0" smtClean="0">
                <a:solidFill>
                  <a:srgbClr val="0066FF"/>
                </a:solidFill>
                <a:latin typeface="Arial" charset="0"/>
                <a:cs typeface="Arial" charset="0"/>
              </a:rPr>
              <a:t>mahasiswa</a:t>
            </a:r>
            <a:r>
              <a:rPr lang="en-US" dirty="0" smtClean="0">
                <a:solidFill>
                  <a:srgbClr val="0066FF"/>
                </a:solidFill>
                <a:latin typeface="Arial" charset="0"/>
                <a:cs typeface="Arial" charset="0"/>
              </a:rPr>
              <a:t> </a:t>
            </a:r>
            <a:r>
              <a:rPr lang="en-US" dirty="0">
                <a:solidFill>
                  <a:srgbClr val="0066FF"/>
                </a:solidFill>
                <a:latin typeface="Arial" charset="0"/>
                <a:cs typeface="Arial" charset="0"/>
              </a:rPr>
              <a:t>"</a:t>
            </a:r>
            <a:r>
              <a:rPr lang="en-US" dirty="0">
                <a:solidFill>
                  <a:schemeClr val="tx2"/>
                </a:solidFill>
                <a:latin typeface="Arial" charset="0"/>
                <a:cs typeface="Arial" charset="0"/>
              </a:rPr>
              <a:t> </a:t>
            </a:r>
            <a:r>
              <a:rPr lang="en-US" dirty="0">
                <a:solidFill>
                  <a:srgbClr val="CC0000"/>
                </a:solidFill>
                <a:latin typeface="Arial" charset="0"/>
                <a:cs typeface="Arial" charset="0"/>
              </a:rPr>
              <a:t>+</a:t>
            </a: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  <a:buSzTx/>
            </a:pPr>
            <a:r>
              <a:rPr lang="en-US" dirty="0">
                <a:solidFill>
                  <a:schemeClr val="tx2"/>
                </a:solidFill>
                <a:latin typeface="Arial" charset="0"/>
                <a:cs typeface="Arial" charset="0"/>
              </a:rPr>
              <a:t>	</a:t>
            </a:r>
            <a:r>
              <a:rPr lang="en-US" dirty="0">
                <a:solidFill>
                  <a:srgbClr val="0066FF"/>
                </a:solidFill>
                <a:latin typeface="Arial" charset="0"/>
                <a:cs typeface="Arial" charset="0"/>
              </a:rPr>
              <a:t>"WHERE </a:t>
            </a:r>
            <a:r>
              <a:rPr lang="id-ID" dirty="0" smtClean="0">
                <a:solidFill>
                  <a:srgbClr val="0066FF"/>
                </a:solidFill>
                <a:latin typeface="Arial" charset="0"/>
                <a:cs typeface="Arial" charset="0"/>
              </a:rPr>
              <a:t>nama</a:t>
            </a:r>
            <a:r>
              <a:rPr lang="en-US" dirty="0" smtClean="0">
                <a:solidFill>
                  <a:srgbClr val="0066FF"/>
                </a:solidFill>
                <a:latin typeface="Arial" charset="0"/>
                <a:cs typeface="Arial" charset="0"/>
              </a:rPr>
              <a:t> </a:t>
            </a:r>
            <a:r>
              <a:rPr lang="en-US" dirty="0">
                <a:solidFill>
                  <a:srgbClr val="0066FF"/>
                </a:solidFill>
                <a:latin typeface="Arial" charset="0"/>
                <a:cs typeface="Arial" charset="0"/>
              </a:rPr>
              <a:t>= ? and </a:t>
            </a:r>
            <a:r>
              <a:rPr lang="id-ID" dirty="0" smtClean="0">
                <a:solidFill>
                  <a:srgbClr val="0066FF"/>
                </a:solidFill>
                <a:latin typeface="Arial" charset="0"/>
                <a:cs typeface="Arial" charset="0"/>
              </a:rPr>
              <a:t>uangJajan</a:t>
            </a:r>
            <a:r>
              <a:rPr lang="en-US" dirty="0" smtClean="0">
                <a:solidFill>
                  <a:srgbClr val="0066FF"/>
                </a:solidFill>
                <a:latin typeface="Arial" charset="0"/>
                <a:cs typeface="Arial" charset="0"/>
              </a:rPr>
              <a:t> </a:t>
            </a:r>
            <a:r>
              <a:rPr lang="en-US" dirty="0">
                <a:solidFill>
                  <a:srgbClr val="0066FF"/>
                </a:solidFill>
                <a:latin typeface="Arial" charset="0"/>
                <a:cs typeface="Arial" charset="0"/>
              </a:rPr>
              <a:t>&gt; ?"</a:t>
            </a:r>
            <a:r>
              <a:rPr lang="en-US" dirty="0">
                <a:solidFill>
                  <a:srgbClr val="CC0000"/>
                </a:solidFill>
                <a:latin typeface="Arial" charset="0"/>
                <a:cs typeface="Arial" charset="0"/>
              </a:rPr>
              <a:t>;</a:t>
            </a:r>
            <a:r>
              <a:rPr lang="en-US" dirty="0">
                <a:solidFill>
                  <a:schemeClr val="tx2"/>
                </a:solidFill>
                <a:latin typeface="Arial" charset="0"/>
                <a:cs typeface="Arial" charset="0"/>
              </a:rPr>
              <a:t> 	</a:t>
            </a: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  <a:buSzTx/>
            </a:pPr>
            <a:endParaRPr lang="id-ID" dirty="0" smtClean="0">
              <a:solidFill>
                <a:schemeClr val="tx2"/>
              </a:solidFill>
              <a:latin typeface="Arial" charset="0"/>
              <a:cs typeface="Arial" charset="0"/>
            </a:endParaRP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  <a:buSzTx/>
            </a:pPr>
            <a:endParaRPr lang="en-US" dirty="0">
              <a:solidFill>
                <a:schemeClr val="tx2"/>
              </a:solidFill>
              <a:latin typeface="Arial" charset="0"/>
              <a:cs typeface="Arial" charset="0"/>
            </a:endParaRP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  <a:buSzTx/>
            </a:pPr>
            <a:r>
              <a:rPr lang="en-US" dirty="0" err="1" smtClean="0">
                <a:solidFill>
                  <a:srgbClr val="CC0000"/>
                </a:solidFill>
                <a:latin typeface="Arial" charset="0"/>
                <a:cs typeface="Arial" charset="0"/>
              </a:rPr>
              <a:t>PreparedStatement</a:t>
            </a:r>
            <a:r>
              <a:rPr lang="en-US" dirty="0" smtClean="0">
                <a:solidFill>
                  <a:srgbClr val="CC0000"/>
                </a:solidFill>
                <a:latin typeface="Arial" charset="0"/>
                <a:cs typeface="Arial" charset="0"/>
              </a:rPr>
              <a:t> </a:t>
            </a:r>
            <a:r>
              <a:rPr lang="en-US" dirty="0" err="1">
                <a:solidFill>
                  <a:srgbClr val="CC0000"/>
                </a:solidFill>
                <a:latin typeface="Arial" charset="0"/>
                <a:cs typeface="Arial" charset="0"/>
              </a:rPr>
              <a:t>pstmt</a:t>
            </a:r>
            <a:r>
              <a:rPr lang="en-US" dirty="0">
                <a:solidFill>
                  <a:srgbClr val="CC0000"/>
                </a:solidFill>
                <a:latin typeface="Arial" charset="0"/>
                <a:cs typeface="Arial" charset="0"/>
              </a:rPr>
              <a:t> </a:t>
            </a:r>
            <a:r>
              <a:rPr lang="en-US" dirty="0" smtClean="0">
                <a:solidFill>
                  <a:srgbClr val="CC0000"/>
                </a:solidFill>
                <a:latin typeface="Arial" charset="0"/>
                <a:cs typeface="Arial" charset="0"/>
              </a:rPr>
              <a:t>=</a:t>
            </a:r>
            <a:r>
              <a:rPr lang="id-ID" dirty="0" smtClean="0">
                <a:solidFill>
                  <a:srgbClr val="CC0000"/>
                </a:solidFill>
                <a:latin typeface="Arial" charset="0"/>
                <a:cs typeface="Arial" charset="0"/>
              </a:rPr>
              <a:t> </a:t>
            </a:r>
            <a:r>
              <a:rPr lang="en-US" dirty="0" err="1" smtClean="0">
                <a:solidFill>
                  <a:srgbClr val="CC0000"/>
                </a:solidFill>
                <a:latin typeface="Arial" charset="0"/>
                <a:cs typeface="Arial" charset="0"/>
              </a:rPr>
              <a:t>con.prepareStatement</a:t>
            </a:r>
            <a:r>
              <a:rPr lang="en-US" dirty="0" smtClean="0">
                <a:solidFill>
                  <a:srgbClr val="CC0000"/>
                </a:solidFill>
                <a:latin typeface="Arial" charset="0"/>
                <a:cs typeface="Arial" charset="0"/>
              </a:rPr>
              <a:t>(</a:t>
            </a:r>
            <a:r>
              <a:rPr lang="en-US" dirty="0" err="1" smtClean="0">
                <a:solidFill>
                  <a:srgbClr val="CC0000"/>
                </a:solidFill>
                <a:latin typeface="Arial" charset="0"/>
                <a:cs typeface="Arial" charset="0"/>
              </a:rPr>
              <a:t>deleteStr</a:t>
            </a:r>
            <a:r>
              <a:rPr lang="en-US" dirty="0">
                <a:solidFill>
                  <a:srgbClr val="CC0000"/>
                </a:solidFill>
                <a:latin typeface="Arial" charset="0"/>
                <a:cs typeface="Arial" charset="0"/>
              </a:rPr>
              <a:t>);</a:t>
            </a: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  <a:buSzTx/>
            </a:pPr>
            <a:endParaRPr lang="en-US" dirty="0">
              <a:solidFill>
                <a:srgbClr val="CC0000"/>
              </a:solidFill>
              <a:latin typeface="Arial" charset="0"/>
              <a:cs typeface="Arial" charset="0"/>
            </a:endParaRP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  <a:buSzTx/>
            </a:pPr>
            <a:r>
              <a:rPr lang="en-US" dirty="0" err="1">
                <a:solidFill>
                  <a:srgbClr val="CC0000"/>
                </a:solidFill>
                <a:latin typeface="Arial" charset="0"/>
                <a:cs typeface="Arial" charset="0"/>
              </a:rPr>
              <a:t>pstmt.setString</a:t>
            </a:r>
            <a:r>
              <a:rPr lang="en-US" dirty="0">
                <a:solidFill>
                  <a:srgbClr val="CC0000"/>
                </a:solidFill>
                <a:latin typeface="Arial" charset="0"/>
                <a:cs typeface="Arial" charset="0"/>
              </a:rPr>
              <a:t>(1, </a:t>
            </a:r>
            <a:r>
              <a:rPr lang="en-US" dirty="0" smtClean="0">
                <a:solidFill>
                  <a:srgbClr val="0066FF"/>
                </a:solidFill>
                <a:latin typeface="Arial" charset="0"/>
                <a:cs typeface="Arial" charset="0"/>
              </a:rPr>
              <a:t>“</a:t>
            </a:r>
            <a:r>
              <a:rPr lang="id-ID" dirty="0" smtClean="0">
                <a:solidFill>
                  <a:srgbClr val="0066FF"/>
                </a:solidFill>
                <a:latin typeface="Arial" charset="0"/>
                <a:cs typeface="Arial" charset="0"/>
              </a:rPr>
              <a:t>Jaka</a:t>
            </a:r>
            <a:r>
              <a:rPr lang="en-US" dirty="0" smtClean="0">
                <a:solidFill>
                  <a:srgbClr val="0066FF"/>
                </a:solidFill>
                <a:latin typeface="Arial" charset="0"/>
                <a:cs typeface="Arial" charset="0"/>
              </a:rPr>
              <a:t>"</a:t>
            </a:r>
            <a:r>
              <a:rPr lang="en-US" dirty="0" smtClean="0">
                <a:solidFill>
                  <a:srgbClr val="CC0000"/>
                </a:solidFill>
                <a:latin typeface="Arial" charset="0"/>
                <a:cs typeface="Arial" charset="0"/>
              </a:rPr>
              <a:t>);</a:t>
            </a:r>
            <a:endParaRPr lang="en-US" dirty="0">
              <a:solidFill>
                <a:srgbClr val="CC0000"/>
              </a:solidFill>
              <a:latin typeface="Arial" charset="0"/>
              <a:cs typeface="Arial" charset="0"/>
            </a:endParaRP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  <a:buSzTx/>
            </a:pPr>
            <a:r>
              <a:rPr lang="en-US" dirty="0" err="1">
                <a:solidFill>
                  <a:srgbClr val="CC0000"/>
                </a:solidFill>
                <a:latin typeface="Arial" charset="0"/>
                <a:cs typeface="Arial" charset="0"/>
              </a:rPr>
              <a:t>pstmt.setDouble</a:t>
            </a:r>
            <a:r>
              <a:rPr lang="en-US" dirty="0">
                <a:solidFill>
                  <a:srgbClr val="CC0000"/>
                </a:solidFill>
                <a:latin typeface="Arial" charset="0"/>
                <a:cs typeface="Arial" charset="0"/>
              </a:rPr>
              <a:t>(2, 26000);</a:t>
            </a: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  <a:buSzTx/>
            </a:pPr>
            <a:endParaRPr lang="en-US" dirty="0">
              <a:solidFill>
                <a:srgbClr val="CC0000"/>
              </a:solidFill>
              <a:latin typeface="Arial" charset="0"/>
              <a:cs typeface="Arial" charset="0"/>
            </a:endParaRP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  <a:buSzTx/>
            </a:pPr>
            <a:r>
              <a:rPr lang="en-US" dirty="0" err="1">
                <a:solidFill>
                  <a:srgbClr val="CC0000"/>
                </a:solidFill>
                <a:latin typeface="Arial" charset="0"/>
                <a:cs typeface="Arial" charset="0"/>
              </a:rPr>
              <a:t>int</a:t>
            </a:r>
            <a:r>
              <a:rPr lang="en-US" dirty="0">
                <a:solidFill>
                  <a:srgbClr val="CC0000"/>
                </a:solidFill>
                <a:latin typeface="Arial" charset="0"/>
                <a:cs typeface="Arial" charset="0"/>
              </a:rPr>
              <a:t> </a:t>
            </a:r>
            <a:r>
              <a:rPr lang="en-US" dirty="0" err="1">
                <a:solidFill>
                  <a:srgbClr val="CC0000"/>
                </a:solidFill>
                <a:latin typeface="Arial" charset="0"/>
                <a:cs typeface="Arial" charset="0"/>
              </a:rPr>
              <a:t>delnum</a:t>
            </a:r>
            <a:r>
              <a:rPr lang="en-US" dirty="0">
                <a:solidFill>
                  <a:srgbClr val="CC0000"/>
                </a:solidFill>
                <a:latin typeface="Arial" charset="0"/>
                <a:cs typeface="Arial" charset="0"/>
              </a:rPr>
              <a:t> = </a:t>
            </a:r>
            <a:r>
              <a:rPr lang="en-US" dirty="0" err="1">
                <a:solidFill>
                  <a:srgbClr val="CC0000"/>
                </a:solidFill>
                <a:latin typeface="Arial" charset="0"/>
                <a:cs typeface="Arial" charset="0"/>
              </a:rPr>
              <a:t>pstmt.executeUpdate</a:t>
            </a:r>
            <a:r>
              <a:rPr lang="en-US" dirty="0" smtClean="0">
                <a:solidFill>
                  <a:srgbClr val="CC0000"/>
                </a:solidFill>
                <a:latin typeface="Arial" charset="0"/>
                <a:cs typeface="Arial" charset="0"/>
              </a:rPr>
              <a:t>();</a:t>
            </a:r>
            <a:endParaRPr lang="id-ID" dirty="0" smtClean="0">
              <a:solidFill>
                <a:srgbClr val="CC0000"/>
              </a:solidFill>
              <a:latin typeface="Arial" charset="0"/>
              <a:cs typeface="Arial" charset="0"/>
            </a:endParaRP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  <a:buSzTx/>
            </a:pPr>
            <a:r>
              <a:rPr lang="en-US" dirty="0">
                <a:solidFill>
                  <a:srgbClr val="CC0000"/>
                </a:solidFill>
                <a:latin typeface="Arial" charset="0"/>
                <a:cs typeface="Arial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007356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/>
              <a:t>5. JDBC : Mengeksekusi Query</a:t>
            </a:r>
            <a:endParaRPr lang="en-US"/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100"/>
              <a:t>Memanfaatkan object Statement untuk memproses query.</a:t>
            </a:r>
          </a:p>
          <a:p>
            <a:pPr>
              <a:lnSpc>
                <a:spcPct val="90000"/>
              </a:lnSpc>
            </a:pPr>
            <a:r>
              <a:rPr lang="en-US" sz="2100"/>
              <a:t>Cara: memanggil method executeQuery() dari object Statement. </a:t>
            </a:r>
            <a:r>
              <a:rPr lang="en-US" sz="2100">
                <a:sym typeface="Wingdings" pitchFamily="2" charset="2"/>
              </a:rPr>
              <a:t></a:t>
            </a:r>
            <a:r>
              <a:rPr lang="en-US" sz="2100"/>
              <a:t> memberikan return value bertipe ResulSet</a:t>
            </a:r>
          </a:p>
          <a:p>
            <a:pPr>
              <a:lnSpc>
                <a:spcPct val="90000"/>
              </a:lnSpc>
            </a:pPr>
            <a:r>
              <a:rPr lang="en-US" sz="2100"/>
              <a:t>Returns: ResulSet.</a:t>
            </a:r>
          </a:p>
          <a:p>
            <a:pPr>
              <a:lnSpc>
                <a:spcPct val="90000"/>
              </a:lnSpc>
            </a:pPr>
            <a:endParaRPr lang="en-US" sz="210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100"/>
              <a:t>	String sql=“select col1, col2, col3 from sometable”;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100"/>
              <a:t>	ResultSet rs=</a:t>
            </a:r>
            <a:r>
              <a:rPr lang="en-US" sz="2100" b="1"/>
              <a:t>statement.executeQuery(sql);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100" b="1"/>
          </a:p>
          <a:p>
            <a:pPr>
              <a:lnSpc>
                <a:spcPct val="90000"/>
              </a:lnSpc>
            </a:pPr>
            <a:r>
              <a:rPr lang="en-US" sz="2100"/>
              <a:t>Note : Untuk memodifikasi database, gunakan statement.executeUpdate(sql); yang mendukung string sql UPDATE, INSERT INTO, DELETE</a:t>
            </a:r>
          </a:p>
          <a:p>
            <a:pPr>
              <a:lnSpc>
                <a:spcPct val="90000"/>
              </a:lnSpc>
            </a:pPr>
            <a:endParaRPr lang="en-US" sz="210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AND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05076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05431-057D-4238-959D-920CFE68249E}" type="slidenum">
              <a:rPr lang="ar-SA"/>
              <a:pPr/>
              <a:t>23</a:t>
            </a:fld>
            <a:endParaRPr lang="en-US"/>
          </a:p>
        </p:txBody>
      </p:sp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7924800" cy="838200"/>
          </a:xfrm>
        </p:spPr>
        <p:txBody>
          <a:bodyPr>
            <a:normAutofit/>
          </a:bodyPr>
          <a:lstStyle/>
          <a:p>
            <a:r>
              <a:rPr lang="en-US" dirty="0"/>
              <a:t>Statements vs. </a:t>
            </a:r>
            <a:r>
              <a:rPr lang="en-US" dirty="0" err="1" smtClean="0"/>
              <a:t>PreparedStatements</a:t>
            </a:r>
            <a:endParaRPr lang="en-US" dirty="0"/>
          </a:p>
        </p:txBody>
      </p:sp>
      <p:sp>
        <p:nvSpPr>
          <p:cNvPr id="122884" name="Text Box 4"/>
          <p:cNvSpPr txBox="1">
            <a:spLocks noChangeArrowheads="1"/>
          </p:cNvSpPr>
          <p:nvPr/>
        </p:nvSpPr>
        <p:spPr bwMode="auto">
          <a:xfrm>
            <a:off x="381000" y="2286000"/>
            <a:ext cx="8458200" cy="136652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lnSpc>
                <a:spcPct val="100000"/>
              </a:lnSpc>
              <a:spcBef>
                <a:spcPct val="20000"/>
              </a:spcBef>
              <a:buSzTx/>
            </a:pPr>
            <a:r>
              <a:rPr lang="en-US" dirty="0">
                <a:solidFill>
                  <a:srgbClr val="CC0000"/>
                </a:solidFill>
                <a:latin typeface="Arial" charset="0"/>
                <a:cs typeface="Arial" charset="0"/>
              </a:rPr>
              <a:t>String</a:t>
            </a:r>
            <a:r>
              <a:rPr lang="en-US" dirty="0">
                <a:solidFill>
                  <a:srgbClr val="9900CC"/>
                </a:solidFill>
                <a:latin typeface="Arial" charset="0"/>
                <a:cs typeface="Arial" charset="0"/>
              </a:rPr>
              <a:t> </a:t>
            </a:r>
            <a:r>
              <a:rPr lang="en-US" dirty="0" err="1">
                <a:solidFill>
                  <a:srgbClr val="9900CC"/>
                </a:solidFill>
                <a:latin typeface="Arial" charset="0"/>
                <a:cs typeface="Arial" charset="0"/>
              </a:rPr>
              <a:t>val</a:t>
            </a:r>
            <a:r>
              <a:rPr lang="en-US" dirty="0">
                <a:solidFill>
                  <a:srgbClr val="CC0000"/>
                </a:solidFill>
                <a:latin typeface="Arial" charset="0"/>
                <a:cs typeface="Arial" charset="0"/>
              </a:rPr>
              <a:t> =</a:t>
            </a:r>
            <a:r>
              <a:rPr lang="en-US" dirty="0">
                <a:solidFill>
                  <a:schemeClr val="tx2"/>
                </a:solidFill>
                <a:latin typeface="Arial" charset="0"/>
                <a:cs typeface="Arial" charset="0"/>
              </a:rPr>
              <a:t> </a:t>
            </a:r>
            <a:r>
              <a:rPr lang="en-US" dirty="0">
                <a:solidFill>
                  <a:srgbClr val="0066FF"/>
                </a:solidFill>
                <a:latin typeface="Arial" charset="0"/>
                <a:cs typeface="Arial" charset="0"/>
              </a:rPr>
              <a:t>"</a:t>
            </a:r>
            <a:r>
              <a:rPr lang="en-US" dirty="0" err="1">
                <a:solidFill>
                  <a:srgbClr val="0066FF"/>
                </a:solidFill>
                <a:latin typeface="Arial" charset="0"/>
                <a:cs typeface="Arial" charset="0"/>
              </a:rPr>
              <a:t>abc</a:t>
            </a:r>
            <a:r>
              <a:rPr lang="en-US" dirty="0">
                <a:solidFill>
                  <a:srgbClr val="0066FF"/>
                </a:solidFill>
                <a:latin typeface="Arial" charset="0"/>
                <a:cs typeface="Arial" charset="0"/>
              </a:rPr>
              <a:t>"</a:t>
            </a:r>
            <a:r>
              <a:rPr lang="en-US" dirty="0">
                <a:solidFill>
                  <a:srgbClr val="CC0000"/>
                </a:solidFill>
                <a:latin typeface="Arial" charset="0"/>
                <a:cs typeface="Arial" charset="0"/>
              </a:rPr>
              <a:t>;</a:t>
            </a: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  <a:buSzTx/>
            </a:pPr>
            <a:r>
              <a:rPr lang="en-US" dirty="0" err="1">
                <a:solidFill>
                  <a:srgbClr val="CC0000"/>
                </a:solidFill>
                <a:latin typeface="Arial" charset="0"/>
                <a:cs typeface="Arial" charset="0"/>
              </a:rPr>
              <a:t>PreparedStatement</a:t>
            </a:r>
            <a:r>
              <a:rPr lang="en-US" dirty="0">
                <a:solidFill>
                  <a:srgbClr val="CC0000"/>
                </a:solidFill>
                <a:latin typeface="Arial" charset="0"/>
                <a:cs typeface="Arial" charset="0"/>
              </a:rPr>
              <a:t> </a:t>
            </a:r>
            <a:r>
              <a:rPr lang="en-US" dirty="0" err="1">
                <a:solidFill>
                  <a:srgbClr val="CC0000"/>
                </a:solidFill>
                <a:latin typeface="Arial" charset="0"/>
                <a:cs typeface="Arial" charset="0"/>
              </a:rPr>
              <a:t>pstmt</a:t>
            </a:r>
            <a:r>
              <a:rPr lang="en-US" dirty="0">
                <a:solidFill>
                  <a:srgbClr val="CC0000"/>
                </a:solidFill>
                <a:latin typeface="Arial" charset="0"/>
                <a:cs typeface="Arial" charset="0"/>
              </a:rPr>
              <a:t> =  </a:t>
            </a:r>
            <a:r>
              <a:rPr lang="en-US" dirty="0" err="1" smtClean="0">
                <a:solidFill>
                  <a:srgbClr val="CC0000"/>
                </a:solidFill>
                <a:latin typeface="Arial" charset="0"/>
                <a:cs typeface="Arial" charset="0"/>
              </a:rPr>
              <a:t>con.prepareStatement</a:t>
            </a:r>
            <a:r>
              <a:rPr lang="en-US" dirty="0">
                <a:solidFill>
                  <a:srgbClr val="CC0000"/>
                </a:solidFill>
                <a:latin typeface="Arial" charset="0"/>
                <a:cs typeface="Arial" charset="0"/>
              </a:rPr>
              <a:t>(</a:t>
            </a:r>
            <a:r>
              <a:rPr lang="en-US" dirty="0">
                <a:solidFill>
                  <a:srgbClr val="0066FF"/>
                </a:solidFill>
                <a:latin typeface="Arial" charset="0"/>
                <a:cs typeface="Arial" charset="0"/>
              </a:rPr>
              <a:t>"select * from R </a:t>
            </a:r>
            <a:r>
              <a:rPr lang="en-US" dirty="0" smtClean="0">
                <a:solidFill>
                  <a:srgbClr val="0066FF"/>
                </a:solidFill>
                <a:latin typeface="Arial" charset="0"/>
                <a:cs typeface="Arial" charset="0"/>
              </a:rPr>
              <a:t>where</a:t>
            </a:r>
            <a:r>
              <a:rPr lang="id-ID" dirty="0" smtClean="0">
                <a:solidFill>
                  <a:srgbClr val="0066FF"/>
                </a:solidFill>
                <a:latin typeface="Arial" charset="0"/>
                <a:cs typeface="Arial" charset="0"/>
              </a:rPr>
              <a:t> </a:t>
            </a:r>
            <a:r>
              <a:rPr lang="en-US" dirty="0" smtClean="0">
                <a:solidFill>
                  <a:srgbClr val="0066FF"/>
                </a:solidFill>
                <a:latin typeface="Arial" charset="0"/>
                <a:cs typeface="Arial" charset="0"/>
              </a:rPr>
              <a:t>A</a:t>
            </a:r>
            <a:r>
              <a:rPr lang="en-US" dirty="0">
                <a:solidFill>
                  <a:srgbClr val="0066FF"/>
                </a:solidFill>
                <a:latin typeface="Arial" charset="0"/>
                <a:cs typeface="Arial" charset="0"/>
              </a:rPr>
              <a:t>=?"</a:t>
            </a:r>
            <a:r>
              <a:rPr lang="en-US" dirty="0">
                <a:solidFill>
                  <a:srgbClr val="CC0000"/>
                </a:solidFill>
                <a:latin typeface="Arial" charset="0"/>
                <a:cs typeface="Arial" charset="0"/>
              </a:rPr>
              <a:t>);</a:t>
            </a: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  <a:buSzTx/>
            </a:pPr>
            <a:r>
              <a:rPr lang="en-US" dirty="0" err="1">
                <a:solidFill>
                  <a:srgbClr val="CC0000"/>
                </a:solidFill>
                <a:latin typeface="Arial" charset="0"/>
                <a:cs typeface="Arial" charset="0"/>
              </a:rPr>
              <a:t>pstmt.setString</a:t>
            </a:r>
            <a:r>
              <a:rPr lang="en-US" dirty="0">
                <a:solidFill>
                  <a:srgbClr val="CC0000"/>
                </a:solidFill>
                <a:latin typeface="Arial" charset="0"/>
                <a:cs typeface="Arial" charset="0"/>
              </a:rPr>
              <a:t>(1, </a:t>
            </a:r>
            <a:r>
              <a:rPr lang="en-US" dirty="0" err="1">
                <a:solidFill>
                  <a:srgbClr val="9900CC"/>
                </a:solidFill>
                <a:latin typeface="Arial" charset="0"/>
                <a:cs typeface="Arial" charset="0"/>
              </a:rPr>
              <a:t>val</a:t>
            </a:r>
            <a:r>
              <a:rPr lang="en-US" dirty="0">
                <a:solidFill>
                  <a:srgbClr val="CC0000"/>
                </a:solidFill>
                <a:latin typeface="Arial" charset="0"/>
                <a:cs typeface="Arial" charset="0"/>
              </a:rPr>
              <a:t>);</a:t>
            </a: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  <a:buSzTx/>
            </a:pPr>
            <a:r>
              <a:rPr lang="en-US" dirty="0" err="1">
                <a:solidFill>
                  <a:srgbClr val="CC0000"/>
                </a:solidFill>
                <a:latin typeface="Arial" charset="0"/>
                <a:cs typeface="Arial" charset="0"/>
              </a:rPr>
              <a:t>ResultSet</a:t>
            </a:r>
            <a:r>
              <a:rPr lang="en-US" dirty="0">
                <a:solidFill>
                  <a:srgbClr val="CC0000"/>
                </a:solidFill>
                <a:latin typeface="Arial" charset="0"/>
                <a:cs typeface="Arial" charset="0"/>
              </a:rPr>
              <a:t> </a:t>
            </a:r>
            <a:r>
              <a:rPr lang="en-US" dirty="0" err="1">
                <a:solidFill>
                  <a:srgbClr val="CC0000"/>
                </a:solidFill>
                <a:latin typeface="Arial" charset="0"/>
                <a:cs typeface="Arial" charset="0"/>
              </a:rPr>
              <a:t>rs</a:t>
            </a:r>
            <a:r>
              <a:rPr lang="en-US" dirty="0">
                <a:solidFill>
                  <a:srgbClr val="CC0000"/>
                </a:solidFill>
                <a:latin typeface="Arial" charset="0"/>
                <a:cs typeface="Arial" charset="0"/>
              </a:rPr>
              <a:t> =  </a:t>
            </a:r>
            <a:r>
              <a:rPr lang="en-US" dirty="0" err="1">
                <a:solidFill>
                  <a:srgbClr val="CC0000"/>
                </a:solidFill>
                <a:latin typeface="Arial" charset="0"/>
                <a:cs typeface="Arial" charset="0"/>
              </a:rPr>
              <a:t>pstmt.executeQuery</a:t>
            </a:r>
            <a:r>
              <a:rPr lang="en-US" dirty="0">
                <a:solidFill>
                  <a:srgbClr val="CC0000"/>
                </a:solidFill>
                <a:latin typeface="Arial" charset="0"/>
                <a:cs typeface="Arial" charset="0"/>
              </a:rPr>
              <a:t>();	</a:t>
            </a:r>
          </a:p>
        </p:txBody>
      </p:sp>
      <p:sp>
        <p:nvSpPr>
          <p:cNvPr id="122885" name="Text Box 5"/>
          <p:cNvSpPr txBox="1">
            <a:spLocks noChangeArrowheads="1"/>
          </p:cNvSpPr>
          <p:nvPr/>
        </p:nvSpPr>
        <p:spPr bwMode="auto">
          <a:xfrm>
            <a:off x="381000" y="4648200"/>
            <a:ext cx="8458200" cy="103412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lnSpc>
                <a:spcPct val="100000"/>
              </a:lnSpc>
              <a:spcBef>
                <a:spcPct val="20000"/>
              </a:spcBef>
              <a:buSzTx/>
            </a:pPr>
            <a:r>
              <a:rPr lang="en-US" dirty="0">
                <a:solidFill>
                  <a:srgbClr val="CC0000"/>
                </a:solidFill>
                <a:latin typeface="Arial" charset="0"/>
                <a:cs typeface="Arial" charset="0"/>
              </a:rPr>
              <a:t>String </a:t>
            </a:r>
            <a:r>
              <a:rPr lang="en-US" dirty="0" err="1">
                <a:solidFill>
                  <a:srgbClr val="CC0000"/>
                </a:solidFill>
                <a:latin typeface="Arial" charset="0"/>
                <a:cs typeface="Arial" charset="0"/>
              </a:rPr>
              <a:t>val</a:t>
            </a:r>
            <a:r>
              <a:rPr lang="en-US" dirty="0">
                <a:solidFill>
                  <a:srgbClr val="CC0000"/>
                </a:solidFill>
                <a:latin typeface="Arial" charset="0"/>
                <a:cs typeface="Arial" charset="0"/>
              </a:rPr>
              <a:t> =</a:t>
            </a:r>
            <a:r>
              <a:rPr lang="en-US" dirty="0">
                <a:solidFill>
                  <a:schemeClr val="tx2"/>
                </a:solidFill>
                <a:latin typeface="Arial" charset="0"/>
                <a:cs typeface="Arial" charset="0"/>
              </a:rPr>
              <a:t> </a:t>
            </a:r>
            <a:r>
              <a:rPr lang="en-US" dirty="0">
                <a:solidFill>
                  <a:srgbClr val="0066FF"/>
                </a:solidFill>
                <a:latin typeface="Arial" charset="0"/>
                <a:cs typeface="Arial" charset="0"/>
              </a:rPr>
              <a:t>"</a:t>
            </a:r>
            <a:r>
              <a:rPr lang="en-US" dirty="0" err="1">
                <a:solidFill>
                  <a:srgbClr val="0066FF"/>
                </a:solidFill>
                <a:latin typeface="Arial" charset="0"/>
                <a:cs typeface="Arial" charset="0"/>
              </a:rPr>
              <a:t>abc</a:t>
            </a:r>
            <a:r>
              <a:rPr lang="en-US" dirty="0">
                <a:solidFill>
                  <a:srgbClr val="0066FF"/>
                </a:solidFill>
                <a:latin typeface="Arial" charset="0"/>
                <a:cs typeface="Arial" charset="0"/>
              </a:rPr>
              <a:t>"</a:t>
            </a:r>
            <a:r>
              <a:rPr lang="en-US" dirty="0">
                <a:solidFill>
                  <a:srgbClr val="CC0000"/>
                </a:solidFill>
                <a:latin typeface="Arial" charset="0"/>
                <a:cs typeface="Arial" charset="0"/>
              </a:rPr>
              <a:t>;</a:t>
            </a: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  <a:buSzTx/>
            </a:pPr>
            <a:r>
              <a:rPr lang="en-US" dirty="0">
                <a:solidFill>
                  <a:srgbClr val="CC0000"/>
                </a:solidFill>
                <a:latin typeface="Arial" charset="0"/>
                <a:cs typeface="Arial" charset="0"/>
              </a:rPr>
              <a:t>Statement </a:t>
            </a:r>
            <a:r>
              <a:rPr lang="en-US" dirty="0" err="1">
                <a:solidFill>
                  <a:srgbClr val="CC0000"/>
                </a:solidFill>
                <a:latin typeface="Arial" charset="0"/>
                <a:cs typeface="Arial" charset="0"/>
              </a:rPr>
              <a:t>stmt</a:t>
            </a:r>
            <a:r>
              <a:rPr lang="en-US" dirty="0">
                <a:solidFill>
                  <a:srgbClr val="CC0000"/>
                </a:solidFill>
                <a:latin typeface="Arial" charset="0"/>
                <a:cs typeface="Arial" charset="0"/>
              </a:rPr>
              <a:t> =  </a:t>
            </a:r>
            <a:r>
              <a:rPr lang="en-US" dirty="0" err="1">
                <a:solidFill>
                  <a:srgbClr val="CC0000"/>
                </a:solidFill>
                <a:latin typeface="Arial" charset="0"/>
                <a:cs typeface="Arial" charset="0"/>
              </a:rPr>
              <a:t>con.createStatement</a:t>
            </a:r>
            <a:r>
              <a:rPr lang="en-US" dirty="0">
                <a:solidFill>
                  <a:srgbClr val="CC0000"/>
                </a:solidFill>
                <a:latin typeface="Arial" charset="0"/>
                <a:cs typeface="Arial" charset="0"/>
              </a:rPr>
              <a:t>( );</a:t>
            </a: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  <a:buSzTx/>
            </a:pPr>
            <a:r>
              <a:rPr lang="en-US" dirty="0" err="1">
                <a:solidFill>
                  <a:srgbClr val="CC0000"/>
                </a:solidFill>
                <a:latin typeface="Arial" charset="0"/>
                <a:cs typeface="Arial" charset="0"/>
              </a:rPr>
              <a:t>ResultSet</a:t>
            </a:r>
            <a:r>
              <a:rPr lang="en-US" dirty="0">
                <a:solidFill>
                  <a:srgbClr val="CC0000"/>
                </a:solidFill>
                <a:latin typeface="Arial" charset="0"/>
                <a:cs typeface="Arial" charset="0"/>
              </a:rPr>
              <a:t> </a:t>
            </a:r>
            <a:r>
              <a:rPr lang="en-US" dirty="0" err="1">
                <a:solidFill>
                  <a:srgbClr val="CC0000"/>
                </a:solidFill>
                <a:latin typeface="Arial" charset="0"/>
                <a:cs typeface="Arial" charset="0"/>
              </a:rPr>
              <a:t>rs</a:t>
            </a:r>
            <a:r>
              <a:rPr lang="en-US" dirty="0">
                <a:solidFill>
                  <a:srgbClr val="CC0000"/>
                </a:solidFill>
                <a:latin typeface="Arial" charset="0"/>
                <a:cs typeface="Arial" charset="0"/>
              </a:rPr>
              <a:t> =  </a:t>
            </a:r>
            <a:r>
              <a:rPr lang="id-ID" dirty="0" smtClean="0">
                <a:solidFill>
                  <a:srgbClr val="CC0000"/>
                </a:solidFill>
                <a:latin typeface="Arial" charset="0"/>
                <a:cs typeface="Arial" charset="0"/>
              </a:rPr>
              <a:t>s</a:t>
            </a:r>
            <a:r>
              <a:rPr lang="en-US" dirty="0" err="1" smtClean="0">
                <a:solidFill>
                  <a:srgbClr val="CC0000"/>
                </a:solidFill>
                <a:latin typeface="Arial" charset="0"/>
                <a:cs typeface="Arial" charset="0"/>
              </a:rPr>
              <a:t>tmt.executeQuery</a:t>
            </a:r>
            <a:r>
              <a:rPr lang="en-US" dirty="0">
                <a:solidFill>
                  <a:srgbClr val="CC0000"/>
                </a:solidFill>
                <a:latin typeface="Arial" charset="0"/>
                <a:cs typeface="Arial" charset="0"/>
              </a:rPr>
              <a:t>(</a:t>
            </a:r>
            <a:r>
              <a:rPr lang="en-US" dirty="0">
                <a:solidFill>
                  <a:srgbClr val="0066FF"/>
                </a:solidFill>
                <a:latin typeface="Arial" charset="0"/>
                <a:cs typeface="Arial" charset="0"/>
              </a:rPr>
              <a:t>"select * from R where A=" </a:t>
            </a:r>
            <a:r>
              <a:rPr lang="en-US" dirty="0">
                <a:solidFill>
                  <a:srgbClr val="CC0000"/>
                </a:solidFill>
                <a:latin typeface="Arial" charset="0"/>
                <a:cs typeface="Arial" charset="0"/>
              </a:rPr>
              <a:t>+ </a:t>
            </a:r>
            <a:r>
              <a:rPr lang="en-US" dirty="0" err="1">
                <a:solidFill>
                  <a:srgbClr val="CC0000"/>
                </a:solidFill>
                <a:latin typeface="Arial" charset="0"/>
                <a:cs typeface="Arial" charset="0"/>
              </a:rPr>
              <a:t>val</a:t>
            </a:r>
            <a:r>
              <a:rPr lang="en-US" dirty="0">
                <a:solidFill>
                  <a:srgbClr val="CC0000"/>
                </a:solidFill>
                <a:latin typeface="Arial" charset="0"/>
                <a:cs typeface="Arial" charset="0"/>
              </a:rPr>
              <a:t>);	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948939" y="6040124"/>
            <a:ext cx="18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Output sama???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330411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308E5-2AFA-4ABD-85D9-028936D508A4}" type="slidenum">
              <a:rPr lang="ar-SA"/>
              <a:pPr/>
              <a:t>24</a:t>
            </a:fld>
            <a:endParaRPr lang="en-US"/>
          </a:p>
        </p:txBody>
      </p:sp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7924800" cy="838200"/>
          </a:xfrm>
        </p:spPr>
        <p:txBody>
          <a:bodyPr>
            <a:normAutofit/>
          </a:bodyPr>
          <a:lstStyle/>
          <a:p>
            <a:r>
              <a:rPr lang="en-US" dirty="0"/>
              <a:t>Statements vs. </a:t>
            </a:r>
            <a:r>
              <a:rPr lang="en-US" dirty="0" err="1" smtClean="0"/>
              <a:t>PreparedStatements</a:t>
            </a:r>
            <a:endParaRPr lang="en-US" dirty="0"/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610600" cy="4724400"/>
          </a:xfrm>
        </p:spPr>
        <p:txBody>
          <a:bodyPr/>
          <a:lstStyle/>
          <a:p>
            <a:pPr marL="82296" indent="0">
              <a:lnSpc>
                <a:spcPct val="120000"/>
              </a:lnSpc>
              <a:buNone/>
            </a:pPr>
            <a:endParaRPr lang="en-US" dirty="0"/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endParaRPr lang="en-US" dirty="0"/>
          </a:p>
        </p:txBody>
      </p:sp>
      <p:sp>
        <p:nvSpPr>
          <p:cNvPr id="139270" name="Text Box 6"/>
          <p:cNvSpPr txBox="1">
            <a:spLocks noChangeArrowheads="1"/>
          </p:cNvSpPr>
          <p:nvPr/>
        </p:nvSpPr>
        <p:spPr bwMode="auto">
          <a:xfrm>
            <a:off x="304800" y="2387600"/>
            <a:ext cx="8610600" cy="103412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lnSpc>
                <a:spcPct val="100000"/>
              </a:lnSpc>
              <a:spcBef>
                <a:spcPct val="20000"/>
              </a:spcBef>
              <a:buSzTx/>
            </a:pPr>
            <a:r>
              <a:rPr lang="en-US" dirty="0" err="1">
                <a:solidFill>
                  <a:srgbClr val="CC0000"/>
                </a:solidFill>
                <a:latin typeface="Arial" charset="0"/>
                <a:cs typeface="Arial" charset="0"/>
              </a:rPr>
              <a:t>PreparedStatement</a:t>
            </a:r>
            <a:r>
              <a:rPr lang="en-US" dirty="0">
                <a:solidFill>
                  <a:srgbClr val="CC0000"/>
                </a:solidFill>
                <a:latin typeface="Arial" charset="0"/>
                <a:cs typeface="Arial" charset="0"/>
              </a:rPr>
              <a:t> </a:t>
            </a:r>
            <a:r>
              <a:rPr lang="en-US" dirty="0" err="1">
                <a:solidFill>
                  <a:srgbClr val="CC0000"/>
                </a:solidFill>
                <a:latin typeface="Arial" charset="0"/>
                <a:cs typeface="Arial" charset="0"/>
              </a:rPr>
              <a:t>pstmt</a:t>
            </a:r>
            <a:r>
              <a:rPr lang="en-US" dirty="0">
                <a:solidFill>
                  <a:srgbClr val="CC0000"/>
                </a:solidFill>
                <a:latin typeface="Arial" charset="0"/>
                <a:cs typeface="Arial" charset="0"/>
              </a:rPr>
              <a:t> =  </a:t>
            </a:r>
            <a:r>
              <a:rPr lang="en-US" dirty="0" err="1" smtClean="0">
                <a:solidFill>
                  <a:srgbClr val="CC0000"/>
                </a:solidFill>
                <a:latin typeface="Arial" charset="0"/>
                <a:cs typeface="Arial" charset="0"/>
              </a:rPr>
              <a:t>con.prepareStatement</a:t>
            </a:r>
            <a:r>
              <a:rPr lang="en-US" dirty="0">
                <a:solidFill>
                  <a:srgbClr val="CC0000"/>
                </a:solidFill>
                <a:latin typeface="Arial" charset="0"/>
                <a:cs typeface="Arial" charset="0"/>
              </a:rPr>
              <a:t>(</a:t>
            </a:r>
            <a:r>
              <a:rPr lang="en-US" dirty="0">
                <a:solidFill>
                  <a:srgbClr val="0066FF"/>
                </a:solidFill>
                <a:latin typeface="Arial" charset="0"/>
                <a:cs typeface="Arial" charset="0"/>
              </a:rPr>
              <a:t>"select * from ?"</a:t>
            </a:r>
            <a:r>
              <a:rPr lang="en-US" dirty="0">
                <a:solidFill>
                  <a:srgbClr val="CC0000"/>
                </a:solidFill>
                <a:latin typeface="Arial" charset="0"/>
                <a:cs typeface="Arial" charset="0"/>
              </a:rPr>
              <a:t>);</a:t>
            </a: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  <a:buSzTx/>
            </a:pPr>
            <a:endParaRPr lang="en-US" dirty="0">
              <a:solidFill>
                <a:srgbClr val="CC0000"/>
              </a:solidFill>
              <a:latin typeface="Arial" charset="0"/>
              <a:cs typeface="Arial" charset="0"/>
            </a:endParaRP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  <a:buSzTx/>
            </a:pPr>
            <a:r>
              <a:rPr lang="en-US" dirty="0" err="1">
                <a:solidFill>
                  <a:srgbClr val="CC0000"/>
                </a:solidFill>
                <a:latin typeface="Arial" charset="0"/>
                <a:cs typeface="Arial" charset="0"/>
              </a:rPr>
              <a:t>pstmt.setString</a:t>
            </a:r>
            <a:r>
              <a:rPr lang="en-US" dirty="0">
                <a:solidFill>
                  <a:srgbClr val="CC0000"/>
                </a:solidFill>
                <a:latin typeface="Arial" charset="0"/>
                <a:cs typeface="Arial" charset="0"/>
              </a:rPr>
              <a:t>(1, </a:t>
            </a:r>
            <a:r>
              <a:rPr lang="id-ID" dirty="0" smtClean="0">
                <a:solidFill>
                  <a:srgbClr val="CC0000"/>
                </a:solidFill>
                <a:cs typeface="Arial" charset="0"/>
              </a:rPr>
              <a:t>mahasiswa</a:t>
            </a:r>
            <a:r>
              <a:rPr lang="en-US" dirty="0" smtClean="0">
                <a:solidFill>
                  <a:srgbClr val="CC0000"/>
                </a:solidFill>
                <a:latin typeface="Arial" charset="0"/>
                <a:cs typeface="Arial" charset="0"/>
              </a:rPr>
              <a:t>);</a:t>
            </a:r>
            <a:endParaRPr lang="en-US" dirty="0">
              <a:solidFill>
                <a:srgbClr val="CC0000"/>
              </a:solidFill>
              <a:latin typeface="Arial" charset="0"/>
              <a:cs typeface="Arial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961293" y="3645024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Error??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620175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Next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buFont typeface="+mj-lt"/>
              <a:buAutoNum type="arabicPeriod" startAt="6"/>
            </a:pPr>
            <a:r>
              <a:rPr lang="en-US" dirty="0" err="1"/>
              <a:t>Memproses</a:t>
            </a:r>
            <a:r>
              <a:rPr lang="en-US" dirty="0"/>
              <a:t> result</a:t>
            </a:r>
          </a:p>
          <a:p>
            <a:pPr marL="609600" indent="-609600">
              <a:buFont typeface="+mj-lt"/>
              <a:buAutoNum type="arabicPeriod" startAt="6"/>
            </a:pPr>
            <a:r>
              <a:rPr lang="en-US" dirty="0" err="1"/>
              <a:t>Menutup</a:t>
            </a:r>
            <a:r>
              <a:rPr lang="en-US" dirty="0"/>
              <a:t> </a:t>
            </a:r>
            <a:r>
              <a:rPr lang="en-US" dirty="0" err="1"/>
              <a:t>koneksi</a:t>
            </a:r>
            <a:endParaRPr lang="en-US" dirty="0"/>
          </a:p>
          <a:p>
            <a:pPr marL="82296" indent="0">
              <a:buNone/>
            </a:pPr>
            <a:endParaRPr lang="id-ID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AND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637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Pengenalan JDBC</a:t>
            </a: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id-ID" sz="2400" dirty="0" smtClean="0"/>
              <a:t>Java </a:t>
            </a:r>
            <a:r>
              <a:rPr lang="id-ID" sz="2400" dirty="0"/>
              <a:t>DataBase </a:t>
            </a:r>
            <a:r>
              <a:rPr lang="id-ID" sz="2400" dirty="0" smtClean="0"/>
              <a:t>Connectivity</a:t>
            </a:r>
          </a:p>
          <a:p>
            <a:pPr>
              <a:lnSpc>
                <a:spcPct val="90000"/>
              </a:lnSpc>
            </a:pPr>
            <a:r>
              <a:rPr lang="id-ID" sz="2400" dirty="0" smtClean="0"/>
              <a:t>Antarmuka </a:t>
            </a:r>
            <a:r>
              <a:rPr lang="id-ID" sz="2400" dirty="0"/>
              <a:t>standar untuk komunikasi antara aplikasi Java dan database </a:t>
            </a:r>
            <a:r>
              <a:rPr lang="id-ID" sz="2400" dirty="0" smtClean="0"/>
              <a:t>SQL</a:t>
            </a:r>
          </a:p>
          <a:p>
            <a:pPr>
              <a:lnSpc>
                <a:spcPct val="90000"/>
              </a:lnSpc>
            </a:pPr>
            <a:r>
              <a:rPr lang="id-ID" sz="2400" dirty="0" smtClean="0"/>
              <a:t>Memungkinkan </a:t>
            </a:r>
            <a:r>
              <a:rPr lang="id-ID" sz="2400" dirty="0"/>
              <a:t>program Java untuk mengeluarkan pernyataan SQL dan memproses hasilnya.</a:t>
            </a:r>
            <a:endParaRPr lang="id-ID" sz="2400" dirty="0" smtClean="0"/>
          </a:p>
          <a:p>
            <a:pPr>
              <a:lnSpc>
                <a:spcPct val="90000"/>
              </a:lnSpc>
            </a:pPr>
            <a:endParaRPr lang="id-ID" sz="2400" dirty="0" smtClean="0"/>
          </a:p>
          <a:p>
            <a:pPr>
              <a:lnSpc>
                <a:spcPct val="90000"/>
              </a:lnSpc>
            </a:pPr>
            <a:endParaRPr lang="id-ID" sz="2400" dirty="0"/>
          </a:p>
          <a:p>
            <a:pPr marL="82296" indent="0" algn="ctr">
              <a:lnSpc>
                <a:spcPct val="90000"/>
              </a:lnSpc>
              <a:buNone/>
            </a:pPr>
            <a:r>
              <a:rPr lang="id-ID" sz="2400" dirty="0" smtClean="0"/>
              <a:t>JDBC </a:t>
            </a:r>
            <a:r>
              <a:rPr lang="id-ID" sz="2400" dirty="0"/>
              <a:t>digunakan untuk mengakses database dari aplikasi Java</a:t>
            </a:r>
            <a:endParaRPr lang="en-US" sz="21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AND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JDBC Architecture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AND</a:t>
            </a:r>
            <a:endParaRPr lang="en-US" altLang="en-US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1345614"/>
            <a:ext cx="3384550" cy="5195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027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AND</a:t>
            </a:r>
            <a:endParaRPr lang="en-US" altLang="en-US"/>
          </a:p>
        </p:txBody>
      </p:sp>
      <p:pic>
        <p:nvPicPr>
          <p:cNvPr id="5" name="Picture 4" descr="arch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06" b="16749"/>
          <a:stretch/>
        </p:blipFill>
        <p:spPr>
          <a:xfrm>
            <a:off x="2339752" y="188640"/>
            <a:ext cx="5112568" cy="636247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883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 dirty="0"/>
              <a:t>JDBC </a:t>
            </a:r>
            <a:r>
              <a:rPr lang="en-US" dirty="0" smtClean="0"/>
              <a:t>Architecture</a:t>
            </a:r>
            <a:r>
              <a:rPr lang="id-ID" dirty="0" smtClean="0"/>
              <a:t> (Cont.)</a:t>
            </a:r>
            <a:endParaRPr lang="en-US" dirty="0"/>
          </a:p>
        </p:txBody>
      </p:sp>
      <p:sp>
        <p:nvSpPr>
          <p:cNvPr id="144387" name="Oval 3"/>
          <p:cNvSpPr>
            <a:spLocks noChangeArrowheads="1"/>
          </p:cNvSpPr>
          <p:nvPr/>
        </p:nvSpPr>
        <p:spPr bwMode="auto">
          <a:xfrm>
            <a:off x="685800" y="1422400"/>
            <a:ext cx="1930400" cy="939800"/>
          </a:xfrm>
          <a:prstGeom prst="ellipse">
            <a:avLst/>
          </a:prstGeom>
          <a:solidFill>
            <a:srgbClr val="CCFFFF"/>
          </a:solidFill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lnSpc>
                <a:spcPct val="100000"/>
              </a:lnSpc>
              <a:spcBef>
                <a:spcPct val="0"/>
              </a:spcBef>
              <a:buSzTx/>
            </a:pPr>
            <a:r>
              <a:rPr lang="en-US">
                <a:solidFill>
                  <a:schemeClr val="tx1"/>
                </a:solidFill>
                <a:latin typeface="Times New Roman" pitchFamily="18" charset="0"/>
              </a:rPr>
              <a:t>Application</a:t>
            </a:r>
          </a:p>
        </p:txBody>
      </p:sp>
      <p:sp>
        <p:nvSpPr>
          <p:cNvPr id="144388" name="Oval 4"/>
          <p:cNvSpPr>
            <a:spLocks noChangeArrowheads="1"/>
          </p:cNvSpPr>
          <p:nvPr/>
        </p:nvSpPr>
        <p:spPr bwMode="auto">
          <a:xfrm>
            <a:off x="3225800" y="1422400"/>
            <a:ext cx="1549400" cy="939800"/>
          </a:xfrm>
          <a:prstGeom prst="ellipse">
            <a:avLst/>
          </a:prstGeom>
          <a:solidFill>
            <a:srgbClr val="CCFFFF"/>
          </a:solidFill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lnSpc>
                <a:spcPct val="100000"/>
              </a:lnSpc>
              <a:spcBef>
                <a:spcPct val="0"/>
              </a:spcBef>
              <a:buSzTx/>
            </a:pPr>
            <a:r>
              <a:rPr lang="en-US">
                <a:solidFill>
                  <a:schemeClr val="tx1"/>
                </a:solidFill>
                <a:latin typeface="Times New Roman" pitchFamily="18" charset="0"/>
              </a:rPr>
              <a:t>JDBC</a:t>
            </a:r>
          </a:p>
        </p:txBody>
      </p:sp>
      <p:sp>
        <p:nvSpPr>
          <p:cNvPr id="144389" name="Oval 5"/>
          <p:cNvSpPr>
            <a:spLocks noChangeArrowheads="1"/>
          </p:cNvSpPr>
          <p:nvPr/>
        </p:nvSpPr>
        <p:spPr bwMode="auto">
          <a:xfrm>
            <a:off x="5359400" y="1422400"/>
            <a:ext cx="1473200" cy="939800"/>
          </a:xfrm>
          <a:prstGeom prst="ellipse">
            <a:avLst/>
          </a:prstGeom>
          <a:solidFill>
            <a:srgbClr val="CCFFFF"/>
          </a:solidFill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lnSpc>
                <a:spcPct val="100000"/>
              </a:lnSpc>
              <a:spcBef>
                <a:spcPct val="0"/>
              </a:spcBef>
              <a:buSzTx/>
            </a:pPr>
            <a:r>
              <a:rPr lang="en-US">
                <a:solidFill>
                  <a:schemeClr val="tx1"/>
                </a:solidFill>
                <a:latin typeface="Times New Roman" pitchFamily="18" charset="0"/>
              </a:rPr>
              <a:t>Driver</a:t>
            </a:r>
          </a:p>
        </p:txBody>
      </p:sp>
      <p:grpSp>
        <p:nvGrpSpPr>
          <p:cNvPr id="144390" name="Group 6"/>
          <p:cNvGrpSpPr>
            <a:grpSpLocks/>
          </p:cNvGrpSpPr>
          <p:nvPr/>
        </p:nvGrpSpPr>
        <p:grpSpPr bwMode="auto">
          <a:xfrm>
            <a:off x="7467600" y="1371600"/>
            <a:ext cx="939800" cy="1016000"/>
            <a:chOff x="4576" y="1120"/>
            <a:chExt cx="592" cy="640"/>
          </a:xfrm>
        </p:grpSpPr>
        <p:sp>
          <p:nvSpPr>
            <p:cNvPr id="144391" name="Oval 7"/>
            <p:cNvSpPr>
              <a:spLocks noChangeArrowheads="1"/>
            </p:cNvSpPr>
            <p:nvPr/>
          </p:nvSpPr>
          <p:spPr bwMode="auto">
            <a:xfrm>
              <a:off x="4577" y="1648"/>
              <a:ext cx="591" cy="112"/>
            </a:xfrm>
            <a:prstGeom prst="ellipse">
              <a:avLst/>
            </a:prstGeom>
            <a:solidFill>
              <a:srgbClr val="B2B2B2"/>
            </a:solidFill>
            <a:ln w="50800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44392" name="Oval 8"/>
            <p:cNvSpPr>
              <a:spLocks noChangeArrowheads="1"/>
            </p:cNvSpPr>
            <p:nvPr/>
          </p:nvSpPr>
          <p:spPr bwMode="auto">
            <a:xfrm>
              <a:off x="4576" y="1120"/>
              <a:ext cx="591" cy="112"/>
            </a:xfrm>
            <a:prstGeom prst="ellipse">
              <a:avLst/>
            </a:prstGeom>
            <a:solidFill>
              <a:srgbClr val="B2B2B2"/>
            </a:solidFill>
            <a:ln w="50800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44393" name="Oval 9"/>
            <p:cNvSpPr>
              <a:spLocks noChangeArrowheads="1"/>
            </p:cNvSpPr>
            <p:nvPr/>
          </p:nvSpPr>
          <p:spPr bwMode="auto">
            <a:xfrm>
              <a:off x="4577" y="1600"/>
              <a:ext cx="591" cy="112"/>
            </a:xfrm>
            <a:prstGeom prst="ellipse">
              <a:avLst/>
            </a:prstGeom>
            <a:solidFill>
              <a:srgbClr val="B2B2B2"/>
            </a:solidFill>
            <a:ln w="50800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44394" name="Oval 10"/>
            <p:cNvSpPr>
              <a:spLocks noChangeArrowheads="1"/>
            </p:cNvSpPr>
            <p:nvPr/>
          </p:nvSpPr>
          <p:spPr bwMode="auto">
            <a:xfrm>
              <a:off x="4577" y="1552"/>
              <a:ext cx="591" cy="112"/>
            </a:xfrm>
            <a:prstGeom prst="ellipse">
              <a:avLst/>
            </a:prstGeom>
            <a:solidFill>
              <a:srgbClr val="B2B2B2"/>
            </a:solidFill>
            <a:ln w="50800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44395" name="Oval 11"/>
            <p:cNvSpPr>
              <a:spLocks noChangeArrowheads="1"/>
            </p:cNvSpPr>
            <p:nvPr/>
          </p:nvSpPr>
          <p:spPr bwMode="auto">
            <a:xfrm>
              <a:off x="4577" y="1504"/>
              <a:ext cx="591" cy="112"/>
            </a:xfrm>
            <a:prstGeom prst="ellipse">
              <a:avLst/>
            </a:prstGeom>
            <a:solidFill>
              <a:srgbClr val="B2B2B2"/>
            </a:solidFill>
            <a:ln w="50800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44396" name="Oval 12"/>
            <p:cNvSpPr>
              <a:spLocks noChangeArrowheads="1"/>
            </p:cNvSpPr>
            <p:nvPr/>
          </p:nvSpPr>
          <p:spPr bwMode="auto">
            <a:xfrm>
              <a:off x="4577" y="1456"/>
              <a:ext cx="591" cy="112"/>
            </a:xfrm>
            <a:prstGeom prst="ellipse">
              <a:avLst/>
            </a:prstGeom>
            <a:solidFill>
              <a:srgbClr val="B2B2B2"/>
            </a:solidFill>
            <a:ln w="50800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44397" name="Oval 13"/>
            <p:cNvSpPr>
              <a:spLocks noChangeArrowheads="1"/>
            </p:cNvSpPr>
            <p:nvPr/>
          </p:nvSpPr>
          <p:spPr bwMode="auto">
            <a:xfrm>
              <a:off x="4577" y="1408"/>
              <a:ext cx="591" cy="112"/>
            </a:xfrm>
            <a:prstGeom prst="ellipse">
              <a:avLst/>
            </a:prstGeom>
            <a:solidFill>
              <a:srgbClr val="B2B2B2"/>
            </a:solidFill>
            <a:ln w="50800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44398" name="Oval 14"/>
            <p:cNvSpPr>
              <a:spLocks noChangeArrowheads="1"/>
            </p:cNvSpPr>
            <p:nvPr/>
          </p:nvSpPr>
          <p:spPr bwMode="auto">
            <a:xfrm>
              <a:off x="4577" y="1360"/>
              <a:ext cx="591" cy="112"/>
            </a:xfrm>
            <a:prstGeom prst="ellipse">
              <a:avLst/>
            </a:prstGeom>
            <a:solidFill>
              <a:srgbClr val="B2B2B2"/>
            </a:solidFill>
            <a:ln w="50800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44399" name="Oval 15"/>
            <p:cNvSpPr>
              <a:spLocks noChangeArrowheads="1"/>
            </p:cNvSpPr>
            <p:nvPr/>
          </p:nvSpPr>
          <p:spPr bwMode="auto">
            <a:xfrm>
              <a:off x="4577" y="1312"/>
              <a:ext cx="591" cy="112"/>
            </a:xfrm>
            <a:prstGeom prst="ellipse">
              <a:avLst/>
            </a:prstGeom>
            <a:solidFill>
              <a:srgbClr val="B2B2B2"/>
            </a:solidFill>
            <a:ln w="50800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44400" name="Oval 16"/>
            <p:cNvSpPr>
              <a:spLocks noChangeArrowheads="1"/>
            </p:cNvSpPr>
            <p:nvPr/>
          </p:nvSpPr>
          <p:spPr bwMode="auto">
            <a:xfrm>
              <a:off x="4577" y="1264"/>
              <a:ext cx="591" cy="112"/>
            </a:xfrm>
            <a:prstGeom prst="ellipse">
              <a:avLst/>
            </a:prstGeom>
            <a:solidFill>
              <a:srgbClr val="B2B2B2"/>
            </a:solidFill>
            <a:ln w="50800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44401" name="Oval 17"/>
            <p:cNvSpPr>
              <a:spLocks noChangeArrowheads="1"/>
            </p:cNvSpPr>
            <p:nvPr/>
          </p:nvSpPr>
          <p:spPr bwMode="auto">
            <a:xfrm>
              <a:off x="4577" y="1216"/>
              <a:ext cx="591" cy="112"/>
            </a:xfrm>
            <a:prstGeom prst="ellipse">
              <a:avLst/>
            </a:prstGeom>
            <a:solidFill>
              <a:srgbClr val="B2B2B2"/>
            </a:solidFill>
            <a:ln w="50800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44402" name="Oval 18"/>
            <p:cNvSpPr>
              <a:spLocks noChangeArrowheads="1"/>
            </p:cNvSpPr>
            <p:nvPr/>
          </p:nvSpPr>
          <p:spPr bwMode="auto">
            <a:xfrm>
              <a:off x="4577" y="1168"/>
              <a:ext cx="591" cy="112"/>
            </a:xfrm>
            <a:prstGeom prst="ellipse">
              <a:avLst/>
            </a:prstGeom>
            <a:solidFill>
              <a:srgbClr val="B2B2B2"/>
            </a:solidFill>
            <a:ln w="50800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44403" name="Oval 19"/>
            <p:cNvSpPr>
              <a:spLocks noChangeArrowheads="1"/>
            </p:cNvSpPr>
            <p:nvPr/>
          </p:nvSpPr>
          <p:spPr bwMode="auto">
            <a:xfrm>
              <a:off x="4577" y="1120"/>
              <a:ext cx="591" cy="112"/>
            </a:xfrm>
            <a:prstGeom prst="ellipse">
              <a:avLst/>
            </a:prstGeom>
            <a:solidFill>
              <a:srgbClr val="B2B2B2"/>
            </a:solidFill>
            <a:ln w="50800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</p:grpSp>
      <p:sp>
        <p:nvSpPr>
          <p:cNvPr id="144404" name="Line 20"/>
          <p:cNvSpPr>
            <a:spLocks noChangeShapeType="1"/>
          </p:cNvSpPr>
          <p:nvPr/>
        </p:nvSpPr>
        <p:spPr bwMode="auto">
          <a:xfrm>
            <a:off x="2590800" y="1854200"/>
            <a:ext cx="6096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44405" name="Line 21"/>
          <p:cNvSpPr>
            <a:spLocks noChangeShapeType="1"/>
          </p:cNvSpPr>
          <p:nvPr/>
        </p:nvSpPr>
        <p:spPr bwMode="auto">
          <a:xfrm>
            <a:off x="4800600" y="1854200"/>
            <a:ext cx="5334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44406" name="Line 22"/>
          <p:cNvSpPr>
            <a:spLocks noChangeShapeType="1"/>
          </p:cNvSpPr>
          <p:nvPr/>
        </p:nvSpPr>
        <p:spPr bwMode="auto">
          <a:xfrm>
            <a:off x="6858000" y="1854200"/>
            <a:ext cx="5334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44407" name="Rectangle 23"/>
          <p:cNvSpPr>
            <a:spLocks noGrp="1" noChangeArrowheads="1"/>
          </p:cNvSpPr>
          <p:nvPr>
            <p:ph type="body" idx="1"/>
          </p:nvPr>
        </p:nvSpPr>
        <p:spPr>
          <a:xfrm>
            <a:off x="1126434" y="2622550"/>
            <a:ext cx="7788965" cy="3611563"/>
          </a:xfrm>
          <a:noFill/>
          <a:ln/>
        </p:spPr>
        <p:txBody>
          <a:bodyPr lIns="92075" tIns="46038" rIns="92075" bIns="46038"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id-ID" sz="2800" dirty="0" smtClean="0"/>
              <a:t>Code </a:t>
            </a:r>
            <a:r>
              <a:rPr lang="en-US" sz="2800" dirty="0" smtClean="0"/>
              <a:t>Java </a:t>
            </a:r>
            <a:r>
              <a:rPr lang="id-ID" sz="2800" dirty="0" smtClean="0"/>
              <a:t>memanggil library </a:t>
            </a:r>
            <a:r>
              <a:rPr lang="en-US" sz="2800" dirty="0" smtClean="0"/>
              <a:t>JDBC</a:t>
            </a:r>
            <a:endParaRPr lang="en-US" sz="2800" dirty="0"/>
          </a:p>
          <a:p>
            <a:pPr>
              <a:lnSpc>
                <a:spcPct val="120000"/>
              </a:lnSpc>
            </a:pPr>
            <a:r>
              <a:rPr lang="en-US" sz="2800" dirty="0"/>
              <a:t>JDBC loads a </a:t>
            </a:r>
            <a:r>
              <a:rPr lang="en-US" sz="2800" i="1" dirty="0"/>
              <a:t>driver</a:t>
            </a:r>
            <a:r>
              <a:rPr lang="en-US" sz="2800" dirty="0"/>
              <a:t> </a:t>
            </a:r>
          </a:p>
          <a:p>
            <a:pPr>
              <a:lnSpc>
                <a:spcPct val="120000"/>
              </a:lnSpc>
            </a:pPr>
            <a:r>
              <a:rPr lang="en-US" sz="2800" dirty="0"/>
              <a:t>Driver </a:t>
            </a:r>
            <a:r>
              <a:rPr lang="id-ID" sz="2800" dirty="0" smtClean="0"/>
              <a:t>memanggil/membuka koneksi dengan database</a:t>
            </a:r>
            <a:endParaRPr lang="en-US" sz="2800" dirty="0"/>
          </a:p>
          <a:p>
            <a:pPr>
              <a:lnSpc>
                <a:spcPct val="120000"/>
              </a:lnSpc>
            </a:pPr>
            <a:r>
              <a:rPr lang="id-ID" sz="2800" dirty="0"/>
              <a:t>Sebuah aplikasi dapat bekerja dengan beberapa database dengan menggunakan semua driver yang </a:t>
            </a:r>
            <a:r>
              <a:rPr lang="id-ID" sz="2800" dirty="0" smtClean="0"/>
              <a:t>sesuai</a:t>
            </a:r>
          </a:p>
        </p:txBody>
      </p:sp>
    </p:spTree>
    <p:extLst>
      <p:ext uri="{BB962C8B-B14F-4D97-AF65-F5344CB8AC3E}">
        <p14:creationId xmlns:p14="http://schemas.microsoft.com/office/powerpoint/2010/main" val="507248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JDBC Driver for </a:t>
            </a:r>
            <a:r>
              <a:rPr lang="en-US" sz="4400" dirty="0" smtClean="0"/>
              <a:t>MySQL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7624" y="1447800"/>
            <a:ext cx="7746064" cy="4800600"/>
          </a:xfrm>
        </p:spPr>
        <p:txBody>
          <a:bodyPr/>
          <a:lstStyle/>
          <a:p>
            <a:r>
              <a:rPr lang="en-US" dirty="0"/>
              <a:t>Download Connector/J using binary distribution from </a:t>
            </a:r>
            <a:r>
              <a:rPr lang="en-US" dirty="0" smtClean="0"/>
              <a:t>:</a:t>
            </a:r>
            <a:endParaRPr lang="id-ID" dirty="0"/>
          </a:p>
          <a:p>
            <a:pPr lvl="1"/>
            <a:r>
              <a:rPr lang="id-ID" dirty="0" smtClean="0">
                <a:hlinkClick r:id="rId2"/>
              </a:rPr>
              <a:t>http</a:t>
            </a:r>
            <a:r>
              <a:rPr lang="id-ID" dirty="0">
                <a:hlinkClick r:id="rId2"/>
              </a:rPr>
              <a:t>://www.mysql.com/downloads/connector/j</a:t>
            </a:r>
            <a:r>
              <a:rPr lang="id-ID" dirty="0" smtClean="0">
                <a:hlinkClick r:id="rId2"/>
              </a:rPr>
              <a:t>/</a:t>
            </a:r>
            <a:endParaRPr lang="id-ID" dirty="0" smtClean="0"/>
          </a:p>
          <a:p>
            <a:r>
              <a:rPr lang="id-ID" dirty="0" smtClean="0"/>
              <a:t>File : mysql-connector-java-[versi]-bin.jar</a:t>
            </a:r>
          </a:p>
          <a:p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AND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2169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Langkah Penggunaan JDBC</a:t>
            </a:r>
            <a:endParaRPr 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buFontTx/>
              <a:buAutoNum type="arabicPeriod"/>
            </a:pPr>
            <a:r>
              <a:rPr lang="en-US" dirty="0"/>
              <a:t>Load driver JDBC</a:t>
            </a:r>
          </a:p>
          <a:p>
            <a:pPr marL="609600" indent="-609600">
              <a:buFontTx/>
              <a:buAutoNum type="arabicPeriod"/>
            </a:pPr>
            <a:r>
              <a:rPr lang="en-US" dirty="0" err="1"/>
              <a:t>Definisikan</a:t>
            </a:r>
            <a:r>
              <a:rPr lang="en-US" dirty="0"/>
              <a:t> URL database</a:t>
            </a:r>
          </a:p>
          <a:p>
            <a:pPr marL="609600" indent="-609600">
              <a:buFontTx/>
              <a:buAutoNum type="arabicPeriod"/>
            </a:pP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koneksi</a:t>
            </a:r>
            <a:endParaRPr lang="en-US" dirty="0"/>
          </a:p>
          <a:p>
            <a:pPr marL="609600" indent="-609600">
              <a:buFontTx/>
              <a:buAutoNum type="arabicPeriod"/>
            </a:pP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obyek</a:t>
            </a:r>
            <a:r>
              <a:rPr lang="en-US" dirty="0"/>
              <a:t> statement</a:t>
            </a:r>
          </a:p>
          <a:p>
            <a:pPr marL="609600" indent="-609600">
              <a:buFontTx/>
              <a:buAutoNum type="arabicPeriod"/>
            </a:pPr>
            <a:r>
              <a:rPr lang="en-US" dirty="0" err="1"/>
              <a:t>Mengeksekusi</a:t>
            </a:r>
            <a:r>
              <a:rPr lang="en-US" dirty="0"/>
              <a:t> query</a:t>
            </a:r>
          </a:p>
          <a:p>
            <a:pPr marL="609600" indent="-609600">
              <a:buFontTx/>
              <a:buAutoNum type="arabicPeriod"/>
            </a:pPr>
            <a:r>
              <a:rPr lang="en-US" dirty="0" err="1"/>
              <a:t>Memproses</a:t>
            </a:r>
            <a:r>
              <a:rPr lang="en-US" dirty="0"/>
              <a:t> result</a:t>
            </a:r>
          </a:p>
          <a:p>
            <a:pPr marL="609600" indent="-609600">
              <a:buFontTx/>
              <a:buAutoNum type="arabicPeriod"/>
            </a:pPr>
            <a:r>
              <a:rPr lang="en-US" dirty="0" err="1"/>
              <a:t>Menutup</a:t>
            </a:r>
            <a:r>
              <a:rPr lang="en-US" dirty="0"/>
              <a:t> </a:t>
            </a:r>
            <a:r>
              <a:rPr lang="en-US" dirty="0" err="1"/>
              <a:t>koneksi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AND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41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1. JDBC : Load Driver</a:t>
            </a:r>
            <a:endParaRPr lang="en-US"/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600"/>
              <a:t>Driver :</a:t>
            </a:r>
          </a:p>
          <a:p>
            <a:pPr lvl="1"/>
            <a:r>
              <a:rPr lang="en-US"/>
              <a:t>library yang digunakan untuk berkomunikasi dengan database server</a:t>
            </a:r>
          </a:p>
          <a:p>
            <a:pPr lvl="1"/>
            <a:r>
              <a:rPr lang="en-US"/>
              <a:t>Dengan menggunakan driver, program Java yang menggunakan API JDBC dapat berinteraksi dan dapat dimengerti oleh database server.</a:t>
            </a:r>
          </a:p>
          <a:p>
            <a:r>
              <a:rPr lang="en-US" sz="2600"/>
              <a:t>Untuk database yang berbeda dibutuhkan driver yang berbeda.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AND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90130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1838</TotalTime>
  <Words>550</Words>
  <Application>Microsoft Office PowerPoint</Application>
  <PresentationFormat>On-screen Show (4:3)</PresentationFormat>
  <Paragraphs>210</Paragraphs>
  <Slides>25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Solstice</vt:lpstr>
      <vt:lpstr>JDBC (1)</vt:lpstr>
      <vt:lpstr>RDBMS</vt:lpstr>
      <vt:lpstr>Pengenalan JDBC</vt:lpstr>
      <vt:lpstr>JDBC Architecture</vt:lpstr>
      <vt:lpstr>PowerPoint Presentation</vt:lpstr>
      <vt:lpstr>JDBC Architecture (Cont.)</vt:lpstr>
      <vt:lpstr>JDBC Driver for MySQL</vt:lpstr>
      <vt:lpstr>Langkah Penggunaan JDBC</vt:lpstr>
      <vt:lpstr>1. JDBC : Load Driver</vt:lpstr>
      <vt:lpstr>Contoh</vt:lpstr>
      <vt:lpstr>PowerPoint Presentation</vt:lpstr>
      <vt:lpstr>2. JDBC : Definisikan koneksi URL</vt:lpstr>
      <vt:lpstr>PowerPoint Presentation</vt:lpstr>
      <vt:lpstr>3. JDBC : Membuat Koneksi</vt:lpstr>
      <vt:lpstr>4. JDBC : Membuat Obyek Statement</vt:lpstr>
      <vt:lpstr>Statement</vt:lpstr>
      <vt:lpstr>Querying with Statement</vt:lpstr>
      <vt:lpstr>Changing DB with Statement</vt:lpstr>
      <vt:lpstr>Prepared Statements</vt:lpstr>
      <vt:lpstr>Querying with PreparedStatement</vt:lpstr>
      <vt:lpstr>Updating with PreparedStatement</vt:lpstr>
      <vt:lpstr>5. JDBC : Mengeksekusi Query</vt:lpstr>
      <vt:lpstr>Statements vs. PreparedStatements</vt:lpstr>
      <vt:lpstr>Statements vs. PreparedStatements</vt:lpstr>
      <vt:lpstr>Next</vt:lpstr>
    </vt:vector>
  </TitlesOfParts>
  <Company>NaNo/3W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JDBC</dc:title>
  <dc:creator>Idris Winarno</dc:creator>
  <cp:lastModifiedBy>Andika Sundawijaya</cp:lastModifiedBy>
  <cp:revision>100</cp:revision>
  <dcterms:created xsi:type="dcterms:W3CDTF">2008-05-11T11:56:29Z</dcterms:created>
  <dcterms:modified xsi:type="dcterms:W3CDTF">2012-11-28T02:38:26Z</dcterms:modified>
</cp:coreProperties>
</file>