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8" r:id="rId3"/>
    <p:sldId id="259" r:id="rId4"/>
    <p:sldId id="263" r:id="rId5"/>
    <p:sldId id="264" r:id="rId6"/>
    <p:sldId id="265" r:id="rId7"/>
    <p:sldId id="281" r:id="rId8"/>
    <p:sldId id="282" r:id="rId9"/>
    <p:sldId id="283" r:id="rId10"/>
    <p:sldId id="270" r:id="rId11"/>
    <p:sldId id="276" r:id="rId12"/>
    <p:sldId id="277" r:id="rId13"/>
    <p:sldId id="278" r:id="rId14"/>
    <p:sldId id="279" r:id="rId15"/>
    <p:sldId id="285" r:id="rId16"/>
    <p:sldId id="286" r:id="rId17"/>
    <p:sldId id="266" r:id="rId18"/>
    <p:sldId id="267" r:id="rId19"/>
    <p:sldId id="287" r:id="rId20"/>
    <p:sldId id="288" r:id="rId21"/>
    <p:sldId id="289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4" autoAdjust="0"/>
  </p:normalViewPr>
  <p:slideViewPr>
    <p:cSldViewPr>
      <p:cViewPr varScale="1">
        <p:scale>
          <a:sx n="55" d="100"/>
          <a:sy n="5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5CB50-83C4-4C21-A752-68D85946FB0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7F46-4299-47F7-8716-BCA77256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biasanya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method </a:t>
            </a:r>
            <a:r>
              <a:rPr lang="en-US" baseline="0" dirty="0" err="1" smtClean="0"/>
              <a:t>onCreate</a:t>
            </a:r>
            <a:r>
              <a:rPr lang="en-US" baseline="0" dirty="0" smtClean="0"/>
              <a:t>()?</a:t>
            </a:r>
          </a:p>
          <a:p>
            <a:r>
              <a:rPr lang="en-US" baseline="0" dirty="0" smtClean="0"/>
              <a:t>2.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mekanisme</a:t>
            </a:r>
            <a:r>
              <a:rPr lang="en-US" baseline="0" dirty="0" smtClean="0"/>
              <a:t> layout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ditampilkan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activity?</a:t>
            </a:r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mekanisme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sebuah</a:t>
            </a:r>
            <a:r>
              <a:rPr lang="en-US" baseline="0" dirty="0" smtClean="0"/>
              <a:t> component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berinteraksi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user?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27F46-4299-47F7-8716-BCA7725625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93" y="152400"/>
            <a:ext cx="647907" cy="647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93" y="152400"/>
            <a:ext cx="647907" cy="647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CC4F69-8D8F-42C1-B616-3B35F9E7C1FA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E0F5F6-F28F-4AA6-9907-F2C15A9A22F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 Data </a:t>
            </a:r>
            <a:r>
              <a:rPr lang="en-US" dirty="0" err="1" smtClean="0"/>
              <a:t>Klien</a:t>
            </a:r>
            <a:r>
              <a:rPr lang="en-US" dirty="0" smtClean="0"/>
              <a:t> Server </a:t>
            </a:r>
            <a:br>
              <a:rPr lang="en-US" dirty="0" smtClean="0"/>
            </a:br>
            <a:r>
              <a:rPr lang="en-US" dirty="0" err="1" smtClean="0"/>
              <a:t>Pertemuan</a:t>
            </a:r>
            <a:r>
              <a:rPr lang="en-US" dirty="0" smtClean="0"/>
              <a:t> –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Andika</a:t>
            </a:r>
            <a:r>
              <a:rPr lang="en-US" dirty="0" smtClean="0"/>
              <a:t> </a:t>
            </a:r>
            <a:r>
              <a:rPr lang="en-US" dirty="0" err="1" smtClean="0"/>
              <a:t>Sundawijaya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App behavior in Java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83657" cy="2392680"/>
          </a:xfrm>
        </p:spPr>
        <p:txBody>
          <a:bodyPr>
            <a:normAutofit fontScale="92500"/>
          </a:bodyPr>
          <a:lstStyle/>
          <a:p>
            <a:r>
              <a:rPr lang="en-US" dirty="0"/>
              <a:t>An Activity is an application component that provides a </a:t>
            </a:r>
            <a:r>
              <a:rPr lang="en-US" b="1" dirty="0">
                <a:solidFill>
                  <a:srgbClr val="FF0000"/>
                </a:solidFill>
              </a:rPr>
              <a:t>screen</a:t>
            </a:r>
            <a:r>
              <a:rPr lang="en-US" dirty="0"/>
              <a:t> with which users can </a:t>
            </a:r>
            <a:r>
              <a:rPr lang="en-US" b="1" dirty="0">
                <a:solidFill>
                  <a:srgbClr val="FF0000"/>
                </a:solidFill>
              </a:rPr>
              <a:t>interact</a:t>
            </a:r>
            <a:r>
              <a:rPr lang="en-US" dirty="0"/>
              <a:t> in order </a:t>
            </a:r>
            <a:r>
              <a:rPr lang="en-US" b="1" dirty="0">
                <a:solidFill>
                  <a:srgbClr val="FF0000"/>
                </a:solidFill>
              </a:rPr>
              <a:t>to do something</a:t>
            </a:r>
            <a:r>
              <a:rPr lang="en-US" dirty="0"/>
              <a:t>, such as dial the phone, take a photo, send an email, or view a map. </a:t>
            </a:r>
          </a:p>
        </p:txBody>
      </p:sp>
      <p:pic>
        <p:nvPicPr>
          <p:cNvPr id="7170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57" y="1295399"/>
            <a:ext cx="3703143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2867476"/>
            <a:ext cx="21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Activity</a:t>
            </a:r>
            <a:endParaRPr lang="en-US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422" y="3611880"/>
            <a:ext cx="8193378" cy="24688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Each activity is given a window in which to draw its user interface in xml layout.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0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54" y="1828800"/>
            <a:ext cx="6537796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"@+id/TextView1"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694" y="4166533"/>
            <a:ext cx="7282093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app_name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AKDip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&lt;string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"&gt;Settings&lt;/string&gt;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"&gt;Hello world!&lt;/string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3898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015" y="1371600"/>
            <a:ext cx="8036174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tv = (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(R.id.TextView1);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tv.setText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43400"/>
            <a:ext cx="8077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id-ID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 static final class id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TextView1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=0x7f080003;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5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in Activity from Layout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 (Ex. Button)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015" y="1219200"/>
            <a:ext cx="6537796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Main.xml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"@+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button1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tombol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id-ID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id-ID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0778" y="4114800"/>
            <a:ext cx="727635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saatTombolDitekan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v)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(R.id.button1);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bt.setText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 World");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3259152" y="2819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59152" y="4343400"/>
            <a:ext cx="2532048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Check Point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271832" cy="68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4232" y="2929598"/>
            <a:ext cx="3567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Android Activity Lifecycle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8763000" cy="60198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onCreate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/>
              <a:t>Called when the activity is first created. This is where you should do all of your normal static set up create views, bind data to lists, and so on.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onStart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/>
              <a:t>Called just before the activity becomes visible to the user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onRestart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smtClean="0"/>
              <a:t>Called </a:t>
            </a:r>
            <a:r>
              <a:rPr lang="en-US" sz="2400" dirty="0"/>
              <a:t>after the activity has been stopped, just prior to it being started again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onResume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Called </a:t>
            </a:r>
            <a:r>
              <a:rPr lang="en-US" sz="2400" dirty="0"/>
              <a:t>just before the activity starts interacting with the user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onPause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smtClean="0"/>
              <a:t>Called </a:t>
            </a:r>
            <a:r>
              <a:rPr lang="en-US" sz="2400" dirty="0"/>
              <a:t>when the system is about to start resuming another activity</a:t>
            </a:r>
            <a:r>
              <a:rPr lang="en-US" sz="2400" dirty="0" smtClean="0"/>
              <a:t>.</a:t>
            </a:r>
          </a:p>
          <a:p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onStop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/>
              <a:t>Called when the activity is no longer visible to the user</a:t>
            </a:r>
            <a:r>
              <a:rPr lang="en-US" sz="2400" dirty="0" smtClean="0"/>
              <a:t>.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onDestroy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()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Called before the activity is </a:t>
            </a:r>
            <a:r>
              <a:rPr lang="en-US" sz="2400" dirty="0" smtClean="0"/>
              <a:t>destroyed.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7310" y="6324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: http://developer.android.com/guide/components/activities.html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495800"/>
            <a:ext cx="8229600" cy="16611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ADB is a client server program that connects clients on developer machine to devices/emulators to facilitate development.</a:t>
            </a:r>
          </a:p>
          <a:p>
            <a:r>
              <a:rPr lang="en-US" sz="2800" dirty="0"/>
              <a:t>An IDE like Eclipse handles this entire process for you.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 bwMode="auto">
          <a:xfrm>
            <a:off x="7375" y="1219200"/>
            <a:ext cx="91439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3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"/>
          <a:stretch/>
        </p:blipFill>
        <p:spPr bwMode="auto">
          <a:xfrm>
            <a:off x="0" y="1219200"/>
            <a:ext cx="90743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27230" r="7313" b="9656"/>
          <a:stretch/>
        </p:blipFill>
        <p:spPr bwMode="auto">
          <a:xfrm>
            <a:off x="4472464" y="3836467"/>
            <a:ext cx="4572000" cy="265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7867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1,4 million apps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50" y="6364343"/>
            <a:ext cx="9074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 : http://www.statista.com/statistics/266210/number-of-available-applications-in-the-google-play-store/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719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on Google </a:t>
            </a:r>
            <a:r>
              <a:rPr lang="en-US" dirty="0" smtClean="0"/>
              <a:t>Play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/>
          <a:stretch/>
        </p:blipFill>
        <p:spPr bwMode="auto">
          <a:xfrm>
            <a:off x="0" y="1371600"/>
            <a:ext cx="9175630" cy="45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87815" y="5961875"/>
            <a:ext cx="431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play.google.com/apps/publish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Helvetica" pitchFamily="34" charset="0"/>
              </a:rPr>
              <a:t>WHAT IS ANDROID?</a:t>
            </a:r>
          </a:p>
          <a:p>
            <a:endParaRPr lang="en-US" sz="2400" b="1" dirty="0">
              <a:latin typeface="Helvetica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latin typeface="Helvetica" pitchFamily="34" charset="0"/>
              </a:rPr>
              <a:t> </a:t>
            </a:r>
            <a:r>
              <a:rPr lang="en-US" sz="2400" dirty="0">
                <a:latin typeface="Helvetica" pitchFamily="34" charset="0"/>
              </a:rPr>
              <a:t>A</a:t>
            </a:r>
            <a:r>
              <a:rPr lang="en-US" sz="2000" dirty="0">
                <a:latin typeface="Helvetica" pitchFamily="34" charset="0"/>
              </a:rPr>
              <a:t> </a:t>
            </a:r>
            <a:r>
              <a:rPr lang="en-US" sz="2400" dirty="0">
                <a:latin typeface="Helvetica" pitchFamily="34" charset="0"/>
              </a:rPr>
              <a:t>Software platform and operating system for mobile.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pitchFamily="34" charset="0"/>
              </a:rPr>
              <a:t> Based on the Linux kernel.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pitchFamily="34" charset="0"/>
              </a:rPr>
              <a:t> Android was found way back in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2003.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pitchFamily="34" charset="0"/>
              </a:rPr>
              <a:t> It was developed in Palo Alto, California.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pitchFamily="34" charset="0"/>
              </a:rPr>
              <a:t> Android was developed by the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Andy Rubin</a:t>
            </a:r>
            <a:r>
              <a:rPr lang="en-US" sz="2400" dirty="0">
                <a:latin typeface="Helvetica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Rich Miner</a:t>
            </a:r>
            <a:r>
              <a:rPr lang="en-US" sz="2400" dirty="0">
                <a:latin typeface="Helvetica" pitchFamily="34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Nick Sears</a:t>
            </a:r>
            <a:r>
              <a:rPr lang="en-US" sz="2400" dirty="0">
                <a:latin typeface="Helvetica" pitchFamily="34" charset="0"/>
              </a:rPr>
              <a:t> and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Chris</a:t>
            </a:r>
            <a:r>
              <a:rPr lang="en-US" sz="2400" dirty="0">
                <a:latin typeface="Helvetica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Helvetica" pitchFamily="34" charset="0"/>
              </a:rPr>
              <a:t>White</a:t>
            </a:r>
            <a:r>
              <a:rPr lang="en-US" sz="2400" dirty="0" smtClean="0">
                <a:latin typeface="Helvetica" pitchFamily="34" charset="0"/>
              </a:rPr>
              <a:t>.</a:t>
            </a:r>
            <a:endParaRPr lang="en-US" sz="2400" dirty="0">
              <a:solidFill>
                <a:srgbClr val="FFFF0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4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chart.googleapis.com/chart?chf=bg%2Cs%2C00000000&amp;chd=t%3A0.4%2C7.4%2C6.4%2C44.5%2C39.7%2C1.6&amp;chco=c4df9b%2C6fad0c&amp;chl=Froyo%7CGingerbread%7CIce%20Cream%20Sandwich%7CJelly%20Bean%7CKitKat%7CLollipop&amp;chs=500x250&amp;cht=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Sundawijaya\Document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5" t="39802" r="42944" b="9726"/>
          <a:stretch/>
        </p:blipFill>
        <p:spPr bwMode="auto">
          <a:xfrm>
            <a:off x="39596" y="1219200"/>
            <a:ext cx="4440963" cy="39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366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undawijaya\Documents\char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1935480"/>
            <a:ext cx="5715000" cy="35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3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sundawijaya@gmail.com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52400"/>
            <a:ext cx="28194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Development process for an Android </a:t>
            </a:r>
            <a:r>
              <a:rPr lang="en-US" sz="2400" dirty="0" smtClean="0"/>
              <a:t>app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79"/>
            <a:ext cx="586740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1905000"/>
            <a:ext cx="8610600" cy="3886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- Tools</a:t>
            </a:r>
            <a:endParaRPr lang="en-US" dirty="0"/>
          </a:p>
        </p:txBody>
      </p:sp>
      <p:pic>
        <p:nvPicPr>
          <p:cNvPr id="4098" name="Picture 2" descr="http://www.innomindtech.com/wp-content/themes/imtTheme/images/logo/android-studio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9846"/>
            <a:ext cx="2667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ratissoftwaresite.nl/downloads/files/images/javalogogro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5" y="3127906"/>
            <a:ext cx="1419840" cy="141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2.bp.blogspot.com/-B6r1Bpr4-c8/U5-vdHLe8iI/AAAAAAAAAUc/XNRzwNtlKd8/s1600/Android-developer-too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25354" r="5238" b="20969"/>
          <a:stretch/>
        </p:blipFill>
        <p:spPr bwMode="auto">
          <a:xfrm>
            <a:off x="5904884" y="4088415"/>
            <a:ext cx="2236481" cy="7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eclipse.org/xtend/images/eclipse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899" y="2665995"/>
            <a:ext cx="1854251" cy="13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android.pk/images/android-sd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7301"/>
            <a:ext cx="1295400" cy="120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474148" y="2971800"/>
            <a:ext cx="4088452" cy="1828800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38600" y="2297715"/>
            <a:ext cx="4648200" cy="311248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8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AVD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A running AV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84788"/>
            <a:ext cx="3707576" cy="50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4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22578" r="78331" b="43899"/>
          <a:stretch/>
        </p:blipFill>
        <p:spPr bwMode="auto">
          <a:xfrm>
            <a:off x="93765" y="1295400"/>
            <a:ext cx="562123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Callout 2 5"/>
          <p:cNvSpPr/>
          <p:nvPr/>
        </p:nvSpPr>
        <p:spPr>
          <a:xfrm>
            <a:off x="5943600" y="1295400"/>
            <a:ext cx="3048000" cy="495300"/>
          </a:xfrm>
          <a:prstGeom prst="borderCallout2">
            <a:avLst>
              <a:gd name="adj1" fmla="val 52994"/>
              <a:gd name="adj2" fmla="val 303"/>
              <a:gd name="adj3" fmla="val 91704"/>
              <a:gd name="adj4" fmla="val -49027"/>
              <a:gd name="adj5" fmla="val 124411"/>
              <a:gd name="adj6" fmla="val -13893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App behavior in Java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943600" y="2743200"/>
            <a:ext cx="3048000" cy="495300"/>
          </a:xfrm>
          <a:prstGeom prst="borderCallout2">
            <a:avLst>
              <a:gd name="adj1" fmla="val 52994"/>
              <a:gd name="adj2" fmla="val 303"/>
              <a:gd name="adj3" fmla="val 112547"/>
              <a:gd name="adj4" fmla="val -49511"/>
              <a:gd name="adj5" fmla="val 124411"/>
              <a:gd name="adj6" fmla="val -12877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Binary Assets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Line Callout 2 8"/>
          <p:cNvSpPr/>
          <p:nvPr/>
        </p:nvSpPr>
        <p:spPr>
          <a:xfrm>
            <a:off x="5943600" y="3810000"/>
            <a:ext cx="3048000" cy="495300"/>
          </a:xfrm>
          <a:prstGeom prst="borderCallout2">
            <a:avLst>
              <a:gd name="adj1" fmla="val 52994"/>
              <a:gd name="adj2" fmla="val 303"/>
              <a:gd name="adj3" fmla="val 112547"/>
              <a:gd name="adj4" fmla="val -49511"/>
              <a:gd name="adj5" fmla="val 124411"/>
              <a:gd name="adj6" fmla="val -12877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Resource and XML layouts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867400" y="5105400"/>
            <a:ext cx="3048000" cy="495300"/>
          </a:xfrm>
          <a:prstGeom prst="borderCallout2">
            <a:avLst>
              <a:gd name="adj1" fmla="val 52994"/>
              <a:gd name="adj2" fmla="val 303"/>
              <a:gd name="adj3" fmla="val 47038"/>
              <a:gd name="adj4" fmla="val -16124"/>
              <a:gd name="adj5" fmla="val 41036"/>
              <a:gd name="adj6" fmla="val -5958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Configuration Files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733800" y="4638223"/>
            <a:ext cx="228600" cy="13447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7" y="1455174"/>
            <a:ext cx="8023173" cy="3777622"/>
          </a:xfrm>
        </p:spPr>
        <p:txBody>
          <a:bodyPr/>
          <a:lstStyle/>
          <a:p>
            <a:r>
              <a:rPr lang="en-US" dirty="0"/>
              <a:t>An XML‐based layout is a specification of the various UI </a:t>
            </a:r>
            <a:r>
              <a:rPr lang="en-US" dirty="0" smtClean="0"/>
              <a:t>components (widgets</a:t>
            </a:r>
            <a:r>
              <a:rPr lang="en-US" dirty="0"/>
              <a:t>) and the relationships to each other –and to their containers –</a:t>
            </a:r>
            <a:r>
              <a:rPr lang="en-US" dirty="0" smtClean="0"/>
              <a:t>all written </a:t>
            </a:r>
            <a:r>
              <a:rPr lang="en-US" dirty="0"/>
              <a:t>in XML format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" t="11291" r="37418" b="38047"/>
          <a:stretch/>
        </p:blipFill>
        <p:spPr>
          <a:xfrm>
            <a:off x="596660" y="3200400"/>
            <a:ext cx="8157394" cy="3406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35111" y="6229319"/>
            <a:ext cx="128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res/layout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Attaching Layouts to Java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XML to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 descr="http://image.slidesharecdn.com/ppt4uiscreenlayoutsd4-140526061630-phpapp02/95/android-screen-containers-layouts-39-638.jpg?cb=14025763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0" b="2485"/>
          <a:stretch/>
        </p:blipFill>
        <p:spPr bwMode="auto">
          <a:xfrm>
            <a:off x="1295400" y="3125926"/>
            <a:ext cx="6553200" cy="338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Attaching Layouts to Java </a:t>
            </a:r>
            <a:r>
              <a:rPr lang="en-US" dirty="0" smtClean="0"/>
              <a:t>Code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3562" y="1312606"/>
            <a:ext cx="7693132" cy="2308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Main extends Activity {</a:t>
            </a:r>
            <a:endParaRPr lang="id-ID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lang="en-US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4827" y="4326193"/>
            <a:ext cx="7224373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R.java</a:t>
            </a:r>
            <a:endParaRPr lang="id-ID" b="1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class layout {</a:t>
            </a:r>
          </a:p>
          <a:p>
            <a:r>
              <a:rPr lang="id-ID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final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=0x7f030000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19400" y="26424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6141" y="5080820"/>
            <a:ext cx="2209800" cy="48178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487</TotalTime>
  <Words>607</Words>
  <Application>Microsoft Office PowerPoint</Application>
  <PresentationFormat>On-screen Show (4:3)</PresentationFormat>
  <Paragraphs>114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Basis Data Klien Server  Pertemuan – 2</vt:lpstr>
      <vt:lpstr>Android</vt:lpstr>
      <vt:lpstr>Development process for an Android app</vt:lpstr>
      <vt:lpstr>Setup - Tools</vt:lpstr>
      <vt:lpstr>Set up AVD and Devices</vt:lpstr>
      <vt:lpstr>Project Structure</vt:lpstr>
      <vt:lpstr>Layout in Android</vt:lpstr>
      <vt:lpstr>Attaching Layouts to Java Code  XML to Java</vt:lpstr>
      <vt:lpstr>Attaching Layouts to Java Code - 2</vt:lpstr>
      <vt:lpstr>App behavior in Java</vt:lpstr>
      <vt:lpstr>Variable in Layout  XML to XML</vt:lpstr>
      <vt:lpstr>Variable in Activity from Layout  XML to Java (Ex. TextView)</vt:lpstr>
      <vt:lpstr>Variable in Activity from Layout  XML to Java (Ex. Button)</vt:lpstr>
      <vt:lpstr>Check Point</vt:lpstr>
      <vt:lpstr>PowerPoint Presentation</vt:lpstr>
      <vt:lpstr>PowerPoint Presentation</vt:lpstr>
      <vt:lpstr>Debug and Testing</vt:lpstr>
      <vt:lpstr>Publishing</vt:lpstr>
      <vt:lpstr>Registration on Google Play</vt:lpstr>
      <vt:lpstr>Distribution of Devices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Andika Sundawijaya</cp:lastModifiedBy>
  <cp:revision>66</cp:revision>
  <dcterms:created xsi:type="dcterms:W3CDTF">2015-02-16T22:00:26Z</dcterms:created>
  <dcterms:modified xsi:type="dcterms:W3CDTF">2015-02-17T06:07:26Z</dcterms:modified>
</cp:coreProperties>
</file>