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1" r:id="rId20"/>
    <p:sldId id="272" r:id="rId21"/>
    <p:sldId id="273" r:id="rId22"/>
    <p:sldId id="274" r:id="rId23"/>
    <p:sldId id="275" r:id="rId24"/>
    <p:sldId id="276" r:id="rId25"/>
    <p:sldId id="257" r:id="rId26"/>
    <p:sldId id="277" r:id="rId27"/>
    <p:sldId id="259" r:id="rId28"/>
    <p:sldId id="260" r:id="rId29"/>
    <p:sldId id="261" r:id="rId30"/>
    <p:sldId id="262" r:id="rId31"/>
    <p:sldId id="263" r:id="rId32"/>
    <p:sldId id="278" r:id="rId33"/>
    <p:sldId id="264" r:id="rId34"/>
    <p:sldId id="265" r:id="rId35"/>
    <p:sldId id="266" r:id="rId36"/>
    <p:sldId id="267" r:id="rId37"/>
    <p:sldId id="268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5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4D15D-C38E-4A45-9283-C3B2180E6639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4D557-D798-4FCA-80D1-61FAF5124C0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Explicit Intent</a:t>
          </a:r>
          <a:endParaRPr lang="en-US" dirty="0"/>
        </a:p>
      </dgm:t>
    </dgm:pt>
    <dgm:pt modelId="{E8A2BC58-EEF6-4B68-8750-A22579E9FFDA}" type="parTrans" cxnId="{D4D0E6A8-67DF-4D67-B637-53A6901D8E5E}">
      <dgm:prSet/>
      <dgm:spPr/>
      <dgm:t>
        <a:bodyPr/>
        <a:lstStyle/>
        <a:p>
          <a:endParaRPr lang="en-US"/>
        </a:p>
      </dgm:t>
    </dgm:pt>
    <dgm:pt modelId="{7AB3F5BA-C677-4AB0-94C9-F1A64293AAEE}" type="sibTrans" cxnId="{D4D0E6A8-67DF-4D67-B637-53A6901D8E5E}">
      <dgm:prSet/>
      <dgm:spPr/>
      <dgm:t>
        <a:bodyPr/>
        <a:lstStyle/>
        <a:p>
          <a:endParaRPr lang="en-US"/>
        </a:p>
      </dgm:t>
    </dgm:pt>
    <dgm:pt modelId="{9D122775-F8F3-44C7-AC95-8FE9431FE20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Implicit Intent</a:t>
          </a:r>
          <a:endParaRPr lang="en-US" dirty="0"/>
        </a:p>
      </dgm:t>
    </dgm:pt>
    <dgm:pt modelId="{8652D064-293F-4D27-B203-1C3B86AF810B}" type="parTrans" cxnId="{75D76114-9A0E-4AEC-A197-A8FB6E417F6F}">
      <dgm:prSet/>
      <dgm:spPr/>
      <dgm:t>
        <a:bodyPr/>
        <a:lstStyle/>
        <a:p>
          <a:endParaRPr lang="en-US"/>
        </a:p>
      </dgm:t>
    </dgm:pt>
    <dgm:pt modelId="{987015BF-AF80-4BAC-9814-4255767F88E4}" type="sibTrans" cxnId="{75D76114-9A0E-4AEC-A197-A8FB6E417F6F}">
      <dgm:prSet/>
      <dgm:spPr/>
      <dgm:t>
        <a:bodyPr/>
        <a:lstStyle/>
        <a:p>
          <a:endParaRPr lang="en-US"/>
        </a:p>
      </dgm:t>
    </dgm:pt>
    <dgm:pt modelId="{E0034B3E-A009-4F6B-859D-26748E74C531}" type="pres">
      <dgm:prSet presAssocID="{1DD4D15D-C38E-4A45-9283-C3B2180E663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D4FF20-C0FF-41B0-9FDB-C1C7A60F4EE4}" type="pres">
      <dgm:prSet presAssocID="{CFE4D557-D798-4FCA-80D1-61FAF5124C0D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0A267-208F-4B4F-8257-30FCD038D574}" type="pres">
      <dgm:prSet presAssocID="{9D122775-F8F3-44C7-AC95-8FE9431FE20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0E6A8-67DF-4D67-B637-53A6901D8E5E}" srcId="{1DD4D15D-C38E-4A45-9283-C3B2180E6639}" destId="{CFE4D557-D798-4FCA-80D1-61FAF5124C0D}" srcOrd="0" destOrd="0" parTransId="{E8A2BC58-EEF6-4B68-8750-A22579E9FFDA}" sibTransId="{7AB3F5BA-C677-4AB0-94C9-F1A64293AAEE}"/>
    <dgm:cxn modelId="{75D76114-9A0E-4AEC-A197-A8FB6E417F6F}" srcId="{1DD4D15D-C38E-4A45-9283-C3B2180E6639}" destId="{9D122775-F8F3-44C7-AC95-8FE9431FE20B}" srcOrd="1" destOrd="0" parTransId="{8652D064-293F-4D27-B203-1C3B86AF810B}" sibTransId="{987015BF-AF80-4BAC-9814-4255767F88E4}"/>
    <dgm:cxn modelId="{21667BCD-995E-4C7C-9005-F35A84A72F42}" type="presOf" srcId="{9D122775-F8F3-44C7-AC95-8FE9431FE20B}" destId="{ED00A267-208F-4B4F-8257-30FCD038D574}" srcOrd="0" destOrd="0" presId="urn:microsoft.com/office/officeart/2005/8/layout/arrow1"/>
    <dgm:cxn modelId="{F38D933C-9C2B-418C-A301-578C436AD215}" type="presOf" srcId="{1DD4D15D-C38E-4A45-9283-C3B2180E6639}" destId="{E0034B3E-A009-4F6B-859D-26748E74C531}" srcOrd="0" destOrd="0" presId="urn:microsoft.com/office/officeart/2005/8/layout/arrow1"/>
    <dgm:cxn modelId="{0000D880-CA9F-4C7B-99A3-B764EEA59D54}" type="presOf" srcId="{CFE4D557-D798-4FCA-80D1-61FAF5124C0D}" destId="{FDD4FF20-C0FF-41B0-9FDB-C1C7A60F4EE4}" srcOrd="0" destOrd="0" presId="urn:microsoft.com/office/officeart/2005/8/layout/arrow1"/>
    <dgm:cxn modelId="{5F53CBAC-8EE8-4715-9419-6AB857A00F57}" type="presParOf" srcId="{E0034B3E-A009-4F6B-859D-26748E74C531}" destId="{FDD4FF20-C0FF-41B0-9FDB-C1C7A60F4EE4}" srcOrd="0" destOrd="0" presId="urn:microsoft.com/office/officeart/2005/8/layout/arrow1"/>
    <dgm:cxn modelId="{E88ADCB5-2A2F-40E6-8A91-901BD11E76F7}" type="presParOf" srcId="{E0034B3E-A009-4F6B-859D-26748E74C531}" destId="{ED00A267-208F-4B4F-8257-30FCD038D57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4FF20-C0FF-41B0-9FDB-C1C7A60F4EE4}">
      <dsp:nvSpPr>
        <dsp:cNvPr id="0" name=""/>
        <dsp:cNvSpPr/>
      </dsp:nvSpPr>
      <dsp:spPr>
        <a:xfrm rot="16200000">
          <a:off x="342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Explicit Intent</a:t>
          </a:r>
          <a:endParaRPr lang="en-US" sz="4600" kern="1200" dirty="0"/>
        </a:p>
      </dsp:txBody>
      <dsp:txXfrm rot="5400000">
        <a:off x="685976" y="1458924"/>
        <a:ext cx="3232267" cy="1958950"/>
      </dsp:txXfrm>
    </dsp:sp>
    <dsp:sp modelId="{ED00A267-208F-4B4F-8257-30FCD038D574}">
      <dsp:nvSpPr>
        <dsp:cNvPr id="0" name=""/>
        <dsp:cNvSpPr/>
      </dsp:nvSpPr>
      <dsp:spPr>
        <a:xfrm rot="5400000">
          <a:off x="4311357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Implicit Intent</a:t>
          </a:r>
          <a:endParaRPr lang="en-US" sz="4600" kern="1200" dirty="0"/>
        </a:p>
      </dsp:txBody>
      <dsp:txXfrm rot="-5400000">
        <a:off x="4311358" y="1458924"/>
        <a:ext cx="3232267" cy="19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3B19F4-BFBC-4DAE-BB90-4F4806033DE1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360129-D631-4A11-A01F-B9329CD8270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#startActivity(android.content.Intent)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#onCreate(android.os.Bundle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Intent</a:t>
            </a:r>
            <a:br>
              <a:rPr lang="id-ID" dirty="0" smtClean="0"/>
            </a:br>
            <a:r>
              <a:rPr lang="en-US" dirty="0" smtClean="0"/>
              <a:t>Storing </a:t>
            </a:r>
            <a:r>
              <a:rPr lang="en-US" dirty="0"/>
              <a:t>Data on </a:t>
            </a:r>
            <a:r>
              <a:rPr lang="en-US" dirty="0" smtClean="0"/>
              <a:t>Androi</a:t>
            </a:r>
            <a:r>
              <a:rPr lang="en-US" dirty="0"/>
              <a:t>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Pemrograman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intent is called </a:t>
            </a:r>
            <a:r>
              <a:rPr lang="en-US" dirty="0" smtClean="0"/>
              <a:t>an </a:t>
            </a:r>
            <a:r>
              <a:rPr lang="en-US" b="1" i="1" dirty="0" smtClean="0"/>
              <a:t>implicit</a:t>
            </a:r>
            <a:r>
              <a:rPr lang="en-US" b="1" dirty="0"/>
              <a:t> intent</a:t>
            </a:r>
            <a:r>
              <a:rPr lang="en-US" dirty="0"/>
              <a:t> because it does not specify the app component to start, but instead specifies an </a:t>
            </a:r>
            <a:r>
              <a:rPr lang="en-US" b="1" i="1" dirty="0"/>
              <a:t>action</a:t>
            </a:r>
            <a:r>
              <a:rPr lang="en-US" dirty="0"/>
              <a:t> and provides some </a:t>
            </a:r>
            <a:r>
              <a:rPr lang="en-US" b="1" i="1" dirty="0"/>
              <a:t>data</a:t>
            </a:r>
            <a:r>
              <a:rPr lang="en-US" dirty="0"/>
              <a:t> with which to perform the 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an implicit intent is delivered through the system to start another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8519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i="1" dirty="0" smtClean="0"/>
              <a:t>Activity </a:t>
            </a:r>
            <a:r>
              <a:rPr lang="en-US" i="1" dirty="0"/>
              <a:t>A</a:t>
            </a:r>
            <a:r>
              <a:rPr lang="en-US" dirty="0"/>
              <a:t> creates an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with an action description and passes it to </a:t>
            </a:r>
            <a:r>
              <a:rPr lang="en-US" dirty="0" err="1">
                <a:hlinkClick r:id="rId3"/>
              </a:rPr>
              <a:t>startActivity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. 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Android System searches all apps for an intent filter that matches the intent. When a match is found, 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starts the matching activity (</a:t>
            </a:r>
            <a:r>
              <a:rPr lang="en-US" i="1" dirty="0"/>
              <a:t>Activity B</a:t>
            </a:r>
            <a:r>
              <a:rPr lang="en-US" dirty="0"/>
              <a:t>) by invoking its </a:t>
            </a:r>
            <a:r>
              <a:rPr lang="en-US" dirty="0" err="1">
                <a:hlinkClick r:id="rId4"/>
              </a:rPr>
              <a:t>onCreate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 method and passing it the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id-ID" dirty="0" smtClean="0"/>
              <a:t>Intent </a:t>
            </a:r>
            <a:r>
              <a:rPr lang="id-ID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arguments of an Intent are:</a:t>
            </a:r>
            <a:endParaRPr lang="id-ID" dirty="0"/>
          </a:p>
          <a:p>
            <a:pPr lvl="1"/>
            <a:r>
              <a:rPr lang="en-US" b="1" dirty="0"/>
              <a:t>Action</a:t>
            </a:r>
            <a:r>
              <a:rPr lang="en-US" dirty="0"/>
              <a:t> </a:t>
            </a:r>
            <a:r>
              <a:rPr lang="id-ID" dirty="0"/>
              <a:t>: </a:t>
            </a:r>
            <a:r>
              <a:rPr lang="en-US" dirty="0"/>
              <a:t>The built-in action to be performed, such</a:t>
            </a:r>
            <a:r>
              <a:rPr lang="id-ID" dirty="0"/>
              <a:t> </a:t>
            </a:r>
            <a:r>
              <a:rPr lang="en-US" dirty="0"/>
              <a:t>as ACTION_VIEW, ACTION_EDIT, ACTION_MAIN, …or user-created-activity</a:t>
            </a:r>
          </a:p>
          <a:p>
            <a:pPr lvl="1"/>
            <a:r>
              <a:rPr lang="en-US" b="1" dirty="0"/>
              <a:t>Data</a:t>
            </a:r>
            <a:r>
              <a:rPr lang="id-ID" b="1" dirty="0"/>
              <a:t> :</a:t>
            </a:r>
            <a:r>
              <a:rPr lang="en-US" dirty="0"/>
              <a:t> The primary data to operate on, such as a phone number to be called (expressed as a Uri)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835" t="17932" r="21349" b="45529"/>
          <a:stretch/>
        </p:blipFill>
        <p:spPr>
          <a:xfrm>
            <a:off x="304800" y="3510116"/>
            <a:ext cx="7854616" cy="29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Data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1669227"/>
          <a:ext cx="8839200" cy="374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60"/>
                <a:gridCol w="6337540"/>
              </a:tblGrid>
              <a:tr h="4796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ACTION_DIAL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ACTION_CALL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http://www.diploma.ipb.ac.id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863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geo:-6.590056,106.80581499999994</a:t>
                      </a:r>
                    </a:p>
                    <a:p>
                      <a:r>
                        <a:rPr lang="en-US" sz="2400" dirty="0" smtClean="0">
                          <a:latin typeface="+mj-lt"/>
                        </a:rPr>
                        <a:t>?z=19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ACTION_EDIT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content://contacts/people/2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408617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http://developer.android.com/guide/components/intents-common.html</a:t>
            </a:r>
          </a:p>
        </p:txBody>
      </p:sp>
    </p:spTree>
    <p:extLst>
      <p:ext uri="{BB962C8B-B14F-4D97-AF65-F5344CB8AC3E}">
        <p14:creationId xmlns:p14="http://schemas.microsoft.com/office/powerpoint/2010/main" val="363577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Common </a:t>
            </a:r>
            <a:r>
              <a:rPr lang="id-ID" dirty="0" err="1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3200" dirty="0"/>
              <a:t>Alarm Clock</a:t>
            </a:r>
          </a:p>
          <a:p>
            <a:r>
              <a:rPr lang="en-US" sz="3200" dirty="0"/>
              <a:t>Calendar</a:t>
            </a:r>
          </a:p>
          <a:p>
            <a:r>
              <a:rPr lang="en-US" sz="3200" dirty="0"/>
              <a:t>Camera</a:t>
            </a:r>
          </a:p>
          <a:p>
            <a:r>
              <a:rPr lang="en-US" sz="3200" dirty="0"/>
              <a:t>Contacts/People App</a:t>
            </a:r>
          </a:p>
          <a:p>
            <a:r>
              <a:rPr lang="en-US" sz="3200" dirty="0"/>
              <a:t>Email</a:t>
            </a:r>
          </a:p>
          <a:p>
            <a:r>
              <a:rPr lang="en-US" sz="3200" dirty="0"/>
              <a:t>File Storage</a:t>
            </a:r>
          </a:p>
          <a:p>
            <a:r>
              <a:rPr lang="en-US" sz="3200" dirty="0"/>
              <a:t>Maps</a:t>
            </a:r>
          </a:p>
          <a:p>
            <a:r>
              <a:rPr lang="en-US" sz="3200" dirty="0"/>
              <a:t>Music or Video</a:t>
            </a:r>
          </a:p>
          <a:p>
            <a:r>
              <a:rPr lang="en-US" sz="3200" dirty="0"/>
              <a:t>Phone</a:t>
            </a:r>
          </a:p>
          <a:p>
            <a:r>
              <a:rPr lang="en-US" sz="3200" dirty="0"/>
              <a:t>Settings</a:t>
            </a:r>
          </a:p>
          <a:p>
            <a:r>
              <a:rPr lang="en-US" sz="3200" dirty="0"/>
              <a:t>Text Messaging</a:t>
            </a:r>
          </a:p>
          <a:p>
            <a:r>
              <a:rPr lang="en-US" sz="3200" dirty="0"/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08617"/>
            <a:ext cx="751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http://developer.android.com/guide/components/intents-common.html</a:t>
            </a:r>
          </a:p>
        </p:txBody>
      </p:sp>
      <p:pic>
        <p:nvPicPr>
          <p:cNvPr id="6" name="Picture 12" descr="https://cdn0.iconfinder.com/data/icons/Android-R2-png/512/Messages-Android-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98" y="1347475"/>
            <a:ext cx="1139687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0.iconfinder.com/data/icons/Android-R2-png/512/Phone-Android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48" y="2537412"/>
            <a:ext cx="1139688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ocketables.com/images/2013/03/aosp-brow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9803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h3.ggpht.com/5BFg2OfUWttwCzCMMGkEEIw0ws4BF8WkBud58fw6LKwsLKrFvL-RhLsMO0xBCujzBhhe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38" y="5198037"/>
            <a:ext cx="958923" cy="9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fotoapps.ptcloud.nl/cms/wp-content/uploads/2013/06/FxCamera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491" y="5168818"/>
            <a:ext cx="988142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icons.iconarchive.com/icons/dtafalonso/android-lollipop/512/Contacts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48" y="3802928"/>
            <a:ext cx="1114358" cy="11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lh3.ggpht.com/AC_1wasd-grtjGh8l9R7vPM7bKP2sLt3ldaRB_hFGfMoh2f-UtSFwcg1DCb-d3H1jQ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63" y="516894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Permission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Permission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PHONE CALL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android.permission.CALL_PHONE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com.android.alarm.permission.SET_ALARM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CONTACT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android.permission.READ_CONTACTS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android.permission.READ_SMS</a:t>
                      </a:r>
                      <a:endParaRPr lang="en-US" sz="2000" dirty="0" smtClean="0">
                        <a:latin typeface="+mj-lt"/>
                      </a:endParaRPr>
                    </a:p>
                    <a:p>
                      <a:r>
                        <a:rPr lang="en-US" sz="2000" dirty="0" err="1" smtClean="0">
                          <a:latin typeface="+mj-lt"/>
                        </a:rPr>
                        <a:t>android.permission.SEND_SMS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729" y="638913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http://developer.android.com/reference/android/Manifest.permission.html</a:t>
            </a:r>
          </a:p>
        </p:txBody>
      </p:sp>
    </p:spTree>
    <p:extLst>
      <p:ext uri="{BB962C8B-B14F-4D97-AF65-F5344CB8AC3E}">
        <p14:creationId xmlns:p14="http://schemas.microsoft.com/office/powerpoint/2010/main" val="24813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Storing Data in Android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39" y="1524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rs979.pbsrc.com/albums/ae277/Boegatane/Icon/whatsapp-icon_zps8d7b8fa1.png~c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31" y="1981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175647"/>
            <a:ext cx="3152775" cy="5604935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"/>
            <a:ext cx="3429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www.teamanalog.org/wp-content/uploads/2015/06/Instagram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47177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41456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14884"/>
            <a:ext cx="6382457" cy="3590132"/>
          </a:xfrm>
        </p:spPr>
      </p:pic>
      <p:pic>
        <p:nvPicPr>
          <p:cNvPr id="1026" name="Picture 2" descr="https://lh3.googleusercontent.com/l-ZZOFGyeKYz3stUbxTECHYnXcRD66C9g0tjiWA_okVIxZyb0E7_esU8LRpq_0LFCu8Y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5" y="257175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</a:t>
            </a:r>
            <a:r>
              <a:rPr lang="en-US" dirty="0" smtClean="0"/>
              <a:t>Preferences</a:t>
            </a:r>
          </a:p>
          <a:p>
            <a:pPr lvl="1"/>
            <a:r>
              <a:rPr lang="en-US" dirty="0" smtClean="0"/>
              <a:t>Store </a:t>
            </a:r>
            <a:r>
              <a:rPr lang="en-US" dirty="0"/>
              <a:t>private primitive </a:t>
            </a:r>
            <a:r>
              <a:rPr lang="en-US" dirty="0" smtClean="0"/>
              <a:t>data </a:t>
            </a:r>
            <a:r>
              <a:rPr lang="en-US" dirty="0"/>
              <a:t>in key-value pairs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Internal </a:t>
            </a:r>
            <a:r>
              <a:rPr lang="en-US" dirty="0"/>
              <a:t>Storage</a:t>
            </a:r>
          </a:p>
          <a:p>
            <a:pPr lvl="1"/>
            <a:r>
              <a:rPr lang="en-US" dirty="0"/>
              <a:t>Store private data on the device memory.</a:t>
            </a:r>
          </a:p>
          <a:p>
            <a:r>
              <a:rPr lang="en-US" dirty="0"/>
              <a:t>External Storage</a:t>
            </a:r>
          </a:p>
          <a:p>
            <a:pPr lvl="1"/>
            <a:r>
              <a:rPr lang="en-US" dirty="0"/>
              <a:t>Store public data on the shared external storage.</a:t>
            </a:r>
          </a:p>
          <a:p>
            <a:r>
              <a:rPr lang="en-US" dirty="0"/>
              <a:t>SQLite Databases</a:t>
            </a:r>
          </a:p>
          <a:p>
            <a:pPr lvl="1"/>
            <a:r>
              <a:rPr lang="en-US" dirty="0"/>
              <a:t>Store structured data in a private database.</a:t>
            </a:r>
          </a:p>
          <a:p>
            <a:r>
              <a:rPr lang="en-US" dirty="0"/>
              <a:t>Network Connection</a:t>
            </a:r>
          </a:p>
          <a:p>
            <a:pPr lvl="1"/>
            <a:r>
              <a:rPr lang="en-US" dirty="0"/>
              <a:t>Store data on the web with your own network server.</a:t>
            </a:r>
          </a:p>
        </p:txBody>
      </p:sp>
    </p:spTree>
    <p:extLst>
      <p:ext uri="{BB962C8B-B14F-4D97-AF65-F5344CB8AC3E}">
        <p14:creationId xmlns:p14="http://schemas.microsoft.com/office/powerpoint/2010/main" val="21732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SharedPreferences</a:t>
            </a:r>
            <a:r>
              <a:rPr lang="en-US" sz="2800" dirty="0"/>
              <a:t> class provides a general framework that allows you to save and retrieve persistent key-value pairs of primitive data </a:t>
            </a:r>
            <a:r>
              <a:rPr lang="en-US" sz="2800" dirty="0" smtClean="0"/>
              <a:t>types.</a:t>
            </a:r>
            <a:endParaRPr lang="id-ID" sz="2800" dirty="0" smtClean="0"/>
          </a:p>
          <a:p>
            <a:r>
              <a:rPr lang="en-US" sz="2800" dirty="0" err="1" smtClean="0"/>
              <a:t>booleans</a:t>
            </a:r>
            <a:r>
              <a:rPr lang="en-US" sz="2800" dirty="0"/>
              <a:t>, floats, </a:t>
            </a:r>
            <a:r>
              <a:rPr lang="en-US" sz="2800" dirty="0" err="1"/>
              <a:t>ints</a:t>
            </a:r>
            <a:r>
              <a:rPr lang="en-US" sz="2800" dirty="0"/>
              <a:t>, longs, and </a:t>
            </a:r>
            <a:r>
              <a:rPr lang="en-US" sz="2800" dirty="0" smtClean="0"/>
              <a:t>strings</a:t>
            </a:r>
            <a:endParaRPr lang="id-ID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data will persist across user sessions (even if your application is killed).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6583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3.bp.blogspot.com/-vTRBoQi7FtI/T6lhVPnf6fI/AAAAAAAAACA/RqCPSaDogSM/s1600/device-2012-05-08-2251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352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dirty="0"/>
              <a:t>Use this if you need multiple preferences files identified by name, which you specify with the first parameter.</a:t>
            </a:r>
          </a:p>
          <a:p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getPreferences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this method you can create Single </a:t>
            </a:r>
            <a:r>
              <a:rPr lang="en-US" dirty="0" err="1"/>
              <a:t>SharedPreferences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Save Data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Create object of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0);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now get Editor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SharedPreferences.Editor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editor=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sharedPref.edit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put your value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editor.putString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("name",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editor.putString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strPass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commits your edits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editor.commit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Allows communication between components</a:t>
            </a:r>
            <a:endParaRPr lang="sr-Latn-CS" sz="2800" b="1" dirty="0"/>
          </a:p>
          <a:p>
            <a:pPr lvl="1"/>
            <a:r>
              <a:rPr lang="en-GB" sz="2400" dirty="0"/>
              <a:t>Message passing</a:t>
            </a:r>
            <a:endParaRPr lang="sr-Latn-CS" sz="2400" dirty="0"/>
          </a:p>
          <a:p>
            <a:pPr lvl="1"/>
            <a:r>
              <a:rPr lang="sr-Latn-CS" sz="2400" dirty="0"/>
              <a:t>Bundle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Start activity via an i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5240594" cy="339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548" y="5810865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1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579120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70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Retrieve Data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getSharedPreferences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mypref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0);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sharedPref.getString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("name", "");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password =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sharedPref.getString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"");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: Its store data until you clear data from app or uninstall app.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/>
              <a:t>storage are private to your application and other applications cannot access them (nor can the user).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user uninstalls your application, these files are removed. </a:t>
            </a:r>
            <a:endParaRPr lang="id-ID" dirty="0" smtClean="0"/>
          </a:p>
          <a:p>
            <a:r>
              <a:rPr lang="id-ID" dirty="0"/>
              <a:t>Saving cache </a:t>
            </a:r>
            <a:r>
              <a:rPr lang="id-ID" dirty="0" smtClean="0"/>
              <a:t>files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appslova.com/wp-content/uploads/2013/05/android-phone-stor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76" y="2667000"/>
            <a:ext cx="3364523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MODE_PRIVATE will create the file (or replace a file of the same name) and make it private to your application. </a:t>
            </a:r>
            <a:endParaRPr lang="id-ID" dirty="0" smtClean="0"/>
          </a:p>
          <a:p>
            <a:r>
              <a:rPr lang="en-US" dirty="0" smtClean="0"/>
              <a:t>Other </a:t>
            </a:r>
            <a:r>
              <a:rPr lang="en-US" dirty="0"/>
              <a:t>modes available are: MODE_APPEND, MODE_WORLD_READABLE, and MODE_WORLD_WRITEABLE.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80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create and write a private file to the internal storage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 =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"hello world!";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FileOutputStream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openFileOutput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(FILENAME,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Context.MODE_PRIVATE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fos.write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text.getBytes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fos.close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MODE_PRIVATE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will </a:t>
            </a:r>
            <a:r>
              <a:rPr lang="en-US" sz="2000" dirty="0"/>
              <a:t>create the file (or replace a file of the same name) and make it private to your application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read a file from internal storage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Call </a:t>
            </a:r>
            <a:r>
              <a:rPr lang="en-US" dirty="0" err="1"/>
              <a:t>openFileInput</a:t>
            </a:r>
            <a:r>
              <a:rPr lang="en-US" dirty="0"/>
              <a:t>() and pass it the name of the file to read. This returns a </a:t>
            </a:r>
            <a:r>
              <a:rPr lang="en-US" dirty="0" err="1"/>
              <a:t>FileInputStream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Read bytes from the file with read().</a:t>
            </a:r>
          </a:p>
          <a:p>
            <a:pPr lvl="1"/>
            <a:r>
              <a:rPr lang="en-US" dirty="0"/>
              <a:t>Then close the stream with close().</a:t>
            </a:r>
          </a:p>
        </p:txBody>
      </p:sp>
    </p:spTree>
    <p:extLst>
      <p:ext uri="{BB962C8B-B14F-4D97-AF65-F5344CB8AC3E}">
        <p14:creationId xmlns:p14="http://schemas.microsoft.com/office/powerpoint/2010/main" val="12711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External storage such as SD card can also store application data, there's no security enforced upon files you save to the external </a:t>
            </a:r>
            <a:r>
              <a:rPr lang="en-US" dirty="0" smtClean="0"/>
              <a:t>storage.</a:t>
            </a:r>
          </a:p>
          <a:p>
            <a:r>
              <a:rPr lang="en-US" dirty="0" smtClean="0"/>
              <a:t>All </a:t>
            </a:r>
            <a:r>
              <a:rPr lang="en-US" dirty="0"/>
              <a:t>applications can read and write files placed on the external storage and the user can remove them. </a:t>
            </a:r>
          </a:p>
          <a:p>
            <a:endParaRPr lang="en-US" dirty="0"/>
          </a:p>
        </p:txBody>
      </p:sp>
      <p:pic>
        <p:nvPicPr>
          <p:cNvPr id="4098" name="Picture 2" descr="http://visihow.com/images/3/37/Screen_shot_2013-09-19_at_11.22.17_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57366"/>
            <a:ext cx="3429000" cy="279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add uses permission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&lt;uses-permission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android.permission.WRITE_EXTERNAL_STORAGE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check external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storage is available and not read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only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isExternalStorageAvailable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||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isExternalStorageReadOnly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 {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saveToExternalStorage.setEnabled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Android provides full support for SQLite </a:t>
            </a:r>
            <a:r>
              <a:rPr lang="en-US" dirty="0" smtClean="0"/>
              <a:t>databases.</a:t>
            </a:r>
            <a:endParaRPr lang="id-ID" dirty="0" smtClean="0"/>
          </a:p>
          <a:p>
            <a:r>
              <a:rPr lang="en-US" dirty="0" smtClean="0"/>
              <a:t>Any </a:t>
            </a:r>
            <a:r>
              <a:rPr lang="en-US" dirty="0"/>
              <a:t>databases you create will be accessible by name to any class in the application, but not outside the application.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 the network (when it's available) to store and retrieve data on your own web-based services. To do network operations, use classes in the following packages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java.net.*</a:t>
            </a:r>
          </a:p>
          <a:p>
            <a:pPr lvl="1"/>
            <a:r>
              <a:rPr lang="en-US" dirty="0"/>
              <a:t>android.net.*</a:t>
            </a:r>
          </a:p>
        </p:txBody>
      </p:sp>
    </p:spTree>
    <p:extLst>
      <p:ext uri="{BB962C8B-B14F-4D97-AF65-F5344CB8AC3E}">
        <p14:creationId xmlns:p14="http://schemas.microsoft.com/office/powerpoint/2010/main" val="21227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</a:t>
            </a:r>
            <a:r>
              <a:rPr lang="en-US" sz="2800" b="1" dirty="0" smtClean="0"/>
              <a:t>hree </a:t>
            </a:r>
            <a:r>
              <a:rPr lang="en-US" sz="2800" b="1" dirty="0"/>
              <a:t>fundamental </a:t>
            </a:r>
            <a:r>
              <a:rPr lang="en-US" sz="2800" b="1" dirty="0" smtClean="0"/>
              <a:t>use-cases of Intent :</a:t>
            </a:r>
          </a:p>
          <a:p>
            <a:r>
              <a:rPr lang="en-US" b="1" dirty="0" smtClean="0"/>
              <a:t>To </a:t>
            </a:r>
            <a:r>
              <a:rPr lang="en-US" b="1" dirty="0"/>
              <a:t>start an </a:t>
            </a:r>
            <a:r>
              <a:rPr lang="en-US" b="1" dirty="0" smtClean="0"/>
              <a:t>activity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/>
              <a:t>To start a </a:t>
            </a:r>
            <a:r>
              <a:rPr lang="en-US" b="1" dirty="0" smtClean="0"/>
              <a:t>service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bindService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/>
              <a:t>To deliver a </a:t>
            </a:r>
            <a:r>
              <a:rPr lang="en-US" b="1" dirty="0" smtClean="0"/>
              <a:t>broadcast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sendBroadcast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sendOrderedBroadcast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or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sendStickyBroadcast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2" descr="http://1.bp.blogspot.com/-s7KqNXjMxC4/UKPeZO2DhTI/AAAAAAAABzg/JDmw7rXwaCc/s160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19" y="2964730"/>
            <a:ext cx="4114800" cy="20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100" y="5257799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Intent Types</a:t>
            </a:r>
          </a:p>
        </p:txBody>
      </p:sp>
    </p:spTree>
    <p:extLst>
      <p:ext uri="{BB962C8B-B14F-4D97-AF65-F5344CB8AC3E}">
        <p14:creationId xmlns:p14="http://schemas.microsoft.com/office/powerpoint/2010/main" val="41670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7" name="Picture 2" descr="Explicit Inte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53" y="1219200"/>
            <a:ext cx="5679247" cy="38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490" y="533400"/>
            <a:ext cx="8229600" cy="6096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</a:rPr>
              <a:t>SecondActivity.class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>
                <a:latin typeface="Courier New" pitchFamily="49" charset="0"/>
              </a:rPr>
              <a:t>startActivity</a:t>
            </a:r>
            <a:r>
              <a:rPr lang="en-US" sz="1500" b="1" dirty="0">
                <a:latin typeface="Courier New" pitchFamily="49" charset="0"/>
              </a:rPr>
              <a:t>(intent);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5181600"/>
            <a:ext cx="8229600" cy="12192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"Value1"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one for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"Value2"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two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31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990600"/>
            <a:ext cx="8839200" cy="51054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@Override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</a:rPr>
              <a:t>onCreate</a:t>
            </a:r>
            <a:r>
              <a:rPr lang="en-US" sz="1600" b="1" dirty="0">
                <a:latin typeface="Courier New" pitchFamily="49" charset="0"/>
              </a:rPr>
              <a:t>(Bundle 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600" b="1" dirty="0" err="1">
                <a:latin typeface="Courier New" pitchFamily="49" charset="0"/>
              </a:rPr>
              <a:t>.onCreate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setContentView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R.layout.main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endParaRPr lang="en-US" sz="1600" b="1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// Button listener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Button </a:t>
            </a:r>
            <a:r>
              <a:rPr lang="en-US" sz="1600" b="1" dirty="0" err="1">
                <a:latin typeface="Courier New" pitchFamily="49" charset="0"/>
              </a:rPr>
              <a:t>btnStart</a:t>
            </a:r>
            <a:r>
              <a:rPr lang="en-US" sz="1600" b="1" dirty="0">
                <a:latin typeface="Courier New" pitchFamily="49" charset="0"/>
              </a:rPr>
              <a:t> = (Button) </a:t>
            </a:r>
            <a:r>
              <a:rPr lang="en-US" sz="1600" b="1" dirty="0" err="1">
                <a:latin typeface="Courier New" pitchFamily="49" charset="0"/>
              </a:rPr>
              <a:t>findViewById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R.id.btn_start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btnStart.setOnClickListener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View.OnClickListener</a:t>
            </a:r>
            <a:r>
              <a:rPr lang="en-US" sz="1600" b="1" dirty="0">
                <a:latin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   public void </a:t>
            </a:r>
            <a:r>
              <a:rPr lang="en-US" sz="1600" b="1" dirty="0" err="1">
                <a:latin typeface="Courier New" pitchFamily="49" charset="0"/>
              </a:rPr>
              <a:t>onClick</a:t>
            </a:r>
            <a:r>
              <a:rPr lang="en-US" sz="1600" b="1" dirty="0">
                <a:latin typeface="Courier New" pitchFamily="49" charset="0"/>
              </a:rPr>
              <a:t>(View view)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  Intent </a:t>
            </a:r>
            <a:r>
              <a:rPr lang="en-US" sz="1600" b="1" dirty="0" err="1">
                <a:latin typeface="Courier New" pitchFamily="49" charset="0"/>
              </a:rPr>
              <a:t>intent</a:t>
            </a:r>
            <a:r>
              <a:rPr lang="en-US" sz="1600" b="1" dirty="0">
                <a:latin typeface="Courier New" pitchFamily="49" charset="0"/>
              </a:rPr>
              <a:t> =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	    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Intent(</a:t>
            </a:r>
            <a:r>
              <a:rPr lang="en-US" sz="1600" b="1" dirty="0" err="1" smtClean="0">
                <a:latin typeface="Courier New" pitchFamily="49" charset="0"/>
              </a:rPr>
              <a:t>FirstActivity.</a:t>
            </a:r>
            <a:r>
              <a:rPr lang="en-US" sz="16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SecondActivity.class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startActivity</a:t>
            </a:r>
            <a:r>
              <a:rPr lang="en-US" sz="1600" b="1" dirty="0">
                <a:latin typeface="Courier New" pitchFamily="49" charset="0"/>
              </a:rPr>
              <a:t>(intent);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1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11510</TotalTime>
  <Words>658</Words>
  <Application>Microsoft Office PowerPoint</Application>
  <PresentationFormat>On-screen Show (4:3)</PresentationFormat>
  <Paragraphs>207</Paragraphs>
  <Slides>38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Consolas</vt:lpstr>
      <vt:lpstr>Corbel</vt:lpstr>
      <vt:lpstr>Courier New</vt:lpstr>
      <vt:lpstr>Wingdings</vt:lpstr>
      <vt:lpstr>Wingdings 3</vt:lpstr>
      <vt:lpstr>Origin</vt:lpstr>
      <vt:lpstr>Intent Storing Data on Android</vt:lpstr>
      <vt:lpstr>Intent</vt:lpstr>
      <vt:lpstr>Intent</vt:lpstr>
      <vt:lpstr>Intent</vt:lpstr>
      <vt:lpstr>Intent Types</vt:lpstr>
      <vt:lpstr>PowerPoint Presentation</vt:lpstr>
      <vt:lpstr>Explicit Intent</vt:lpstr>
      <vt:lpstr>PowerPoint Presentation</vt:lpstr>
      <vt:lpstr>PowerPoint Presentation</vt:lpstr>
      <vt:lpstr>Implicit Intent</vt:lpstr>
      <vt:lpstr>Implicit Intent</vt:lpstr>
      <vt:lpstr>PowerPoint Presentation</vt:lpstr>
      <vt:lpstr>PowerPoint Presentation</vt:lpstr>
      <vt:lpstr>Implicit Intent Structure</vt:lpstr>
      <vt:lpstr>Intent Data Example</vt:lpstr>
      <vt:lpstr>Common Intent</vt:lpstr>
      <vt:lpstr>Manifest Permission</vt:lpstr>
      <vt:lpstr>Storing Data in Android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Options</vt:lpstr>
      <vt:lpstr>Shared Preferences</vt:lpstr>
      <vt:lpstr>Shared Preferences</vt:lpstr>
      <vt:lpstr>Shared Preferences</vt:lpstr>
      <vt:lpstr>Shared Preferences</vt:lpstr>
      <vt:lpstr>Shared Preferences</vt:lpstr>
      <vt:lpstr>Internal Storage</vt:lpstr>
      <vt:lpstr>PowerPoint Presentation</vt:lpstr>
      <vt:lpstr>Internal Storage</vt:lpstr>
      <vt:lpstr>Internal Storage</vt:lpstr>
      <vt:lpstr>External Storage</vt:lpstr>
      <vt:lpstr>External Storage</vt:lpstr>
      <vt:lpstr>SQLite</vt:lpstr>
      <vt:lpstr>Network Connection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 on Android</dc:title>
  <dc:creator>Andika Sundawijaya</dc:creator>
  <cp:lastModifiedBy>Andika Sundawijaya</cp:lastModifiedBy>
  <cp:revision>66</cp:revision>
  <dcterms:created xsi:type="dcterms:W3CDTF">2015-03-23T19:46:33Z</dcterms:created>
  <dcterms:modified xsi:type="dcterms:W3CDTF">2017-03-16T17:04:46Z</dcterms:modified>
</cp:coreProperties>
</file>