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57" r:id="rId4"/>
    <p:sldId id="259" r:id="rId5"/>
    <p:sldId id="264" r:id="rId6"/>
    <p:sldId id="260" r:id="rId7"/>
    <p:sldId id="280" r:id="rId8"/>
    <p:sldId id="268" r:id="rId9"/>
    <p:sldId id="271" r:id="rId10"/>
    <p:sldId id="269" r:id="rId11"/>
    <p:sldId id="275" r:id="rId12"/>
    <p:sldId id="272" r:id="rId13"/>
    <p:sldId id="270" r:id="rId14"/>
    <p:sldId id="273" r:id="rId15"/>
    <p:sldId id="274" r:id="rId16"/>
    <p:sldId id="276" r:id="rId17"/>
    <p:sldId id="277" r:id="rId18"/>
    <p:sldId id="278" r:id="rId19"/>
    <p:sldId id="27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CEB80-D211-4811-AA08-8F2A9B191D90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0349A-1DA9-4BDC-8676-F63B2F2E6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6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0178-2B5D-436B-A576-806AB0E415E3}" type="datetimeFigureOut">
              <a:rPr lang="en-US" smtClean="0"/>
              <a:t>4/14/2017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43D1-113D-4F97-A22F-F3B84EB54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B8E1D4-3DC3-4FB6-8D58-E7C1377DCABE}" type="datetime1">
              <a:rPr kumimoji="0" lang="en-US" sz="1200" smtClean="0">
                <a:solidFill>
                  <a:prstClr val="black"/>
                </a:solidFill>
              </a:rPr>
              <a:pPr>
                <a:defRPr/>
              </a:pPr>
              <a:t>4/14/2017</a:t>
            </a:fld>
            <a:endParaRPr kumimoji="0" lang="en-US" sz="1200" smtClean="0">
              <a:solidFill>
                <a:prstClr val="black"/>
              </a:solidFill>
            </a:endParaRPr>
          </a:p>
        </p:txBody>
      </p:sp>
      <p:sp>
        <p:nvSpPr>
          <p:cNvPr id="143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5AF20BF6-A4BF-4461-BE48-1D0738D3EB1F}" type="slidenum"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154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dt" sz="quarter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B8E1D4-3DC3-4FB6-8D58-E7C1377DCABE}" type="datetime1">
              <a:rPr kumimoji="0" lang="en-US" sz="1200" smtClean="0">
                <a:solidFill>
                  <a:prstClr val="black"/>
                </a:solidFill>
              </a:rPr>
              <a:pPr>
                <a:defRPr/>
              </a:pPr>
              <a:t>4/14/2017</a:t>
            </a:fld>
            <a:endParaRPr kumimoji="0" lang="en-US" sz="1200" smtClean="0">
              <a:solidFill>
                <a:prstClr val="black"/>
              </a:solidFill>
            </a:endParaRPr>
          </a:p>
        </p:txBody>
      </p:sp>
      <p:sp>
        <p:nvSpPr>
          <p:cNvPr id="163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347DBCA-8A2B-44D2-991C-751D998CE4D3}" type="slidenum">
              <a:rPr kumimoji="0" lang="en-US" altLang="en-US">
                <a:solidFill>
                  <a:srgbClr val="000000"/>
                </a:solidFill>
                <a:latin typeface="Times New Roman" pitchFamily="18" charset="0"/>
              </a:rPr>
              <a:pPr>
                <a:spcBef>
                  <a:spcPct val="0"/>
                </a:spcBef>
              </a:pPr>
              <a:t>6</a:t>
            </a:fld>
            <a:endParaRPr kumimoji="0"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079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071A70-D91B-458C-8930-91FDF8D8D165}" type="datetime1">
              <a:rPr lang="en-US" smtClean="0"/>
              <a:t>4/14/2017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2D11-A297-46AF-88E4-9C2DA2755C7E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19C0-A6A5-48F0-AFB2-6CCB75E11372}" type="datetime1">
              <a:rPr lang="en-US" smtClean="0"/>
              <a:t>4/14/2017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B12E-1FA4-4ADB-982B-FFEACDB69AD8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262E61-09FB-40D9-AE61-CFCAC27E5CFC}" type="datetime1">
              <a:rPr lang="en-US" smtClean="0"/>
              <a:t>4/14/2017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0EF1-8F4D-4B8E-BA01-9158A3E72123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4BB4-9013-4C1A-8A72-D2BB229FFB5C}" type="datetime1">
              <a:rPr lang="en-US" smtClean="0"/>
              <a:t>4/14/2017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AF7E-99C1-428E-B161-E24F30A4D345}" type="datetime1">
              <a:rPr lang="en-US" smtClean="0"/>
              <a:t>4/14/2017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503-AAA6-4B6C-B586-9C1A0CEF2EE6}" type="datetime1">
              <a:rPr lang="en-US" smtClean="0"/>
              <a:t>4/14/2017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B756-9FCA-4556-B516-6478F1185771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3C15-204E-4972-86C8-0AB2F9076506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BAB6A01-07AD-4F9F-997D-7C01578E4BEA}" type="datetime1">
              <a:rPr lang="en-US" smtClean="0"/>
              <a:t>4/14/2017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C50015A-BFED-4D0E-BE4E-0EDFAF95FE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562600" y="152400"/>
            <a:ext cx="33528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sundawijaya@gmail.com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28600"/>
            <a:ext cx="3733800" cy="528960"/>
          </a:xfrm>
        </p:spPr>
        <p:txBody>
          <a:bodyPr>
            <a:normAutofit/>
          </a:bodyPr>
          <a:lstStyle/>
          <a:p>
            <a:pPr algn="r"/>
            <a:r>
              <a:rPr lang="id-ID" dirty="0" smtClean="0"/>
              <a:t>Sistem </a:t>
            </a:r>
            <a:r>
              <a:rPr lang="en-US" dirty="0" err="1" smtClean="0"/>
              <a:t>Klien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0360"/>
            <a:ext cx="6324600" cy="1828800"/>
          </a:xfrm>
        </p:spPr>
        <p:txBody>
          <a:bodyPr/>
          <a:lstStyle/>
          <a:p>
            <a:r>
              <a:rPr lang="en-US" dirty="0" smtClean="0"/>
              <a:t>For android</a:t>
            </a:r>
            <a:endParaRPr lang="en-US" dirty="0"/>
          </a:p>
        </p:txBody>
      </p:sp>
      <p:pic>
        <p:nvPicPr>
          <p:cNvPr id="2050" name="Picture 2" descr="http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10934"/>
            <a:ext cx="402376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1077" y="4615934"/>
            <a:ext cx="227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Georgia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http://</a:t>
            </a:r>
            <a:r>
              <a:rPr lang="en-US" altLang="en-US" dirty="0" smtClean="0">
                <a:solidFill>
                  <a:schemeClr val="bg1"/>
                </a:solidFill>
              </a:rPr>
              <a:t>www.sqlite.org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67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marL="4572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22621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cap="none" dirty="0" err="1"/>
              <a:t>ite</a:t>
            </a:r>
            <a:r>
              <a:rPr lang="en-US" dirty="0" err="1"/>
              <a:t>O</a:t>
            </a:r>
            <a:r>
              <a:rPr lang="en-US" cap="none" dirty="0" err="1"/>
              <a:t>pen</a:t>
            </a:r>
            <a:r>
              <a:rPr lang="en-US" dirty="0" err="1"/>
              <a:t>H</a:t>
            </a:r>
            <a:r>
              <a:rPr lang="en-US" cap="none" dirty="0" err="1"/>
              <a:t>elper</a:t>
            </a:r>
            <a:r>
              <a:rPr lang="en-US" dirty="0"/>
              <a:t> CLASS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57569"/>
              </p:ext>
            </p:extLst>
          </p:nvPr>
        </p:nvGraphicFramePr>
        <p:xfrm>
          <a:off x="533400" y="2438400"/>
          <a:ext cx="8229600" cy="4114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14800"/>
                <a:gridCol w="4114800"/>
              </a:tblGrid>
              <a:tr h="142637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public abstract void </a:t>
                      </a:r>
                      <a:r>
                        <a:rPr lang="en-US" sz="2400" b="1" dirty="0" err="1">
                          <a:effectLst/>
                        </a:rPr>
                        <a:t>onCreate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SQLiteDatabase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db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400" dirty="0" smtClean="0">
                          <a:effectLst/>
                        </a:rPr>
                        <a:t>Dipanggil</a:t>
                      </a:r>
                      <a:r>
                        <a:rPr lang="id-ID" sz="2400" baseline="0" dirty="0" smtClean="0">
                          <a:effectLst/>
                        </a:rPr>
                        <a:t> ketika database pertama kali dibuat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2688424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public abstract void </a:t>
                      </a:r>
                      <a:r>
                        <a:rPr lang="en-US" sz="2400" b="1" dirty="0" err="1">
                          <a:effectLst/>
                        </a:rPr>
                        <a:t>onUpgrade</a:t>
                      </a:r>
                      <a:r>
                        <a:rPr lang="en-US" sz="2400" dirty="0">
                          <a:effectLst/>
                        </a:rPr>
                        <a:t>(</a:t>
                      </a:r>
                      <a:r>
                        <a:rPr lang="en-US" sz="2400" dirty="0" err="1">
                          <a:effectLst/>
                        </a:rPr>
                        <a:t>SQLiteDatabase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db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oldVersion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int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newVersion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400" dirty="0" smtClean="0">
                          <a:effectLst/>
                        </a:rPr>
                        <a:t>Dipanggil ketika database</a:t>
                      </a:r>
                      <a:r>
                        <a:rPr lang="id-ID" sz="2400" baseline="0" dirty="0" smtClean="0">
                          <a:effectLst/>
                        </a:rPr>
                        <a:t> perlu di-upgrade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" y="10784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http://developer.android.com/reference/android/database/sqlite/SQLiteOpenHelper.html</a:t>
            </a:r>
          </a:p>
        </p:txBody>
      </p:sp>
    </p:spTree>
    <p:extLst>
      <p:ext uri="{BB962C8B-B14F-4D97-AF65-F5344CB8AC3E}">
        <p14:creationId xmlns:p14="http://schemas.microsoft.com/office/powerpoint/2010/main" val="16358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Name : Contacts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3840"/>
              </p:ext>
            </p:extLst>
          </p:nvPr>
        </p:nvGraphicFramePr>
        <p:xfrm>
          <a:off x="762000" y="2460942"/>
          <a:ext cx="7467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Field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Type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INT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PRIMARY, A_I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name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TEXT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phone_number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TEXT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65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endParaRPr lang="en-US" sz="26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String </a:t>
            </a:r>
            <a:r>
              <a:rPr lang="en-US" sz="2600" b="1" dirty="0">
                <a:solidFill>
                  <a:schemeClr val="tx1"/>
                </a:solidFill>
                <a:latin typeface="+mj-lt"/>
              </a:rPr>
              <a:t>CREATE_CONTACTS_TABLE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 = "CREATE TABLE " + TABLE_CONTACTS + 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"(“ + 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KEY_ID + " INTEGER PRIMARY KEY," + KEY_NAME + " TEXT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," + </a:t>
            </a:r>
            <a:r>
              <a:rPr lang="en-US" sz="2600" dirty="0">
                <a:solidFill>
                  <a:schemeClr val="tx1"/>
                </a:solidFill>
                <a:latin typeface="+mj-lt"/>
              </a:rPr>
              <a:t>KEY_PH_NO + " TEXT" + ")";</a:t>
            </a:r>
          </a:p>
          <a:p>
            <a:pPr marL="45720" indent="0">
              <a:buNone/>
            </a:pPr>
            <a:r>
              <a:rPr lang="en-US" sz="2600" dirty="0">
                <a:solidFill>
                  <a:schemeClr val="tx1"/>
                </a:solidFill>
                <a:latin typeface="+mj-lt"/>
              </a:rPr>
              <a:t>		</a:t>
            </a:r>
            <a:endParaRPr lang="en-US" sz="26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@Override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public void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onCreate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SQLiteDatabase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j-lt"/>
              </a:rPr>
              <a:t>db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) {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600" b="1" dirty="0" err="1" smtClean="0">
                <a:solidFill>
                  <a:schemeClr val="tx1"/>
                </a:solidFill>
                <a:latin typeface="+mj-lt"/>
              </a:rPr>
              <a:t>db.execSQL</a:t>
            </a: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(CREATE_CONTACTS_TABLE);</a:t>
            </a:r>
          </a:p>
          <a:p>
            <a:pPr marL="45720" indent="0">
              <a:buNone/>
            </a:pPr>
            <a:r>
              <a:rPr lang="en-US" sz="2600" dirty="0" smtClean="0">
                <a:solidFill>
                  <a:schemeClr val="tx1"/>
                </a:solidFill>
                <a:latin typeface="+mj-lt"/>
              </a:rPr>
              <a:t>}</a:t>
            </a:r>
          </a:p>
          <a:p>
            <a:pPr marL="45720" indent="0">
              <a:buNone/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err="1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691192"/>
              </p:ext>
            </p:extLst>
          </p:nvPr>
        </p:nvGraphicFramePr>
        <p:xfrm>
          <a:off x="304797" y="1752599"/>
          <a:ext cx="8534402" cy="475393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334003"/>
                <a:gridCol w="3200399"/>
              </a:tblGrid>
              <a:tr h="55265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execSQL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sql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Mengeksekusi</a:t>
                      </a:r>
                      <a:r>
                        <a:rPr lang="id-ID" sz="18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sql query yang bukan select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82411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long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insert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nullColumnHack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ContentValues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values)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Memasukan record ke database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02356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update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ContentValues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values,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whereClause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String[]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whereArgs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Mengupdate data/baris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023561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(String table, String 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whereClause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String[] 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whereArgs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Menghapus</a:t>
                      </a:r>
                      <a:r>
                        <a:rPr lang="id-ID" sz="1800" b="0" i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data/baris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  <a:tr h="125901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Cursor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query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(String table, String[] columns, String selection, String[]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selectionArgs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groupBy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String having, String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orderBy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1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Mengembalikan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cursor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over the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resultset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37525" marR="37525" marT="37525" marB="37525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798821"/>
          </a:xfrm>
        </p:spPr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err="1" smtClean="0"/>
              <a:t>D</a:t>
            </a:r>
            <a:r>
              <a:rPr lang="en-US" cap="none" dirty="0" err="1" smtClean="0"/>
              <a:t>atabase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154668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http://developer.android.com/reference/android/database/sqlite/SQLiteDatabase.html</a:t>
            </a:r>
          </a:p>
        </p:txBody>
      </p:sp>
    </p:spTree>
    <p:extLst>
      <p:ext uri="{BB962C8B-B14F-4D97-AF65-F5344CB8AC3E}">
        <p14:creationId xmlns:p14="http://schemas.microsoft.com/office/powerpoint/2010/main" val="11376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//</a:t>
            </a:r>
            <a:r>
              <a:rPr lang="en-US" sz="2000" dirty="0">
                <a:latin typeface="+mj-lt"/>
              </a:rPr>
              <a:t> code to add the new contact  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dirty="0">
                <a:latin typeface="+mj-lt"/>
              </a:rPr>
              <a:t>();  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   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ContentValues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values = new </a:t>
            </a:r>
            <a:r>
              <a:rPr lang="en-US" sz="2000" b="1" dirty="0" err="1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();  </a:t>
            </a: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values.put</a:t>
            </a:r>
            <a:r>
              <a:rPr lang="en-US" sz="2000" dirty="0" smtClean="0">
                <a:latin typeface="+mj-lt"/>
              </a:rPr>
              <a:t>(KEY_NAME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“Fai”);</a:t>
            </a: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values.put</a:t>
            </a:r>
            <a:r>
              <a:rPr lang="en-US" sz="2000" dirty="0" smtClean="0">
                <a:latin typeface="+mj-lt"/>
              </a:rPr>
              <a:t>(KEY_PH_NO, ”0251 1234567”);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   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db.insert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 null, values</a:t>
            </a:r>
            <a:r>
              <a:rPr lang="en-US" sz="2000" dirty="0" smtClean="0">
                <a:latin typeface="+mj-lt"/>
              </a:rPr>
              <a:t>);</a:t>
            </a:r>
            <a:endParaRPr lang="en-US" sz="2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0198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rgbClr val="FF0000"/>
                </a:solidFill>
                <a:latin typeface="+mj-lt"/>
              </a:rPr>
              <a:t>long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insert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nullColumnHack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ContentValues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values)</a:t>
            </a:r>
          </a:p>
        </p:txBody>
      </p:sp>
    </p:spTree>
    <p:extLst>
      <p:ext uri="{BB962C8B-B14F-4D97-AF65-F5344CB8AC3E}">
        <p14:creationId xmlns:p14="http://schemas.microsoft.com/office/powerpoint/2010/main" val="11469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latin typeface="+mj-lt"/>
              </a:rPr>
              <a:t>// updating </a:t>
            </a:r>
            <a:r>
              <a:rPr lang="en-US" sz="2000" dirty="0" smtClean="0">
                <a:latin typeface="+mj-lt"/>
              </a:rPr>
              <a:t>row</a:t>
            </a:r>
            <a:r>
              <a:rPr lang="en-US" sz="2000" dirty="0">
                <a:latin typeface="+mj-lt"/>
              </a:rPr>
              <a:t> </a:t>
            </a:r>
            <a:r>
              <a:rPr lang="en-US" sz="2000" dirty="0" smtClean="0">
                <a:latin typeface="+mj-lt"/>
              </a:rPr>
              <a:t>contact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 = 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b="1" dirty="0">
                <a:latin typeface="+mj-lt"/>
              </a:rPr>
              <a:t>()</a:t>
            </a:r>
            <a:r>
              <a:rPr lang="en-US" sz="2000" dirty="0">
                <a:latin typeface="+mj-lt"/>
              </a:rPr>
              <a:t>;  </a:t>
            </a: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 values = new </a:t>
            </a:r>
            <a:r>
              <a:rPr lang="en-US" sz="2000" b="1" dirty="0" err="1">
                <a:latin typeface="+mj-lt"/>
              </a:rPr>
              <a:t>ContentValues</a:t>
            </a:r>
            <a:r>
              <a:rPr lang="en-US" sz="2000" b="1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sz="2000" dirty="0" err="1">
                <a:latin typeface="+mj-lt"/>
              </a:rPr>
              <a:t>values.put</a:t>
            </a:r>
            <a:r>
              <a:rPr lang="en-US" sz="2000" dirty="0">
                <a:latin typeface="+mj-lt"/>
              </a:rPr>
              <a:t>(KEY_NAME, “Fai”);</a:t>
            </a:r>
          </a:p>
          <a:p>
            <a:pPr marL="45720" indent="0">
              <a:buNone/>
            </a:pPr>
            <a:r>
              <a:rPr lang="en-US" sz="2000" dirty="0" err="1">
                <a:latin typeface="+mj-lt"/>
              </a:rPr>
              <a:t>values.put</a:t>
            </a:r>
            <a:r>
              <a:rPr lang="en-US" sz="2000" dirty="0">
                <a:latin typeface="+mj-lt"/>
              </a:rPr>
              <a:t>(KEY_PH_NO, ”0251 </a:t>
            </a:r>
            <a:r>
              <a:rPr lang="en-US" sz="2000" dirty="0" smtClean="0">
                <a:latin typeface="+mj-lt"/>
              </a:rPr>
              <a:t>7654321”);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r>
              <a:rPr lang="en-US" sz="2000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db.update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 values, KEY_ID + " = ?", </a:t>
            </a:r>
            <a:r>
              <a:rPr lang="en-US" sz="2000" dirty="0" smtClean="0">
                <a:latin typeface="+mj-lt"/>
              </a:rPr>
              <a:t>new</a:t>
            </a:r>
            <a:r>
              <a:rPr lang="en-US" sz="2000" dirty="0">
                <a:latin typeface="+mj-lt"/>
              </a:rPr>
              <a:t> String[] { </a:t>
            </a:r>
            <a:r>
              <a:rPr lang="en-US" sz="2000" dirty="0" err="1" smtClean="0">
                <a:latin typeface="+mj-lt"/>
              </a:rPr>
              <a:t>String.valueOf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b="1" dirty="0" smtClean="0">
                <a:latin typeface="+mj-lt"/>
              </a:rPr>
              <a:t>1</a:t>
            </a:r>
            <a:r>
              <a:rPr lang="en-US" sz="2000" dirty="0" smtClean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 });  </a:t>
            </a:r>
          </a:p>
          <a:p>
            <a:pPr marL="4572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0198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update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ContentValues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values,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whereClause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String[]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472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>
                <a:latin typeface="+mj-lt"/>
              </a:rPr>
              <a:t>// </a:t>
            </a:r>
            <a:r>
              <a:rPr lang="en-US" sz="2000" dirty="0" smtClean="0">
                <a:latin typeface="+mj-lt"/>
              </a:rPr>
              <a:t>deleting row contact</a:t>
            </a:r>
            <a:endParaRPr lang="en-US" sz="2000" dirty="0">
              <a:latin typeface="+mj-lt"/>
            </a:endParaRP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>
                <a:latin typeface="+mj-lt"/>
              </a:rPr>
              <a:t> </a:t>
            </a:r>
            <a:r>
              <a:rPr lang="en-US" sz="2000" b="1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 = 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getWritableDatabase</a:t>
            </a:r>
            <a:r>
              <a:rPr lang="en-US" sz="2000" dirty="0">
                <a:latin typeface="+mj-lt"/>
              </a:rPr>
              <a:t>();  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b="1" dirty="0" err="1" smtClean="0">
                <a:latin typeface="+mj-lt"/>
              </a:rPr>
              <a:t>db.delete</a:t>
            </a:r>
            <a:r>
              <a:rPr lang="en-US" sz="2000" dirty="0" smtClean="0">
                <a:latin typeface="+mj-lt"/>
              </a:rPr>
              <a:t>(TABLE_CONTACTS</a:t>
            </a:r>
            <a:r>
              <a:rPr lang="en-US" sz="2000" dirty="0">
                <a:latin typeface="+mj-lt"/>
              </a:rPr>
              <a:t>, KEY_ID + " = </a:t>
            </a:r>
            <a:r>
              <a:rPr lang="en-US" sz="2000" dirty="0" smtClean="0">
                <a:latin typeface="+mj-lt"/>
              </a:rPr>
              <a:t>?",new</a:t>
            </a:r>
            <a:r>
              <a:rPr lang="en-US" sz="2000" dirty="0">
                <a:latin typeface="+mj-lt"/>
              </a:rPr>
              <a:t> String[] { </a:t>
            </a:r>
            <a:r>
              <a:rPr lang="en-US" sz="2000" dirty="0" err="1">
                <a:latin typeface="+mj-lt"/>
              </a:rPr>
              <a:t>String.valueOf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contact.getID</a:t>
            </a:r>
            <a:r>
              <a:rPr lang="en-US" sz="2000" dirty="0">
                <a:latin typeface="+mj-lt"/>
              </a:rPr>
              <a:t>()) });  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3246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i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nt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delete(String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 table, String 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whereClause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 String[] 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whereArgs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44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 err="1" smtClean="0">
                <a:latin typeface="+mj-lt"/>
              </a:rPr>
              <a:t>SQLiteDatabase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</a:rPr>
              <a:t>db</a:t>
            </a:r>
            <a:r>
              <a:rPr lang="en-US" dirty="0">
                <a:latin typeface="+mj-lt"/>
              </a:rPr>
              <a:t> = </a:t>
            </a:r>
            <a:r>
              <a:rPr lang="en-US" b="1" dirty="0" err="1">
                <a:latin typeface="+mj-lt"/>
              </a:rPr>
              <a:t>this</a:t>
            </a:r>
            <a:r>
              <a:rPr lang="en-US" dirty="0" err="1">
                <a:latin typeface="+mj-lt"/>
              </a:rPr>
              <a:t>.getReadableDatabase</a:t>
            </a:r>
            <a:r>
              <a:rPr lang="en-US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dirty="0" smtClean="0">
                <a:latin typeface="+mj-lt"/>
              </a:rPr>
              <a:t>Cursor</a:t>
            </a:r>
            <a:r>
              <a:rPr lang="en-US" dirty="0">
                <a:latin typeface="+mj-lt"/>
              </a:rPr>
              <a:t> </a:t>
            </a:r>
            <a:r>
              <a:rPr lang="en-US" dirty="0" err="1">
                <a:latin typeface="+mj-lt"/>
              </a:rPr>
              <a:t>cursor</a:t>
            </a:r>
            <a:r>
              <a:rPr lang="en-US" dirty="0">
                <a:latin typeface="+mj-lt"/>
              </a:rPr>
              <a:t> = </a:t>
            </a:r>
            <a:r>
              <a:rPr lang="en-US" dirty="0" err="1">
                <a:latin typeface="+mj-lt"/>
              </a:rPr>
              <a:t>db.query</a:t>
            </a:r>
            <a:r>
              <a:rPr lang="en-US" dirty="0">
                <a:latin typeface="+mj-lt"/>
              </a:rPr>
              <a:t>(TABLE_CONTACTS, </a:t>
            </a:r>
            <a:r>
              <a:rPr lang="en-US" b="1" dirty="0">
                <a:latin typeface="+mj-lt"/>
              </a:rPr>
              <a:t>new</a:t>
            </a:r>
            <a:r>
              <a:rPr lang="en-US" dirty="0">
                <a:latin typeface="+mj-lt"/>
              </a:rPr>
              <a:t> String[] { KEY_ID, </a:t>
            </a:r>
            <a:r>
              <a:rPr lang="en-US" dirty="0" smtClean="0">
                <a:latin typeface="+mj-lt"/>
              </a:rPr>
              <a:t>KEY_NAME</a:t>
            </a:r>
            <a:r>
              <a:rPr lang="en-US" dirty="0">
                <a:latin typeface="+mj-lt"/>
              </a:rPr>
              <a:t>, KEY_PH_NO }, KEY_ID + </a:t>
            </a:r>
            <a:r>
              <a:rPr lang="en-US" dirty="0" smtClean="0">
                <a:latin typeface="+mj-lt"/>
              </a:rPr>
              <a:t>"=?",</a:t>
            </a: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new</a:t>
            </a:r>
            <a:r>
              <a:rPr lang="en-US" dirty="0">
                <a:latin typeface="+mj-lt"/>
              </a:rPr>
              <a:t> String[] { </a:t>
            </a:r>
            <a:r>
              <a:rPr lang="en-US" dirty="0" err="1">
                <a:latin typeface="+mj-lt"/>
              </a:rPr>
              <a:t>String.valueOf</a:t>
            </a:r>
            <a:r>
              <a:rPr lang="en-US" dirty="0">
                <a:latin typeface="+mj-lt"/>
              </a:rPr>
              <a:t>(id) },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,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);  </a:t>
            </a:r>
            <a:endParaRPr lang="en-US" dirty="0" smtClean="0">
              <a:latin typeface="+mj-lt"/>
            </a:endParaRPr>
          </a:p>
          <a:p>
            <a:pPr marL="45720" indent="0">
              <a:buNone/>
            </a:pP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b="1" dirty="0" smtClean="0">
                <a:latin typeface="+mj-lt"/>
              </a:rPr>
              <a:t>if</a:t>
            </a:r>
            <a:r>
              <a:rPr lang="en-US" dirty="0">
                <a:latin typeface="+mj-lt"/>
              </a:rPr>
              <a:t> (cursor != </a:t>
            </a:r>
            <a:r>
              <a:rPr lang="en-US" b="1" dirty="0">
                <a:latin typeface="+mj-lt"/>
              </a:rPr>
              <a:t>null</a:t>
            </a:r>
            <a:r>
              <a:rPr lang="en-US" dirty="0">
                <a:latin typeface="+mj-lt"/>
              </a:rPr>
              <a:t>)  </a:t>
            </a:r>
          </a:p>
          <a:p>
            <a:pPr marL="45720" indent="0">
              <a:buNone/>
            </a:pPr>
            <a:r>
              <a:rPr lang="en-US" dirty="0" smtClean="0">
                <a:latin typeface="+mj-lt"/>
              </a:rPr>
              <a:t>   </a:t>
            </a:r>
            <a:r>
              <a:rPr lang="en-US" dirty="0" err="1" smtClean="0">
                <a:latin typeface="+mj-lt"/>
              </a:rPr>
              <a:t>cursor.moveToFirst</a:t>
            </a:r>
            <a:r>
              <a:rPr lang="en-US" dirty="0">
                <a:latin typeface="+mj-lt"/>
              </a:rPr>
              <a:t>();  </a:t>
            </a:r>
          </a:p>
          <a:p>
            <a:pPr marL="45720" indent="0">
              <a:buNone/>
            </a:pPr>
            <a:r>
              <a:rPr lang="en-US" dirty="0">
                <a:latin typeface="+mj-lt"/>
              </a:rPr>
              <a:t>   </a:t>
            </a:r>
          </a:p>
          <a:p>
            <a:pPr marL="4572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id = </a:t>
            </a:r>
            <a:r>
              <a:rPr lang="en-US" dirty="0" err="1" smtClean="0">
                <a:latin typeface="+mj-lt"/>
              </a:rPr>
              <a:t>Integer.parseInt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(0));</a:t>
            </a: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name </a:t>
            </a:r>
            <a:r>
              <a:rPr lang="en-US" dirty="0">
                <a:latin typeface="+mj-lt"/>
              </a:rPr>
              <a:t>= 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(1);</a:t>
            </a:r>
            <a:endParaRPr lang="en-US" dirty="0">
              <a:latin typeface="+mj-lt"/>
            </a:endParaRPr>
          </a:p>
          <a:p>
            <a:pPr marL="45720" indent="0">
              <a:buNone/>
            </a:pP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telp_number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= </a:t>
            </a:r>
            <a:r>
              <a:rPr lang="en-US" dirty="0" err="1" smtClean="0">
                <a:latin typeface="+mj-lt"/>
              </a:rPr>
              <a:t>cursor.getString</a:t>
            </a:r>
            <a:r>
              <a:rPr lang="en-US" dirty="0" smtClean="0">
                <a:latin typeface="+mj-lt"/>
              </a:rPr>
              <a:t>(2);</a:t>
            </a:r>
            <a:endParaRPr lang="en-US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Retrieve data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57912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rgbClr val="FF0000"/>
                </a:solidFill>
                <a:latin typeface="+mj-lt"/>
              </a:rPr>
              <a:t>Cursor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query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(String table, String[] columns, String selection, String[]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selectionArgs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groupBy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, String having, String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orderBy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3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454213"/>
              </p:ext>
            </p:extLst>
          </p:nvPr>
        </p:nvGraphicFramePr>
        <p:xfrm>
          <a:off x="381000" y="1719263"/>
          <a:ext cx="8382000" cy="22431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600"/>
                <a:gridCol w="5486400"/>
              </a:tblGrid>
              <a:tr h="117633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SELECT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Cursor </a:t>
                      </a:r>
                      <a:r>
                        <a:rPr lang="en-US" sz="2400" dirty="0" err="1" smtClean="0">
                          <a:latin typeface="+mj-lt"/>
                        </a:rPr>
                        <a:t>rawQuery</a:t>
                      </a:r>
                      <a:r>
                        <a:rPr lang="en-US" sz="2400" dirty="0" smtClean="0">
                          <a:latin typeface="+mj-lt"/>
                        </a:rPr>
                        <a:t>(String </a:t>
                      </a:r>
                      <a:r>
                        <a:rPr lang="en-US" sz="2400" dirty="0" err="1" smtClean="0">
                          <a:latin typeface="+mj-lt"/>
                        </a:rPr>
                        <a:t>sql</a:t>
                      </a:r>
                      <a:r>
                        <a:rPr lang="en-US" sz="2400" dirty="0" smtClean="0">
                          <a:latin typeface="+mj-lt"/>
                        </a:rPr>
                        <a:t>, String[] </a:t>
                      </a:r>
                      <a:r>
                        <a:rPr lang="en-US" sz="2400" dirty="0" err="1" smtClean="0">
                          <a:latin typeface="+mj-lt"/>
                        </a:rPr>
                        <a:t>selectionArgs</a:t>
                      </a:r>
                      <a:r>
                        <a:rPr lang="en-US" sz="2400" dirty="0" smtClean="0">
                          <a:latin typeface="+mj-lt"/>
                        </a:rPr>
                        <a:t>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INSERT,</a:t>
                      </a:r>
                      <a:r>
                        <a:rPr lang="en-US" sz="2400" baseline="0" dirty="0" smtClean="0">
                          <a:latin typeface="+mj-lt"/>
                        </a:rPr>
                        <a:t> UPDATE, DELETE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void </a:t>
                      </a:r>
                      <a:r>
                        <a:rPr lang="en-US" sz="2400" dirty="0" err="1" smtClean="0">
                          <a:latin typeface="+mj-lt"/>
                        </a:rPr>
                        <a:t>execSQL</a:t>
                      </a:r>
                      <a:r>
                        <a:rPr lang="en-US" sz="2400" dirty="0" smtClean="0">
                          <a:latin typeface="+mj-lt"/>
                        </a:rPr>
                        <a:t>(String </a:t>
                      </a:r>
                      <a:r>
                        <a:rPr lang="en-US" sz="2400" dirty="0" err="1" smtClean="0">
                          <a:latin typeface="+mj-lt"/>
                        </a:rPr>
                        <a:t>sql</a:t>
                      </a:r>
                      <a:r>
                        <a:rPr lang="en-US" sz="2400" dirty="0" smtClean="0">
                          <a:latin typeface="+mj-lt"/>
                        </a:rPr>
                        <a:t>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6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String </a:t>
            </a:r>
            <a:r>
              <a:rPr lang="en-US" sz="2000" dirty="0" err="1">
                <a:latin typeface="+mj-lt"/>
              </a:rPr>
              <a:t>countQuery</a:t>
            </a:r>
            <a:r>
              <a:rPr lang="en-US" sz="2000" dirty="0">
                <a:latin typeface="+mj-lt"/>
              </a:rPr>
              <a:t> = "SELECT  * FROM " </a:t>
            </a:r>
            <a:r>
              <a:rPr lang="en-US" sz="2000" dirty="0" smtClean="0">
                <a:latin typeface="+mj-lt"/>
              </a:rPr>
              <a:t>+ TABLE_CONTACTS</a:t>
            </a:r>
            <a:r>
              <a:rPr lang="en-US" sz="2000" dirty="0">
                <a:latin typeface="+mj-lt"/>
              </a:rPr>
              <a:t>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SQLiteDatabase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db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this.</a:t>
            </a:r>
            <a:r>
              <a:rPr lang="en-US" sz="2000" b="1" dirty="0" err="1">
                <a:latin typeface="+mj-lt"/>
              </a:rPr>
              <a:t>getReadableDatabase</a:t>
            </a:r>
            <a:r>
              <a:rPr lang="en-US" sz="2000" dirty="0">
                <a:latin typeface="+mj-lt"/>
              </a:rPr>
              <a:t>();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smtClean="0">
                <a:latin typeface="+mj-lt"/>
              </a:rPr>
              <a:t>Cursor </a:t>
            </a:r>
            <a:r>
              <a:rPr lang="en-US" sz="2000" dirty="0" err="1">
                <a:latin typeface="+mj-lt"/>
              </a:rPr>
              <a:t>cursor</a:t>
            </a:r>
            <a:r>
              <a:rPr lang="en-US" sz="2000" dirty="0">
                <a:latin typeface="+mj-lt"/>
              </a:rPr>
              <a:t> = </a:t>
            </a:r>
            <a:r>
              <a:rPr lang="en-US" sz="2000" b="1" dirty="0" err="1">
                <a:latin typeface="+mj-lt"/>
              </a:rPr>
              <a:t>db.rawQuery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countQuery</a:t>
            </a:r>
            <a:r>
              <a:rPr lang="en-US" sz="2000" dirty="0">
                <a:latin typeface="+mj-lt"/>
              </a:rPr>
              <a:t>, null);</a:t>
            </a:r>
          </a:p>
          <a:p>
            <a:pPr marL="45720" indent="0">
              <a:buNone/>
            </a:pPr>
            <a:endParaRPr lang="en-US" sz="20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jumlahBaris</a:t>
            </a:r>
            <a:r>
              <a:rPr lang="en-US" sz="2000" dirty="0" smtClean="0">
                <a:latin typeface="+mj-lt"/>
              </a:rPr>
              <a:t> = </a:t>
            </a:r>
            <a:r>
              <a:rPr lang="en-US" sz="2000" b="1" dirty="0" err="1" smtClean="0">
                <a:latin typeface="+mj-lt"/>
              </a:rPr>
              <a:t>cursor.getCount</a:t>
            </a:r>
            <a:r>
              <a:rPr lang="en-US" sz="2000" b="1" dirty="0" smtClean="0">
                <a:latin typeface="+mj-lt"/>
              </a:rPr>
              <a:t>();</a:t>
            </a:r>
            <a:endParaRPr lang="en-US" sz="2000" b="1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smtClean="0"/>
              <a:t> </a:t>
            </a:r>
            <a:r>
              <a:rPr lang="en-US" altLang="en-US" dirty="0" smtClean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 smtClean="0"/>
              <a:t>SQlite</a:t>
            </a:r>
            <a:r>
              <a:rPr lang="en-US" dirty="0" smtClean="0"/>
              <a:t> </a:t>
            </a:r>
            <a:r>
              <a:rPr lang="id-ID" dirty="0" smtClean="0"/>
              <a:t>merupakan </a:t>
            </a:r>
            <a:r>
              <a:rPr lang="en-US" dirty="0" smtClean="0"/>
              <a:t>embedded database</a:t>
            </a:r>
            <a:r>
              <a:rPr lang="id-ID" dirty="0" smtClean="0"/>
              <a:t> yang bersifat open source</a:t>
            </a:r>
            <a:r>
              <a:rPr lang="en-US" dirty="0" smtClean="0"/>
              <a:t>. </a:t>
            </a:r>
            <a:r>
              <a:rPr lang="id-ID" dirty="0" smtClean="0"/>
              <a:t>Implementasi</a:t>
            </a:r>
            <a:r>
              <a:rPr lang="en-US" dirty="0" smtClean="0"/>
              <a:t> original </a:t>
            </a:r>
            <a:r>
              <a:rPr lang="id-ID" dirty="0" smtClean="0"/>
              <a:t>didesain </a:t>
            </a:r>
            <a:r>
              <a:rPr lang="id-ID" dirty="0" smtClean="0"/>
              <a:t>oleh</a:t>
            </a:r>
            <a:r>
              <a:rPr lang="en-US" dirty="0" smtClean="0"/>
              <a:t> D. Richard </a:t>
            </a:r>
            <a:r>
              <a:rPr lang="en-US" dirty="0" err="1" smtClean="0"/>
              <a:t>Hipp</a:t>
            </a:r>
            <a:r>
              <a:rPr lang="en-US" dirty="0" smtClean="0"/>
              <a:t>.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 smtClean="0"/>
              <a:t>Hipp</a:t>
            </a:r>
            <a:r>
              <a:rPr lang="en-US" dirty="0" smtClean="0"/>
              <a:t> </a:t>
            </a:r>
            <a:r>
              <a:rPr lang="id-ID" dirty="0" smtClean="0"/>
              <a:t>mendesain </a:t>
            </a:r>
            <a:r>
              <a:rPr lang="en-US" dirty="0" smtClean="0"/>
              <a:t>software </a:t>
            </a:r>
            <a:r>
              <a:rPr lang="id-ID" dirty="0" smtClean="0"/>
              <a:t>berdasarkan</a:t>
            </a:r>
            <a:r>
              <a:rPr lang="en-US" dirty="0" smtClean="0"/>
              <a:t> board guided missile systems </a:t>
            </a:r>
            <a:r>
              <a:rPr lang="id-ID" dirty="0" smtClean="0"/>
              <a:t>yang</a:t>
            </a:r>
            <a:r>
              <a:rPr lang="en-US" dirty="0" smtClean="0"/>
              <a:t> </a:t>
            </a:r>
            <a:r>
              <a:rPr lang="id-ID" dirty="0" smtClean="0"/>
              <a:t>memiliki resource yang terbatas untuk bekerja.</a:t>
            </a:r>
            <a:endParaRPr lang="en-US" dirty="0" smtClean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id-ID" dirty="0" smtClean="0"/>
              <a:t>Tujuan hasil desain dari </a:t>
            </a:r>
            <a:r>
              <a:rPr lang="en-US" dirty="0" smtClean="0"/>
              <a:t>SQLite </a:t>
            </a:r>
            <a:r>
              <a:rPr lang="id-ID" dirty="0" smtClean="0"/>
              <a:t>adalah untuk mengizikan program bisa beroperasi tanpa instalasi database atau administrasi.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8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SQLite </a:t>
            </a:r>
            <a:r>
              <a:rPr lang="id-ID" dirty="0" smtClean="0"/>
              <a:t>merupakan versi simple 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MySQL</a:t>
            </a:r>
            <a:r>
              <a:rPr lang="en-US" dirty="0"/>
              <a:t>, PostgreSQL, </a:t>
            </a:r>
            <a:r>
              <a:rPr lang="id-ID" dirty="0" smtClean="0"/>
              <a:t>dan database system populer lainnya.</a:t>
            </a:r>
            <a:endParaRPr lang="en-US" dirty="0" smtClean="0"/>
          </a:p>
          <a:p>
            <a:endParaRPr lang="en-US" dirty="0" smtClean="0"/>
          </a:p>
          <a:p>
            <a:r>
              <a:rPr lang="id-ID" dirty="0" smtClean="0"/>
              <a:t>Setiap aplikasi dilengkapi dengan</a:t>
            </a:r>
            <a:r>
              <a:rPr lang="en-US" dirty="0" smtClean="0"/>
              <a:t> </a:t>
            </a:r>
            <a:r>
              <a:rPr lang="en-US" dirty="0"/>
              <a:t>SQLite </a:t>
            </a:r>
            <a:r>
              <a:rPr lang="en-US" dirty="0" smtClean="0"/>
              <a:t>database</a:t>
            </a:r>
            <a:r>
              <a:rPr lang="id-ID" dirty="0" smtClean="0"/>
              <a:t> tersendiri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cap="none" dirty="0" smtClean="0"/>
              <a:t>ite</a:t>
            </a:r>
            <a:r>
              <a:rPr lang="en-US" dirty="0" smtClean="0"/>
              <a:t>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 err="1" smtClean="0">
                <a:solidFill>
                  <a:schemeClr val="tx1"/>
                </a:solidFill>
              </a:rPr>
              <a:t>DataBase</a:t>
            </a:r>
            <a:r>
              <a:rPr lang="en-US" altLang="en-US" sz="3200" dirty="0" smtClean="0">
                <a:solidFill>
                  <a:schemeClr val="tx1"/>
                </a:solidFill>
              </a:rPr>
              <a:t> Management System </a:t>
            </a:r>
            <a:r>
              <a:rPr lang="id-ID" altLang="en-US" sz="3200" dirty="0" smtClean="0">
                <a:solidFill>
                  <a:schemeClr val="tx1"/>
                </a:solidFill>
              </a:rPr>
              <a:t>yang muncul/comes dengan</a:t>
            </a:r>
            <a:r>
              <a:rPr lang="en-US" altLang="en-US" sz="3200" dirty="0" smtClean="0">
                <a:solidFill>
                  <a:schemeClr val="tx1"/>
                </a:solidFill>
              </a:rPr>
              <a:t> Android</a:t>
            </a:r>
          </a:p>
          <a:p>
            <a:pPr lvl="1"/>
            <a:endParaRPr lang="en-US" altLang="en-US" sz="1600" dirty="0" smtClean="0">
              <a:solidFill>
                <a:schemeClr val="tx1"/>
              </a:solidFill>
            </a:endParaRPr>
          </a:p>
          <a:p>
            <a:r>
              <a:rPr lang="id-ID" altLang="en-US" sz="3200" dirty="0" smtClean="0">
                <a:solidFill>
                  <a:schemeClr val="tx1"/>
                </a:solidFill>
              </a:rPr>
              <a:t>Sebuah</a:t>
            </a:r>
            <a:r>
              <a:rPr lang="en-US" altLang="en-US" sz="3200" dirty="0" smtClean="0">
                <a:solidFill>
                  <a:schemeClr val="tx1"/>
                </a:solidFill>
              </a:rPr>
              <a:t> database </a:t>
            </a:r>
            <a:r>
              <a:rPr lang="id-ID" altLang="en-US" sz="3200" dirty="0" smtClean="0">
                <a:solidFill>
                  <a:schemeClr val="tx1"/>
                </a:solidFill>
              </a:rPr>
              <a:t>yang terdiri dari beberapa tabel</a:t>
            </a:r>
            <a:endParaRPr lang="en-US" altLang="en-US" sz="3200" dirty="0" smtClean="0">
              <a:solidFill>
                <a:schemeClr val="tx1"/>
              </a:solidFill>
            </a:endParaRPr>
          </a:p>
          <a:p>
            <a:endParaRPr lang="en-US" altLang="en-US" sz="1600" dirty="0" smtClean="0">
              <a:solidFill>
                <a:schemeClr val="tx1"/>
              </a:solidFill>
            </a:endParaRPr>
          </a:p>
          <a:p>
            <a:r>
              <a:rPr lang="en-US" altLang="en-US" sz="3200" dirty="0" smtClean="0">
                <a:solidFill>
                  <a:schemeClr val="tx1"/>
                </a:solidFill>
              </a:rPr>
              <a:t>Tables </a:t>
            </a:r>
            <a:r>
              <a:rPr lang="id-ID" altLang="en-US" sz="3200" dirty="0" smtClean="0">
                <a:solidFill>
                  <a:schemeClr val="tx1"/>
                </a:solidFill>
              </a:rPr>
              <a:t>menyimpan</a:t>
            </a:r>
            <a:r>
              <a:rPr lang="en-US" altLang="en-US" sz="3200" dirty="0" smtClean="0">
                <a:solidFill>
                  <a:schemeClr val="tx1"/>
                </a:solidFill>
              </a:rPr>
              <a:t> data</a:t>
            </a:r>
          </a:p>
          <a:p>
            <a:endParaRPr lang="en-US" altLang="en-US" sz="800" dirty="0" smtClean="0">
              <a:solidFill>
                <a:schemeClr val="tx1"/>
              </a:solidFill>
            </a:endParaRPr>
          </a:p>
          <a:p>
            <a:pPr lvl="1"/>
            <a:r>
              <a:rPr lang="id-ID" altLang="en-US" sz="3000" smtClean="0">
                <a:solidFill>
                  <a:schemeClr val="tx1"/>
                </a:solidFill>
              </a:rPr>
              <a:t>pada</a:t>
            </a:r>
            <a:r>
              <a:rPr lang="en-US" altLang="en-US" sz="3000" smtClean="0">
                <a:solidFill>
                  <a:schemeClr val="tx1"/>
                </a:solidFill>
              </a:rPr>
              <a:t> </a:t>
            </a:r>
            <a:r>
              <a:rPr lang="id-ID" altLang="en-US" sz="3000" dirty="0" smtClean="0">
                <a:solidFill>
                  <a:schemeClr val="tx1"/>
                </a:solidFill>
              </a:rPr>
              <a:t>baris/kolom </a:t>
            </a:r>
            <a:r>
              <a:rPr lang="en-US" altLang="en-US" sz="3000" dirty="0" smtClean="0">
                <a:solidFill>
                  <a:schemeClr val="tx1"/>
                </a:solidFill>
              </a:rPr>
              <a:t>(records/fields)</a:t>
            </a:r>
          </a:p>
          <a:p>
            <a:endParaRPr lang="en-US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Database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6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NULL</a:t>
            </a:r>
            <a:r>
              <a:rPr lang="en-US" dirty="0"/>
              <a:t>. </a:t>
            </a:r>
            <a:r>
              <a:rPr lang="id-ID" dirty="0" smtClean="0"/>
              <a:t>Value yang berupa </a:t>
            </a:r>
            <a:r>
              <a:rPr lang="en-US" dirty="0" smtClean="0"/>
              <a:t>NULL value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INTEGER</a:t>
            </a:r>
            <a:r>
              <a:rPr lang="en-US" dirty="0"/>
              <a:t>. The value </a:t>
            </a:r>
            <a:r>
              <a:rPr lang="id-ID" dirty="0" smtClean="0"/>
              <a:t>berupa integer bertanda/</a:t>
            </a:r>
            <a:r>
              <a:rPr lang="en-US" dirty="0" smtClean="0"/>
              <a:t> </a:t>
            </a:r>
            <a:r>
              <a:rPr lang="en-US" dirty="0"/>
              <a:t>signed </a:t>
            </a:r>
            <a:r>
              <a:rPr lang="en-US" dirty="0" smtClean="0"/>
              <a:t>integer</a:t>
            </a:r>
          </a:p>
          <a:p>
            <a:endParaRPr lang="en-US" dirty="0"/>
          </a:p>
          <a:p>
            <a:r>
              <a:rPr lang="en-US" b="1" dirty="0"/>
              <a:t>REAL</a:t>
            </a:r>
            <a:r>
              <a:rPr lang="en-US" dirty="0"/>
              <a:t>. The value </a:t>
            </a:r>
            <a:r>
              <a:rPr lang="id-ID" dirty="0" smtClean="0"/>
              <a:t>berupa</a:t>
            </a:r>
            <a:r>
              <a:rPr lang="en-US" dirty="0" smtClean="0"/>
              <a:t> </a:t>
            </a:r>
            <a:r>
              <a:rPr lang="en-US" dirty="0"/>
              <a:t>floating point </a:t>
            </a:r>
            <a:r>
              <a:rPr lang="en-US" dirty="0" smtClean="0"/>
              <a:t>value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TEXT</a:t>
            </a:r>
            <a:r>
              <a:rPr lang="en-US" dirty="0"/>
              <a:t>. The value </a:t>
            </a:r>
            <a:r>
              <a:rPr lang="id-ID" dirty="0" smtClean="0"/>
              <a:t>berupa</a:t>
            </a:r>
            <a:r>
              <a:rPr lang="en-US" dirty="0" smtClean="0"/>
              <a:t> </a:t>
            </a:r>
            <a:r>
              <a:rPr lang="en-US" dirty="0"/>
              <a:t>text </a:t>
            </a:r>
            <a:r>
              <a:rPr lang="en-US" dirty="0" smtClean="0"/>
              <a:t>string</a:t>
            </a:r>
          </a:p>
          <a:p>
            <a:endParaRPr lang="en-US" b="1" dirty="0" smtClean="0"/>
          </a:p>
          <a:p>
            <a:r>
              <a:rPr lang="en-US" b="1" dirty="0" smtClean="0"/>
              <a:t>BLOB</a:t>
            </a:r>
            <a:r>
              <a:rPr lang="en-US" dirty="0"/>
              <a:t>. The value </a:t>
            </a:r>
            <a:r>
              <a:rPr lang="id-ID" dirty="0" smtClean="0"/>
              <a:t>berupa</a:t>
            </a:r>
            <a:r>
              <a:rPr lang="en-US" dirty="0" smtClean="0"/>
              <a:t> </a:t>
            </a:r>
            <a:r>
              <a:rPr lang="en-US" dirty="0"/>
              <a:t>blob </a:t>
            </a:r>
            <a:r>
              <a:rPr lang="id-ID" dirty="0" smtClean="0"/>
              <a:t>dari</a:t>
            </a:r>
            <a:r>
              <a:rPr lang="en-US" dirty="0" smtClean="0"/>
              <a:t> </a:t>
            </a:r>
            <a:r>
              <a:rPr lang="en-US" dirty="0"/>
              <a:t>data</a:t>
            </a:r>
            <a:r>
              <a:rPr lang="en-US" dirty="0" smtClean="0"/>
              <a:t>,</a:t>
            </a:r>
            <a:r>
              <a:rPr lang="id-ID" dirty="0" smtClean="0"/>
              <a:t> disimpan sesuai dengan saat diinputkan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</a:t>
            </a:r>
            <a:r>
              <a:rPr lang="en-US" dirty="0" err="1" smtClean="0"/>
              <a:t>Datatypes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</a:t>
            </a:r>
            <a:endParaRPr lang="en-US" dirty="0"/>
          </a:p>
          <a:p>
            <a:pPr lvl="1"/>
            <a:r>
              <a:rPr lang="en-US" dirty="0" err="1"/>
              <a:t>android.database.sqlite</a:t>
            </a:r>
            <a:endParaRPr lang="en-US" dirty="0"/>
          </a:p>
          <a:p>
            <a:r>
              <a:rPr lang="en-US" altLang="en-US" dirty="0" smtClean="0"/>
              <a:t>Specialized </a:t>
            </a:r>
            <a:r>
              <a:rPr lang="en-US" altLang="en-US" dirty="0"/>
              <a:t>Android object’s</a:t>
            </a:r>
          </a:p>
          <a:p>
            <a:pPr lvl="1"/>
            <a:r>
              <a:rPr lang="en-US" altLang="en-US" dirty="0" err="1" smtClean="0"/>
              <a:t>SQLiteOpenHelper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SQLiteDatabase</a:t>
            </a:r>
            <a:endParaRPr lang="en-US" altLang="en-US" dirty="0"/>
          </a:p>
          <a:p>
            <a:pPr lvl="1"/>
            <a:r>
              <a:rPr lang="en-US" altLang="en-US" dirty="0" smtClean="0"/>
              <a:t>Cursor</a:t>
            </a:r>
            <a:endParaRPr lang="en-US" altLang="en-US" dirty="0"/>
          </a:p>
          <a:p>
            <a:pPr lvl="1"/>
            <a:r>
              <a:rPr lang="en-US" altLang="en-US" dirty="0" err="1" smtClean="0"/>
              <a:t>ContentValues</a:t>
            </a:r>
            <a:endParaRPr lang="en-US" altLang="en-US" dirty="0" smtClean="0"/>
          </a:p>
          <a:p>
            <a:r>
              <a:rPr lang="id-ID" dirty="0" smtClean="0"/>
              <a:t>Biasanya </a:t>
            </a:r>
            <a:r>
              <a:rPr lang="en-US" dirty="0" smtClean="0"/>
              <a:t>SQLite</a:t>
            </a:r>
            <a:r>
              <a:rPr lang="id-ID" dirty="0" smtClean="0"/>
              <a:t> diimplementasikan pada class terpisah dari</a:t>
            </a:r>
            <a:r>
              <a:rPr lang="en-US" dirty="0" smtClean="0"/>
              <a:t> Activity </a:t>
            </a:r>
            <a:r>
              <a:rPr lang="en-US" dirty="0"/>
              <a:t>class</a:t>
            </a:r>
            <a:r>
              <a:rPr lang="en-US" dirty="0" smtClean="0"/>
              <a:t>.</a:t>
            </a:r>
            <a:endParaRPr lang="en-US" altLang="en-US" dirty="0" smtClean="0"/>
          </a:p>
          <a:p>
            <a:r>
              <a:rPr lang="en-US" b="1" dirty="0"/>
              <a:t>Extend </a:t>
            </a:r>
            <a:r>
              <a:rPr lang="en-US" b="1" dirty="0" err="1"/>
              <a:t>SQLiteOpenHelper</a:t>
            </a:r>
            <a:endParaRPr lang="en-US" b="1" dirty="0"/>
          </a:p>
          <a:p>
            <a:endParaRPr lang="en-US" alt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en-US" cap="none" dirty="0"/>
              <a:t>ite</a:t>
            </a:r>
            <a:r>
              <a:rPr lang="en-US" dirty="0"/>
              <a:t> </a:t>
            </a:r>
            <a:r>
              <a:rPr lang="en-US" dirty="0" smtClean="0"/>
              <a:t>on Android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09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class </a:t>
            </a:r>
            <a:r>
              <a:rPr lang="en-US" sz="2400" dirty="0" err="1" smtClean="0">
                <a:latin typeface="+mj-lt"/>
              </a:rPr>
              <a:t>DatabaseHandler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extends </a:t>
            </a:r>
            <a:r>
              <a:rPr lang="en-US" sz="2400" dirty="0" err="1">
                <a:latin typeface="+mj-lt"/>
              </a:rPr>
              <a:t>SQLiteOpenHelper</a:t>
            </a:r>
            <a:r>
              <a:rPr lang="en-US" sz="2400" dirty="0">
                <a:latin typeface="+mj-lt"/>
              </a:rPr>
              <a:t> {</a:t>
            </a:r>
            <a:endParaRPr lang="en-US" sz="2400" dirty="0" smtClean="0">
              <a:latin typeface="+mj-lt"/>
            </a:endParaRP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public </a:t>
            </a:r>
            <a:r>
              <a:rPr lang="en-US" sz="2400" dirty="0" err="1">
                <a:latin typeface="+mj-lt"/>
              </a:rPr>
              <a:t>DatabaseHandler</a:t>
            </a:r>
            <a:r>
              <a:rPr lang="en-US" sz="2400" dirty="0">
                <a:latin typeface="+mj-lt"/>
              </a:rPr>
              <a:t>(Context context) {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}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@</a:t>
            </a:r>
            <a:r>
              <a:rPr lang="en-US" sz="2400" dirty="0">
                <a:latin typeface="+mj-lt"/>
              </a:rPr>
              <a:t>Override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public </a:t>
            </a:r>
            <a:r>
              <a:rPr lang="en-US" sz="2400" dirty="0">
                <a:latin typeface="+mj-lt"/>
              </a:rPr>
              <a:t>void </a:t>
            </a:r>
            <a:r>
              <a:rPr lang="en-US" sz="2400" dirty="0" err="1">
                <a:latin typeface="+mj-lt"/>
              </a:rPr>
              <a:t>onCreate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SQLiteDatabase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db</a:t>
            </a:r>
            <a:r>
              <a:rPr lang="en-US" sz="2400" dirty="0">
                <a:latin typeface="+mj-lt"/>
              </a:rPr>
              <a:t>) {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  </a:t>
            </a:r>
          </a:p>
          <a:p>
            <a:pPr marL="4572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}</a:t>
            </a:r>
          </a:p>
          <a:p>
            <a:pPr marL="45720" indent="0">
              <a:buNone/>
            </a:pPr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Constructor</a:t>
            </a:r>
          </a:p>
          <a:p>
            <a:pPr marL="45720" indent="0">
              <a:buNone/>
            </a:pPr>
            <a:endParaRPr lang="en-US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</a:t>
            </a:r>
            <a:r>
              <a:rPr lang="en-US" cap="none" dirty="0" err="1" smtClean="0"/>
              <a:t>ite</a:t>
            </a:r>
            <a:r>
              <a:rPr lang="en-US" dirty="0" err="1" smtClean="0"/>
              <a:t>O</a:t>
            </a:r>
            <a:r>
              <a:rPr lang="en-US" cap="none" dirty="0" err="1" smtClean="0"/>
              <a:t>pen</a:t>
            </a:r>
            <a:r>
              <a:rPr lang="en-US" dirty="0" err="1" smtClean="0"/>
              <a:t>H</a:t>
            </a:r>
            <a:r>
              <a:rPr lang="en-US" cap="none" dirty="0" err="1" smtClean="0"/>
              <a:t>elper</a:t>
            </a:r>
            <a:r>
              <a:rPr lang="en-US" dirty="0" smtClean="0"/>
              <a:t> CLASS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72416"/>
              </p:ext>
            </p:extLst>
          </p:nvPr>
        </p:nvGraphicFramePr>
        <p:xfrm>
          <a:off x="533400" y="2438400"/>
          <a:ext cx="8305800" cy="4038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152900"/>
                <a:gridCol w="4152900"/>
              </a:tblGrid>
              <a:tr h="163919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err="1">
                          <a:effectLst/>
                        </a:rPr>
                        <a:t>SQLiteOpenHelper</a:t>
                      </a:r>
                      <a:r>
                        <a:rPr lang="en-US" sz="2000" dirty="0">
                          <a:effectLst/>
                        </a:rPr>
                        <a:t>(Context </a:t>
                      </a:r>
                      <a:r>
                        <a:rPr lang="en-US" sz="2000" dirty="0" err="1">
                          <a:effectLst/>
                        </a:rPr>
                        <a:t>context</a:t>
                      </a:r>
                      <a:r>
                        <a:rPr lang="en-US" sz="2000" dirty="0">
                          <a:effectLst/>
                        </a:rPr>
                        <a:t>, String name, </a:t>
                      </a:r>
                      <a:r>
                        <a:rPr lang="en-US" sz="2000" dirty="0" err="1">
                          <a:effectLst/>
                        </a:rPr>
                        <a:t>SQLiteDatabase.CursorFactory</a:t>
                      </a:r>
                      <a:r>
                        <a:rPr lang="en-US" sz="2000" dirty="0">
                          <a:effectLst/>
                        </a:rPr>
                        <a:t> factory,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version)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d-ID" sz="2400" dirty="0" smtClean="0">
                          <a:effectLst/>
                        </a:rPr>
                        <a:t>Membuat sebuah objek untuk membuat, membuka dan me-manage</a:t>
                      </a:r>
                      <a:r>
                        <a:rPr lang="id-ID" sz="2400" baseline="0" dirty="0" smtClean="0">
                          <a:effectLst/>
                        </a:rPr>
                        <a:t> database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  <a:tr h="239940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 err="1">
                          <a:effectLst/>
                        </a:rPr>
                        <a:t>SQLiteOpenHelper</a:t>
                      </a:r>
                      <a:r>
                        <a:rPr lang="en-US" sz="2000" dirty="0">
                          <a:effectLst/>
                        </a:rPr>
                        <a:t>(Context </a:t>
                      </a:r>
                      <a:r>
                        <a:rPr lang="en-US" sz="2000" dirty="0" err="1">
                          <a:effectLst/>
                        </a:rPr>
                        <a:t>context</a:t>
                      </a:r>
                      <a:r>
                        <a:rPr lang="en-US" sz="2000" dirty="0">
                          <a:effectLst/>
                        </a:rPr>
                        <a:t>, String name, </a:t>
                      </a:r>
                      <a:r>
                        <a:rPr lang="en-US" sz="2000" dirty="0" err="1">
                          <a:effectLst/>
                        </a:rPr>
                        <a:t>SQLiteDatabase.CursorFactory</a:t>
                      </a:r>
                      <a:r>
                        <a:rPr lang="en-US" sz="2000" dirty="0">
                          <a:effectLst/>
                        </a:rPr>
                        <a:t> factory,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version, </a:t>
                      </a:r>
                      <a:r>
                        <a:rPr lang="en-US" sz="2000" dirty="0" err="1">
                          <a:effectLst/>
                        </a:rPr>
                        <a:t>DatabaseErrorHandler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errorHandler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 smtClean="0">
                          <a:effectLst/>
                        </a:rPr>
                        <a:t>Membuat sebuah objek untuk membuat, membuka dan me-manage</a:t>
                      </a:r>
                      <a:r>
                        <a:rPr lang="id-ID" sz="2400" baseline="0" dirty="0" smtClean="0">
                          <a:effectLst/>
                        </a:rPr>
                        <a:t> database</a:t>
                      </a:r>
                      <a:endParaRPr lang="en-US" sz="2400" b="0" i="0" dirty="0" smtClean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  <a:p>
                      <a:pPr fontAlgn="t"/>
                      <a:r>
                        <a:rPr lang="id-ID" sz="2400" dirty="0" smtClean="0">
                          <a:effectLst/>
                        </a:rPr>
                        <a:t>Dan menspesifikasikan </a:t>
                      </a:r>
                      <a:r>
                        <a:rPr lang="en-US" sz="2400" dirty="0" smtClean="0">
                          <a:effectLst/>
                        </a:rPr>
                        <a:t>error </a:t>
                      </a:r>
                      <a:r>
                        <a:rPr lang="en-US" sz="2400" dirty="0">
                          <a:effectLst/>
                        </a:rPr>
                        <a:t>handler.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2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final String DATABASE_NAME = “</a:t>
            </a:r>
            <a:r>
              <a:rPr lang="en-US" sz="2400" dirty="0" err="1" smtClean="0">
                <a:solidFill>
                  <a:schemeClr val="tx1"/>
                </a:solidFill>
                <a:latin typeface="+mj-lt"/>
              </a:rPr>
              <a:t>android_db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”;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final String </a:t>
            </a: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DATABASE_VERSION = 1;</a:t>
            </a:r>
          </a:p>
          <a:p>
            <a:pPr marL="45720" indent="0">
              <a:buNone/>
            </a:pPr>
            <a:endParaRPr lang="en-US" sz="2400" dirty="0" smtClean="0">
              <a:solidFill>
                <a:schemeClr val="tx1"/>
              </a:solidFill>
              <a:latin typeface="+mj-lt"/>
            </a:endParaRP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public </a:t>
            </a:r>
            <a:r>
              <a:rPr lang="en-US" sz="2400" dirty="0" err="1">
                <a:solidFill>
                  <a:schemeClr val="tx1"/>
                </a:solidFill>
                <a:latin typeface="+mj-lt"/>
              </a:rPr>
              <a:t>DatabaseHandler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(Context context) {</a:t>
            </a:r>
          </a:p>
          <a:p>
            <a:pPr marL="4572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	super(context, DATABASE_NAME, null, </a:t>
            </a:r>
            <a:r>
              <a:rPr lang="en-US" sz="2400" b="1" dirty="0" smtClean="0">
                <a:solidFill>
                  <a:schemeClr val="tx1"/>
                </a:solidFill>
                <a:latin typeface="+mj-lt"/>
              </a:rPr>
              <a:t>	DATABASE_VERSION</a:t>
            </a:r>
            <a:r>
              <a:rPr lang="en-US" sz="2400" b="1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marL="4572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+mj-lt"/>
              </a:rPr>
              <a:t>}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3645</TotalTime>
  <Words>570</Words>
  <Application>Microsoft Office PowerPoint</Application>
  <PresentationFormat>On-screen Show (4:3)</PresentationFormat>
  <Paragraphs>161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Grid</vt:lpstr>
      <vt:lpstr>For android</vt:lpstr>
      <vt:lpstr>SQlite History</vt:lpstr>
      <vt:lpstr>SQLite Database</vt:lpstr>
      <vt:lpstr>SQLite Database</vt:lpstr>
      <vt:lpstr>SQLite Datatypes</vt:lpstr>
      <vt:lpstr>SQLite on Android</vt:lpstr>
      <vt:lpstr>PowerPoint Presentation</vt:lpstr>
      <vt:lpstr>SQLiteOpenHelper CLASS</vt:lpstr>
      <vt:lpstr>Constructor Example</vt:lpstr>
      <vt:lpstr>SQLiteOpenHelper CLASS</vt:lpstr>
      <vt:lpstr>Table structure</vt:lpstr>
      <vt:lpstr>Method EXAMPle</vt:lpstr>
      <vt:lpstr>SQLiteDatabase CLASS</vt:lpstr>
      <vt:lpstr>Add Method example</vt:lpstr>
      <vt:lpstr>Update Method example</vt:lpstr>
      <vt:lpstr>Delete method example</vt:lpstr>
      <vt:lpstr>Retrieve data example</vt:lpstr>
      <vt:lpstr>ANOTHER METHOD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Andika Sundawijaya</dc:creator>
  <cp:lastModifiedBy>USER</cp:lastModifiedBy>
  <cp:revision>91</cp:revision>
  <dcterms:created xsi:type="dcterms:W3CDTF">2015-03-16T22:57:47Z</dcterms:created>
  <dcterms:modified xsi:type="dcterms:W3CDTF">2017-04-14T13:38:52Z</dcterms:modified>
</cp:coreProperties>
</file>