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1" r:id="rId6"/>
    <p:sldId id="260" r:id="rId7"/>
    <p:sldId id="268" r:id="rId8"/>
    <p:sldId id="269" r:id="rId9"/>
    <p:sldId id="270" r:id="rId10"/>
    <p:sldId id="265" r:id="rId11"/>
    <p:sldId id="264" r:id="rId12"/>
    <p:sldId id="267" r:id="rId13"/>
    <p:sldId id="274" r:id="rId14"/>
    <p:sldId id="272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B10D-2B02-4CA3-AB65-524AD7EB09AF}" type="datetimeFigureOut">
              <a:rPr lang="id-ID" smtClean="0"/>
              <a:t>28/11/2012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1E658-BEF8-4CD0-8208-2EAA5AE8D5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57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B5D7B-9DD2-476F-A48E-9480846B6DCF}" type="slidenum">
              <a:rPr lang="ar-SA"/>
              <a:pPr/>
              <a:t>3</a:t>
            </a:fld>
            <a:endParaRPr lang="en-US"/>
          </a:p>
        </p:txBody>
      </p:sp>
      <p:sp>
        <p:nvSpPr>
          <p:cNvPr id="1525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331BF-98E0-44FE-854E-BDA1500F4CCC}" type="slidenum">
              <a:rPr lang="ar-SA"/>
              <a:pPr/>
              <a:t>4</a:t>
            </a:fld>
            <a:endParaRPr lang="en-US"/>
          </a:p>
        </p:txBody>
      </p:sp>
      <p:sp>
        <p:nvSpPr>
          <p:cNvPr id="154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8BBF9-AC41-43AE-96CE-47F604485C56}" type="slidenum">
              <a:rPr lang="ar-SA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0626D-F1AA-4666-B075-7EB6C1AE213A}" type="slidenum">
              <a:rPr lang="ar-SA"/>
              <a:pPr/>
              <a:t>13</a:t>
            </a:fld>
            <a:endParaRPr lang="en-US"/>
          </a:p>
        </p:txBody>
      </p:sp>
      <p:sp>
        <p:nvSpPr>
          <p:cNvPr id="212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2B9E2E-709B-4426-9384-82FA8308533D}" type="datetime1">
              <a:rPr lang="id-ID" smtClean="0"/>
              <a:t>28/11/2012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F4CA-9370-465C-8A08-4284C9C105F6}" type="datetime1">
              <a:rPr lang="id-ID" smtClean="0"/>
              <a:t>28/11/2012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F2EC-0B12-4970-ACD6-E4C674A72496}" type="datetime1">
              <a:rPr lang="id-ID" smtClean="0"/>
              <a:t>28/11/2012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8CF-60D9-40DE-818A-6DF886E9E165}" type="datetime1">
              <a:rPr lang="id-ID" smtClean="0"/>
              <a:t>28/11/2012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9CE0F2-9D29-41F6-8B4C-98C8DC1C2A9A}" type="datetime1">
              <a:rPr lang="id-ID" smtClean="0"/>
              <a:t>28/11/2012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ACD5-70BD-4260-B90B-ED0904C8D395}" type="datetime1">
              <a:rPr lang="id-ID" smtClean="0"/>
              <a:t>28/11/2012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0A8A-A71D-47A7-85C1-8E512B6E6B3B}" type="datetime1">
              <a:rPr lang="id-ID" smtClean="0"/>
              <a:t>28/11/2012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E4F3-4100-4E15-8E79-9E9C8BED0CB3}" type="datetime1">
              <a:rPr lang="id-ID" smtClean="0"/>
              <a:t>28/11/2012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06C5-7D49-4D58-934D-DD3B76E4C85D}" type="datetime1">
              <a:rPr lang="id-ID" smtClean="0"/>
              <a:t>28/11/2012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7EC-9EFD-4F94-9FD7-6B3D3BCAD581}" type="datetime1">
              <a:rPr lang="id-ID" smtClean="0"/>
              <a:t>28/11/2012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A5B4-5C1C-4D71-974E-03D589E84EBC}" type="datetime1">
              <a:rPr lang="id-ID" smtClean="0"/>
              <a:t>28/11/2012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EBA429-3967-46F6-AA5B-09A12E71760E}" type="datetime1">
              <a:rPr lang="id-ID" smtClean="0"/>
              <a:t>28/11/2012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1FA525-1E11-482F-B799-7EF680FD585D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JDBC (2)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Berorientasi Objek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26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153400" cy="648072"/>
          </a:xfrm>
        </p:spPr>
        <p:txBody>
          <a:bodyPr/>
          <a:lstStyle/>
          <a:p>
            <a:r>
              <a:rPr lang="en-US" dirty="0"/>
              <a:t>JDBC 2 – Updateable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</a:rPr>
              <a:t>Statement </a:t>
            </a:r>
            <a:r>
              <a:rPr lang="en-US" sz="2000" dirty="0" err="1">
                <a:latin typeface="Tahoma" pitchFamily="34" charset="0"/>
              </a:rPr>
              <a:t>stmt</a:t>
            </a:r>
            <a:r>
              <a:rPr lang="en-US" sz="2000" dirty="0">
                <a:latin typeface="Tahoma" pitchFamily="34" charset="0"/>
              </a:rPr>
              <a:t> 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Tahoma" pitchFamily="34" charset="0"/>
              </a:rPr>
              <a:t>con.</a:t>
            </a:r>
            <a:r>
              <a:rPr lang="en-US" sz="2000" b="1" dirty="0" err="1">
                <a:latin typeface="Tahoma" pitchFamily="34" charset="0"/>
              </a:rPr>
              <a:t>createStatement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</a:rPr>
              <a:t>ResultSet.TYPE_FORWARD_ONLY</a:t>
            </a:r>
            <a:r>
              <a:rPr lang="en-US" sz="2000" dirty="0">
                <a:latin typeface="Tahoma" pitchFamily="34" charset="0"/>
              </a:rPr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</a:rPr>
              <a:t>				</a:t>
            </a:r>
            <a:r>
              <a:rPr lang="en-US" sz="2000" b="1" dirty="0" err="1">
                <a:solidFill>
                  <a:srgbClr val="FF0000"/>
                </a:solidFill>
                <a:latin typeface="Tahoma" pitchFamily="34" charset="0"/>
              </a:rPr>
              <a:t>ResultSet.CONCUR_UPDATABLE</a:t>
            </a:r>
            <a:r>
              <a:rPr lang="en-US" sz="2000" dirty="0">
                <a:latin typeface="Tahoma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String query = " </a:t>
            </a:r>
            <a:r>
              <a:rPr lang="en-US" sz="1800" dirty="0">
                <a:latin typeface="Tahoma" pitchFamily="34" charset="0"/>
              </a:rPr>
              <a:t>select </a:t>
            </a:r>
            <a:r>
              <a:rPr lang="id-ID" sz="1800" dirty="0">
                <a:latin typeface="Tahoma" pitchFamily="34" charset="0"/>
              </a:rPr>
              <a:t>* </a:t>
            </a:r>
            <a:r>
              <a:rPr lang="en-US" sz="1800" dirty="0">
                <a:latin typeface="Tahoma" pitchFamily="34" charset="0"/>
              </a:rPr>
              <a:t>from </a:t>
            </a:r>
            <a:r>
              <a:rPr lang="id-ID" sz="1800" dirty="0">
                <a:latin typeface="Tahoma" pitchFamily="34" charset="0"/>
              </a:rPr>
              <a:t>mahasiswa</a:t>
            </a:r>
            <a:r>
              <a:rPr lang="en-US" sz="1800" dirty="0">
                <a:latin typeface="Tahoma" pitchFamily="34" charset="0"/>
              </a:rPr>
              <a:t> where </a:t>
            </a:r>
            <a:r>
              <a:rPr lang="id-ID" sz="1800" dirty="0" smtClean="0">
                <a:latin typeface="Tahoma" pitchFamily="34" charset="0"/>
              </a:rPr>
              <a:t>nilai</a:t>
            </a:r>
            <a:r>
              <a:rPr lang="id-ID" sz="1800" dirty="0">
                <a:latin typeface="Tahoma" pitchFamily="34" charset="0"/>
              </a:rPr>
              <a:t>&lt;</a:t>
            </a:r>
            <a:r>
              <a:rPr lang="id-ID" sz="1800" dirty="0" smtClean="0">
                <a:latin typeface="Tahoma" pitchFamily="34" charset="0"/>
              </a:rPr>
              <a:t>90</a:t>
            </a:r>
            <a:r>
              <a:rPr lang="en-US" sz="2000" dirty="0" smtClean="0">
                <a:latin typeface="Tahoma" pitchFamily="34" charset="0"/>
              </a:rPr>
              <a:t>“;</a:t>
            </a:r>
            <a:endParaRPr lang="en-US" sz="20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</a:rPr>
              <a:t>ResultSet</a:t>
            </a:r>
            <a:r>
              <a:rPr lang="en-US" sz="2000" b="1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rs</a:t>
            </a:r>
            <a:r>
              <a:rPr lang="en-US" sz="2000" dirty="0">
                <a:latin typeface="Tahoma" pitchFamily="34" charset="0"/>
              </a:rPr>
              <a:t> = </a:t>
            </a:r>
            <a:r>
              <a:rPr lang="en-US" sz="2000" dirty="0" err="1">
                <a:latin typeface="Tahoma" pitchFamily="34" charset="0"/>
              </a:rPr>
              <a:t>stmt.</a:t>
            </a:r>
            <a:r>
              <a:rPr lang="en-US" sz="2000" b="1" dirty="0" err="1">
                <a:latin typeface="Tahoma" pitchFamily="34" charset="0"/>
              </a:rPr>
              <a:t>executeQuery</a:t>
            </a:r>
            <a:r>
              <a:rPr lang="en-US" sz="2000" dirty="0">
                <a:latin typeface="Tahoma" pitchFamily="34" charset="0"/>
              </a:rPr>
              <a:t>( query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while ( </a:t>
            </a: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next</a:t>
            </a:r>
            <a:r>
              <a:rPr lang="en-US" sz="2000" dirty="0">
                <a:latin typeface="Tahoma" pitchFamily="34" charset="0"/>
              </a:rPr>
              <a:t>()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</a:rPr>
              <a:t>int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id-ID" sz="2000" dirty="0" smtClean="0">
                <a:latin typeface="Tahoma" pitchFamily="34" charset="0"/>
              </a:rPr>
              <a:t>nilai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= </a:t>
            </a: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getInt</a:t>
            </a:r>
            <a:r>
              <a:rPr lang="en-US" sz="2000" dirty="0" smtClean="0">
                <a:latin typeface="Tahoma" pitchFamily="34" charset="0"/>
              </a:rPr>
              <a:t>(“</a:t>
            </a:r>
            <a:r>
              <a:rPr lang="id-ID" sz="2000" dirty="0" smtClean="0">
                <a:latin typeface="Tahoma" pitchFamily="34" charset="0"/>
              </a:rPr>
              <a:t>nilai</a:t>
            </a:r>
            <a:r>
              <a:rPr lang="en-US" sz="2000" dirty="0" smtClean="0">
                <a:latin typeface="Tahoma" pitchFamily="34" charset="0"/>
              </a:rPr>
              <a:t>”);</a:t>
            </a:r>
            <a:endParaRPr lang="en-US" sz="20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updateInt</a:t>
            </a:r>
            <a:r>
              <a:rPr lang="en-US" sz="2000" dirty="0" smtClean="0">
                <a:latin typeface="Tahoma" pitchFamily="34" charset="0"/>
              </a:rPr>
              <a:t>(“</a:t>
            </a:r>
            <a:r>
              <a:rPr lang="id-ID" sz="2000" dirty="0" smtClean="0">
                <a:latin typeface="Tahoma" pitchFamily="34" charset="0"/>
              </a:rPr>
              <a:t>nilai</a:t>
            </a:r>
            <a:r>
              <a:rPr lang="en-US" sz="2000" dirty="0" smtClean="0">
                <a:latin typeface="Tahoma" pitchFamily="34" charset="0"/>
              </a:rPr>
              <a:t>”, </a:t>
            </a:r>
            <a:r>
              <a:rPr lang="id-ID" sz="2000" dirty="0" smtClean="0">
                <a:latin typeface="Tahoma" pitchFamily="34" charset="0"/>
              </a:rPr>
              <a:t>nilai</a:t>
            </a:r>
            <a:r>
              <a:rPr lang="en-US" sz="2000" dirty="0" smtClean="0">
                <a:latin typeface="Tahoma" pitchFamily="34" charset="0"/>
              </a:rPr>
              <a:t>+10</a:t>
            </a:r>
            <a:r>
              <a:rPr lang="en-US" sz="2000" dirty="0">
                <a:latin typeface="Tahoma" pitchFamily="34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updateRow</a:t>
            </a:r>
            <a:r>
              <a:rPr lang="en-US" sz="2000" dirty="0">
                <a:latin typeface="Tahoma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58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2 – Scrollable Result Set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</a:rPr>
              <a:t>Statement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stmt</a:t>
            </a:r>
            <a:r>
              <a:rPr lang="en-US" sz="2000" dirty="0">
                <a:latin typeface="Tahoma" pitchFamily="34" charset="0"/>
              </a:rPr>
              <a:t>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Tahoma" pitchFamily="34" charset="0"/>
              </a:rPr>
              <a:t>con.</a:t>
            </a:r>
            <a:r>
              <a:rPr lang="en-US" sz="2000" b="1" dirty="0" err="1">
                <a:latin typeface="Tahoma" pitchFamily="34" charset="0"/>
              </a:rPr>
              <a:t>createStatement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latin typeface="Tahoma" pitchFamily="34" charset="0"/>
              </a:rPr>
              <a:t>ResultSet.</a:t>
            </a:r>
            <a:r>
              <a:rPr lang="en-US" sz="2000" dirty="0" err="1">
                <a:solidFill>
                  <a:srgbClr val="FF0000"/>
                </a:solidFill>
                <a:latin typeface="Tahoma" pitchFamily="34" charset="0"/>
              </a:rPr>
              <a:t>TYPE_SCROLL_INSENSITIVE</a:t>
            </a:r>
            <a:r>
              <a:rPr lang="en-US" sz="2000" dirty="0">
                <a:latin typeface="Tahoma" pitchFamily="34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				</a:t>
            </a:r>
            <a:r>
              <a:rPr lang="en-US" sz="2000" dirty="0" err="1">
                <a:latin typeface="Tahoma" pitchFamily="34" charset="0"/>
              </a:rPr>
              <a:t>ResultSet.CONCUR_READ_ONLY</a:t>
            </a:r>
            <a:r>
              <a:rPr lang="en-US" sz="2000" dirty="0">
                <a:latin typeface="Tahoma" pitchFamily="34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String query = “select </a:t>
            </a:r>
            <a:r>
              <a:rPr lang="id-ID" sz="2000" dirty="0" smtClean="0">
                <a:latin typeface="Tahoma" pitchFamily="34" charset="0"/>
              </a:rPr>
              <a:t>* </a:t>
            </a:r>
            <a:r>
              <a:rPr lang="en-US" sz="2000" dirty="0" smtClean="0">
                <a:latin typeface="Tahoma" pitchFamily="34" charset="0"/>
              </a:rPr>
              <a:t>from </a:t>
            </a:r>
            <a:r>
              <a:rPr lang="id-ID" sz="2000" dirty="0" smtClean="0">
                <a:latin typeface="Tahoma" pitchFamily="34" charset="0"/>
              </a:rPr>
              <a:t>mahasiswa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where </a:t>
            </a:r>
            <a:r>
              <a:rPr lang="id-ID" sz="2000" dirty="0" smtClean="0">
                <a:latin typeface="Tahoma" pitchFamily="34" charset="0"/>
              </a:rPr>
              <a:t>alamat</a:t>
            </a:r>
            <a:r>
              <a:rPr lang="en-US" sz="2000" dirty="0" smtClean="0">
                <a:latin typeface="Tahoma" pitchFamily="34" charset="0"/>
              </a:rPr>
              <a:t>=</a:t>
            </a:r>
            <a:r>
              <a:rPr lang="id-ID" sz="2000" dirty="0" smtClean="0">
                <a:latin typeface="Tahoma" pitchFamily="34" charset="0"/>
              </a:rPr>
              <a:t>‘Bogor’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“;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</a:rPr>
              <a:t>ResultSet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rs</a:t>
            </a:r>
            <a:r>
              <a:rPr lang="en-US" sz="2000" dirty="0">
                <a:latin typeface="Tahoma" pitchFamily="34" charset="0"/>
              </a:rPr>
              <a:t> = </a:t>
            </a:r>
            <a:r>
              <a:rPr lang="en-US" sz="2000" dirty="0" err="1">
                <a:latin typeface="Tahoma" pitchFamily="34" charset="0"/>
              </a:rPr>
              <a:t>stmt.</a:t>
            </a:r>
            <a:r>
              <a:rPr lang="en-US" sz="2000" b="1" dirty="0" err="1">
                <a:latin typeface="Tahoma" pitchFamily="34" charset="0"/>
              </a:rPr>
              <a:t>executeQuery</a:t>
            </a:r>
            <a:r>
              <a:rPr lang="en-US" sz="2000" dirty="0">
                <a:latin typeface="Tahoma" pitchFamily="34" charset="0"/>
              </a:rPr>
              <a:t>( query 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previous</a:t>
            </a:r>
            <a:r>
              <a:rPr lang="en-US" sz="2000" dirty="0">
                <a:latin typeface="Tahoma" pitchFamily="34" charset="0"/>
              </a:rPr>
              <a:t>(); 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/ / go back in the RS (not possible in JDBC 1…)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relative</a:t>
            </a:r>
            <a:r>
              <a:rPr lang="en-US" sz="2000" dirty="0">
                <a:latin typeface="Tahoma" pitchFamily="34" charset="0"/>
              </a:rPr>
              <a:t>(-5);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/ / go 5 records back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relative</a:t>
            </a:r>
            <a:r>
              <a:rPr lang="en-US" sz="2000" dirty="0">
                <a:latin typeface="Tahoma" pitchFamily="34" charset="0"/>
              </a:rPr>
              <a:t>(7);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/ / go 7 records forward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Tahoma" pitchFamily="34" charset="0"/>
              </a:rPr>
              <a:t>rs.</a:t>
            </a:r>
            <a:r>
              <a:rPr lang="en-US" sz="2000" b="1" dirty="0" err="1">
                <a:latin typeface="Tahoma" pitchFamily="34" charset="0"/>
              </a:rPr>
              <a:t>absolute</a:t>
            </a:r>
            <a:r>
              <a:rPr lang="en-US" sz="2000" dirty="0">
                <a:latin typeface="Tahoma" pitchFamily="34" charset="0"/>
              </a:rPr>
              <a:t>(100);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/ / go to 100th record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16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Data Types</a:t>
            </a:r>
            <a:endParaRPr lang="en-US" b="0"/>
          </a:p>
        </p:txBody>
      </p:sp>
      <p:graphicFrame>
        <p:nvGraphicFramePr>
          <p:cNvPr id="1434627" name="Object 3"/>
          <p:cNvGraphicFramePr>
            <a:graphicFrameLocks noChangeAspect="1"/>
          </p:cNvGraphicFramePr>
          <p:nvPr/>
        </p:nvGraphicFramePr>
        <p:xfrm>
          <a:off x="581025" y="1809750"/>
          <a:ext cx="411162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3048305" imgH="2838907" progId="Excel.Sheet.8">
                  <p:embed/>
                </p:oleObj>
              </mc:Choice>
              <mc:Fallback>
                <p:oleObj name="Worksheet" r:id="rId3" imgW="3048305" imgH="28389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809750"/>
                        <a:ext cx="4111625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28" name="Object 4"/>
          <p:cNvGraphicFramePr>
            <a:graphicFrameLocks noChangeAspect="1"/>
          </p:cNvGraphicFramePr>
          <p:nvPr/>
        </p:nvGraphicFramePr>
        <p:xfrm>
          <a:off x="4254500" y="1790700"/>
          <a:ext cx="463867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5" imgW="3353105" imgH="2676754" progId="Excel.Sheet.8">
                  <p:embed/>
                </p:oleObj>
              </mc:Choice>
              <mc:Fallback>
                <p:oleObj name="Worksheet" r:id="rId5" imgW="3353105" imgH="2676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1790700"/>
                        <a:ext cx="4638675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4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Meta-Data 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85800" y="3419475"/>
            <a:ext cx="7467600" cy="26961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ResultSetMetaData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rsmd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rs.getMetaData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9999"/>
                </a:solidFill>
                <a:latin typeface="Arial" charset="0"/>
                <a:cs typeface="Arial" charset="0"/>
              </a:rPr>
              <a:t>numcols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rsmd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.getColumnCount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for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i = 1 ; i &lt;= </a:t>
            </a:r>
            <a:r>
              <a:rPr lang="en-US" dirty="0" err="1">
                <a:solidFill>
                  <a:srgbClr val="009999"/>
                </a:solidFill>
                <a:latin typeface="Arial" charset="0"/>
                <a:cs typeface="Arial" charset="0"/>
              </a:rPr>
              <a:t>numcols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; i++) {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System.out.print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rsmd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.getColumnLabel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(i)+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" 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}</a:t>
            </a: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77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buSzTx/>
            </a:pP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ResultSetMetaData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id-ID" sz="2800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merupakan objek yang dapat digunakan untuk memeroleh informasi mengenai properti daro kolom pada objek 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ResultSet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685800" y="3429000"/>
            <a:ext cx="7467600" cy="9382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838200" y="2895600"/>
            <a:ext cx="7467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dirty="0" smtClean="0">
                <a:solidFill>
                  <a:srgbClr val="003399"/>
                </a:solidFill>
                <a:cs typeface="Arial" charset="0"/>
              </a:rPr>
              <a:t>Contoh</a:t>
            </a:r>
            <a:r>
              <a:rPr lang="en-US" dirty="0" smtClean="0">
                <a:solidFill>
                  <a:srgbClr val="003399"/>
                </a:solidFill>
                <a:cs typeface="Arial" charset="0"/>
              </a:rPr>
              <a:t>: </a:t>
            </a:r>
            <a:r>
              <a:rPr lang="id-ID" dirty="0" smtClean="0">
                <a:solidFill>
                  <a:srgbClr val="003399"/>
                </a:solidFill>
                <a:cs typeface="Arial" charset="0"/>
              </a:rPr>
              <a:t>Menuliskan nama kolom dari </a:t>
            </a:r>
            <a:r>
              <a:rPr lang="en-US" dirty="0" smtClean="0">
                <a:solidFill>
                  <a:srgbClr val="003399"/>
                </a:solidFill>
                <a:cs typeface="Arial" charset="0"/>
              </a:rPr>
              <a:t>result </a:t>
            </a:r>
            <a:r>
              <a:rPr lang="en-US" dirty="0">
                <a:solidFill>
                  <a:srgbClr val="003399"/>
                </a:solidFill>
                <a:cs typeface="Arial" charset="0"/>
              </a:rPr>
              <a:t>set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JDBC :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b="1" dirty="0"/>
              <a:t>		</a:t>
            </a:r>
            <a:r>
              <a:rPr lang="en-US" b="1" dirty="0" err="1"/>
              <a:t>connection.close</a:t>
            </a:r>
            <a:r>
              <a:rPr lang="en-US" dirty="0"/>
              <a:t>();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id-ID" dirty="0" smtClean="0"/>
              <a:t>P</a:t>
            </a:r>
            <a:r>
              <a:rPr lang="en-US" dirty="0" err="1" smtClean="0"/>
              <a:t>enundaan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database yang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2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6. JDBC : Memproses </a:t>
            </a:r>
            <a:r>
              <a:rPr lang="id-ID" dirty="0" smtClean="0"/>
              <a:t>hasil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ResultSet</a:t>
            </a:r>
          </a:p>
          <a:p>
            <a:pPr>
              <a:lnSpc>
                <a:spcPct val="120000"/>
              </a:lnSpc>
            </a:pPr>
            <a:r>
              <a:rPr lang="id-ID" sz="2400" dirty="0"/>
              <a:t>O</a:t>
            </a:r>
            <a:r>
              <a:rPr lang="en-US" sz="2400" dirty="0" err="1"/>
              <a:t>bje</a:t>
            </a:r>
            <a:r>
              <a:rPr lang="id-ID" sz="2400" dirty="0"/>
              <a:t>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ResultSet</a:t>
            </a:r>
            <a:r>
              <a:rPr lang="en-US" sz="2800" dirty="0"/>
              <a:t> </a:t>
            </a:r>
            <a:r>
              <a:rPr lang="id-ID" sz="2800" dirty="0"/>
              <a:t>menyediakan tabel penampung dari hasil eksekusi query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Statement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id-ID" sz="2800" dirty="0"/>
              <a:t>Hanya satu</a:t>
            </a:r>
            <a:r>
              <a:rPr lang="en-US" sz="2800" dirty="0"/>
              <a:t>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ResultSet</a:t>
            </a:r>
            <a:r>
              <a:rPr lang="en-US" sz="2800" dirty="0"/>
              <a:t> per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Statement</a:t>
            </a:r>
            <a:r>
              <a:rPr lang="en-US" sz="2800" dirty="0"/>
              <a:t> </a:t>
            </a:r>
            <a:r>
              <a:rPr lang="id-ID" sz="2800" dirty="0"/>
              <a:t>yang bisa dibuka dalam satu waktu</a:t>
            </a:r>
            <a:r>
              <a:rPr lang="en-US" sz="2800" dirty="0"/>
              <a:t>!</a:t>
            </a:r>
          </a:p>
          <a:p>
            <a:pPr>
              <a:lnSpc>
                <a:spcPct val="120000"/>
              </a:lnSpc>
            </a:pPr>
            <a:r>
              <a:rPr lang="id-ID" sz="2800" dirty="0"/>
              <a:t>Setiap baris dari tabel diambil secara sequence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ResultSet</a:t>
            </a:r>
            <a:r>
              <a:rPr lang="id-ID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id-ID" sz="2400" dirty="0"/>
              <a:t>Menyediakan cursor untuk menunjuk baris</a:t>
            </a:r>
          </a:p>
          <a:p>
            <a:pPr lvl="1">
              <a:lnSpc>
                <a:spcPct val="120000"/>
              </a:lnSpc>
            </a:pPr>
            <a:r>
              <a:rPr lang="id-ID" sz="2400" dirty="0"/>
              <a:t>Method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next()</a:t>
            </a:r>
            <a:r>
              <a:rPr lang="en-US" sz="2000" dirty="0"/>
              <a:t> </a:t>
            </a:r>
            <a:r>
              <a:rPr lang="id-ID" sz="2400" dirty="0"/>
              <a:t>memindahkan c</a:t>
            </a:r>
            <a:r>
              <a:rPr lang="en-US" sz="2400" dirty="0" err="1"/>
              <a:t>ursor</a:t>
            </a:r>
            <a:r>
              <a:rPr lang="en-US" sz="2400" dirty="0"/>
              <a:t> to the next row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7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ResultSet Methods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7772400" cy="41148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next() </a:t>
            </a:r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mengaktifkan</a:t>
            </a:r>
            <a:r>
              <a:rPr lang="en-US" sz="2400" dirty="0" smtClean="0"/>
              <a:t> next </a:t>
            </a:r>
            <a:r>
              <a:rPr lang="en-US" sz="2400" dirty="0"/>
              <a:t>row</a:t>
            </a:r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Jika dipanggil pertama kali </a:t>
            </a:r>
            <a:r>
              <a:rPr lang="en-US" sz="2400" dirty="0" smtClean="0"/>
              <a:t>next</a:t>
            </a:r>
            <a:r>
              <a:rPr lang="en-US" sz="2400" dirty="0"/>
              <a:t>() </a:t>
            </a:r>
            <a:r>
              <a:rPr lang="id-ID" sz="2400" dirty="0" smtClean="0"/>
              <a:t>mengaktifkan</a:t>
            </a:r>
            <a:r>
              <a:rPr lang="en-US" sz="2400" dirty="0" smtClean="0"/>
              <a:t> </a:t>
            </a:r>
            <a:r>
              <a:rPr lang="en-US" sz="2400" dirty="0"/>
              <a:t>the first row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returns false </a:t>
            </a:r>
            <a:r>
              <a:rPr lang="id-ID" sz="2400" dirty="0" smtClean="0"/>
              <a:t>jika tidak ada baris lagi yang dapat diambil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FF"/>
                </a:solidFill>
                <a:latin typeface="Arial" charset="0"/>
              </a:rPr>
              <a:t>void close() 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disposes of the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ResultSet</a:t>
            </a:r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Mengizinkan untuk menggunakan ulang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Statement</a:t>
            </a:r>
            <a:r>
              <a:rPr lang="en-US" sz="2400" dirty="0" smtClean="0"/>
              <a:t> </a:t>
            </a:r>
            <a:r>
              <a:rPr lang="id-ID" sz="2400" dirty="0" smtClean="0"/>
              <a:t>yang menggunakan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ResultSet</a:t>
            </a:r>
            <a:r>
              <a:rPr lang="id-ID" sz="2400" dirty="0" smtClean="0"/>
              <a:t> tersebut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Secara otomatis dipanggil oleh method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Statement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04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ResultSet Methods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772400" cy="41148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i="1" dirty="0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en-US" sz="2400" i="1" dirty="0" err="1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9900CC"/>
                </a:solidFill>
                <a:latin typeface="Arial" charset="0"/>
              </a:rPr>
              <a:t>columnIndex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Mengembalikan nilai sesuai dengan kembalian dari fungsinya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 err="1">
                <a:solidFill>
                  <a:srgbClr val="9900CC"/>
                </a:solidFill>
                <a:latin typeface="Arial" charset="0"/>
              </a:rPr>
              <a:t>columnIndex</a:t>
            </a:r>
            <a:r>
              <a:rPr lang="en-US" sz="2400" dirty="0">
                <a:solidFill>
                  <a:srgbClr val="9900CC"/>
                </a:solidFill>
                <a:latin typeface="Arial" charset="0"/>
              </a:rPr>
              <a:t> </a:t>
            </a:r>
            <a:r>
              <a:rPr lang="id-ID" sz="2400" dirty="0" smtClean="0"/>
              <a:t>dimulai dari </a:t>
            </a:r>
            <a:r>
              <a:rPr lang="id-ID" sz="2400" b="1" dirty="0" smtClean="0">
                <a:solidFill>
                  <a:srgbClr val="FF0000"/>
                </a:solidFill>
              </a:rPr>
              <a:t>1</a:t>
            </a:r>
            <a:r>
              <a:rPr lang="id-ID" sz="2400" dirty="0" smtClean="0"/>
              <a:t> bukan 0</a:t>
            </a:r>
            <a:r>
              <a:rPr lang="en-US" sz="2400" dirty="0" smtClean="0"/>
              <a:t>!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i="1" dirty="0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en-US" sz="2400" i="1" dirty="0" err="1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(String </a:t>
            </a:r>
            <a:r>
              <a:rPr lang="en-US" sz="2400" dirty="0" err="1">
                <a:solidFill>
                  <a:srgbClr val="9900CC"/>
                </a:solidFill>
                <a:latin typeface="Arial" charset="0"/>
              </a:rPr>
              <a:t>columnName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Sama, tetapi menggunakan nama kolom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Kurang efisien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id-ID" sz="2800" dirty="0" smtClean="0"/>
              <a:t>Contoh 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1700" dirty="0" err="1" smtClean="0">
                <a:solidFill>
                  <a:srgbClr val="0000FF"/>
                </a:solidFill>
                <a:latin typeface="Arial" charset="0"/>
              </a:rPr>
              <a:t>getString</a:t>
            </a:r>
            <a:r>
              <a:rPr lang="en-US" sz="1700" dirty="0" smtClean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1700" dirty="0" err="1" smtClean="0">
                <a:solidFill>
                  <a:srgbClr val="9900CC"/>
                </a:solidFill>
                <a:latin typeface="Arial" charset="0"/>
              </a:rPr>
              <a:t>columnIndex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en-US" sz="2100" dirty="0"/>
              <a:t>,</a:t>
            </a:r>
            <a:r>
              <a:rPr lang="en-US" sz="21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Arial" charset="0"/>
              </a:rPr>
              <a:t>getInt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1700" dirty="0" err="1">
                <a:solidFill>
                  <a:srgbClr val="9900CC"/>
                </a:solidFill>
                <a:latin typeface="Arial" charset="0"/>
              </a:rPr>
              <a:t>columnName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en-US" sz="2100" dirty="0"/>
              <a:t>, </a:t>
            </a:r>
            <a:r>
              <a:rPr lang="en-US" sz="1700" dirty="0" err="1">
                <a:solidFill>
                  <a:srgbClr val="0000FF"/>
                </a:solidFill>
                <a:latin typeface="Arial" charset="0"/>
              </a:rPr>
              <a:t>getTime</a:t>
            </a:r>
            <a:r>
              <a:rPr lang="en-US" sz="2100" dirty="0"/>
              <a:t>, </a:t>
            </a:r>
            <a:r>
              <a:rPr lang="en-US" sz="1700" dirty="0" err="1">
                <a:solidFill>
                  <a:srgbClr val="0000FF"/>
                </a:solidFill>
                <a:latin typeface="Arial" charset="0"/>
              </a:rPr>
              <a:t>getBoolean</a:t>
            </a:r>
            <a:r>
              <a:rPr lang="en-US" sz="2100" dirty="0"/>
              <a:t>, </a:t>
            </a:r>
            <a:r>
              <a:rPr lang="en-US" sz="1700" dirty="0" err="1">
                <a:solidFill>
                  <a:srgbClr val="0000FF"/>
                </a:solidFill>
                <a:latin typeface="Arial" charset="0"/>
              </a:rPr>
              <a:t>getType</a:t>
            </a:r>
            <a:r>
              <a:rPr lang="en-US" sz="2100" dirty="0"/>
              <a:t>,...</a:t>
            </a:r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21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sz="21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rial" charset="0"/>
              </a:rPr>
              <a:t>findColumn</a:t>
            </a:r>
            <a:r>
              <a:rPr lang="en-US" sz="2100" dirty="0">
                <a:solidFill>
                  <a:srgbClr val="0000FF"/>
                </a:solidFill>
                <a:latin typeface="Arial" charset="0"/>
              </a:rPr>
              <a:t>(String </a:t>
            </a:r>
            <a:r>
              <a:rPr lang="en-US" sz="2100" dirty="0" err="1">
                <a:solidFill>
                  <a:srgbClr val="9900CC"/>
                </a:solidFill>
                <a:latin typeface="Arial" charset="0"/>
              </a:rPr>
              <a:t>columnName</a:t>
            </a:r>
            <a:r>
              <a:rPr lang="en-US" sz="2100" dirty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id-ID" sz="2400" dirty="0" smtClean="0"/>
              <a:t>Mengembalikan index kolom dengan input nama kolom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824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ResultSet Example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609600" y="1447800"/>
            <a:ext cx="8077200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/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= 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con.createStatement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</a:t>
            </a:r>
          </a:p>
          <a:p>
            <a:pPr algn="l"/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rs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= 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stmt.executeQuery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"select </a:t>
            </a:r>
            <a:r>
              <a:rPr lang="id-ID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nim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,</a:t>
            </a:r>
            <a:r>
              <a:rPr lang="id-ID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nama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 from </a:t>
            </a:r>
            <a:r>
              <a:rPr lang="id-ID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mahasiswa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"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    </a:t>
            </a:r>
          </a:p>
          <a:p>
            <a:pPr algn="l"/>
            <a:endParaRPr lang="id-ID" dirty="0" smtClean="0">
              <a:solidFill>
                <a:schemeClr val="folHlink"/>
              </a:solidFill>
              <a:latin typeface="Arial" charset="0"/>
              <a:cs typeface="Arial" charset="0"/>
            </a:endParaRPr>
          </a:p>
          <a:p>
            <a:pPr algn="l"/>
            <a:r>
              <a:rPr lang="en-US" dirty="0" smtClean="0">
                <a:solidFill>
                  <a:schemeClr val="folHlink"/>
                </a:solidFill>
                <a:latin typeface="Arial" charset="0"/>
                <a:cs typeface="Arial" charset="0"/>
              </a:rPr>
              <a:t>// </a:t>
            </a:r>
            <a:r>
              <a:rPr lang="en-US" dirty="0">
                <a:solidFill>
                  <a:schemeClr val="folHlink"/>
                </a:solidFill>
                <a:latin typeface="Arial" charset="0"/>
                <a:cs typeface="Arial" charset="0"/>
              </a:rPr>
              <a:t>Print the </a:t>
            </a:r>
            <a:r>
              <a:rPr lang="en-US" dirty="0" smtClean="0">
                <a:solidFill>
                  <a:schemeClr val="folHlink"/>
                </a:solidFill>
                <a:latin typeface="Arial" charset="0"/>
                <a:cs typeface="Arial" charset="0"/>
              </a:rPr>
              <a:t>result</a:t>
            </a:r>
            <a:endParaRPr lang="id-ID" b="1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/>
            <a:r>
              <a:rPr lang="en-US" b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while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 smtClean="0">
                <a:solidFill>
                  <a:srgbClr val="9900CC"/>
                </a:solidFill>
                <a:latin typeface="Arial" charset="0"/>
                <a:cs typeface="Arial" charset="0"/>
              </a:rPr>
              <a:t>rs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.next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()) {</a:t>
            </a:r>
            <a:b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System.out.print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rs.getString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(1) +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 ":"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b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System.out.println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rs.get</a:t>
            </a:r>
            <a:r>
              <a:rPr lang="id-ID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String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“</a:t>
            </a:r>
            <a:r>
              <a:rPr lang="id-ID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nama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"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));</a:t>
            </a: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/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}</a:t>
            </a: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/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56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ResultSet Methods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JDBC 2.0 </a:t>
            </a:r>
            <a:r>
              <a:rPr lang="id-ID" dirty="0" smtClean="0"/>
              <a:t>menyediakan </a:t>
            </a:r>
            <a:r>
              <a:rPr lang="en-US" dirty="0" smtClean="0"/>
              <a:t>scrollable </a:t>
            </a:r>
            <a:r>
              <a:rPr lang="en-US" dirty="0"/>
              <a:t>result sets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</a:p>
          <a:p>
            <a:r>
              <a:rPr lang="id-ID" dirty="0" smtClean="0"/>
              <a:t>Tambahan </a:t>
            </a:r>
            <a:r>
              <a:rPr lang="en-US" dirty="0" smtClean="0"/>
              <a:t>methods : </a:t>
            </a:r>
            <a:r>
              <a:rPr lang="en-US" dirty="0"/>
              <a:t>‘first’, ‘last’, ‘previous’, </a:t>
            </a:r>
            <a:r>
              <a:rPr lang="id-ID" dirty="0" smtClean="0"/>
              <a:t>dan lain-lain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754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239000" cy="838200"/>
          </a:xfrm>
        </p:spPr>
        <p:txBody>
          <a:bodyPr/>
          <a:lstStyle/>
          <a:p>
            <a:r>
              <a:rPr lang="en-US"/>
              <a:t>Scrollable ResultSet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id-ID" sz="2000" dirty="0" smtClean="0">
              <a:solidFill>
                <a:srgbClr val="00B0F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Statement </a:t>
            </a:r>
            <a:r>
              <a:rPr lang="en-US" sz="2000" dirty="0" err="1">
                <a:solidFill>
                  <a:srgbClr val="00B0F0"/>
                </a:solidFill>
              </a:rPr>
              <a:t>createStatement</a:t>
            </a:r>
            <a:r>
              <a:rPr lang="en-US" sz="2000" dirty="0">
                <a:solidFill>
                  <a:srgbClr val="00B0F0"/>
                </a:solidFill>
              </a:rPr>
              <a:t>(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resultSetType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resultSetConcurrency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endParaRPr lang="id-ID" sz="2800" b="1" dirty="0" smtClean="0">
              <a:solidFill>
                <a:srgbClr val="009999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 err="1" smtClean="0">
                <a:solidFill>
                  <a:srgbClr val="009999"/>
                </a:solidFill>
              </a:rPr>
              <a:t>resultSetType</a:t>
            </a:r>
            <a:r>
              <a:rPr lang="id-ID" sz="2400" b="1" dirty="0" smtClean="0">
                <a:solidFill>
                  <a:srgbClr val="009999"/>
                </a:solidFill>
              </a:rPr>
              <a:t> </a:t>
            </a:r>
            <a:r>
              <a:rPr lang="en-US" sz="2400" dirty="0" smtClean="0"/>
              <a:t>:</a:t>
            </a:r>
            <a:r>
              <a:rPr lang="id-ID" sz="2400" dirty="0" smtClean="0"/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ResultSet.TYPE_FORWARD_ONLY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default</a:t>
            </a:r>
            <a:r>
              <a:rPr lang="en-US" sz="1800" dirty="0"/>
              <a:t>; same as in JDBC 1.0</a:t>
            </a:r>
          </a:p>
          <a:p>
            <a:pPr lvl="1">
              <a:lnSpc>
                <a:spcPct val="110000"/>
              </a:lnSpc>
            </a:pPr>
            <a:r>
              <a:rPr lang="id-ID" sz="1800" dirty="0" smtClean="0"/>
              <a:t>Hanya mengizinkan cursor untuk bergerak maju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400" b="1" dirty="0" err="1" smtClean="0">
                <a:solidFill>
                  <a:srgbClr val="009999"/>
                </a:solidFill>
              </a:rPr>
              <a:t>resultSetType</a:t>
            </a:r>
            <a:r>
              <a:rPr lang="id-ID" sz="2400" b="1" dirty="0" smtClean="0">
                <a:solidFill>
                  <a:srgbClr val="009999"/>
                </a:solidFill>
              </a:rPr>
              <a:t> </a:t>
            </a:r>
            <a:r>
              <a:rPr lang="en-US" sz="2000" dirty="0" smtClean="0"/>
              <a:t>:</a:t>
            </a:r>
            <a:r>
              <a:rPr lang="id-ID" sz="2000" dirty="0" smtClean="0"/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ResultSet.TYPE_SCROLL_INSENSITIVE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id-ID" sz="1800" dirty="0" smtClean="0"/>
              <a:t>mundur</a:t>
            </a:r>
            <a:r>
              <a:rPr lang="en-US" sz="1800" dirty="0" smtClean="0"/>
              <a:t>, </a:t>
            </a:r>
            <a:r>
              <a:rPr lang="id-ID" sz="1800" dirty="0" smtClean="0"/>
              <a:t>maju</a:t>
            </a:r>
            <a:r>
              <a:rPr lang="en-US" sz="1800" dirty="0" smtClean="0"/>
              <a:t>, </a:t>
            </a:r>
            <a:r>
              <a:rPr lang="id-ID" sz="1800" dirty="0" smtClean="0"/>
              <a:t>dan </a:t>
            </a:r>
            <a:r>
              <a:rPr lang="en-US" sz="1800" dirty="0" smtClean="0"/>
              <a:t>random.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id-ID" sz="1800" dirty="0" smtClean="0"/>
              <a:t>Perubahan yang dibuat pada database </a:t>
            </a:r>
            <a:r>
              <a:rPr lang="id-ID" sz="1800" dirty="0" smtClean="0">
                <a:solidFill>
                  <a:srgbClr val="FF0000"/>
                </a:solidFill>
              </a:rPr>
              <a:t>tidak akan terlihat </a:t>
            </a:r>
            <a:r>
              <a:rPr lang="id-ID" sz="1800" dirty="0" smtClean="0"/>
              <a:t>pada result set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400" b="1" dirty="0" err="1">
                <a:solidFill>
                  <a:srgbClr val="009999"/>
                </a:solidFill>
              </a:rPr>
              <a:t>resultSetType</a:t>
            </a:r>
            <a:r>
              <a:rPr lang="id-ID" sz="2400" b="1" dirty="0">
                <a:solidFill>
                  <a:srgbClr val="009999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400" dirty="0" err="1" smtClean="0">
                <a:solidFill>
                  <a:schemeClr val="tx2"/>
                </a:solidFill>
              </a:rPr>
              <a:t>ResultSetTYPE_SCROLL_SENSITIVE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id-ID" sz="1800" dirty="0"/>
              <a:t>mundur</a:t>
            </a:r>
            <a:r>
              <a:rPr lang="en-US" sz="1800" dirty="0"/>
              <a:t>, </a:t>
            </a:r>
            <a:r>
              <a:rPr lang="id-ID" sz="1800" dirty="0"/>
              <a:t>maju</a:t>
            </a:r>
            <a:r>
              <a:rPr lang="en-US" sz="1800" dirty="0"/>
              <a:t>, </a:t>
            </a:r>
            <a:r>
              <a:rPr lang="id-ID" sz="1800" dirty="0"/>
              <a:t>dan </a:t>
            </a:r>
            <a:r>
              <a:rPr lang="en-US" sz="1800" dirty="0"/>
              <a:t>random</a:t>
            </a:r>
            <a:r>
              <a:rPr lang="en-US" sz="1800" dirty="0" smtClean="0"/>
              <a:t>.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id-ID" sz="1800" dirty="0" smtClean="0"/>
              <a:t>Perubahan yang dibuat pada database </a:t>
            </a:r>
            <a:r>
              <a:rPr lang="id-ID" sz="1800" dirty="0" smtClean="0">
                <a:solidFill>
                  <a:srgbClr val="FF0000"/>
                </a:solidFill>
              </a:rPr>
              <a:t>terlihat</a:t>
            </a:r>
            <a:r>
              <a:rPr lang="id-ID" sz="1800" dirty="0" smtClean="0"/>
              <a:t> pada result set.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100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239000" cy="838200"/>
          </a:xfrm>
        </p:spPr>
        <p:txBody>
          <a:bodyPr/>
          <a:lstStyle/>
          <a:p>
            <a:r>
              <a:rPr lang="en-US"/>
              <a:t>Scrollable ResultSet (cont’d)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dirty="0" err="1" smtClean="0">
                <a:solidFill>
                  <a:srgbClr val="009999"/>
                </a:solidFill>
              </a:rPr>
              <a:t>resultSetConcurrency</a:t>
            </a:r>
            <a:r>
              <a:rPr lang="id-ID" sz="2400" b="1" dirty="0" smtClean="0">
                <a:solidFill>
                  <a:srgbClr val="009999"/>
                </a:solidFill>
              </a:rPr>
              <a:t> </a:t>
            </a:r>
            <a:r>
              <a:rPr lang="en-US" sz="2400" b="1" dirty="0" smtClean="0">
                <a:solidFill>
                  <a:srgbClr val="009999"/>
                </a:solidFill>
              </a:rPr>
              <a:t>:</a:t>
            </a:r>
            <a:r>
              <a:rPr lang="id-ID" sz="2400" b="1" dirty="0" smtClean="0">
                <a:solidFill>
                  <a:srgbClr val="009999"/>
                </a:solidFill>
              </a:rPr>
              <a:t> </a:t>
            </a:r>
            <a:r>
              <a:rPr lang="en-US" sz="2400" dirty="0" err="1" smtClean="0">
                <a:solidFill>
                  <a:srgbClr val="CC0000"/>
                </a:solidFill>
              </a:rPr>
              <a:t>ResultSet.CONCUR_READ_ONLY</a:t>
            </a:r>
            <a:endParaRPr lang="en-US" sz="2400" dirty="0">
              <a:solidFill>
                <a:srgbClr val="CC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id-ID" sz="1800" dirty="0" smtClean="0"/>
              <a:t>Default dan data hanya dapat dibaca dari database.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400" b="1" dirty="0" err="1" smtClean="0">
                <a:solidFill>
                  <a:srgbClr val="009999"/>
                </a:solidFill>
              </a:rPr>
              <a:t>resultSetConcurrency</a:t>
            </a:r>
            <a:r>
              <a:rPr lang="id-ID" sz="2400" b="1" dirty="0" smtClean="0">
                <a:solidFill>
                  <a:srgbClr val="009999"/>
                </a:solidFill>
              </a:rPr>
              <a:t> </a:t>
            </a:r>
            <a:r>
              <a:rPr lang="en-US" sz="2400" b="1" dirty="0" smtClean="0">
                <a:solidFill>
                  <a:srgbClr val="009999"/>
                </a:solidFill>
              </a:rPr>
              <a:t>:</a:t>
            </a:r>
            <a:r>
              <a:rPr lang="id-ID" sz="2400" b="1" dirty="0" smtClean="0">
                <a:solidFill>
                  <a:srgbClr val="009999"/>
                </a:solidFill>
              </a:rPr>
              <a:t> </a:t>
            </a:r>
            <a:r>
              <a:rPr lang="en-US" sz="2400" dirty="0" err="1" smtClean="0">
                <a:solidFill>
                  <a:srgbClr val="CC0000"/>
                </a:solidFill>
              </a:rPr>
              <a:t>ResultSet.CONCUR_UPDATABLE</a:t>
            </a:r>
            <a:endParaRPr lang="en-US" sz="2400" dirty="0">
              <a:solidFill>
                <a:srgbClr val="CC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id-ID" sz="1800" dirty="0" smtClean="0"/>
              <a:t>Mengizinkan program java mengubah database pada saat penunjukkan oleh cursor.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5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239000" cy="838200"/>
          </a:xfrm>
        </p:spPr>
        <p:txBody>
          <a:bodyPr/>
          <a:lstStyle/>
          <a:p>
            <a:r>
              <a:rPr lang="en-US" dirty="0"/>
              <a:t>Scrollable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id-ID" dirty="0" smtClean="0"/>
              <a:t>Methods</a:t>
            </a:r>
            <a:endParaRPr lang="en-US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1700" b="1" dirty="0" smtClean="0">
                <a:solidFill>
                  <a:srgbClr val="CC0000"/>
                </a:solidFill>
                <a:latin typeface="Courier New" pitchFamily="49" charset="0"/>
              </a:rPr>
              <a:t>public 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</a:rPr>
              <a:t>boolean</a:t>
            </a: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</a:rPr>
              <a:t> absolute(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</a:rPr>
              <a:t> row) throws 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</a:rPr>
              <a:t>SQLException</a:t>
            </a:r>
            <a:endParaRPr lang="en-US" sz="1600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id-ID" sz="1800" dirty="0" smtClean="0"/>
              <a:t>Jika </a:t>
            </a:r>
            <a:r>
              <a:rPr lang="id-ID" sz="1800" dirty="0" smtClean="0">
                <a:solidFill>
                  <a:srgbClr val="C00000"/>
                </a:solidFill>
              </a:rPr>
              <a:t>row</a:t>
            </a:r>
            <a:r>
              <a:rPr lang="id-ID" sz="1800" dirty="0" smtClean="0"/>
              <a:t> bernilai positif, cursor berpindah langsung pada angka baris yang bersesuaian (baris pertama bernilai 1</a:t>
            </a:r>
            <a:r>
              <a:rPr lang="id-ID" sz="1800" dirty="0"/>
              <a:t>)</a:t>
            </a:r>
            <a:r>
              <a:rPr lang="en-US" sz="1800" dirty="0" smtClean="0"/>
              <a:t>. 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id-ID" sz="1800" dirty="0" smtClean="0"/>
              <a:t>Jika </a:t>
            </a:r>
            <a:r>
              <a:rPr lang="id-ID" sz="1800" dirty="0" smtClean="0">
                <a:solidFill>
                  <a:srgbClr val="C00000"/>
                </a:solidFill>
              </a:rPr>
              <a:t>row</a:t>
            </a:r>
            <a:r>
              <a:rPr lang="id-ID" sz="1800" dirty="0" smtClean="0"/>
              <a:t> bernilai negatif, cursor berpindah relatif yang dihitung dari akhir baris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id-ID" sz="1800" dirty="0" smtClean="0"/>
              <a:t>Jika </a:t>
            </a:r>
            <a:r>
              <a:rPr lang="id-ID" sz="1800" dirty="0" smtClean="0">
                <a:solidFill>
                  <a:srgbClr val="C00000"/>
                </a:solidFill>
              </a:rPr>
              <a:t>row</a:t>
            </a:r>
            <a:r>
              <a:rPr lang="id-ID" sz="1800" dirty="0" smtClean="0"/>
              <a:t> bernilai 0, </a:t>
            </a:r>
            <a:r>
              <a:rPr lang="en-US" sz="1800" dirty="0" err="1" smtClean="0"/>
              <a:t>SQLException</a:t>
            </a:r>
            <a:r>
              <a:rPr lang="en-US" sz="1800" dirty="0" smtClean="0"/>
              <a:t> </a:t>
            </a:r>
            <a:r>
              <a:rPr lang="id-ID" sz="1800" dirty="0" smtClean="0"/>
              <a:t>bertindak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lnSpc>
                <a:spcPct val="110000"/>
              </a:lnSpc>
              <a:buFontTx/>
              <a:buNone/>
            </a:pPr>
            <a:endParaRPr lang="id-ID" sz="1600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1700" dirty="0" smtClean="0">
                <a:solidFill>
                  <a:srgbClr val="CC0000"/>
                </a:solidFill>
                <a:latin typeface="Courier New" pitchFamily="49" charset="0"/>
              </a:rPr>
              <a:t>public </a:t>
            </a:r>
            <a:r>
              <a:rPr lang="en-US" sz="1700" dirty="0" err="1">
                <a:solidFill>
                  <a:srgbClr val="CC0000"/>
                </a:solidFill>
                <a:latin typeface="Courier New" pitchFamily="49" charset="0"/>
              </a:rPr>
              <a:t>boolean</a:t>
            </a:r>
            <a:r>
              <a:rPr lang="en-US" sz="1700" dirty="0">
                <a:solidFill>
                  <a:srgbClr val="CC0000"/>
                </a:solidFill>
                <a:latin typeface="Courier New" pitchFamily="49" charset="0"/>
              </a:rPr>
              <a:t> relative(</a:t>
            </a:r>
            <a:r>
              <a:rPr lang="en-US" sz="1700" dirty="0" err="1">
                <a:solidFill>
                  <a:srgbClr val="CC0000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rgbClr val="CC0000"/>
                </a:solidFill>
                <a:latin typeface="Courier New" pitchFamily="49" charset="0"/>
              </a:rPr>
              <a:t> row) throws </a:t>
            </a:r>
            <a:r>
              <a:rPr lang="en-US" sz="1700" dirty="0" err="1">
                <a:solidFill>
                  <a:srgbClr val="CC0000"/>
                </a:solidFill>
                <a:latin typeface="Courier New" pitchFamily="49" charset="0"/>
              </a:rPr>
              <a:t>SQLException</a:t>
            </a:r>
            <a:endParaRPr lang="en-US" sz="1700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id-ID" sz="1800" dirty="0" smtClean="0"/>
              <a:t>Method ini memindahkan cursor pada relatif terhadap posisi cursor terakhir</a:t>
            </a:r>
            <a:endParaRPr lang="en-US" sz="1800" dirty="0"/>
          </a:p>
          <a:p>
            <a:pPr>
              <a:lnSpc>
                <a:spcPct val="110000"/>
              </a:lnSpc>
              <a:buFontTx/>
              <a:buNone/>
            </a:pPr>
            <a:endParaRPr lang="id-ID" sz="1600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1700" dirty="0" smtClean="0">
                <a:solidFill>
                  <a:srgbClr val="C00000"/>
                </a:solidFill>
                <a:latin typeface="Courier New" pitchFamily="49" charset="0"/>
              </a:rPr>
              <a:t>public </a:t>
            </a:r>
            <a:r>
              <a:rPr lang="en-US" sz="1700" dirty="0" err="1">
                <a:solidFill>
                  <a:srgbClr val="C00000"/>
                </a:solidFill>
                <a:latin typeface="Courier New" pitchFamily="49" charset="0"/>
              </a:rPr>
              <a:t>boolean</a:t>
            </a:r>
            <a:r>
              <a:rPr lang="en-US" sz="1700" dirty="0">
                <a:solidFill>
                  <a:srgbClr val="C00000"/>
                </a:solidFill>
                <a:latin typeface="Courier New" pitchFamily="49" charset="0"/>
              </a:rPr>
              <a:t> first() throws </a:t>
            </a:r>
            <a:r>
              <a:rPr lang="en-US" sz="1700" dirty="0" err="1">
                <a:solidFill>
                  <a:srgbClr val="C00000"/>
                </a:solidFill>
                <a:latin typeface="Courier New" pitchFamily="49" charset="0"/>
              </a:rPr>
              <a:t>SQLException</a:t>
            </a:r>
            <a:endParaRPr lang="en-US" sz="17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1700" dirty="0">
                <a:solidFill>
                  <a:srgbClr val="C00000"/>
                </a:solidFill>
                <a:latin typeface="Courier New" pitchFamily="49" charset="0"/>
              </a:rPr>
              <a:t>public </a:t>
            </a:r>
            <a:r>
              <a:rPr lang="en-US" sz="1700" dirty="0" err="1">
                <a:solidFill>
                  <a:srgbClr val="C00000"/>
                </a:solidFill>
                <a:latin typeface="Courier New" pitchFamily="49" charset="0"/>
              </a:rPr>
              <a:t>boolean</a:t>
            </a:r>
            <a:r>
              <a:rPr lang="en-US" sz="1700" dirty="0">
                <a:solidFill>
                  <a:srgbClr val="C00000"/>
                </a:solidFill>
                <a:latin typeface="Courier New" pitchFamily="49" charset="0"/>
              </a:rPr>
              <a:t> last() throws </a:t>
            </a:r>
            <a:r>
              <a:rPr lang="en-US" sz="1700" dirty="0" err="1">
                <a:solidFill>
                  <a:srgbClr val="C00000"/>
                </a:solidFill>
                <a:latin typeface="Courier New" pitchFamily="49" charset="0"/>
              </a:rPr>
              <a:t>SQLException</a:t>
            </a:r>
            <a:endParaRPr lang="en-US" sz="17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1700" dirty="0">
                <a:solidFill>
                  <a:srgbClr val="C00000"/>
                </a:solidFill>
                <a:latin typeface="Courier New" pitchFamily="49" charset="0"/>
              </a:rPr>
              <a:t>public </a:t>
            </a:r>
            <a:r>
              <a:rPr lang="en-US" sz="1700" dirty="0" err="1">
                <a:solidFill>
                  <a:srgbClr val="C00000"/>
                </a:solidFill>
                <a:latin typeface="Courier New" pitchFamily="49" charset="0"/>
              </a:rPr>
              <a:t>boolean</a:t>
            </a:r>
            <a:r>
              <a:rPr lang="en-US" sz="1700" dirty="0">
                <a:solidFill>
                  <a:srgbClr val="C00000"/>
                </a:solidFill>
                <a:latin typeface="Courier New" pitchFamily="49" charset="0"/>
              </a:rPr>
              <a:t> previous() throws </a:t>
            </a:r>
            <a:r>
              <a:rPr lang="en-US" sz="1700" dirty="0" err="1">
                <a:solidFill>
                  <a:srgbClr val="C00000"/>
                </a:solidFill>
                <a:latin typeface="Courier New" pitchFamily="49" charset="0"/>
              </a:rPr>
              <a:t>SQLException</a:t>
            </a:r>
            <a:endParaRPr lang="en-US" sz="1700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1700" dirty="0">
                <a:solidFill>
                  <a:srgbClr val="C00000"/>
                </a:solidFill>
                <a:latin typeface="Courier New" pitchFamily="49" charset="0"/>
              </a:rPr>
              <a:t>public </a:t>
            </a:r>
            <a:r>
              <a:rPr lang="en-US" sz="1700" dirty="0" err="1">
                <a:solidFill>
                  <a:srgbClr val="C00000"/>
                </a:solidFill>
                <a:latin typeface="Courier New" pitchFamily="49" charset="0"/>
              </a:rPr>
              <a:t>boolean</a:t>
            </a:r>
            <a:r>
              <a:rPr lang="en-US" sz="1700" dirty="0">
                <a:solidFill>
                  <a:srgbClr val="C00000"/>
                </a:solidFill>
                <a:latin typeface="Courier New" pitchFamily="49" charset="0"/>
              </a:rPr>
              <a:t> next() throws </a:t>
            </a:r>
            <a:r>
              <a:rPr lang="en-US" sz="1700" dirty="0" err="1" smtClean="0">
                <a:solidFill>
                  <a:srgbClr val="C00000"/>
                </a:solidFill>
                <a:latin typeface="Courier New" pitchFamily="49" charset="0"/>
              </a:rPr>
              <a:t>SQLException</a:t>
            </a: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A525-1E11-482F-B799-7EF680FD585D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834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335</TotalTime>
  <Words>490</Words>
  <Application>Microsoft Office PowerPoint</Application>
  <PresentationFormat>On-screen Show (4:3)</PresentationFormat>
  <Paragraphs>147</Paragraphs>
  <Slides>14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Microsoft Excel Worksheet</vt:lpstr>
      <vt:lpstr>JDBC (2)</vt:lpstr>
      <vt:lpstr>6. JDBC : Memproses hasil</vt:lpstr>
      <vt:lpstr>ResultSet Methods</vt:lpstr>
      <vt:lpstr>ResultSet Methods</vt:lpstr>
      <vt:lpstr>ResultSet Example</vt:lpstr>
      <vt:lpstr>ResultSet Methods</vt:lpstr>
      <vt:lpstr>Scrollable ResultSet</vt:lpstr>
      <vt:lpstr>Scrollable ResultSet (cont’d)</vt:lpstr>
      <vt:lpstr>Scrollable ResultSet Methods</vt:lpstr>
      <vt:lpstr>JDBC 2 – Updateable ResultSet</vt:lpstr>
      <vt:lpstr>JDBC 2 – Scrollable Result Set</vt:lpstr>
      <vt:lpstr>JDBC Data Types</vt:lpstr>
      <vt:lpstr>ResultSet Meta-Data </vt:lpstr>
      <vt:lpstr>7. JDBC : Menutup Koneksi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Andika Sundawijaya</cp:lastModifiedBy>
  <cp:revision>14</cp:revision>
  <dcterms:created xsi:type="dcterms:W3CDTF">2012-11-27T21:02:29Z</dcterms:created>
  <dcterms:modified xsi:type="dcterms:W3CDTF">2012-11-28T02:38:22Z</dcterms:modified>
</cp:coreProperties>
</file>