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6" r:id="rId2"/>
    <p:sldId id="268" r:id="rId3"/>
    <p:sldId id="309" r:id="rId4"/>
    <p:sldId id="310" r:id="rId5"/>
    <p:sldId id="296" r:id="rId6"/>
    <p:sldId id="312" r:id="rId7"/>
    <p:sldId id="297" r:id="rId8"/>
    <p:sldId id="298" r:id="rId9"/>
    <p:sldId id="302" r:id="rId10"/>
    <p:sldId id="263" r:id="rId11"/>
    <p:sldId id="299" r:id="rId12"/>
    <p:sldId id="304" r:id="rId13"/>
    <p:sldId id="307" r:id="rId14"/>
    <p:sldId id="281" r:id="rId15"/>
    <p:sldId id="282" r:id="rId16"/>
    <p:sldId id="283" r:id="rId17"/>
    <p:sldId id="270" r:id="rId18"/>
    <p:sldId id="276" r:id="rId19"/>
    <p:sldId id="277" r:id="rId20"/>
    <p:sldId id="278" r:id="rId21"/>
    <p:sldId id="308" r:id="rId22"/>
    <p:sldId id="285" r:id="rId23"/>
    <p:sldId id="286" r:id="rId24"/>
    <p:sldId id="266" r:id="rId25"/>
    <p:sldId id="292" r:id="rId26"/>
    <p:sldId id="293" r:id="rId27"/>
    <p:sldId id="267" r:id="rId28"/>
    <p:sldId id="287" r:id="rId29"/>
    <p:sldId id="26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9074" autoAdjust="0"/>
  </p:normalViewPr>
  <p:slideViewPr>
    <p:cSldViewPr>
      <p:cViewPr>
        <p:scale>
          <a:sx n="70" d="100"/>
          <a:sy n="70" d="100"/>
        </p:scale>
        <p:origin x="-1350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5CB50-83C4-4C21-A752-68D85946FB0B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27F46-4299-47F7-8716-BCA77256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1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4CC4F69-8D8F-42C1-B616-3B35F9E7C1FA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034" y="152400"/>
            <a:ext cx="2048082" cy="20480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4F69-8D8F-42C1-B616-3B35F9E7C1FA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4F69-8D8F-42C1-B616-3B35F9E7C1FA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4F69-8D8F-42C1-B616-3B35F9E7C1FA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4CC4F69-8D8F-42C1-B616-3B35F9E7C1FA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4F69-8D8F-42C1-B616-3B35F9E7C1FA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4F69-8D8F-42C1-B616-3B35F9E7C1FA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4F69-8D8F-42C1-B616-3B35F9E7C1FA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4F69-8D8F-42C1-B616-3B35F9E7C1FA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4F69-8D8F-42C1-B616-3B35F9E7C1FA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4F69-8D8F-42C1-B616-3B35F9E7C1FA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4CC4F69-8D8F-42C1-B616-3B35F9E7C1FA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Sistem Klien Server</a:t>
            </a:r>
            <a:br>
              <a:rPr lang="id-ID" dirty="0" smtClean="0"/>
            </a:br>
            <a:r>
              <a:rPr lang="en-US" dirty="0" err="1" smtClean="0"/>
              <a:t>Pertemuan</a:t>
            </a:r>
            <a:r>
              <a:rPr lang="en-US" dirty="0" smtClean="0"/>
              <a:t> – </a:t>
            </a:r>
            <a:r>
              <a:rPr lang="id-ID" dirty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Development process for an Android app</a:t>
            </a:r>
          </a:p>
        </p:txBody>
      </p:sp>
    </p:spTree>
    <p:extLst>
      <p:ext uri="{BB962C8B-B14F-4D97-AF65-F5344CB8AC3E}">
        <p14:creationId xmlns:p14="http://schemas.microsoft.com/office/powerpoint/2010/main" val="153506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1905000"/>
            <a:ext cx="8610600" cy="4343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- Tools</a:t>
            </a:r>
            <a:endParaRPr lang="en-US" dirty="0"/>
          </a:p>
        </p:txBody>
      </p:sp>
      <p:pic>
        <p:nvPicPr>
          <p:cNvPr id="4098" name="Picture 2" descr="http://www.innomindtech.com/wp-content/themes/imtTheme/images/logo/android-studio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59846"/>
            <a:ext cx="26670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gratissoftwaresite.nl/downloads/files/images/javalogogro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85" y="3127906"/>
            <a:ext cx="1419840" cy="141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2.bp.blogspot.com/-B6r1Bpr4-c8/U5-vdHLe8iI/AAAAAAAAAUc/XNRzwNtlKd8/s1600/Android-developer-tool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" t="25354" r="5238" b="20969"/>
          <a:stretch/>
        </p:blipFill>
        <p:spPr bwMode="auto">
          <a:xfrm>
            <a:off x="6006459" y="4355276"/>
            <a:ext cx="2236481" cy="7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eclipse.org/xtend/images/eclipse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801" y="2876118"/>
            <a:ext cx="1854251" cy="130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www.android.pk/images/android-sdk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17301"/>
            <a:ext cx="1295400" cy="120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474148" y="2971800"/>
            <a:ext cx="4088452" cy="1828800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038600" y="2590800"/>
            <a:ext cx="4648200" cy="281940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800" y="5562600"/>
            <a:ext cx="85121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3600" dirty="0"/>
              <a:t>Now you’re ready for Android development!</a:t>
            </a:r>
          </a:p>
        </p:txBody>
      </p:sp>
    </p:spTree>
    <p:extLst>
      <p:ext uri="{BB962C8B-B14F-4D97-AF65-F5344CB8AC3E}">
        <p14:creationId xmlns:p14="http://schemas.microsoft.com/office/powerpoint/2010/main" val="14046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Android</a:t>
            </a:r>
            <a:r>
              <a:rPr lang="id-ID" altLang="en-US" dirty="0" smtClean="0"/>
              <a:t> Development</a:t>
            </a:r>
            <a:endParaRPr lang="en-US" altLang="en-US" dirty="0" smtClean="0"/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3200" dirty="0" smtClean="0"/>
              <a:t>Apps </a:t>
            </a:r>
            <a:r>
              <a:rPr lang="id-ID" altLang="en-US" sz="3200" dirty="0" smtClean="0"/>
              <a:t>menggunakan 4 komponen utama</a:t>
            </a:r>
            <a:r>
              <a:rPr lang="en-US" altLang="en-US" sz="3200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Activity</a:t>
            </a:r>
            <a:r>
              <a:rPr lang="en-US" altLang="en-US" sz="3200" dirty="0" smtClean="0">
                <a:solidFill>
                  <a:srgbClr val="FF0000"/>
                </a:solidFill>
              </a:rPr>
              <a:t>: </a:t>
            </a:r>
            <a:r>
              <a:rPr lang="id-ID" altLang="en-US" sz="3200" dirty="0" smtClean="0">
                <a:solidFill>
                  <a:srgbClr val="FF0000"/>
                </a:solidFill>
              </a:rPr>
              <a:t> </a:t>
            </a:r>
            <a:r>
              <a:rPr lang="id-ID" altLang="en-US" sz="3200" dirty="0" smtClean="0"/>
              <a:t>Sebuah </a:t>
            </a:r>
            <a:r>
              <a:rPr lang="en-US" altLang="en-US" sz="3200" dirty="0" smtClean="0"/>
              <a:t>“single screen” </a:t>
            </a:r>
            <a:r>
              <a:rPr lang="id-ID" altLang="en-US" sz="3200" dirty="0" smtClean="0"/>
              <a:t>yang dapat dilihat oleh user</a:t>
            </a:r>
            <a:endParaRPr lang="en-US" altLang="en-US" sz="3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Service</a:t>
            </a:r>
            <a:r>
              <a:rPr lang="en-US" altLang="en-US" sz="3200" dirty="0" smtClean="0">
                <a:solidFill>
                  <a:srgbClr val="FF0000"/>
                </a:solidFill>
              </a:rPr>
              <a:t>: </a:t>
            </a:r>
            <a:r>
              <a:rPr lang="id-ID" altLang="en-US" sz="3200" dirty="0" smtClean="0"/>
              <a:t>Bagian dari aplikasi yang berjalan di </a:t>
            </a:r>
            <a:r>
              <a:rPr lang="id-ID" altLang="en-US" sz="3200" dirty="0" smtClean="0"/>
              <a:t>background</a:t>
            </a:r>
            <a:r>
              <a:rPr lang="en-US" altLang="en-US" sz="3200" dirty="0" smtClean="0"/>
              <a:t> </a:t>
            </a:r>
            <a:r>
              <a:rPr lang="en-US" altLang="en-US" sz="3200" dirty="0" smtClean="0"/>
              <a:t>(</a:t>
            </a:r>
            <a:r>
              <a:rPr lang="id-ID" altLang="en-US" sz="3200" i="1" dirty="0" smtClean="0"/>
              <a:t>tidak terpisah dari </a:t>
            </a:r>
            <a:r>
              <a:rPr lang="en-US" altLang="en-US" sz="3200" dirty="0" smtClean="0"/>
              <a:t>process </a:t>
            </a:r>
            <a:r>
              <a:rPr lang="id-ID" altLang="en-US" sz="3200" dirty="0" smtClean="0"/>
              <a:t>atau</a:t>
            </a:r>
            <a:r>
              <a:rPr lang="en-US" altLang="en-US" sz="3200" dirty="0" smtClean="0"/>
              <a:t> thread)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ContentProvider</a:t>
            </a:r>
            <a:r>
              <a:rPr lang="en-US" altLang="en-US" sz="3200" dirty="0" smtClean="0">
                <a:solidFill>
                  <a:srgbClr val="FF0000"/>
                </a:solidFill>
              </a:rPr>
              <a:t>: </a:t>
            </a:r>
            <a:r>
              <a:rPr lang="id-ID" altLang="en-US" sz="3200" dirty="0" smtClean="0"/>
              <a:t>Me-manage</a:t>
            </a:r>
            <a:r>
              <a:rPr lang="en-US" altLang="en-US" sz="3200" dirty="0" smtClean="0"/>
              <a:t> app data (</a:t>
            </a:r>
            <a:r>
              <a:rPr lang="id-ID" altLang="en-US" sz="3200" dirty="0" smtClean="0"/>
              <a:t>biasanya disimpan di database</a:t>
            </a:r>
            <a:r>
              <a:rPr lang="en-US" altLang="en-US" sz="3200" dirty="0" smtClean="0"/>
              <a:t>) </a:t>
            </a:r>
            <a:r>
              <a:rPr lang="id-ID" altLang="en-US" sz="3200" dirty="0" smtClean="0"/>
              <a:t>dan</a:t>
            </a:r>
            <a:r>
              <a:rPr lang="en-US" altLang="en-US" sz="3200" dirty="0" smtClean="0"/>
              <a:t> data access </a:t>
            </a:r>
            <a:r>
              <a:rPr lang="id-ID" altLang="en-US" sz="3200" dirty="0" smtClean="0"/>
              <a:t>untuk</a:t>
            </a:r>
            <a:r>
              <a:rPr lang="en-US" altLang="en-US" sz="3200" dirty="0" smtClean="0"/>
              <a:t> queries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BroadcastReceiver</a:t>
            </a:r>
            <a:r>
              <a:rPr lang="en-US" altLang="en-US" sz="3200" dirty="0" smtClean="0">
                <a:solidFill>
                  <a:srgbClr val="FF0000"/>
                </a:solidFill>
              </a:rPr>
              <a:t>: </a:t>
            </a:r>
            <a:r>
              <a:rPr lang="id-ID" altLang="en-US" sz="3200" dirty="0" smtClean="0"/>
              <a:t>Komponen yang me-</a:t>
            </a:r>
            <a:r>
              <a:rPr lang="en-US" altLang="en-US" sz="3200" dirty="0" smtClean="0"/>
              <a:t>listens </a:t>
            </a:r>
            <a:r>
              <a:rPr lang="id-ID" altLang="en-US" sz="3200" dirty="0" smtClean="0"/>
              <a:t>kepada “kejadian-kejadian” khusus pada android system misalnya </a:t>
            </a:r>
            <a:r>
              <a:rPr lang="en-US" altLang="en-US" sz="3200" dirty="0" smtClean="0"/>
              <a:t> “found wireless device”, </a:t>
            </a:r>
            <a:r>
              <a:rPr lang="id-ID" altLang="en-US" sz="3200" dirty="0" smtClean="0"/>
              <a:t>dan meresponnya.</a:t>
            </a:r>
            <a:endParaRPr lang="en-US" altLang="en-US" sz="3200" dirty="0" smtClean="0"/>
          </a:p>
        </p:txBody>
      </p:sp>
      <p:sp>
        <p:nvSpPr>
          <p:cNvPr id="1741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3A8DFE-CDD5-4A4B-972C-1C71F62E5293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0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886337" y="1931879"/>
            <a:ext cx="1899656" cy="328249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8100" cmpd="sng"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40" dirty="0">
              <a:solidFill>
                <a:srgbClr val="000000"/>
              </a:solidFill>
              <a:latin typeface="Lucida Console"/>
              <a:cs typeface="Lucida Console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12371" y="2104575"/>
            <a:ext cx="1900926" cy="328249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8100" cmpd="sng"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40" dirty="0">
              <a:solidFill>
                <a:srgbClr val="000000"/>
              </a:solidFill>
              <a:latin typeface="Lucida Console"/>
              <a:cs typeface="Lucida Console"/>
            </a:endParaRPr>
          </a:p>
        </p:txBody>
      </p:sp>
      <p:sp>
        <p:nvSpPr>
          <p:cNvPr id="47107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594286" indent="-228571" eaLnBrk="0" hangingPunct="0"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914286" indent="-182857" eaLnBrk="0" hangingPunct="0"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80000" indent="-182857" eaLnBrk="0" hangingPunct="0"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645714" indent="-182857" eaLnBrk="0" hangingPunct="0"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011429" indent="-182857" eaLnBrk="0" fontAlgn="base" hangingPunct="0">
              <a:spcBef>
                <a:spcPct val="0"/>
              </a:spcBef>
              <a:spcAft>
                <a:spcPct val="0"/>
              </a:spcAft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377143" indent="-182857" eaLnBrk="0" fontAlgn="base" hangingPunct="0">
              <a:spcBef>
                <a:spcPct val="0"/>
              </a:spcBef>
              <a:spcAft>
                <a:spcPct val="0"/>
              </a:spcAft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742857" indent="-182857" eaLnBrk="0" fontAlgn="base" hangingPunct="0">
              <a:spcBef>
                <a:spcPct val="0"/>
              </a:spcBef>
              <a:spcAft>
                <a:spcPct val="0"/>
              </a:spcAft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108571" indent="-182857" eaLnBrk="0" fontAlgn="base" hangingPunct="0">
              <a:spcBef>
                <a:spcPct val="0"/>
              </a:spcBef>
              <a:spcAft>
                <a:spcPct val="0"/>
              </a:spcAft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2876A01-B6B6-4625-A5DC-3A046B89502C}" type="slidenum">
              <a:rPr lang="en-US" altLang="zh-CN" sz="960">
                <a:solidFill>
                  <a:schemeClr val="tx2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pPr eaLnBrk="1" hangingPunct="1"/>
              <a:t>13</a:t>
            </a:fld>
            <a:endParaRPr lang="en-US" altLang="zh-CN" sz="960">
              <a:solidFill>
                <a:schemeClr val="tx2"/>
              </a:solidFill>
              <a:latin typeface="Verdan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>
                <a:ea typeface="SimSun" panose="02010600030101010101" pitchFamily="2" charset="-122"/>
              </a:rPr>
              <a:t>Android Components: </a:t>
            </a:r>
            <a:r>
              <a:rPr lang="en-US" altLang="zh-CN" b="1" dirty="0" smtClean="0">
                <a:solidFill>
                  <a:schemeClr val="tx1"/>
                </a:solidFill>
                <a:ea typeface="SimSun" panose="02010600030101010101" pitchFamily="2" charset="-122"/>
              </a:rPr>
              <a:t>Activities</a:t>
            </a:r>
          </a:p>
        </p:txBody>
      </p:sp>
      <p:sp>
        <p:nvSpPr>
          <p:cNvPr id="47109" name="Segnaposto contenuto 4"/>
          <p:cNvSpPr>
            <a:spLocks noGrp="1"/>
          </p:cNvSpPr>
          <p:nvPr>
            <p:ph idx="1"/>
          </p:nvPr>
        </p:nvSpPr>
        <p:spPr>
          <a:xfrm>
            <a:off x="2918055" y="1759182"/>
            <a:ext cx="6242453" cy="408883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id-ID" sz="2240" dirty="0" smtClean="0"/>
              <a:t>sebuah</a:t>
            </a:r>
            <a:r>
              <a:rPr lang="it-IT" sz="2240" dirty="0" smtClean="0"/>
              <a:t> </a:t>
            </a:r>
            <a:r>
              <a:rPr lang="it-IT" sz="2240" b="1" dirty="0"/>
              <a:t>Activity</a:t>
            </a:r>
            <a:r>
              <a:rPr lang="it-IT" sz="2240" dirty="0"/>
              <a:t> </a:t>
            </a:r>
            <a:r>
              <a:rPr lang="id-ID" sz="2240" dirty="0" smtClean="0"/>
              <a:t>berhubungan dengan sebuah </a:t>
            </a:r>
            <a:r>
              <a:rPr lang="it-IT" sz="2240" b="1" dirty="0" smtClean="0"/>
              <a:t>single </a:t>
            </a:r>
            <a:r>
              <a:rPr lang="it-IT" sz="2240" b="1" dirty="0"/>
              <a:t>screen </a:t>
            </a:r>
            <a:r>
              <a:rPr lang="id-ID" sz="2240" dirty="0" smtClean="0"/>
              <a:t>dari</a:t>
            </a:r>
            <a:r>
              <a:rPr lang="it-IT" sz="2240" dirty="0" smtClean="0"/>
              <a:t> </a:t>
            </a:r>
            <a:r>
              <a:rPr lang="id-ID" sz="2240" b="1" dirty="0" smtClean="0"/>
              <a:t>Aplikasi.</a:t>
            </a:r>
            <a:endParaRPr lang="it-IT" sz="2240" dirty="0"/>
          </a:p>
          <a:p>
            <a:pPr eaLnBrk="1" hangingPunct="1">
              <a:buFont typeface="Wingdings" panose="05000000000000000000" pitchFamily="2" charset="2"/>
              <a:buChar char="Ø"/>
            </a:pPr>
            <a:endParaRPr lang="it-IT" sz="128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id-ID" sz="2240" dirty="0" smtClean="0"/>
              <a:t>Sebuah aplikasi bisa terdiri dari beberapa Activity</a:t>
            </a:r>
            <a:endParaRPr lang="it-IT" sz="2240" dirty="0"/>
          </a:p>
          <a:p>
            <a:pPr eaLnBrk="1" hangingPunct="1">
              <a:buFont typeface="Wingdings" panose="05000000000000000000" pitchFamily="2" charset="2"/>
              <a:buChar char="Ø"/>
            </a:pPr>
            <a:endParaRPr lang="it-IT" sz="128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it-IT" sz="2240" dirty="0"/>
              <a:t>The </a:t>
            </a:r>
            <a:r>
              <a:rPr lang="it-IT" sz="2240" b="1" dirty="0"/>
              <a:t>Home Activity</a:t>
            </a:r>
            <a:r>
              <a:rPr lang="it-IT" sz="2240" dirty="0"/>
              <a:t> </a:t>
            </a:r>
            <a:r>
              <a:rPr lang="id-ID" sz="2240" dirty="0" smtClean="0"/>
              <a:t>akan ditampilkan ketika user membuka aplikasi</a:t>
            </a:r>
            <a:r>
              <a:rPr lang="it-IT" sz="2240" dirty="0" smtClean="0"/>
              <a:t>.</a:t>
            </a:r>
            <a:endParaRPr lang="it-IT" sz="2240" dirty="0"/>
          </a:p>
          <a:p>
            <a:pPr eaLnBrk="1" hangingPunct="1">
              <a:buFont typeface="Wingdings" panose="05000000000000000000" pitchFamily="2" charset="2"/>
              <a:buChar char="Ø"/>
            </a:pPr>
            <a:endParaRPr lang="it-IT" sz="128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id-ID" sz="2240" dirty="0" smtClean="0"/>
              <a:t>Activity-activity yang berbeda bisa bertukar informasi satu sama lain</a:t>
            </a:r>
            <a:r>
              <a:rPr lang="it-IT" sz="2240" dirty="0" smtClean="0"/>
              <a:t>.</a:t>
            </a:r>
            <a:r>
              <a:rPr lang="it-IT" sz="2240" b="1" dirty="0" smtClean="0"/>
              <a:t> </a:t>
            </a:r>
            <a:endParaRPr lang="it-IT" sz="224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539675" y="2277271"/>
            <a:ext cx="1900926" cy="328249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8100" cmpd="sng"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40" dirty="0">
                <a:solidFill>
                  <a:srgbClr val="000000"/>
                </a:solidFill>
                <a:latin typeface="Lucida Console"/>
                <a:cs typeface="Lucida Console"/>
              </a:rPr>
              <a:t>Hello World!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9675" y="2565520"/>
            <a:ext cx="1900926" cy="402534"/>
          </a:xfrm>
          <a:prstGeom prst="rect">
            <a:avLst/>
          </a:prstGeom>
          <a:solidFill>
            <a:srgbClr val="FF7070"/>
          </a:solidFill>
          <a:ln w="9525">
            <a:solidFill>
              <a:srgbClr val="009999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40" dirty="0">
                <a:solidFill>
                  <a:schemeClr val="lt1"/>
                </a:solidFill>
              </a:rPr>
              <a:t>Android </a:t>
            </a:r>
            <a:r>
              <a:rPr lang="en-US" sz="1440" dirty="0" err="1">
                <a:solidFill>
                  <a:schemeClr val="lt1"/>
                </a:solidFill>
              </a:rPr>
              <a:t>HelloWorld</a:t>
            </a:r>
            <a:endParaRPr lang="en-US" sz="1440" dirty="0">
              <a:solidFill>
                <a:schemeClr val="lt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43480" y="3256304"/>
            <a:ext cx="1094588" cy="345392"/>
          </a:xfrm>
          <a:prstGeom prst="rect">
            <a:avLst/>
          </a:prstGeom>
          <a:solidFill>
            <a:srgbClr val="90909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40" dirty="0">
                <a:solidFill>
                  <a:schemeClr val="lt1"/>
                </a:solidFill>
              </a:rPr>
              <a:t>Button1</a:t>
            </a:r>
          </a:p>
        </p:txBody>
      </p:sp>
    </p:spTree>
    <p:extLst>
      <p:ext uri="{BB962C8B-B14F-4D97-AF65-F5344CB8AC3E}">
        <p14:creationId xmlns:p14="http://schemas.microsoft.com/office/powerpoint/2010/main" val="348689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in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27" y="1455174"/>
            <a:ext cx="8023173" cy="3777622"/>
          </a:xfrm>
        </p:spPr>
        <p:txBody>
          <a:bodyPr/>
          <a:lstStyle/>
          <a:p>
            <a:r>
              <a:rPr lang="id-ID" dirty="0" smtClean="0"/>
              <a:t>Sebuah</a:t>
            </a:r>
            <a:r>
              <a:rPr lang="en-US" dirty="0" smtClean="0"/>
              <a:t> </a:t>
            </a:r>
            <a:r>
              <a:rPr lang="en-US" dirty="0"/>
              <a:t>XML‐based layout </a:t>
            </a:r>
            <a:r>
              <a:rPr lang="id-ID" dirty="0" smtClean="0"/>
              <a:t>merupakan spesifikasi dari berbagai komponen UI (widgets) dan hubungan satu sama lain –dan dengan container mereka- semua tertulis di XML format.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13" t="11291" r="37418" b="38047"/>
          <a:stretch/>
        </p:blipFill>
        <p:spPr>
          <a:xfrm>
            <a:off x="596660" y="3200400"/>
            <a:ext cx="8157394" cy="34068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35111" y="6229319"/>
            <a:ext cx="1288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res/layout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14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Menghubungkan/menyambungkan</a:t>
            </a:r>
            <a:r>
              <a:rPr lang="en-US" dirty="0" smtClean="0"/>
              <a:t> </a:t>
            </a:r>
            <a:r>
              <a:rPr lang="en-US" dirty="0"/>
              <a:t>Layouts </a:t>
            </a:r>
            <a:r>
              <a:rPr lang="id-ID" dirty="0" smtClean="0"/>
              <a:t>ke</a:t>
            </a:r>
            <a:r>
              <a:rPr lang="en-US" dirty="0" smtClean="0"/>
              <a:t> </a:t>
            </a:r>
            <a:r>
              <a:rPr lang="en-US" dirty="0"/>
              <a:t>Java </a:t>
            </a:r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XML to Java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Main extends Activity {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(Bundle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super.onCreate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setContentView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R.layout.</a:t>
            </a:r>
            <a:r>
              <a:rPr lang="en-US" b="1" i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2" descr="http://image.slidesharecdn.com/ppt4uiscreenlayoutsd4-140526061630-phpapp02/95/android-screen-containers-layouts-39-638.jpg?cb=140257635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70" b="2485"/>
          <a:stretch/>
        </p:blipFill>
        <p:spPr bwMode="auto">
          <a:xfrm>
            <a:off x="1295400" y="3125926"/>
            <a:ext cx="6553200" cy="338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3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Attaching Layouts to Java </a:t>
            </a:r>
            <a:r>
              <a:rPr lang="en-US" dirty="0" smtClean="0"/>
              <a:t>Code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3562" y="1312606"/>
            <a:ext cx="7693132" cy="2308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d-ID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Main.java</a:t>
            </a:r>
            <a:endParaRPr lang="id-ID" b="1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Main extends Activity {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(Bundle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super.onCreate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setContentView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R.layout.</a:t>
            </a:r>
            <a:r>
              <a:rPr lang="en-US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4827" y="4326193"/>
            <a:ext cx="7224373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R.java</a:t>
            </a:r>
            <a:endParaRPr lang="id-ID" b="1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static final class layout {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static final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=0x7f030000;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819400" y="2642420"/>
            <a:ext cx="2209800" cy="48178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76141" y="5080820"/>
            <a:ext cx="2209800" cy="48178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App </a:t>
            </a:r>
            <a:r>
              <a:rPr lang="en-US" dirty="0" smtClean="0">
                <a:solidFill>
                  <a:sysClr val="windowText" lastClr="000000"/>
                </a:solidFill>
              </a:rPr>
              <a:t>behavior</a:t>
            </a:r>
            <a:r>
              <a:rPr lang="id-ID" dirty="0" smtClean="0">
                <a:solidFill>
                  <a:sysClr val="windowText" lastClr="000000"/>
                </a:solidFill>
              </a:rPr>
              <a:t>(perilaku)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id-ID" dirty="0" smtClean="0">
                <a:solidFill>
                  <a:sysClr val="windowText" lastClr="000000"/>
                </a:solidFill>
              </a:rPr>
              <a:t>di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>
                <a:solidFill>
                  <a:sysClr val="windowText" lastClr="000000"/>
                </a:solidFill>
              </a:rPr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983657" cy="2392680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Sebuah </a:t>
            </a:r>
            <a:r>
              <a:rPr lang="id-ID" dirty="0" smtClean="0"/>
              <a:t>activity merupakan komponen aplikasi yang menyediakan sebuah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screen</a:t>
            </a:r>
            <a:r>
              <a:rPr lang="en-US" dirty="0"/>
              <a:t> </a:t>
            </a:r>
            <a:r>
              <a:rPr lang="id-ID" dirty="0" smtClean="0"/>
              <a:t>dimana pengguna bisa </a:t>
            </a:r>
            <a:r>
              <a:rPr lang="id-ID" b="1" dirty="0" smtClean="0">
                <a:solidFill>
                  <a:srgbClr val="FF0000"/>
                </a:solidFill>
              </a:rPr>
              <a:t>berinteraksi</a:t>
            </a:r>
            <a:r>
              <a:rPr lang="id-ID" dirty="0" smtClean="0"/>
              <a:t> </a:t>
            </a:r>
            <a:r>
              <a:rPr lang="id-ID" b="1" dirty="0" smtClean="0">
                <a:solidFill>
                  <a:srgbClr val="FF0000"/>
                </a:solidFill>
              </a:rPr>
              <a:t>untuk melakukan sesuatu</a:t>
            </a:r>
            <a:r>
              <a:rPr lang="id-ID" dirty="0" smtClean="0"/>
              <a:t> seperti menelpon, mengambil gambar, mengirim email atau melihat peta.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170" name="Picture 2" descr="http://1.bp.blogspot.com/-s7KqNXjMxC4/UKPeZO2DhTI/AAAAAAAABzg/JDmw7rXwaCc/s1600/image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857" y="1295399"/>
            <a:ext cx="3703143" cy="181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1800" y="2867476"/>
            <a:ext cx="219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Activity</a:t>
            </a:r>
            <a:endParaRPr 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3422" y="3611880"/>
            <a:ext cx="8193378" cy="24688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Setiap activity memiliki window untuk menggambar UI nya pada xml layout.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 in Layout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XML to XML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054" y="1828800"/>
            <a:ext cx="6537796" cy="20313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Main.xml</a:t>
            </a:r>
            <a:endParaRPr lang="id-ID" b="1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"@+id/TextView1"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android:text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string/</a:t>
            </a:r>
            <a:r>
              <a:rPr lang="en-US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hello_world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endParaRPr lang="id-ID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6694" y="4166533"/>
            <a:ext cx="7282093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Strings.xml</a:t>
            </a:r>
            <a:endParaRPr lang="id-ID" b="1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&lt;string name=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app_name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AKDip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&lt;/string&gt;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&lt;string name=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action_settings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"&gt;Settings&lt;/string&gt;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hello_world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"&gt;Hello world!&lt;/string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&lt;/resources&gt;</a:t>
            </a:r>
          </a:p>
        </p:txBody>
      </p:sp>
    </p:spTree>
    <p:extLst>
      <p:ext uri="{BB962C8B-B14F-4D97-AF65-F5344CB8AC3E}">
        <p14:creationId xmlns:p14="http://schemas.microsoft.com/office/powerpoint/2010/main" val="13898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 in Activity from Layout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XML to Java (Ex. </a:t>
            </a:r>
            <a:r>
              <a:rPr lang="en-US" dirty="0" err="1" smtClean="0"/>
              <a:t>TextView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015" y="1371600"/>
            <a:ext cx="8036174" cy="23083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d-ID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Main.java</a:t>
            </a:r>
            <a:endParaRPr lang="id-ID" b="1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Bundle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super.onCreate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setContentView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R.layout.activity_main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d-ID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tv = (</a:t>
            </a:r>
            <a:r>
              <a:rPr lang="id-ID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id-ID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findViewById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(R.id.TextView1);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tv.setText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World");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343400"/>
            <a:ext cx="8077200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id-ID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.java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public static final class id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public static final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TextView1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=0x7f080003;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pitchFamily="34" charset="0"/>
              </a:rPr>
              <a:t>What Is Android?</a:t>
            </a:r>
            <a:endParaRPr lang="en-US" b="1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sz="3200" b="1" dirty="0">
              <a:latin typeface="Helvetica" pitchFamily="34" charset="0"/>
            </a:endParaRPr>
          </a:p>
          <a:p>
            <a:r>
              <a:rPr lang="id-ID" sz="3200" dirty="0" smtClean="0"/>
              <a:t>Android merupakan sistem operasi untuk perangkat mobile seperti smartphone dan komputer tablet. Android dikembangkan oleh Open Handset Alliance yang dipimpin oleh Google.</a:t>
            </a:r>
            <a:endParaRPr lang="en-US" sz="3200" dirty="0"/>
          </a:p>
          <a:p>
            <a:endParaRPr lang="en-US" sz="3200" dirty="0"/>
          </a:p>
          <a:p>
            <a:r>
              <a:rPr lang="id-ID" sz="3200" dirty="0" smtClean="0"/>
              <a:t>Android mengalahkan Apple iOS, menjadi pemimpin mobile operating system sejak quarter pertama tahun 2011</a:t>
            </a:r>
            <a:endParaRPr lang="en-US" sz="3200" dirty="0"/>
          </a:p>
        </p:txBody>
      </p:sp>
      <p:pic>
        <p:nvPicPr>
          <p:cNvPr id="1026" name="Picture 2" descr="http://theinspirationroom.com/daily/design/2013/9/android-cupcake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959" y="76200"/>
            <a:ext cx="1864041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64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 in Activity from Layout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XML to Java (Ex. Button)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2015" y="1219200"/>
            <a:ext cx="6537796" cy="23083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Main.xml</a:t>
            </a:r>
            <a:endParaRPr lang="id-ID" b="1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"@+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id/</a:t>
            </a:r>
            <a:r>
              <a:rPr lang="id-ID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button1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android:text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string/</a:t>
            </a:r>
            <a:r>
              <a:rPr lang="id-ID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tombol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endParaRPr lang="id-ID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i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lang="id-ID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d-ID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id-ID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id-ID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saatTombolDitekan</a:t>
            </a:r>
            <a:r>
              <a:rPr lang="id-ID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0778" y="4114800"/>
            <a:ext cx="7276351" cy="14773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d-ID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Main.java</a:t>
            </a:r>
            <a:endParaRPr lang="id-ID" b="1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saatTombolDitekan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v) {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bt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findViewById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(R.id.button1);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bt.setText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World");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Oval 7"/>
          <p:cNvSpPr/>
          <p:nvPr/>
        </p:nvSpPr>
        <p:spPr>
          <a:xfrm>
            <a:off x="3259152" y="2819400"/>
            <a:ext cx="2532048" cy="48178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59152" y="4343400"/>
            <a:ext cx="2532048" cy="48178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457200" y="2210752"/>
            <a:ext cx="8229600" cy="286232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Main.java</a:t>
            </a:r>
            <a:endParaRPr lang="id-ID" b="1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Button btn = (Button) findViewById(R.id.button1);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btn.setOnClickListener(new 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View.OnClickListener() {</a:t>
            </a: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void onClick(View v) {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btn.setText(“Hello”);	     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2993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tate diagram for an Android Activity Lifecyc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5271832" cy="681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24232" y="2929598"/>
            <a:ext cx="3567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Android Activity Lifecycle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152400"/>
            <a:ext cx="8763000" cy="6019800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onCreate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</a:t>
            </a:r>
            <a:r>
              <a:rPr lang="en-US" sz="2400" dirty="0">
                <a:sym typeface="Wingdings" pitchFamily="2" charset="2"/>
              </a:rPr>
              <a:t>  </a:t>
            </a:r>
            <a:r>
              <a:rPr lang="id-ID" sz="2400" dirty="0" smtClean="0"/>
              <a:t>Dipanggil ketika activity pertama kali dibuat. Dimana anda harus melakukan semua static set up membuat view, bind data ke list dll. </a:t>
            </a:r>
            <a:endParaRPr lang="en-US" sz="2400" dirty="0"/>
          </a:p>
          <a:p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onStart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id-ID" sz="2400" dirty="0" smtClean="0"/>
              <a:t>Dipanggil sebelum activity terlihat oleh user.</a:t>
            </a:r>
            <a:endParaRPr lang="en-US" sz="2400" dirty="0" smtClean="0"/>
          </a:p>
          <a:p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onRestart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</a:t>
            </a:r>
            <a:r>
              <a:rPr lang="en-US" sz="2400" dirty="0">
                <a:sym typeface="Wingdings" pitchFamily="2" charset="2"/>
              </a:rPr>
              <a:t>  </a:t>
            </a:r>
            <a:r>
              <a:rPr lang="id-ID" sz="2400" dirty="0" smtClean="0"/>
              <a:t>Dipanggil </a:t>
            </a:r>
            <a:r>
              <a:rPr lang="id-ID" sz="2400" smtClean="0"/>
              <a:t>setelah </a:t>
            </a:r>
            <a:r>
              <a:rPr lang="id-ID" sz="2400" smtClean="0"/>
              <a:t>activity </a:t>
            </a:r>
            <a:r>
              <a:rPr lang="id-ID" sz="2400" dirty="0" smtClean="0"/>
              <a:t>dihentikan, untuk dimulai kembali.</a:t>
            </a:r>
            <a:endParaRPr lang="en-US" sz="2400" dirty="0" smtClean="0"/>
          </a:p>
          <a:p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onResume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id-ID" sz="2400" dirty="0" smtClean="0"/>
              <a:t>Dipanggil sebelum activity mulai berinteraksi dengan user.</a:t>
            </a:r>
            <a:endParaRPr lang="en-US" sz="2400" dirty="0" smtClean="0"/>
          </a:p>
          <a:p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onPause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id-ID" sz="2400" dirty="0" smtClean="0"/>
              <a:t>Dipanggil ketika system akan me-resume activity lain.</a:t>
            </a:r>
            <a:endParaRPr lang="en-US" sz="2400" dirty="0" smtClean="0"/>
          </a:p>
          <a:p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onStop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</a:t>
            </a:r>
            <a:r>
              <a:rPr lang="en-US" sz="2400" dirty="0">
                <a:sym typeface="Wingdings" pitchFamily="2" charset="2"/>
              </a:rPr>
              <a:t>  </a:t>
            </a:r>
            <a:r>
              <a:rPr lang="id-ID" sz="2400" dirty="0" smtClean="0"/>
              <a:t>Dipanggil ketika activity sudah tidak terlihat oleh user</a:t>
            </a:r>
            <a:r>
              <a:rPr lang="en-US" sz="2400" dirty="0" smtClean="0"/>
              <a:t>.</a:t>
            </a:r>
            <a:endParaRPr lang="en-US" sz="24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onDestroy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id-ID" sz="2400" dirty="0" smtClean="0">
                <a:sym typeface="Wingdings" pitchFamily="2" charset="2"/>
              </a:rPr>
              <a:t>Dipanggil sebelum activity dihancurkan/di destroy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97310" y="6324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 : http://developer.android.com/guide/components/activities.html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495800"/>
            <a:ext cx="8229600" cy="1661160"/>
          </a:xfrm>
        </p:spPr>
        <p:txBody>
          <a:bodyPr>
            <a:normAutofit fontScale="85000" lnSpcReduction="10000"/>
          </a:bodyPr>
          <a:lstStyle/>
          <a:p>
            <a:r>
              <a:rPr lang="id-ID" sz="2800" dirty="0" smtClean="0"/>
              <a:t>ADB merupakan client server program yang menghubungkan client pada developer machine ke emulator/device untuk memfasilitasi pengembangan.</a:t>
            </a:r>
            <a:endParaRPr lang="en-US" sz="2800" dirty="0"/>
          </a:p>
          <a:p>
            <a:r>
              <a:rPr lang="id-ID" sz="2800" dirty="0" smtClean="0"/>
              <a:t>IDE seperti Eclipse meng-handle semua proses ini untuk anda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"/>
          <a:stretch/>
        </p:blipFill>
        <p:spPr bwMode="auto">
          <a:xfrm>
            <a:off x="7375" y="1219200"/>
            <a:ext cx="914399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4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 dirty="0"/>
              <a:t>Distribution of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https://chart.googleapis.com/chart?chf=bg%2Cs%2C00000000&amp;chd=t%3A0.4%2C7.4%2C6.4%2C44.5%2C39.7%2C1.6&amp;chco=c4df9b%2C6fad0c&amp;chl=Froyo%7CGingerbread%7CIce%20Cream%20Sandwich%7CJelly%20Bean%7CKitKat%7CLollipop&amp;chs=500x250&amp;cht=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chart.googleapis.com/chart?chf=bg%2Cs%2C00000000&amp;chd=t%3A0.4%2C7.4%2C6.4%2C44.5%2C39.7%2C1.6&amp;chco=c4df9b%2C6fad0c&amp;chl=Froyo%7CGingerbread%7CIce%20Cream%20Sandwich%7CJelly%20Bean%7CKitKat%7CLollipop&amp;chs=500x250&amp;cht=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6324600"/>
            <a:ext cx="7129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http://developer.android.com/about/dashboards/index.html</a:t>
            </a:r>
          </a:p>
        </p:txBody>
      </p:sp>
      <p:pic>
        <p:nvPicPr>
          <p:cNvPr id="11266" name="Picture 2" descr="https://chart.googleapis.com/chart?cht=p&amp;chs=500x250&amp;chco=c4df9b%2C6fad0c&amp;chl=Gingerbread%7CIce%20Cream%20Sandwich%7CJelly%20Bean%7CKitKat%7CLollipop%7CMarshmallow%7CNougat&amp;chf=bg%2Cs%2C00000000&amp;chd=t%3A1.0%2C1.0%2C11.3%2C21.9%2C32.9%2C30.7%2C1.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85208"/>
            <a:ext cx="6269718" cy="313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4231" t="20888" r="50586" b="11572"/>
          <a:stretch/>
        </p:blipFill>
        <p:spPr>
          <a:xfrm>
            <a:off x="155575" y="1239416"/>
            <a:ext cx="3578225" cy="48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6336268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http://developer.android.com/guide/practices/screens_support.html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1" t="29698" r="15931"/>
          <a:stretch/>
        </p:blipFill>
        <p:spPr bwMode="auto">
          <a:xfrm>
            <a:off x="529087" y="762000"/>
            <a:ext cx="8130396" cy="546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37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578673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million apps</a:t>
            </a:r>
            <a:endParaRPr 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550" y="6364343"/>
            <a:ext cx="9074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 : http://www.statista.com/statistics/266210/number-of-available-applications-in-the-google-play-store/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9243"/>
          <a:stretch/>
        </p:blipFill>
        <p:spPr>
          <a:xfrm>
            <a:off x="112955" y="1140768"/>
            <a:ext cx="8918090" cy="40705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9004" t="25546" r="40630" b="9243"/>
          <a:stretch/>
        </p:blipFill>
        <p:spPr>
          <a:xfrm>
            <a:off x="4016593" y="2923953"/>
            <a:ext cx="5105400" cy="332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9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Registration on Google </a:t>
            </a:r>
            <a:r>
              <a:rPr lang="en-US" dirty="0" smtClean="0"/>
              <a:t>Play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0"/>
          <a:stretch/>
        </p:blipFill>
        <p:spPr bwMode="auto">
          <a:xfrm>
            <a:off x="0" y="1371600"/>
            <a:ext cx="9175630" cy="4582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87815" y="5961875"/>
            <a:ext cx="4317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play.google.com/apps/publish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7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Andika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Sundawijaya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 algn="r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sundawijaya@gmail.com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1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Android Highlights (1)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64038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endParaRPr lang="id-ID" altLang="en-US" sz="2600" dirty="0" smtClean="0"/>
          </a:p>
          <a:p>
            <a:pPr eaLnBrk="1" hangingPunct="1"/>
            <a:r>
              <a:rPr lang="id-ID" altLang="en-US" sz="2600" dirty="0" smtClean="0"/>
              <a:t>Aplikasi android di eksekusi di Dalvik VM, sebuah implementasi “clean room” dari JVM.</a:t>
            </a:r>
            <a:endParaRPr lang="en-US" altLang="en-US" sz="2600" dirty="0" smtClean="0"/>
          </a:p>
          <a:p>
            <a:pPr lvl="1" eaLnBrk="1" hangingPunct="1"/>
            <a:r>
              <a:rPr lang="id-ID" altLang="en-US" sz="2200" dirty="0" smtClean="0"/>
              <a:t>Dalvik dioptimasi untuk mengefisienkan eksekusi</a:t>
            </a:r>
          </a:p>
          <a:p>
            <a:pPr lvl="1" eaLnBrk="1" hangingPunct="1"/>
            <a:r>
              <a:rPr lang="id-ID" altLang="en-US" sz="2200" dirty="0" smtClean="0"/>
              <a:t>Dalvik: register yang berbasis VM, tidak seperti Oracle yang berbasis Stack JVM.</a:t>
            </a:r>
          </a:p>
          <a:p>
            <a:pPr lvl="1" eaLnBrk="1" hangingPunct="1"/>
            <a:r>
              <a:rPr lang="id-ID" altLang="en-US" sz="2200" dirty="0" smtClean="0"/>
              <a:t>Java.class bytecode diterjemahkan menjadi Dalvik Executable(DEX) bytecode, yang diterjemahkan oleh Dalvik</a:t>
            </a:r>
          </a:p>
          <a:p>
            <a:pPr marL="274320" lvl="1" indent="0" eaLnBrk="1" hangingPunct="1">
              <a:buNone/>
            </a:pPr>
            <a:endParaRPr lang="id-ID" altLang="en-US" sz="2200" dirty="0" smtClean="0"/>
          </a:p>
          <a:p>
            <a:pPr lvl="1" eaLnBrk="1" hangingPunct="1"/>
            <a:endParaRPr lang="id-ID" altLang="en-US" sz="2200" dirty="0"/>
          </a:p>
        </p:txBody>
      </p:sp>
      <p:pic>
        <p:nvPicPr>
          <p:cNvPr id="16388" name="Content Placeholder 6" descr="DalvikCompilationWorkflow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" r="-166"/>
          <a:stretch>
            <a:fillRect/>
          </a:stretch>
        </p:blipFill>
        <p:spPr>
          <a:xfrm>
            <a:off x="5137150" y="1600200"/>
            <a:ext cx="3060700" cy="4525963"/>
          </a:xfrm>
        </p:spPr>
      </p:pic>
      <p:sp>
        <p:nvSpPr>
          <p:cNvPr id="1638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D3834BD-0D8B-4529-A19E-EC6DD5FB72E4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9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594286" indent="-228571" eaLnBrk="0" hangingPunct="0"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914286" indent="-182857" eaLnBrk="0" hangingPunct="0"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80000" indent="-182857" eaLnBrk="0" hangingPunct="0"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645714" indent="-182857" eaLnBrk="0" hangingPunct="0"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011429" indent="-182857" eaLnBrk="0" fontAlgn="base" hangingPunct="0">
              <a:spcBef>
                <a:spcPct val="0"/>
              </a:spcBef>
              <a:spcAft>
                <a:spcPct val="0"/>
              </a:spcAft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377143" indent="-182857" eaLnBrk="0" fontAlgn="base" hangingPunct="0">
              <a:spcBef>
                <a:spcPct val="0"/>
              </a:spcBef>
              <a:spcAft>
                <a:spcPct val="0"/>
              </a:spcAft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742857" indent="-182857" eaLnBrk="0" fontAlgn="base" hangingPunct="0">
              <a:spcBef>
                <a:spcPct val="0"/>
              </a:spcBef>
              <a:spcAft>
                <a:spcPct val="0"/>
              </a:spcAft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108571" indent="-182857" eaLnBrk="0" fontAlgn="base" hangingPunct="0">
              <a:spcBef>
                <a:spcPct val="0"/>
              </a:spcBef>
              <a:spcAft>
                <a:spcPct val="0"/>
              </a:spcAft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3EDB870-75CA-4400-984D-51473456E9D1}" type="slidenum">
              <a:rPr lang="en-US" altLang="zh-CN" sz="960">
                <a:solidFill>
                  <a:schemeClr val="tx2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pPr eaLnBrk="1" hangingPunct="1"/>
              <a:t>4</a:t>
            </a:fld>
            <a:endParaRPr lang="en-US" altLang="zh-CN" sz="960">
              <a:solidFill>
                <a:schemeClr val="tx2"/>
              </a:solidFill>
              <a:latin typeface="Verdan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err="1" smtClean="0">
                <a:solidFill>
                  <a:schemeClr val="tx1"/>
                </a:solidFill>
                <a:ea typeface="SimSun" panose="02010600030101010101" pitchFamily="2" charset="-122"/>
              </a:rPr>
              <a:t>Dalvik</a:t>
            </a:r>
            <a:r>
              <a:rPr lang="en-US" altLang="zh-CN" dirty="0" smtClean="0">
                <a:solidFill>
                  <a:schemeClr val="tx1"/>
                </a:solidFill>
                <a:ea typeface="SimSun" panose="02010600030101010101" pitchFamily="2" charset="-122"/>
              </a:rPr>
              <a:t> Java Virtual Machine (JVM)</a:t>
            </a:r>
          </a:p>
        </p:txBody>
      </p:sp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1231729" y="1816325"/>
            <a:ext cx="1381568" cy="6336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6FAFA"/>
              </a:gs>
              <a:gs pos="64999">
                <a:srgbClr val="BFF1F1"/>
              </a:gs>
              <a:gs pos="100000">
                <a:srgbClr val="A3EDED"/>
              </a:gs>
            </a:gsLst>
            <a:lin ang="5400000" scaled="1"/>
          </a:gradFill>
          <a:ln w="9525">
            <a:solidFill>
              <a:srgbClr val="00999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40" dirty="0">
                <a:solidFill>
                  <a:schemeClr val="dk1"/>
                </a:solidFill>
              </a:rPr>
              <a:t>Java Source </a:t>
            </a:r>
          </a:p>
          <a:p>
            <a:pPr algn="ctr">
              <a:defRPr/>
            </a:pPr>
            <a:r>
              <a:rPr lang="en-US" sz="1440" dirty="0">
                <a:solidFill>
                  <a:schemeClr val="dk1"/>
                </a:solidFill>
              </a:rPr>
              <a:t>Code</a:t>
            </a: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1231729" y="2852501"/>
            <a:ext cx="1381568" cy="6336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6FAFA"/>
              </a:gs>
              <a:gs pos="64999">
                <a:srgbClr val="BFF1F1"/>
              </a:gs>
              <a:gs pos="100000">
                <a:srgbClr val="A3EDED"/>
              </a:gs>
            </a:gsLst>
            <a:lin ang="5400000" scaled="1"/>
          </a:gradFill>
          <a:ln w="9525">
            <a:solidFill>
              <a:srgbClr val="00999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40" dirty="0">
                <a:solidFill>
                  <a:schemeClr val="dk1"/>
                </a:solidFill>
              </a:rPr>
              <a:t>Java Byte </a:t>
            </a:r>
          </a:p>
          <a:p>
            <a:pPr algn="ctr">
              <a:defRPr/>
            </a:pPr>
            <a:r>
              <a:rPr lang="en-US" sz="1440" dirty="0">
                <a:solidFill>
                  <a:schemeClr val="dk1"/>
                </a:solidFill>
              </a:rPr>
              <a:t>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8891" y="4868960"/>
            <a:ext cx="1439960" cy="74877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40" dirty="0"/>
              <a:t>Java Virtual Machine (JVM)</a:t>
            </a:r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5378973" y="1816325"/>
            <a:ext cx="1381568" cy="6336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6FAFA"/>
              </a:gs>
              <a:gs pos="64999">
                <a:srgbClr val="BFF1F1"/>
              </a:gs>
              <a:gs pos="100000">
                <a:srgbClr val="A3EDED"/>
              </a:gs>
            </a:gsLst>
            <a:lin ang="5400000" scaled="1"/>
          </a:gradFill>
          <a:ln w="9525">
            <a:solidFill>
              <a:srgbClr val="00999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40" dirty="0">
                <a:solidFill>
                  <a:schemeClr val="dk1"/>
                </a:solidFill>
              </a:rPr>
              <a:t>Java Source </a:t>
            </a:r>
          </a:p>
          <a:p>
            <a:pPr algn="ctr">
              <a:defRPr/>
            </a:pPr>
            <a:r>
              <a:rPr lang="en-US" sz="1440" dirty="0">
                <a:solidFill>
                  <a:schemeClr val="dk1"/>
                </a:solidFill>
              </a:rPr>
              <a:t>Code</a:t>
            </a: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5378973" y="2852501"/>
            <a:ext cx="1381568" cy="6336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6FAFA"/>
              </a:gs>
              <a:gs pos="64999">
                <a:srgbClr val="BFF1F1"/>
              </a:gs>
              <a:gs pos="100000">
                <a:srgbClr val="A3EDED"/>
              </a:gs>
            </a:gsLst>
            <a:lin ang="5400000" scaled="1"/>
          </a:gradFill>
          <a:ln w="9525">
            <a:solidFill>
              <a:srgbClr val="00999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40" dirty="0">
                <a:solidFill>
                  <a:schemeClr val="dk1"/>
                </a:solidFill>
              </a:rPr>
              <a:t>Java Byte </a:t>
            </a:r>
          </a:p>
          <a:p>
            <a:pPr algn="ctr">
              <a:defRPr/>
            </a:pPr>
            <a:r>
              <a:rPr lang="en-US" sz="1440" dirty="0">
                <a:solidFill>
                  <a:schemeClr val="dk1"/>
                </a:solidFill>
              </a:rPr>
              <a:t>Code</a:t>
            </a: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5378973" y="3889946"/>
            <a:ext cx="1381568" cy="6336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9EAF6"/>
              </a:gs>
              <a:gs pos="64999">
                <a:srgbClr val="C6C9E5"/>
              </a:gs>
              <a:gs pos="100000">
                <a:srgbClr val="ACB1DC"/>
              </a:gs>
            </a:gsLst>
            <a:lin ang="5400000" scaled="1"/>
          </a:gradFill>
          <a:ln w="9525">
            <a:solidFill>
              <a:srgbClr val="0E2A7E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40" dirty="0" err="1">
                <a:solidFill>
                  <a:schemeClr val="dk1"/>
                </a:solidFill>
              </a:rPr>
              <a:t>Dalvik</a:t>
            </a:r>
            <a:r>
              <a:rPr lang="en-US" sz="1440" dirty="0">
                <a:solidFill>
                  <a:schemeClr val="dk1"/>
                </a:solidFill>
              </a:rPr>
              <a:t> Byte </a:t>
            </a:r>
          </a:p>
          <a:p>
            <a:pPr algn="ctr">
              <a:defRPr/>
            </a:pPr>
            <a:r>
              <a:rPr lang="en-US" sz="1440" dirty="0">
                <a:solidFill>
                  <a:schemeClr val="dk1"/>
                </a:solidFill>
              </a:rPr>
              <a:t>Code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378973" y="4868980"/>
            <a:ext cx="1439980" cy="749196"/>
          </a:xfrm>
          <a:prstGeom prst="rect">
            <a:avLst/>
          </a:prstGeom>
          <a:gradFill rotWithShape="1">
            <a:gsLst>
              <a:gs pos="0">
                <a:srgbClr val="002BA5"/>
              </a:gs>
              <a:gs pos="20000">
                <a:srgbClr val="032CA2"/>
              </a:gs>
              <a:gs pos="100000">
                <a:srgbClr val="001F7B"/>
              </a:gs>
            </a:gsLst>
            <a:lin ang="5400000"/>
          </a:gradFill>
          <a:ln w="9525">
            <a:solidFill>
              <a:srgbClr val="12349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40" dirty="0" err="1">
                <a:solidFill>
                  <a:schemeClr val="lt1"/>
                </a:solidFill>
              </a:rPr>
              <a:t>Dalvik</a:t>
            </a:r>
            <a:r>
              <a:rPr lang="en-US" sz="1440" dirty="0">
                <a:solidFill>
                  <a:schemeClr val="lt1"/>
                </a:solidFill>
              </a:rPr>
              <a:t> Virtual Machine (VM)</a:t>
            </a:r>
          </a:p>
        </p:txBody>
      </p:sp>
      <p:sp>
        <p:nvSpPr>
          <p:cNvPr id="5" name="Down Arrow 4"/>
          <p:cNvSpPr>
            <a:spLocks noChangeArrowheads="1"/>
          </p:cNvSpPr>
          <p:nvPr/>
        </p:nvSpPr>
        <p:spPr bwMode="auto">
          <a:xfrm>
            <a:off x="1749817" y="2565520"/>
            <a:ext cx="402534" cy="229838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00AFAF"/>
              </a:gs>
              <a:gs pos="20000">
                <a:srgbClr val="00AAAA"/>
              </a:gs>
              <a:gs pos="100000">
                <a:srgbClr val="008181"/>
              </a:gs>
            </a:gsLst>
            <a:lin ang="5400000"/>
          </a:gradFill>
          <a:ln w="9525">
            <a:solidFill>
              <a:srgbClr val="009999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440">
              <a:solidFill>
                <a:schemeClr val="lt1"/>
              </a:solidFill>
            </a:endParaRPr>
          </a:p>
        </p:txBody>
      </p:sp>
      <p:sp>
        <p:nvSpPr>
          <p:cNvPr id="43" name="Down Arrow 42"/>
          <p:cNvSpPr>
            <a:spLocks noChangeArrowheads="1"/>
          </p:cNvSpPr>
          <p:nvPr/>
        </p:nvSpPr>
        <p:spPr bwMode="auto">
          <a:xfrm>
            <a:off x="5897061" y="2565520"/>
            <a:ext cx="402534" cy="229838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00AFAF"/>
              </a:gs>
              <a:gs pos="20000">
                <a:srgbClr val="00AAAA"/>
              </a:gs>
              <a:gs pos="100000">
                <a:srgbClr val="008181"/>
              </a:gs>
            </a:gsLst>
            <a:lin ang="5400000"/>
          </a:gradFill>
          <a:ln w="9525">
            <a:solidFill>
              <a:srgbClr val="009999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440">
              <a:solidFill>
                <a:schemeClr val="lt1"/>
              </a:solidFill>
            </a:endParaRPr>
          </a:p>
        </p:txBody>
      </p:sp>
      <p:sp>
        <p:nvSpPr>
          <p:cNvPr id="44" name="Down Arrow 43"/>
          <p:cNvSpPr>
            <a:spLocks noChangeArrowheads="1"/>
          </p:cNvSpPr>
          <p:nvPr/>
        </p:nvSpPr>
        <p:spPr bwMode="auto">
          <a:xfrm>
            <a:off x="5926267" y="3601696"/>
            <a:ext cx="403804" cy="231108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00AFAF"/>
              </a:gs>
              <a:gs pos="20000">
                <a:srgbClr val="00AAAA"/>
              </a:gs>
              <a:gs pos="100000">
                <a:srgbClr val="008181"/>
              </a:gs>
            </a:gsLst>
            <a:lin ang="5400000"/>
          </a:gradFill>
          <a:ln w="9525">
            <a:solidFill>
              <a:srgbClr val="009999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440">
              <a:solidFill>
                <a:schemeClr val="lt1"/>
              </a:solidFill>
            </a:endParaRPr>
          </a:p>
        </p:txBody>
      </p:sp>
      <p:sp>
        <p:nvSpPr>
          <p:cNvPr id="45" name="Down Arrow 44"/>
          <p:cNvSpPr>
            <a:spLocks noChangeArrowheads="1"/>
          </p:cNvSpPr>
          <p:nvPr/>
        </p:nvSpPr>
        <p:spPr bwMode="auto">
          <a:xfrm>
            <a:off x="5926267" y="4580731"/>
            <a:ext cx="403804" cy="231108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00AFAF"/>
              </a:gs>
              <a:gs pos="20000">
                <a:srgbClr val="00AAAA"/>
              </a:gs>
              <a:gs pos="100000">
                <a:srgbClr val="008181"/>
              </a:gs>
            </a:gsLst>
            <a:lin ang="5400000"/>
          </a:gradFill>
          <a:ln w="9525">
            <a:solidFill>
              <a:srgbClr val="009999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440">
              <a:solidFill>
                <a:schemeClr val="lt1"/>
              </a:solidFill>
            </a:endParaRP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1922513" y="3658839"/>
            <a:ext cx="0" cy="1094588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9" name="TextBox 7"/>
          <p:cNvSpPr txBox="1">
            <a:spLocks noChangeArrowheads="1"/>
          </p:cNvSpPr>
          <p:nvPr/>
        </p:nvSpPr>
        <p:spPr bwMode="auto">
          <a:xfrm>
            <a:off x="2613297" y="2392824"/>
            <a:ext cx="92365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40" b="1"/>
              <a:t>Java</a:t>
            </a:r>
          </a:p>
          <a:p>
            <a:pPr eaLnBrk="1" hangingPunct="1"/>
            <a:r>
              <a:rPr lang="en-US" sz="1440"/>
              <a:t>Compiler</a:t>
            </a:r>
          </a:p>
        </p:txBody>
      </p:sp>
      <p:sp>
        <p:nvSpPr>
          <p:cNvPr id="44050" name="TextBox 46"/>
          <p:cNvSpPr txBox="1">
            <a:spLocks noChangeArrowheads="1"/>
          </p:cNvSpPr>
          <p:nvPr/>
        </p:nvSpPr>
        <p:spPr bwMode="auto">
          <a:xfrm>
            <a:off x="6934508" y="2334413"/>
            <a:ext cx="92365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40" b="1"/>
              <a:t>Java</a:t>
            </a:r>
          </a:p>
          <a:p>
            <a:pPr eaLnBrk="1" hangingPunct="1"/>
            <a:r>
              <a:rPr lang="en-US" sz="1440"/>
              <a:t>Compiler</a:t>
            </a:r>
          </a:p>
        </p:txBody>
      </p:sp>
      <p:sp>
        <p:nvSpPr>
          <p:cNvPr id="44051" name="TextBox 48"/>
          <p:cNvSpPr txBox="1">
            <a:spLocks noChangeArrowheads="1"/>
          </p:cNvSpPr>
          <p:nvPr/>
        </p:nvSpPr>
        <p:spPr bwMode="auto">
          <a:xfrm>
            <a:off x="6937047" y="3486143"/>
            <a:ext cx="92365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40" b="1"/>
              <a:t>Dex</a:t>
            </a:r>
          </a:p>
          <a:p>
            <a:pPr eaLnBrk="1" hangingPunct="1"/>
            <a:r>
              <a:rPr lang="en-US" sz="1440"/>
              <a:t>Compiler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325047" y="3889947"/>
            <a:ext cx="1220206" cy="535531"/>
          </a:xfrm>
          <a:prstGeom prst="rect">
            <a:avLst/>
          </a:prstGeom>
          <a:gradFill rotWithShape="1">
            <a:gsLst>
              <a:gs pos="0">
                <a:srgbClr val="FAE6E6"/>
              </a:gs>
              <a:gs pos="64999">
                <a:srgbClr val="F1BFBF"/>
              </a:gs>
              <a:gs pos="100000">
                <a:srgbClr val="EDA3A3"/>
              </a:gs>
            </a:gsLst>
            <a:lin ang="5400000" scaled="1"/>
          </a:gra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40" b="1" dirty="0">
                <a:solidFill>
                  <a:schemeClr val="dk1"/>
                </a:solidFill>
              </a:rPr>
              <a:t>Stack-based</a:t>
            </a:r>
          </a:p>
          <a:p>
            <a:pPr>
              <a:defRPr/>
            </a:pPr>
            <a:r>
              <a:rPr lang="en-US" sz="1440" dirty="0">
                <a:solidFill>
                  <a:schemeClr val="dk1"/>
                </a:solidFill>
              </a:rPr>
              <a:t>byte-code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951014" y="4408035"/>
            <a:ext cx="1441036" cy="535531"/>
          </a:xfrm>
          <a:prstGeom prst="rect">
            <a:avLst/>
          </a:prstGeom>
          <a:gradFill rotWithShape="1">
            <a:gsLst>
              <a:gs pos="0">
                <a:srgbClr val="FAE6E6"/>
              </a:gs>
              <a:gs pos="64999">
                <a:srgbClr val="F1BFBF"/>
              </a:gs>
              <a:gs pos="100000">
                <a:srgbClr val="EDA3A3"/>
              </a:gs>
            </a:gsLst>
            <a:lin ang="5400000" scaled="1"/>
          </a:gra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40" b="1" dirty="0">
                <a:solidFill>
                  <a:schemeClr val="dk1"/>
                </a:solidFill>
              </a:rPr>
              <a:t>Register-based</a:t>
            </a:r>
          </a:p>
          <a:p>
            <a:pPr>
              <a:defRPr/>
            </a:pPr>
            <a:r>
              <a:rPr lang="en-US" sz="1440" dirty="0">
                <a:solidFill>
                  <a:schemeClr val="dk1"/>
                </a:solidFill>
              </a:rPr>
              <a:t>byte-code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V="1">
            <a:off x="194284" y="2622663"/>
            <a:ext cx="8063380" cy="57142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3074243" y="1989020"/>
            <a:ext cx="1744708" cy="3139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40" dirty="0"/>
              <a:t>Java Standard Edition</a:t>
            </a:r>
          </a:p>
        </p:txBody>
      </p:sp>
    </p:spTree>
    <p:extLst>
      <p:ext uri="{BB962C8B-B14F-4D97-AF65-F5344CB8AC3E}">
        <p14:creationId xmlns:p14="http://schemas.microsoft.com/office/powerpoint/2010/main" val="171202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Architecture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smtClean="0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6200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://vignette2.wikia.nocookie.net/logopedia/images/c/c5/Android-1_6-donut.jpg/revision/latest?cb=201305202004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709" y="60649"/>
            <a:ext cx="2072854" cy="136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25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0" y="152400"/>
            <a:ext cx="28194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Development process for an Android </a:t>
            </a:r>
            <a:r>
              <a:rPr lang="en-US" sz="2400" dirty="0" smtClean="0"/>
              <a:t>app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79"/>
            <a:ext cx="5867400" cy="675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9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Getting Started (1)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74638" y="1600200"/>
            <a:ext cx="8869362" cy="5130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id-ID" altLang="en-US" sz="3200" dirty="0" smtClean="0"/>
              <a:t>Perlu menginstall JDK untuk menulis program Java dan Android.</a:t>
            </a:r>
            <a:endParaRPr lang="en-US" altLang="en-US" sz="3200" dirty="0" smtClean="0"/>
          </a:p>
          <a:p>
            <a:pPr>
              <a:lnSpc>
                <a:spcPct val="80000"/>
              </a:lnSpc>
            </a:pPr>
            <a:r>
              <a:rPr lang="id-ID" altLang="en-US" sz="3200" dirty="0" smtClean="0"/>
              <a:t>Setelah install JDK, download SDK </a:t>
            </a:r>
            <a:r>
              <a:rPr lang="en-US" altLang="en-US" sz="3200" dirty="0" smtClean="0">
                <a:hlinkClick r:id="rId2"/>
              </a:rPr>
              <a:t>http</a:t>
            </a:r>
            <a:r>
              <a:rPr lang="en-US" altLang="en-US" sz="3200" dirty="0">
                <a:hlinkClick r:id="rId2"/>
              </a:rPr>
              <a:t>://developer.android.com</a:t>
            </a:r>
            <a:endParaRPr lang="en-US" altLang="en-US" sz="3200" dirty="0"/>
          </a:p>
          <a:p>
            <a:pPr>
              <a:lnSpc>
                <a:spcPct val="80000"/>
              </a:lnSpc>
            </a:pPr>
            <a:r>
              <a:rPr lang="id-ID" altLang="en-US" sz="3200" dirty="0" smtClean="0"/>
              <a:t>Paling mudah</a:t>
            </a:r>
            <a:r>
              <a:rPr lang="en-US" altLang="en-US" sz="3200" dirty="0" smtClean="0"/>
              <a:t>: </a:t>
            </a:r>
            <a:r>
              <a:rPr lang="en-US" altLang="en-US" sz="3200" dirty="0"/>
              <a:t>download </a:t>
            </a:r>
            <a:r>
              <a:rPr lang="id-ID" altLang="en-US" sz="3200" dirty="0" smtClean="0"/>
              <a:t>dan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install </a:t>
            </a:r>
            <a:r>
              <a:rPr lang="en-US" altLang="en-US" sz="3200" dirty="0">
                <a:solidFill>
                  <a:srgbClr val="FF0000"/>
                </a:solidFill>
              </a:rPr>
              <a:t>Android Studio</a:t>
            </a:r>
            <a:r>
              <a:rPr lang="en-US" altLang="en-US" sz="3200" dirty="0"/>
              <a:t> bundle (including Android SDK) </a:t>
            </a:r>
            <a:r>
              <a:rPr lang="id-ID" altLang="en-US" sz="3200" dirty="0" smtClean="0"/>
              <a:t>untuk OS-mu.</a:t>
            </a:r>
            <a:endParaRPr lang="en-US" altLang="en-US" sz="3200" dirty="0"/>
          </a:p>
          <a:p>
            <a:pPr>
              <a:lnSpc>
                <a:spcPct val="80000"/>
              </a:lnSpc>
            </a:pPr>
            <a:r>
              <a:rPr lang="en-US" altLang="en-US" sz="3200" dirty="0" err="1" smtClean="0"/>
              <a:t>Alterna</a:t>
            </a:r>
            <a:r>
              <a:rPr lang="id-ID" altLang="en-US" sz="3200" dirty="0" smtClean="0"/>
              <a:t>tif</a:t>
            </a:r>
            <a:r>
              <a:rPr lang="en-US" altLang="en-US" sz="3200" dirty="0" smtClean="0"/>
              <a:t>:</a:t>
            </a:r>
            <a:endParaRPr lang="en-US" altLang="en-US" sz="3200" dirty="0"/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Download/install Android Developer Tools </a:t>
            </a:r>
            <a:r>
              <a:rPr lang="id-ID" altLang="en-US" sz="2800" dirty="0" smtClean="0"/>
              <a:t>dari situs ini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(based on Eclipse)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Install Android SDK tools </a:t>
            </a:r>
            <a:r>
              <a:rPr lang="en-US" altLang="en-US" sz="2800" dirty="0" smtClean="0"/>
              <a:t>by themselves, </a:t>
            </a:r>
            <a:r>
              <a:rPr lang="en-US" altLang="en-US" sz="2800" dirty="0"/>
              <a:t>then install ADT for Eclipse separately (from this site</a:t>
            </a:r>
            <a:r>
              <a:rPr lang="en-US" altLang="en-US" sz="2800" dirty="0" smtClean="0"/>
              <a:t>)</a:t>
            </a:r>
            <a:endParaRPr lang="en-US" altLang="en-US" sz="3200" dirty="0"/>
          </a:p>
          <a:p>
            <a:pPr eaLnBrk="1" hangingPunct="1">
              <a:lnSpc>
                <a:spcPct val="80000"/>
              </a:lnSpc>
            </a:pPr>
            <a:endParaRPr lang="en-US" altLang="en-US" sz="36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3600" dirty="0" smtClean="0"/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A4A136-D88E-465F-A06B-396EDE9DCFA8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Getting Started (</a:t>
            </a:r>
            <a:r>
              <a:rPr lang="id-ID" altLang="en-US" dirty="0" smtClean="0"/>
              <a:t>2</a:t>
            </a:r>
            <a:r>
              <a:rPr lang="en-US" altLang="en-US" dirty="0" smtClean="0"/>
              <a:t>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600200"/>
            <a:ext cx="8664575" cy="5080000"/>
          </a:xfrm>
        </p:spPr>
        <p:txBody>
          <a:bodyPr/>
          <a:lstStyle/>
          <a:p>
            <a:pPr eaLnBrk="1" hangingPunct="1"/>
            <a:r>
              <a:rPr lang="id-ID" altLang="en-US" sz="3200" dirty="0" smtClean="0"/>
              <a:t>Sangat dianjurkan untuk mengetesnya dengan perangkat android yang sesungguhnya.</a:t>
            </a:r>
            <a:endParaRPr lang="en-US" altLang="en-US" sz="3200" dirty="0" smtClean="0"/>
          </a:p>
          <a:p>
            <a:pPr lvl="1" eaLnBrk="1" hangingPunct="1"/>
            <a:r>
              <a:rPr lang="en-US" altLang="en-US" sz="2800" dirty="0" smtClean="0"/>
              <a:t>Android emulator: </a:t>
            </a:r>
            <a:r>
              <a:rPr lang="id-ID" altLang="en-US" sz="2800" i="1" dirty="0" smtClean="0"/>
              <a:t>sangat lambat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Emulator</a:t>
            </a:r>
            <a:r>
              <a:rPr lang="id-ID" altLang="en-US" sz="2800" dirty="0" smtClean="0"/>
              <a:t> yang lebih cepat</a:t>
            </a:r>
            <a:r>
              <a:rPr lang="en-US" altLang="en-US" sz="2800" dirty="0" smtClean="0"/>
              <a:t>: </a:t>
            </a:r>
            <a:r>
              <a:rPr lang="en-US" altLang="en-US" sz="2800" dirty="0" err="1" smtClean="0"/>
              <a:t>Genymotion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Install USB drivers </a:t>
            </a:r>
            <a:r>
              <a:rPr lang="id-ID" altLang="en-US" sz="2800" dirty="0" smtClean="0"/>
              <a:t>untuk</a:t>
            </a:r>
            <a:r>
              <a:rPr lang="en-US" altLang="en-US" sz="2800" dirty="0" smtClean="0"/>
              <a:t> Android device!</a:t>
            </a:r>
          </a:p>
          <a:p>
            <a:pPr eaLnBrk="1" hangingPunct="1">
              <a:buFont typeface="Arial" panose="020B0604020202020204" pitchFamily="34" charset="0"/>
              <a:buChar char="–"/>
            </a:pPr>
            <a:endParaRPr lang="en-US" altLang="en-US" dirty="0" smtClean="0"/>
          </a:p>
        </p:txBody>
      </p:sp>
      <p:sp>
        <p:nvSpPr>
          <p:cNvPr id="13324" name="Slide Number Placeholder 2049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072C028-3220-4B11-A0C1-3660D871F1F4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72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2" descr="http://cyrilmottier.com/media/2013/06/a-productive-android-development-environment/genymo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5" y="2967036"/>
            <a:ext cx="4148137" cy="9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www.appcelerator.com.s3.amazonaws.com/blog/dev/genymotion-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141" y="1066800"/>
            <a:ext cx="3543300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0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ustom 1">
      <a:majorFont>
        <a:latin typeface="Helvetica"/>
        <a:ea typeface=""/>
        <a:cs typeface=""/>
      </a:majorFont>
      <a:minorFont>
        <a:latin typeface="Gill Sans MT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3038</TotalTime>
  <Words>870</Words>
  <Application>Microsoft Office PowerPoint</Application>
  <PresentationFormat>On-screen Show (4:3)</PresentationFormat>
  <Paragraphs>179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Origin</vt:lpstr>
      <vt:lpstr>Sistem Klien Server Pertemuan – 2</vt:lpstr>
      <vt:lpstr>What Is Android?</vt:lpstr>
      <vt:lpstr>Android Highlights (1)</vt:lpstr>
      <vt:lpstr>Dalvik Java Virtual Machine (JVM)</vt:lpstr>
      <vt:lpstr>Android Architecture</vt:lpstr>
      <vt:lpstr>Development process for an Android app</vt:lpstr>
      <vt:lpstr>Getting Started (1)</vt:lpstr>
      <vt:lpstr>Getting Started (2)</vt:lpstr>
      <vt:lpstr>PowerPoint Presentation</vt:lpstr>
      <vt:lpstr>Setup - Tools</vt:lpstr>
      <vt:lpstr>PowerPoint Presentation</vt:lpstr>
      <vt:lpstr>Android Development</vt:lpstr>
      <vt:lpstr>Android Components: Activities</vt:lpstr>
      <vt:lpstr>Layout in Android</vt:lpstr>
      <vt:lpstr>Menghubungkan/menyambungkan Layouts ke Java Code  XML to Java</vt:lpstr>
      <vt:lpstr>Attaching Layouts to Java Code - 2</vt:lpstr>
      <vt:lpstr>App behavior(perilaku) di Java</vt:lpstr>
      <vt:lpstr>Variable in Layout  XML to XML</vt:lpstr>
      <vt:lpstr>Variable in Activity from Layout  XML to Java (Ex. TextView)</vt:lpstr>
      <vt:lpstr>Variable in Activity from Layout  XML to Java (Ex. Button)</vt:lpstr>
      <vt:lpstr>PowerPoint Presentation</vt:lpstr>
      <vt:lpstr>PowerPoint Presentation</vt:lpstr>
      <vt:lpstr>PowerPoint Presentation</vt:lpstr>
      <vt:lpstr>Debug and Testing</vt:lpstr>
      <vt:lpstr>Distribution of Devices</vt:lpstr>
      <vt:lpstr>PowerPoint Presentation</vt:lpstr>
      <vt:lpstr>Publishing</vt:lpstr>
      <vt:lpstr>Registration on Google Play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Andika Sundawijaya</dc:creator>
  <cp:lastModifiedBy>USER</cp:lastModifiedBy>
  <cp:revision>103</cp:revision>
  <dcterms:created xsi:type="dcterms:W3CDTF">2015-02-16T22:00:26Z</dcterms:created>
  <dcterms:modified xsi:type="dcterms:W3CDTF">2017-04-14T13:33:33Z</dcterms:modified>
</cp:coreProperties>
</file>