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68" r:id="rId3"/>
    <p:sldId id="309" r:id="rId4"/>
    <p:sldId id="310" r:id="rId5"/>
    <p:sldId id="296" r:id="rId6"/>
    <p:sldId id="312" r:id="rId7"/>
    <p:sldId id="297" r:id="rId8"/>
    <p:sldId id="298" r:id="rId9"/>
    <p:sldId id="302" r:id="rId10"/>
    <p:sldId id="263" r:id="rId11"/>
    <p:sldId id="299" r:id="rId12"/>
    <p:sldId id="304" r:id="rId13"/>
    <p:sldId id="307" r:id="rId14"/>
    <p:sldId id="281" r:id="rId15"/>
    <p:sldId id="282" r:id="rId16"/>
    <p:sldId id="283" r:id="rId17"/>
    <p:sldId id="270" r:id="rId18"/>
    <p:sldId id="276" r:id="rId19"/>
    <p:sldId id="277" r:id="rId20"/>
    <p:sldId id="278" r:id="rId21"/>
    <p:sldId id="308" r:id="rId22"/>
    <p:sldId id="285" r:id="rId23"/>
    <p:sldId id="286" r:id="rId24"/>
    <p:sldId id="266" r:id="rId25"/>
    <p:sldId id="292" r:id="rId26"/>
    <p:sldId id="293" r:id="rId27"/>
    <p:sldId id="267" r:id="rId28"/>
    <p:sldId id="287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74" autoAdjust="0"/>
  </p:normalViewPr>
  <p:slideViewPr>
    <p:cSldViewPr>
      <p:cViewPr varScale="1">
        <p:scale>
          <a:sx n="51" d="100"/>
          <a:sy n="51" d="100"/>
        </p:scale>
        <p:origin x="184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5CB50-83C4-4C21-A752-68D85946FB0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7F46-4299-47F7-8716-BCA77256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34" y="152400"/>
            <a:ext cx="2048082" cy="20480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CC4F69-8D8F-42C1-B616-3B35F9E7C1F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Sistem Klien Server</a:t>
            </a:r>
            <a:br>
              <a:rPr lang="id-ID" dirty="0" smtClean="0"/>
            </a:b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id-ID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process for an Android app</a:t>
            </a:r>
          </a:p>
        </p:txBody>
      </p:sp>
    </p:spTree>
    <p:extLst>
      <p:ext uri="{BB962C8B-B14F-4D97-AF65-F5344CB8AC3E}">
        <p14:creationId xmlns:p14="http://schemas.microsoft.com/office/powerpoint/2010/main" val="1535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905000"/>
            <a:ext cx="8610600" cy="434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- Tools</a:t>
            </a:r>
            <a:endParaRPr lang="en-US" dirty="0"/>
          </a:p>
        </p:txBody>
      </p:sp>
      <p:pic>
        <p:nvPicPr>
          <p:cNvPr id="4098" name="Picture 2" descr="http://www.innomindtech.com/wp-content/themes/imtTheme/images/logo/android-studio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9846"/>
            <a:ext cx="2667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ratissoftwaresite.nl/downloads/files/images/javalogogro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" y="3127906"/>
            <a:ext cx="1419840" cy="14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B6r1Bpr4-c8/U5-vdHLe8iI/AAAAAAAAAUc/XNRzwNtlKd8/s1600/Android-developer-too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25354" r="5238" b="20969"/>
          <a:stretch/>
        </p:blipFill>
        <p:spPr bwMode="auto">
          <a:xfrm>
            <a:off x="6006459" y="4355276"/>
            <a:ext cx="2236481" cy="7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eclipse.org/xtend/images/eclips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01" y="2876118"/>
            <a:ext cx="1854251" cy="1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android.pk/images/android-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7301"/>
            <a:ext cx="1295400" cy="120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474148" y="2971800"/>
            <a:ext cx="4088452" cy="18288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38600" y="2590800"/>
            <a:ext cx="4648200" cy="281940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5562600"/>
            <a:ext cx="8512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dirty="0"/>
              <a:t>Now you’re ready for Android development!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4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Android</a:t>
            </a:r>
            <a:r>
              <a:rPr lang="id-ID" altLang="en-US" dirty="0" smtClean="0"/>
              <a:t> Development</a:t>
            </a:r>
            <a:endParaRPr lang="en-US" altLang="en-US" dirty="0" smtClean="0"/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200" dirty="0" smtClean="0"/>
              <a:t>Apps </a:t>
            </a:r>
            <a:r>
              <a:rPr lang="en-US" altLang="en-US" sz="3200" dirty="0" smtClean="0"/>
              <a:t>use four main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Activity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id-ID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A </a:t>
            </a:r>
            <a:r>
              <a:rPr lang="en-US" altLang="en-US" sz="3200" dirty="0" smtClean="0"/>
              <a:t>“single screen” that’s visible to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en-US" altLang="en-US" sz="3200" dirty="0" smtClean="0"/>
              <a:t>Long-running background “part” of app (</a:t>
            </a:r>
            <a:r>
              <a:rPr lang="en-US" altLang="en-US" sz="3200" i="1" dirty="0" smtClean="0"/>
              <a:t>not</a:t>
            </a:r>
            <a:r>
              <a:rPr lang="en-US" altLang="en-US" sz="3200" dirty="0" smtClean="0"/>
              <a:t> separate process or thread)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ContentProvider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en-US" altLang="en-US" sz="3200" dirty="0" smtClean="0"/>
              <a:t>Manages app data (usually stored in database) and data access for queries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BroadcastReceiver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  <a:r>
              <a:rPr lang="en-US" altLang="en-US" sz="3200" dirty="0" smtClean="0"/>
              <a:t>Component that listens for particular Android system “events”, e.g., “found wireless device”, and responds accordingly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3A8DFE-CDD5-4A4B-972C-1C71F62E529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86337" y="1931879"/>
            <a:ext cx="189965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4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2371" y="2104575"/>
            <a:ext cx="190092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4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47107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94286" indent="-228571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14286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0000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45714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11429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77143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42857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108571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876A01-B6B6-4625-A5DC-3A046B89502C}" type="slidenum">
              <a:rPr lang="en-US" altLang="zh-CN" sz="96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960">
              <a:solidFill>
                <a:schemeClr val="tx2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>
                <a:ea typeface="SimSun" panose="02010600030101010101" pitchFamily="2" charset="-122"/>
              </a:rPr>
              <a:t>Android Components: 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Activities</a:t>
            </a:r>
          </a:p>
        </p:txBody>
      </p:sp>
      <p:sp>
        <p:nvSpPr>
          <p:cNvPr id="47109" name="Segnaposto contenuto 4"/>
          <p:cNvSpPr>
            <a:spLocks noGrp="1"/>
          </p:cNvSpPr>
          <p:nvPr>
            <p:ph idx="1"/>
          </p:nvPr>
        </p:nvSpPr>
        <p:spPr>
          <a:xfrm>
            <a:off x="2918055" y="1759182"/>
            <a:ext cx="6242453" cy="40888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sz="2240"/>
              <a:t>An </a:t>
            </a:r>
            <a:r>
              <a:rPr lang="it-IT" sz="2240" b="1"/>
              <a:t>Activity</a:t>
            </a:r>
            <a:r>
              <a:rPr lang="it-IT" sz="2240"/>
              <a:t> corresponds to a </a:t>
            </a:r>
            <a:r>
              <a:rPr lang="it-IT" sz="2240" b="1"/>
              <a:t>single screen </a:t>
            </a:r>
            <a:r>
              <a:rPr lang="it-IT" sz="2240"/>
              <a:t>of the </a:t>
            </a:r>
            <a:r>
              <a:rPr lang="it-IT" sz="2240" b="1"/>
              <a:t>Application</a:t>
            </a:r>
            <a:r>
              <a:rPr lang="it-IT" sz="2240"/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sz="2240"/>
              <a:t>An Application can be composed of </a:t>
            </a:r>
            <a:r>
              <a:rPr lang="it-IT" sz="2240" i="1"/>
              <a:t>multiples screens </a:t>
            </a:r>
            <a:r>
              <a:rPr lang="it-IT" sz="2240"/>
              <a:t>(Activities).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sz="2240"/>
              <a:t>The </a:t>
            </a:r>
            <a:r>
              <a:rPr lang="it-IT" sz="2240" b="1"/>
              <a:t>Home Activity</a:t>
            </a:r>
            <a:r>
              <a:rPr lang="it-IT" sz="2240"/>
              <a:t> is shown when the user launches an application.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it-IT" sz="128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it-IT" sz="2240"/>
              <a:t>Different activities can exhange information one with each other.</a:t>
            </a:r>
            <a:r>
              <a:rPr lang="it-IT" sz="2240" b="1"/>
              <a:t>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39675" y="2277271"/>
            <a:ext cx="1900926" cy="32824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 cmpd="sng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rgbClr val="000000"/>
                </a:solidFill>
                <a:latin typeface="Lucida Console"/>
                <a:cs typeface="Lucida Console"/>
              </a:rPr>
              <a:t>Hello World!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675" y="2565520"/>
            <a:ext cx="1900926" cy="402534"/>
          </a:xfrm>
          <a:prstGeom prst="rect">
            <a:avLst/>
          </a:prstGeom>
          <a:solidFill>
            <a:srgbClr val="FF7070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lt1"/>
                </a:solidFill>
              </a:rPr>
              <a:t>Android </a:t>
            </a:r>
            <a:r>
              <a:rPr lang="en-US" sz="1440" dirty="0" err="1">
                <a:solidFill>
                  <a:schemeClr val="lt1"/>
                </a:solidFill>
              </a:rPr>
              <a:t>HelloWorld</a:t>
            </a:r>
            <a:endParaRPr lang="en-US" sz="1440" dirty="0">
              <a:solidFill>
                <a:schemeClr val="lt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3480" y="3256304"/>
            <a:ext cx="1094588" cy="345392"/>
          </a:xfrm>
          <a:prstGeom prst="rect">
            <a:avLst/>
          </a:prstGeom>
          <a:solidFill>
            <a:srgbClr val="90909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lt1"/>
                </a:solidFill>
              </a:rPr>
              <a:t>Button1</a:t>
            </a:r>
          </a:p>
        </p:txBody>
      </p:sp>
    </p:spTree>
    <p:extLst>
      <p:ext uri="{BB962C8B-B14F-4D97-AF65-F5344CB8AC3E}">
        <p14:creationId xmlns:p14="http://schemas.microsoft.com/office/powerpoint/2010/main" val="34868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7" y="1455174"/>
            <a:ext cx="8023173" cy="3777622"/>
          </a:xfrm>
        </p:spPr>
        <p:txBody>
          <a:bodyPr/>
          <a:lstStyle/>
          <a:p>
            <a:r>
              <a:rPr lang="en-US" dirty="0"/>
              <a:t>An XML‐based layout is a specification of the various UI </a:t>
            </a:r>
            <a:r>
              <a:rPr lang="en-US" dirty="0" smtClean="0"/>
              <a:t>components (widgets</a:t>
            </a:r>
            <a:r>
              <a:rPr lang="en-US" dirty="0"/>
              <a:t>) and the relationships to each other –and to their containers –</a:t>
            </a:r>
            <a:r>
              <a:rPr lang="en-US" dirty="0" smtClean="0"/>
              <a:t>all written </a:t>
            </a:r>
            <a:r>
              <a:rPr lang="en-US" dirty="0"/>
              <a:t>in XML format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" t="11291" r="37418" b="38047"/>
          <a:stretch/>
        </p:blipFill>
        <p:spPr>
          <a:xfrm>
            <a:off x="596660" y="3200400"/>
            <a:ext cx="8157394" cy="3406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35111" y="6229319"/>
            <a:ext cx="128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res/layout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Attaching Layouts to Java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2" descr="http://image.slidesharecdn.com/ppt4uiscreenlayoutsd4-140526061630-phpapp02/95/android-screen-containers-layouts-39-638.jpg?cb=14025763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0" b="2485"/>
          <a:stretch/>
        </p:blipFill>
        <p:spPr bwMode="auto">
          <a:xfrm>
            <a:off x="1295400" y="3125926"/>
            <a:ext cx="6553200" cy="33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Layouts to Java </a:t>
            </a:r>
            <a:r>
              <a:rPr lang="en-US" dirty="0" smtClean="0"/>
              <a:t>Code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562" y="1312606"/>
            <a:ext cx="7693132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4827" y="4326193"/>
            <a:ext cx="7224373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class layout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=0x7f030000;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6424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6141" y="50808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App behavior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83657" cy="2392680"/>
          </a:xfrm>
        </p:spPr>
        <p:txBody>
          <a:bodyPr>
            <a:normAutofit fontScale="92500"/>
          </a:bodyPr>
          <a:lstStyle/>
          <a:p>
            <a:r>
              <a:rPr lang="en-US" dirty="0"/>
              <a:t>An Activity is an application component that provides a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r>
              <a:rPr lang="en-US" dirty="0"/>
              <a:t> with which users can </a:t>
            </a:r>
            <a:r>
              <a:rPr lang="en-US" b="1" dirty="0">
                <a:solidFill>
                  <a:srgbClr val="FF0000"/>
                </a:solidFill>
              </a:rPr>
              <a:t>interact</a:t>
            </a:r>
            <a:r>
              <a:rPr lang="en-US" dirty="0"/>
              <a:t> in order </a:t>
            </a:r>
            <a:r>
              <a:rPr lang="en-US" b="1" dirty="0">
                <a:solidFill>
                  <a:srgbClr val="FF0000"/>
                </a:solidFill>
              </a:rPr>
              <a:t>to do something</a:t>
            </a:r>
            <a:r>
              <a:rPr lang="en-US" dirty="0"/>
              <a:t>, such as dial the phone, take a photo, send an email, or view a map. </a:t>
            </a:r>
          </a:p>
        </p:txBody>
      </p:sp>
      <p:pic>
        <p:nvPicPr>
          <p:cNvPr id="7170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57" y="1295399"/>
            <a:ext cx="370314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867476"/>
            <a:ext cx="21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Activity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422" y="3611880"/>
            <a:ext cx="8193378" cy="24688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activity is given a window in which to draw its user interface in xml layout.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54" y="1828800"/>
            <a:ext cx="6537796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"@+id/TextView1"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694" y="4166533"/>
            <a:ext cx="7282093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app_name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AKDip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"&gt;Settings&lt;/string&gt;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"&gt;Hello world!&lt;/string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3898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015" y="1371600"/>
            <a:ext cx="8036174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tv = (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(R.id.TextView1);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tv.setText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43400"/>
            <a:ext cx="8077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d-ID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static final class id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TextView1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=0x7f080003;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34" charset="0"/>
              </a:rPr>
              <a:t>What Is Android?</a:t>
            </a:r>
            <a:endParaRPr lang="en-US" b="1" dirty="0">
              <a:latin typeface="Helvetic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b="1" dirty="0">
              <a:latin typeface="Helvetica" pitchFamily="34" charset="0"/>
            </a:endParaRPr>
          </a:p>
          <a:p>
            <a:r>
              <a:rPr lang="en-US" sz="2800" dirty="0">
                <a:latin typeface="Helvetica" pitchFamily="34" charset="0"/>
              </a:rPr>
              <a:t> </a:t>
            </a:r>
            <a:r>
              <a:rPr lang="en-US" sz="3200" dirty="0"/>
              <a:t>Android is an operating system for mobile devices such as </a:t>
            </a:r>
            <a:r>
              <a:rPr lang="en-US" sz="3200" i="1" dirty="0"/>
              <a:t>smartphones</a:t>
            </a:r>
            <a:r>
              <a:rPr lang="en-US" sz="3200" dirty="0"/>
              <a:t> and </a:t>
            </a:r>
            <a:r>
              <a:rPr lang="en-US" sz="3200" i="1" dirty="0"/>
              <a:t>tablet</a:t>
            </a:r>
            <a:r>
              <a:rPr lang="en-US" sz="3200" dirty="0"/>
              <a:t> computers. It is developed by the Open Handset Alliance led by Google.</a:t>
            </a:r>
          </a:p>
          <a:p>
            <a:endParaRPr lang="en-US" sz="3200" dirty="0"/>
          </a:p>
          <a:p>
            <a:r>
              <a:rPr lang="en-US" sz="3200" dirty="0"/>
              <a:t>Android has beaten Apple </a:t>
            </a:r>
            <a:r>
              <a:rPr lang="en-US" sz="3200" dirty="0" err="1"/>
              <a:t>iOS</a:t>
            </a:r>
            <a:r>
              <a:rPr lang="en-US" sz="3200" dirty="0"/>
              <a:t>, being the leading mobile operating system from first quarter of 2011</a:t>
            </a:r>
          </a:p>
        </p:txBody>
      </p:sp>
      <p:pic>
        <p:nvPicPr>
          <p:cNvPr id="1026" name="Picture 2" descr="http://theinspirationroom.com/daily/design/2013/9/android-cupcak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59" y="76200"/>
            <a:ext cx="186404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Button)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15" y="1219200"/>
            <a:ext cx="6537796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tombol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0778" y="4114800"/>
            <a:ext cx="727635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v)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(R.id.button1);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3259152" y="2819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59152" y="4343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457200" y="2210752"/>
            <a:ext cx="822960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 btn = (Button) findViewById(R.id.button1);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btn.setOnClickListener(new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View.OnClickListener() {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void onClick(View v)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btn.setText(“Hello”);	     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271832" cy="68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4232" y="2929598"/>
            <a:ext cx="3567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Android Activity Lifecycle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8763000" cy="60198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onCreate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/>
              <a:t>Called when the activity is first created. This is where you should do all of your normal static set up create views, bind data to lists, and so on.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onStart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/>
              <a:t>Called just before the activity becomes visible to the user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onRestart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smtClean="0"/>
              <a:t>Called </a:t>
            </a:r>
            <a:r>
              <a:rPr lang="en-US" sz="2400" dirty="0"/>
              <a:t>after the activity has been stopped, just prior to it being started again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onResume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Called </a:t>
            </a:r>
            <a:r>
              <a:rPr lang="en-US" sz="2400" dirty="0"/>
              <a:t>just before the activity starts interacting with the user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onPause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Called </a:t>
            </a:r>
            <a:r>
              <a:rPr lang="en-US" sz="2400" dirty="0"/>
              <a:t>when the system is about to start resuming another activity</a:t>
            </a:r>
            <a:r>
              <a:rPr lang="en-US" sz="2400" dirty="0" smtClean="0"/>
              <a:t>.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/>
              <a:t>Called when the activity is no longer visible to the user</a:t>
            </a:r>
            <a:r>
              <a:rPr lang="en-US" sz="2400" dirty="0" smtClean="0"/>
              <a:t>.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onDestroy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Called before the activity is </a:t>
            </a:r>
            <a:r>
              <a:rPr lang="en-US" sz="2400" dirty="0" smtClean="0"/>
              <a:t>destroyed.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731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: http://developer.android.com/guide/components/activities.html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ADB is a client server program that connects clients on developer machine to devices/emulators to facilitate development.</a:t>
            </a:r>
          </a:p>
          <a:p>
            <a:r>
              <a:rPr lang="en-US" sz="2800" dirty="0"/>
              <a:t>An IDE like Eclipse handles this entire process for you.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 bwMode="auto">
          <a:xfrm>
            <a:off x="7375" y="1219200"/>
            <a:ext cx="91439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dirty="0"/>
              <a:t>Distribution of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6324600"/>
            <a:ext cx="7129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http://developer.android.com/about/dashboards/index.html</a:t>
            </a:r>
          </a:p>
        </p:txBody>
      </p:sp>
      <p:pic>
        <p:nvPicPr>
          <p:cNvPr id="11266" name="Picture 2" descr="https://chart.googleapis.com/chart?cht=p&amp;chs=500x250&amp;chco=c4df9b%2C6fad0c&amp;chl=Gingerbread%7CIce%20Cream%20Sandwich%7CJelly%20Bean%7CKitKat%7CLollipop%7CMarshmallow%7CNougat&amp;chf=bg%2Cs%2C00000000&amp;chd=t%3A1.0%2C1.0%2C11.3%2C21.9%2C32.9%2C30.7%2C1.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85208"/>
            <a:ext cx="6269718" cy="313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31" t="20888" r="50586" b="11572"/>
          <a:stretch/>
        </p:blipFill>
        <p:spPr>
          <a:xfrm>
            <a:off x="155575" y="1239416"/>
            <a:ext cx="3578225" cy="48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63362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http://developer.android.com/guide/practices/screens_support.html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1" t="29698" r="15931"/>
          <a:stretch/>
        </p:blipFill>
        <p:spPr bwMode="auto">
          <a:xfrm>
            <a:off x="529087" y="762000"/>
            <a:ext cx="8130396" cy="546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7867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million apps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50" y="6364343"/>
            <a:ext cx="9074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 : http://www.statista.com/statistics/266210/number-of-available-applications-in-the-google-play-store/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243"/>
          <a:stretch/>
        </p:blipFill>
        <p:spPr>
          <a:xfrm>
            <a:off x="112955" y="1140768"/>
            <a:ext cx="8918090" cy="4070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04" t="25546" r="40630" b="9243"/>
          <a:stretch/>
        </p:blipFill>
        <p:spPr>
          <a:xfrm>
            <a:off x="4016593" y="2923953"/>
            <a:ext cx="5105400" cy="3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on Google </a:t>
            </a:r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/>
          <a:stretch/>
        </p:blipFill>
        <p:spPr bwMode="auto">
          <a:xfrm>
            <a:off x="0" y="1371600"/>
            <a:ext cx="9175630" cy="45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87815" y="5961875"/>
            <a:ext cx="431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play.google.com/apps/publish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sundawijaya@gmail.com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Android Highlights (1)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64038" cy="45259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Android apps execute on Dalvik VM, a “clean-room” implementation of JVM</a:t>
            </a:r>
          </a:p>
          <a:p>
            <a:pPr lvl="1" eaLnBrk="1" hangingPunct="1"/>
            <a:r>
              <a:rPr lang="en-US" altLang="en-US" sz="2200" smtClean="0"/>
              <a:t>Dalvik optimized for efficient execution</a:t>
            </a:r>
          </a:p>
          <a:p>
            <a:pPr lvl="1" eaLnBrk="1" hangingPunct="1"/>
            <a:r>
              <a:rPr lang="en-US" altLang="en-US" sz="2200" smtClean="0"/>
              <a:t>Dalvik: register-based VM, unlike Oracle’s stack-based JVM</a:t>
            </a:r>
          </a:p>
          <a:p>
            <a:pPr lvl="1" eaLnBrk="1" hangingPunct="1"/>
            <a:r>
              <a:rPr lang="en-US" altLang="en-US" sz="2200" smtClean="0"/>
              <a:t>Java .class bytecode translated to Dalvik EXecutable (DEX) bytecode, which Dalvik interprets</a:t>
            </a:r>
          </a:p>
        </p:txBody>
      </p:sp>
      <p:pic>
        <p:nvPicPr>
          <p:cNvPr id="16388" name="Content Placeholder 6" descr="DalvikCompilationWorkflow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r="-166"/>
          <a:stretch>
            <a:fillRect/>
          </a:stretch>
        </p:blipFill>
        <p:spPr>
          <a:xfrm>
            <a:off x="5137150" y="1600200"/>
            <a:ext cx="3060700" cy="4525963"/>
          </a:xfrm>
        </p:spPr>
      </p:pic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3834BD-0D8B-4529-A19E-EC6DD5FB72E4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egnaposto piè di pagina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94286" indent="-228571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14286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0000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645714" indent="-182857" eaLnBrk="0" hangingPunct="0"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11429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77143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42857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108571" indent="-182857" eaLnBrk="0" fontAlgn="base" hangingPunct="0">
              <a:spcBef>
                <a:spcPct val="0"/>
              </a:spcBef>
              <a:spcAft>
                <a:spcPct val="0"/>
              </a:spcAft>
              <a:defRPr sz="192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DB870-75CA-4400-984D-51473456E9D1}" type="slidenum">
              <a:rPr lang="en-US" altLang="zh-CN" sz="960">
                <a:solidFill>
                  <a:schemeClr val="tx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pPr eaLnBrk="1" hangingPunct="1"/>
              <a:t>4</a:t>
            </a:fld>
            <a:endParaRPr lang="en-US" altLang="zh-CN" sz="960">
              <a:solidFill>
                <a:schemeClr val="tx2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Dalvik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 Java Virtual Machine (JVM)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1231729" y="1816325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Source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231729" y="2852501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8891" y="4868960"/>
            <a:ext cx="1439960" cy="7487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40" dirty="0"/>
              <a:t>Java Virtual Machine (JVM)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378973" y="1816325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Source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378973" y="2852501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FAFA"/>
              </a:gs>
              <a:gs pos="64999">
                <a:srgbClr val="BFF1F1"/>
              </a:gs>
              <a:gs pos="100000">
                <a:srgbClr val="A3EDED"/>
              </a:gs>
            </a:gsLst>
            <a:lin ang="5400000" scaled="1"/>
          </a:gradFill>
          <a:ln w="9525">
            <a:solidFill>
              <a:srgbClr val="00999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Java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5378973" y="3889946"/>
            <a:ext cx="1381568" cy="6336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9EAF6"/>
              </a:gs>
              <a:gs pos="64999">
                <a:srgbClr val="C6C9E5"/>
              </a:gs>
              <a:gs pos="100000">
                <a:srgbClr val="ACB1DC"/>
              </a:gs>
            </a:gsLst>
            <a:lin ang="5400000" scaled="1"/>
          </a:gradFill>
          <a:ln w="9525">
            <a:solidFill>
              <a:srgbClr val="0E2A7E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 err="1">
                <a:solidFill>
                  <a:schemeClr val="dk1"/>
                </a:solidFill>
              </a:rPr>
              <a:t>Dalvik</a:t>
            </a:r>
            <a:r>
              <a:rPr lang="en-US" sz="1440" dirty="0">
                <a:solidFill>
                  <a:schemeClr val="dk1"/>
                </a:solidFill>
              </a:rPr>
              <a:t> Byte </a:t>
            </a:r>
          </a:p>
          <a:p>
            <a:pPr algn="ctr">
              <a:defRPr/>
            </a:pPr>
            <a:r>
              <a:rPr lang="en-US" sz="1440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378973" y="4868980"/>
            <a:ext cx="1439980" cy="749196"/>
          </a:xfrm>
          <a:prstGeom prst="rect">
            <a:avLst/>
          </a:prstGeom>
          <a:gradFill rotWithShape="1">
            <a:gsLst>
              <a:gs pos="0">
                <a:srgbClr val="002BA5"/>
              </a:gs>
              <a:gs pos="20000">
                <a:srgbClr val="032CA2"/>
              </a:gs>
              <a:gs pos="100000">
                <a:srgbClr val="001F7B"/>
              </a:gs>
            </a:gsLst>
            <a:lin ang="5400000"/>
          </a:gradFill>
          <a:ln w="9525">
            <a:solidFill>
              <a:srgbClr val="123494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40" dirty="0" err="1">
                <a:solidFill>
                  <a:schemeClr val="lt1"/>
                </a:solidFill>
              </a:rPr>
              <a:t>Dalvik</a:t>
            </a:r>
            <a:r>
              <a:rPr lang="en-US" sz="1440" dirty="0">
                <a:solidFill>
                  <a:schemeClr val="lt1"/>
                </a:solidFill>
              </a:rPr>
              <a:t> Virtual Machine (VM)</a:t>
            </a:r>
          </a:p>
        </p:txBody>
      </p:sp>
      <p:sp>
        <p:nvSpPr>
          <p:cNvPr id="5" name="Down Arrow 4"/>
          <p:cNvSpPr>
            <a:spLocks noChangeArrowheads="1"/>
          </p:cNvSpPr>
          <p:nvPr/>
        </p:nvSpPr>
        <p:spPr bwMode="auto">
          <a:xfrm>
            <a:off x="1749817" y="2565520"/>
            <a:ext cx="402534" cy="22983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3" name="Down Arrow 42"/>
          <p:cNvSpPr>
            <a:spLocks noChangeArrowheads="1"/>
          </p:cNvSpPr>
          <p:nvPr/>
        </p:nvSpPr>
        <p:spPr bwMode="auto">
          <a:xfrm>
            <a:off x="5897061" y="2565520"/>
            <a:ext cx="402534" cy="22983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4" name="Down Arrow 43"/>
          <p:cNvSpPr>
            <a:spLocks noChangeArrowheads="1"/>
          </p:cNvSpPr>
          <p:nvPr/>
        </p:nvSpPr>
        <p:spPr bwMode="auto">
          <a:xfrm>
            <a:off x="5926267" y="3601696"/>
            <a:ext cx="403804" cy="23110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sp>
        <p:nvSpPr>
          <p:cNvPr id="45" name="Down Arrow 44"/>
          <p:cNvSpPr>
            <a:spLocks noChangeArrowheads="1"/>
          </p:cNvSpPr>
          <p:nvPr/>
        </p:nvSpPr>
        <p:spPr bwMode="auto">
          <a:xfrm>
            <a:off x="5926267" y="4580731"/>
            <a:ext cx="403804" cy="231108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AFAF"/>
              </a:gs>
              <a:gs pos="20000">
                <a:srgbClr val="00AAAA"/>
              </a:gs>
              <a:gs pos="100000">
                <a:srgbClr val="008181"/>
              </a:gs>
            </a:gsLst>
            <a:lin ang="5400000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440">
              <a:solidFill>
                <a:schemeClr val="lt1"/>
              </a:solidFill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922513" y="3658839"/>
            <a:ext cx="0" cy="1094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9" name="TextBox 7"/>
          <p:cNvSpPr txBox="1">
            <a:spLocks noChangeArrowheads="1"/>
          </p:cNvSpPr>
          <p:nvPr/>
        </p:nvSpPr>
        <p:spPr bwMode="auto">
          <a:xfrm>
            <a:off x="2613297" y="2392824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Java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44050" name="TextBox 46"/>
          <p:cNvSpPr txBox="1">
            <a:spLocks noChangeArrowheads="1"/>
          </p:cNvSpPr>
          <p:nvPr/>
        </p:nvSpPr>
        <p:spPr bwMode="auto">
          <a:xfrm>
            <a:off x="6934508" y="2334413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Java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44051" name="TextBox 48"/>
          <p:cNvSpPr txBox="1">
            <a:spLocks noChangeArrowheads="1"/>
          </p:cNvSpPr>
          <p:nvPr/>
        </p:nvSpPr>
        <p:spPr bwMode="auto">
          <a:xfrm>
            <a:off x="6937047" y="3486143"/>
            <a:ext cx="923651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40" b="1"/>
              <a:t>Dex</a:t>
            </a:r>
          </a:p>
          <a:p>
            <a:pPr eaLnBrk="1" hangingPunct="1"/>
            <a:r>
              <a:rPr lang="en-US" sz="1440"/>
              <a:t>Compiler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25047" y="3889947"/>
            <a:ext cx="1220206" cy="535531"/>
          </a:xfrm>
          <a:prstGeom prst="rect">
            <a:avLst/>
          </a:prstGeom>
          <a:gradFill rotWithShape="1">
            <a:gsLst>
              <a:gs pos="0">
                <a:srgbClr val="FAE6E6"/>
              </a:gs>
              <a:gs pos="64999">
                <a:srgbClr val="F1BFBF"/>
              </a:gs>
              <a:gs pos="100000">
                <a:srgbClr val="EDA3A3"/>
              </a:gs>
            </a:gsLst>
            <a:lin ang="5400000" scaled="1"/>
          </a:gra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40" b="1" dirty="0">
                <a:solidFill>
                  <a:schemeClr val="dk1"/>
                </a:solidFill>
              </a:rPr>
              <a:t>Stack-based</a:t>
            </a:r>
          </a:p>
          <a:p>
            <a:pPr>
              <a:defRPr/>
            </a:pPr>
            <a:r>
              <a:rPr lang="en-US" sz="1440" dirty="0">
                <a:solidFill>
                  <a:schemeClr val="dk1"/>
                </a:solidFill>
              </a:rPr>
              <a:t>byte-code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51014" y="4408035"/>
            <a:ext cx="1441036" cy="535531"/>
          </a:xfrm>
          <a:prstGeom prst="rect">
            <a:avLst/>
          </a:prstGeom>
          <a:gradFill rotWithShape="1">
            <a:gsLst>
              <a:gs pos="0">
                <a:srgbClr val="FAE6E6"/>
              </a:gs>
              <a:gs pos="64999">
                <a:srgbClr val="F1BFBF"/>
              </a:gs>
              <a:gs pos="100000">
                <a:srgbClr val="EDA3A3"/>
              </a:gs>
            </a:gsLst>
            <a:lin ang="5400000" scaled="1"/>
          </a:gradFill>
          <a:ln w="9525">
            <a:solidFill>
              <a:srgbClr val="99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40" b="1" dirty="0">
                <a:solidFill>
                  <a:schemeClr val="dk1"/>
                </a:solidFill>
              </a:rPr>
              <a:t>Register-based</a:t>
            </a:r>
          </a:p>
          <a:p>
            <a:pPr>
              <a:defRPr/>
            </a:pPr>
            <a:r>
              <a:rPr lang="en-US" sz="1440" dirty="0">
                <a:solidFill>
                  <a:schemeClr val="dk1"/>
                </a:solidFill>
              </a:rPr>
              <a:t>byte-code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V="1">
            <a:off x="194284" y="2622663"/>
            <a:ext cx="8063380" cy="57142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074243" y="1989020"/>
            <a:ext cx="1744708" cy="3139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40" dirty="0"/>
              <a:t>Java Standard Edition</a:t>
            </a:r>
          </a:p>
        </p:txBody>
      </p:sp>
    </p:spTree>
    <p:extLst>
      <p:ext uri="{BB962C8B-B14F-4D97-AF65-F5344CB8AC3E}">
        <p14:creationId xmlns:p14="http://schemas.microsoft.com/office/powerpoint/2010/main" val="17120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vignette2.wikia.nocookie.net/logopedia/images/c/c5/Android-1_6-donut.jpg/revision/latest?cb=201305202004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09" y="60649"/>
            <a:ext cx="2072854" cy="13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52400"/>
            <a:ext cx="2819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Development process for an Android </a:t>
            </a:r>
            <a:r>
              <a:rPr lang="en-US" sz="2400" dirty="0" smtClean="0"/>
              <a:t>app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9"/>
            <a:ext cx="58674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4638" y="1600200"/>
            <a:ext cx="8869362" cy="513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 smtClean="0"/>
              <a:t>Need to install Java Development Kit (</a:t>
            </a:r>
            <a:r>
              <a:rPr lang="en-US" altLang="en-US" sz="3200" dirty="0" smtClean="0">
                <a:solidFill>
                  <a:srgbClr val="FF0000"/>
                </a:solidFill>
              </a:rPr>
              <a:t>JDK</a:t>
            </a:r>
            <a:r>
              <a:rPr lang="en-US" altLang="en-US" sz="3200" dirty="0" smtClean="0"/>
              <a:t>) to write </a:t>
            </a:r>
            <a:r>
              <a:rPr lang="en-US" altLang="en-US" sz="3200" dirty="0" smtClean="0"/>
              <a:t>Java </a:t>
            </a:r>
            <a:r>
              <a:rPr lang="en-US" altLang="en-US" sz="3200" dirty="0" smtClean="0"/>
              <a:t>(and Android) programs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After </a:t>
            </a:r>
            <a:r>
              <a:rPr lang="en-US" altLang="en-US" sz="3200" dirty="0"/>
              <a:t>installing JDK, download </a:t>
            </a:r>
            <a:r>
              <a:rPr lang="en-US" altLang="en-US" sz="3200" dirty="0">
                <a:solidFill>
                  <a:srgbClr val="FF0000"/>
                </a:solidFill>
              </a:rPr>
              <a:t>Android SDK</a:t>
            </a:r>
            <a:r>
              <a:rPr lang="en-US" altLang="en-US" sz="3200" dirty="0"/>
              <a:t> from </a:t>
            </a:r>
            <a:r>
              <a:rPr lang="en-US" altLang="en-US" sz="3200" dirty="0">
                <a:hlinkClick r:id="rId2"/>
              </a:rPr>
              <a:t>http://developer.android.com</a:t>
            </a:r>
            <a:endParaRPr lang="en-US" altLang="en-US" sz="3200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Simplest: download and install </a:t>
            </a:r>
            <a:r>
              <a:rPr lang="en-US" altLang="en-US" sz="3200" dirty="0">
                <a:solidFill>
                  <a:srgbClr val="FF0000"/>
                </a:solidFill>
              </a:rPr>
              <a:t>Android Studio</a:t>
            </a:r>
            <a:r>
              <a:rPr lang="en-US" altLang="en-US" sz="3200" dirty="0"/>
              <a:t> bundle (including Android SDK) for your OS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Alternatives: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Download/install Android Developer Tools from this site (based on Eclipse)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Install Android SDK tools by themselves, then install ADT for Eclipse separately (from this site</a:t>
            </a:r>
            <a:r>
              <a:rPr lang="en-US" altLang="en-US" sz="2800" dirty="0" smtClean="0"/>
              <a:t>)</a:t>
            </a:r>
            <a:endParaRPr lang="en-US" altLang="en-US" sz="3200" dirty="0"/>
          </a:p>
          <a:p>
            <a:pPr eaLnBrk="1" hangingPunct="1">
              <a:lnSpc>
                <a:spcPct val="80000"/>
              </a:lnSpc>
            </a:pPr>
            <a:endParaRPr lang="en-US" altLang="en-US" sz="36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600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A4A136-D88E-465F-A06B-396EDE9DCFA8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Getting Started </a:t>
            </a:r>
            <a:r>
              <a:rPr lang="en-US" altLang="en-US" dirty="0" smtClean="0"/>
              <a:t>(</a:t>
            </a:r>
            <a:r>
              <a:rPr lang="id-ID" altLang="en-US" dirty="0" smtClean="0"/>
              <a:t>2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600200"/>
            <a:ext cx="8664575" cy="5080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Strongly recommend testing with real Android device</a:t>
            </a:r>
          </a:p>
          <a:p>
            <a:pPr lvl="1" eaLnBrk="1" hangingPunct="1"/>
            <a:r>
              <a:rPr lang="en-US" altLang="en-US" sz="2800" dirty="0" smtClean="0"/>
              <a:t>Android emulator: </a:t>
            </a:r>
            <a:r>
              <a:rPr lang="en-US" altLang="en-US" sz="2800" i="1" dirty="0" smtClean="0"/>
              <a:t>very</a:t>
            </a:r>
            <a:r>
              <a:rPr lang="en-US" altLang="en-US" sz="2800" dirty="0" smtClean="0"/>
              <a:t> slow</a:t>
            </a:r>
          </a:p>
          <a:p>
            <a:pPr lvl="1" eaLnBrk="1" hangingPunct="1"/>
            <a:r>
              <a:rPr lang="en-US" altLang="en-US" sz="2800" dirty="0" smtClean="0"/>
              <a:t>Faster emulator: </a:t>
            </a:r>
            <a:r>
              <a:rPr lang="en-US" altLang="en-US" sz="2800" dirty="0" err="1" smtClean="0"/>
              <a:t>Genymotion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Install USB drivers for your Android device!</a:t>
            </a:r>
          </a:p>
          <a:p>
            <a:pPr eaLnBrk="1" hangingPunct="1">
              <a:buFont typeface="Arial" panose="020B0604020202020204" pitchFamily="34" charset="0"/>
              <a:buChar char="–"/>
            </a:pPr>
            <a:endParaRPr lang="en-US" altLang="en-US" dirty="0" smtClean="0"/>
          </a:p>
        </p:txBody>
      </p:sp>
      <p:sp>
        <p:nvSpPr>
          <p:cNvPr id="13324" name="Slide Number Placeholder 2049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72C028-3220-4B11-A0C1-3660D871F1F4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http://cyrilmottier.com/media/2013/06/a-productive-android-development-environment/genymo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5" y="2967036"/>
            <a:ext cx="4148137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ppcelerator.com.s3.amazonaws.com/blog/dev/genymotion-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41" y="1066800"/>
            <a:ext cx="35433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Helvetica"/>
        <a:ea typeface=""/>
        <a:cs typeface=""/>
      </a:majorFont>
      <a:minorFont>
        <a:latin typeface="Gill Sans M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3008</TotalTime>
  <Words>888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MS PGothic</vt:lpstr>
      <vt:lpstr>SimSun</vt:lpstr>
      <vt:lpstr>Arial</vt:lpstr>
      <vt:lpstr>Calibri</vt:lpstr>
      <vt:lpstr>Consolas</vt:lpstr>
      <vt:lpstr>Gill Sans MT</vt:lpstr>
      <vt:lpstr>Helvetica</vt:lpstr>
      <vt:lpstr>Lucida Console</vt:lpstr>
      <vt:lpstr>Times New Roman</vt:lpstr>
      <vt:lpstr>Verdana</vt:lpstr>
      <vt:lpstr>Wingdings</vt:lpstr>
      <vt:lpstr>Wingdings 3</vt:lpstr>
      <vt:lpstr>Origin</vt:lpstr>
      <vt:lpstr>Sistem Klien Server Pertemuan – 2</vt:lpstr>
      <vt:lpstr>What Is Android?</vt:lpstr>
      <vt:lpstr>Android Highlights (1)</vt:lpstr>
      <vt:lpstr>Dalvik Java Virtual Machine (JVM)</vt:lpstr>
      <vt:lpstr>Android Architecture</vt:lpstr>
      <vt:lpstr>Development process for an Android app</vt:lpstr>
      <vt:lpstr>Getting Started (1)</vt:lpstr>
      <vt:lpstr>Getting Started (2)</vt:lpstr>
      <vt:lpstr>PowerPoint Presentation</vt:lpstr>
      <vt:lpstr>Setup - Tools</vt:lpstr>
      <vt:lpstr>PowerPoint Presentation</vt:lpstr>
      <vt:lpstr>Android Development</vt:lpstr>
      <vt:lpstr>Android Components: Activities</vt:lpstr>
      <vt:lpstr>Layout in Android</vt:lpstr>
      <vt:lpstr>Attaching Layouts to Java Code  XML to Java</vt:lpstr>
      <vt:lpstr>Attaching Layouts to Java Code - 2</vt:lpstr>
      <vt:lpstr>App behavior in Java</vt:lpstr>
      <vt:lpstr>Variable in Layout  XML to XML</vt:lpstr>
      <vt:lpstr>Variable in Activity from Layout  XML to Java (Ex. TextView)</vt:lpstr>
      <vt:lpstr>Variable in Activity from Layout  XML to Java (Ex. Button)</vt:lpstr>
      <vt:lpstr>PowerPoint Presentation</vt:lpstr>
      <vt:lpstr>PowerPoint Presentation</vt:lpstr>
      <vt:lpstr>PowerPoint Presentation</vt:lpstr>
      <vt:lpstr>Debug and Testing</vt:lpstr>
      <vt:lpstr>Distribution of Devices</vt:lpstr>
      <vt:lpstr>PowerPoint Presentation</vt:lpstr>
      <vt:lpstr>Publishing</vt:lpstr>
      <vt:lpstr>Registration on Google Play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87</cp:revision>
  <dcterms:created xsi:type="dcterms:W3CDTF">2015-02-16T22:00:26Z</dcterms:created>
  <dcterms:modified xsi:type="dcterms:W3CDTF">2017-03-01T07:57:04Z</dcterms:modified>
</cp:coreProperties>
</file>