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3" r:id="rId3"/>
    <p:sldId id="302" r:id="rId4"/>
    <p:sldId id="301" r:id="rId5"/>
    <p:sldId id="276" r:id="rId6"/>
    <p:sldId id="277" r:id="rId7"/>
    <p:sldId id="278" r:id="rId8"/>
    <p:sldId id="279" r:id="rId9"/>
    <p:sldId id="284" r:id="rId10"/>
    <p:sldId id="285" r:id="rId11"/>
    <p:sldId id="268" r:id="rId12"/>
    <p:sldId id="286" r:id="rId13"/>
    <p:sldId id="287" r:id="rId14"/>
    <p:sldId id="257" r:id="rId15"/>
    <p:sldId id="267" r:id="rId16"/>
    <p:sldId id="265" r:id="rId17"/>
    <p:sldId id="258" r:id="rId18"/>
    <p:sldId id="262" r:id="rId19"/>
    <p:sldId id="259" r:id="rId20"/>
    <p:sldId id="263" r:id="rId21"/>
    <p:sldId id="288" r:id="rId22"/>
    <p:sldId id="260" r:id="rId23"/>
    <p:sldId id="294" r:id="rId24"/>
    <p:sldId id="291" r:id="rId25"/>
    <p:sldId id="292" r:id="rId26"/>
    <p:sldId id="293" r:id="rId27"/>
    <p:sldId id="298" r:id="rId28"/>
    <p:sldId id="296" r:id="rId29"/>
    <p:sldId id="300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4D15D-C38E-4A45-9283-C3B2180E6639}" type="doc">
      <dgm:prSet loTypeId="urn:microsoft.com/office/officeart/2005/8/layout/arrow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E4D557-D798-4FCA-80D1-61FAF5124C0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Explicit Intent</a:t>
          </a:r>
          <a:endParaRPr lang="en-US" dirty="0"/>
        </a:p>
      </dgm:t>
    </dgm:pt>
    <dgm:pt modelId="{E8A2BC58-EEF6-4B68-8750-A22579E9FFDA}" type="parTrans" cxnId="{D4D0E6A8-67DF-4D67-B637-53A6901D8E5E}">
      <dgm:prSet/>
      <dgm:spPr/>
      <dgm:t>
        <a:bodyPr/>
        <a:lstStyle/>
        <a:p>
          <a:endParaRPr lang="en-US"/>
        </a:p>
      </dgm:t>
    </dgm:pt>
    <dgm:pt modelId="{7AB3F5BA-C677-4AB0-94C9-F1A64293AAEE}" type="sibTrans" cxnId="{D4D0E6A8-67DF-4D67-B637-53A6901D8E5E}">
      <dgm:prSet/>
      <dgm:spPr/>
      <dgm:t>
        <a:bodyPr/>
        <a:lstStyle/>
        <a:p>
          <a:endParaRPr lang="en-US"/>
        </a:p>
      </dgm:t>
    </dgm:pt>
    <dgm:pt modelId="{9D122775-F8F3-44C7-AC95-8FE9431FE20B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Implicit Intent</a:t>
          </a:r>
          <a:endParaRPr lang="en-US" dirty="0"/>
        </a:p>
      </dgm:t>
    </dgm:pt>
    <dgm:pt modelId="{8652D064-293F-4D27-B203-1C3B86AF810B}" type="parTrans" cxnId="{75D76114-9A0E-4AEC-A197-A8FB6E417F6F}">
      <dgm:prSet/>
      <dgm:spPr/>
      <dgm:t>
        <a:bodyPr/>
        <a:lstStyle/>
        <a:p>
          <a:endParaRPr lang="en-US"/>
        </a:p>
      </dgm:t>
    </dgm:pt>
    <dgm:pt modelId="{987015BF-AF80-4BAC-9814-4255767F88E4}" type="sibTrans" cxnId="{75D76114-9A0E-4AEC-A197-A8FB6E417F6F}">
      <dgm:prSet/>
      <dgm:spPr/>
      <dgm:t>
        <a:bodyPr/>
        <a:lstStyle/>
        <a:p>
          <a:endParaRPr lang="en-US"/>
        </a:p>
      </dgm:t>
    </dgm:pt>
    <dgm:pt modelId="{E0034B3E-A009-4F6B-859D-26748E74C531}" type="pres">
      <dgm:prSet presAssocID="{1DD4D15D-C38E-4A45-9283-C3B2180E663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D4FF20-C0FF-41B0-9FDB-C1C7A60F4EE4}" type="pres">
      <dgm:prSet presAssocID="{CFE4D557-D798-4FCA-80D1-61FAF5124C0D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00A267-208F-4B4F-8257-30FCD038D574}" type="pres">
      <dgm:prSet presAssocID="{9D122775-F8F3-44C7-AC95-8FE9431FE20B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D0E6A8-67DF-4D67-B637-53A6901D8E5E}" srcId="{1DD4D15D-C38E-4A45-9283-C3B2180E6639}" destId="{CFE4D557-D798-4FCA-80D1-61FAF5124C0D}" srcOrd="0" destOrd="0" parTransId="{E8A2BC58-EEF6-4B68-8750-A22579E9FFDA}" sibTransId="{7AB3F5BA-C677-4AB0-94C9-F1A64293AAEE}"/>
    <dgm:cxn modelId="{75D76114-9A0E-4AEC-A197-A8FB6E417F6F}" srcId="{1DD4D15D-C38E-4A45-9283-C3B2180E6639}" destId="{9D122775-F8F3-44C7-AC95-8FE9431FE20B}" srcOrd="1" destOrd="0" parTransId="{8652D064-293F-4D27-B203-1C3B86AF810B}" sibTransId="{987015BF-AF80-4BAC-9814-4255767F88E4}"/>
    <dgm:cxn modelId="{DAE4DE65-784C-4E59-87D0-2FBDCCFF81A4}" type="presOf" srcId="{1DD4D15D-C38E-4A45-9283-C3B2180E6639}" destId="{E0034B3E-A009-4F6B-859D-26748E74C531}" srcOrd="0" destOrd="0" presId="urn:microsoft.com/office/officeart/2005/8/layout/arrow1"/>
    <dgm:cxn modelId="{0C66C4E7-DD8A-44D6-A512-E9890B97B1FA}" type="presOf" srcId="{CFE4D557-D798-4FCA-80D1-61FAF5124C0D}" destId="{FDD4FF20-C0FF-41B0-9FDB-C1C7A60F4EE4}" srcOrd="0" destOrd="0" presId="urn:microsoft.com/office/officeart/2005/8/layout/arrow1"/>
    <dgm:cxn modelId="{720B7E50-037E-4E2D-99A3-1905FD448FF9}" type="presOf" srcId="{9D122775-F8F3-44C7-AC95-8FE9431FE20B}" destId="{ED00A267-208F-4B4F-8257-30FCD038D574}" srcOrd="0" destOrd="0" presId="urn:microsoft.com/office/officeart/2005/8/layout/arrow1"/>
    <dgm:cxn modelId="{1A5C7BFD-446B-4D47-9DFD-41B11858FD38}" type="presParOf" srcId="{E0034B3E-A009-4F6B-859D-26748E74C531}" destId="{FDD4FF20-C0FF-41B0-9FDB-C1C7A60F4EE4}" srcOrd="0" destOrd="0" presId="urn:microsoft.com/office/officeart/2005/8/layout/arrow1"/>
    <dgm:cxn modelId="{9842EEE1-D413-4E53-A3E6-57E62134837A}" type="presParOf" srcId="{E0034B3E-A009-4F6B-859D-26748E74C531}" destId="{ED00A267-208F-4B4F-8257-30FCD038D57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4FF20-C0FF-41B0-9FDB-C1C7A60F4EE4}">
      <dsp:nvSpPr>
        <dsp:cNvPr id="0" name=""/>
        <dsp:cNvSpPr/>
      </dsp:nvSpPr>
      <dsp:spPr>
        <a:xfrm rot="16200000">
          <a:off x="342" y="479449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rgbClr val="0070C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Explicit Intent</a:t>
          </a:r>
          <a:endParaRPr lang="en-US" sz="4600" kern="1200" dirty="0"/>
        </a:p>
      </dsp:txBody>
      <dsp:txXfrm rot="5400000">
        <a:off x="685976" y="1458924"/>
        <a:ext cx="3232267" cy="1958950"/>
      </dsp:txXfrm>
    </dsp:sp>
    <dsp:sp modelId="{ED00A267-208F-4B4F-8257-30FCD038D574}">
      <dsp:nvSpPr>
        <dsp:cNvPr id="0" name=""/>
        <dsp:cNvSpPr/>
      </dsp:nvSpPr>
      <dsp:spPr>
        <a:xfrm rot="5400000">
          <a:off x="4311357" y="479449"/>
          <a:ext cx="3917900" cy="3917900"/>
        </a:xfrm>
        <a:prstGeom prst="upArrow">
          <a:avLst>
            <a:gd name="adj1" fmla="val 50000"/>
            <a:gd name="adj2" fmla="val 35000"/>
          </a:avLst>
        </a:prstGeom>
        <a:solidFill>
          <a:srgbClr val="C0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Implicit Intent</a:t>
          </a:r>
          <a:endParaRPr lang="en-US" sz="4600" kern="1200" dirty="0"/>
        </a:p>
      </dsp:txBody>
      <dsp:txXfrm rot="-5400000">
        <a:off x="4311358" y="1458924"/>
        <a:ext cx="3232267" cy="19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BFF21-5858-4294-8F91-015C177D74C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C909A-8AC1-4AEE-BC30-60B61B9B5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1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8B45-5478-4004-A963-2BD3CBACB9C9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18288"/>
            <a:ext cx="4114800" cy="329184"/>
          </a:xfrm>
        </p:spPr>
        <p:txBody>
          <a:bodyPr/>
          <a:lstStyle/>
          <a:p>
            <a:r>
              <a:rPr lang="en-US" dirty="0" smtClean="0"/>
              <a:t>sundawijaya@gmail.com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094400"/>
            <a:ext cx="1638507" cy="16385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586B-0C07-463B-92F4-2DB47B789525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09C1-D2BC-4967-872C-FCF288475551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CDDC-99B5-4B37-88D5-0DCE9929C94A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18288"/>
            <a:ext cx="4114800" cy="329184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085000"/>
            <a:ext cx="647907" cy="647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441A-FDA0-459E-AB8D-E45D052483B0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18288"/>
            <a:ext cx="4114800" cy="329184"/>
          </a:xfrm>
        </p:spPr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905647" y="2590800"/>
            <a:ext cx="1238354" cy="247670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C7056-E9AD-4745-8689-71195468A11B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88CE3-C598-4704-A8AC-5C80B0903CB3}" type="datetime1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6BA4-9870-4CA7-B26F-8DC7F22A623A}" type="datetime1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4C69-BE71-4218-85B8-0C202EB0FAAE}" type="datetime1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11DF-64DC-4AF1-BB50-7C8F8BABC245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6DF-8999-45C9-AF09-32C012F5D3EC}" type="datetime1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509FF0-551A-46FD-A376-7BB86D1D3910}" type="datetime1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CD0C51A-7722-4D44-BEBE-91DB53B485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#startActivity(android.content.Intent)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#onCreate(android.os.Bundle)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4800" dirty="0" smtClean="0"/>
              <a:t>C</a:t>
            </a:r>
            <a:r>
              <a:rPr lang="en-US" sz="4800" dirty="0" smtClean="0"/>
              <a:t>lie</a:t>
            </a:r>
            <a:r>
              <a:rPr lang="id-ID" sz="4800" dirty="0" smtClean="0"/>
              <a:t>nt </a:t>
            </a:r>
            <a:r>
              <a:rPr lang="en-US" sz="4800" dirty="0" smtClean="0"/>
              <a:t>server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Layout, </a:t>
            </a:r>
            <a:r>
              <a:rPr lang="en-US" dirty="0"/>
              <a:t>Menu </a:t>
            </a:r>
            <a:r>
              <a:rPr lang="en-US" dirty="0" smtClean="0"/>
              <a:t>&amp; Intent -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id-ID" dirty="0"/>
              <a:t>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List View</a:t>
            </a:r>
            <a:endParaRPr 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b="1" dirty="0" smtClean="0"/>
              <a:t>List View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57200" y="2133600"/>
            <a:ext cx="8305800" cy="41910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ListViewExample.java </a:t>
            </a: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*/</a:t>
            </a:r>
            <a:endParaRPr lang="en-US" sz="1500" b="1" dirty="0">
              <a:solidFill>
                <a:srgbClr val="80008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class </a:t>
            </a:r>
            <a:r>
              <a:rPr lang="en-US" sz="1500" b="1" dirty="0" err="1">
                <a:latin typeface="Courier New" pitchFamily="49" charset="0"/>
              </a:rPr>
              <a:t>ListViewExample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extends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ListActivity</a:t>
            </a:r>
            <a:r>
              <a:rPr lang="en-US" sz="1500" b="1" dirty="0">
                <a:latin typeface="Courier New" pitchFamily="49" charset="0"/>
              </a:rPr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	@Override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public void </a:t>
            </a:r>
            <a:r>
              <a:rPr lang="en-US" sz="1500" b="1" dirty="0" err="1">
                <a:latin typeface="Courier New" pitchFamily="49" charset="0"/>
              </a:rPr>
              <a:t>onCreate</a:t>
            </a:r>
            <a:r>
              <a:rPr lang="en-US" sz="1500" b="1" dirty="0">
                <a:latin typeface="Courier New" pitchFamily="49" charset="0"/>
              </a:rPr>
              <a:t>(Bundle </a:t>
            </a:r>
            <a:r>
              <a:rPr lang="en-US" sz="1500" b="1" dirty="0" err="1">
                <a:latin typeface="Courier New" pitchFamily="49" charset="0"/>
              </a:rPr>
              <a:t>savedInstanceState</a:t>
            </a:r>
            <a:r>
              <a:rPr lang="en-US" sz="1500" b="1" dirty="0">
                <a:latin typeface="Courier New" pitchFamily="49" charset="0"/>
              </a:rPr>
              <a:t>) {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500" b="1" dirty="0" err="1">
                <a:latin typeface="Courier New" pitchFamily="49" charset="0"/>
              </a:rPr>
              <a:t>.onCreate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savedInstanceState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setListAdapter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ArrayAdapter</a:t>
            </a:r>
            <a:r>
              <a:rPr lang="en-US" sz="1500" b="1" dirty="0">
                <a:latin typeface="Courier New" pitchFamily="49" charset="0"/>
              </a:rPr>
              <a:t>&lt;String&gt;(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</a:rPr>
              <a:t>, 						      </a:t>
            </a:r>
            <a:r>
              <a:rPr lang="en-US" sz="1500" b="1" dirty="0" err="1">
                <a:latin typeface="Courier New" pitchFamily="49" charset="0"/>
              </a:rPr>
              <a:t>R.layout.list_item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COUNTRIES</a:t>
            </a:r>
            <a:r>
              <a:rPr lang="en-US" sz="1500" b="1" dirty="0">
                <a:latin typeface="Courier New" pitchFamily="49" charset="0"/>
              </a:rPr>
              <a:t>));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</a:t>
            </a:r>
            <a:r>
              <a:rPr lang="en-US" sz="1500" b="1" dirty="0" err="1">
                <a:latin typeface="Courier New" pitchFamily="49" charset="0"/>
              </a:rPr>
              <a:t>ListView</a:t>
            </a:r>
            <a:r>
              <a:rPr lang="en-US" sz="1500" b="1" dirty="0">
                <a:latin typeface="Courier New" pitchFamily="49" charset="0"/>
              </a:rPr>
              <a:t> lv = </a:t>
            </a:r>
            <a:r>
              <a:rPr lang="en-US" sz="1500" b="1" dirty="0" err="1">
                <a:latin typeface="Courier New" pitchFamily="49" charset="0"/>
              </a:rPr>
              <a:t>getListView</a:t>
            </a:r>
            <a:r>
              <a:rPr lang="en-US" sz="1500" b="1" dirty="0"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      </a:t>
            </a:r>
            <a:r>
              <a:rPr lang="en-US" sz="1500" b="1" dirty="0" err="1">
                <a:latin typeface="Courier New" pitchFamily="49" charset="0"/>
              </a:rPr>
              <a:t>lv.setTextFilterEnabled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true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      </a:t>
            </a:r>
            <a:r>
              <a:rPr lang="en-US" sz="1500" b="1" dirty="0" err="1">
                <a:latin typeface="Courier New" pitchFamily="49" charset="0"/>
              </a:rPr>
              <a:t>lv.setOnItemClickListener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OnItemClickListener</a:t>
            </a:r>
            <a:r>
              <a:rPr lang="en-US" sz="1500" b="1" dirty="0">
                <a:latin typeface="Courier New" pitchFamily="49" charset="0"/>
              </a:rPr>
              <a:t>() {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      public void </a:t>
            </a:r>
            <a:r>
              <a:rPr lang="en-US" sz="1500" b="1" dirty="0" err="1">
                <a:latin typeface="Courier New" pitchFamily="49" charset="0"/>
              </a:rPr>
              <a:t>onItemClick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AdapterView</a:t>
            </a:r>
            <a:r>
              <a:rPr lang="en-US" sz="1500" b="1" dirty="0">
                <a:latin typeface="Courier New" pitchFamily="49" charset="0"/>
              </a:rPr>
              <a:t>&lt;?&gt; parent, View </a:t>
            </a:r>
            <a:r>
              <a:rPr lang="en-US" sz="1500" b="1" dirty="0" err="1">
                <a:latin typeface="Courier New" pitchFamily="49" charset="0"/>
              </a:rPr>
              <a:t>view</a:t>
            </a:r>
            <a:r>
              <a:rPr lang="en-US" sz="1500" b="1" dirty="0">
                <a:latin typeface="Courier New" pitchFamily="49" charset="0"/>
              </a:rPr>
              <a:t>,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                                   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position,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long</a:t>
            </a:r>
            <a:r>
              <a:rPr lang="en-US" sz="1500" b="1" dirty="0">
                <a:latin typeface="Courier New" pitchFamily="49" charset="0"/>
              </a:rPr>
              <a:t> id) {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         </a:t>
            </a:r>
            <a:r>
              <a:rPr lang="en-US" sz="1500" b="1" dirty="0" err="1">
                <a:latin typeface="Courier New" pitchFamily="49" charset="0"/>
              </a:rPr>
              <a:t>Toast.makeText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getApplicationContext</a:t>
            </a:r>
            <a:r>
              <a:rPr lang="en-US" sz="1500" b="1" dirty="0">
                <a:latin typeface="Courier New" pitchFamily="49" charset="0"/>
              </a:rPr>
              <a:t>(),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             ((</a:t>
            </a:r>
            <a:r>
              <a:rPr lang="en-US" sz="1500" b="1" dirty="0" err="1">
                <a:latin typeface="Courier New" pitchFamily="49" charset="0"/>
              </a:rPr>
              <a:t>TextView</a:t>
            </a:r>
            <a:r>
              <a:rPr lang="en-US" sz="1500" b="1" dirty="0">
                <a:latin typeface="Courier New" pitchFamily="49" charset="0"/>
              </a:rPr>
              <a:t>) view).</a:t>
            </a:r>
            <a:r>
              <a:rPr lang="en-US" sz="1500" b="1" dirty="0" err="1">
                <a:latin typeface="Courier New" pitchFamily="49" charset="0"/>
              </a:rPr>
              <a:t>getText</a:t>
            </a:r>
            <a:r>
              <a:rPr lang="en-US" sz="1500" b="1" dirty="0">
                <a:latin typeface="Courier New" pitchFamily="49" charset="0"/>
              </a:rPr>
              <a:t>(), </a:t>
            </a:r>
            <a:r>
              <a:rPr lang="en-US" sz="1500" b="1" dirty="0" err="1">
                <a:latin typeface="Courier New" pitchFamily="49" charset="0"/>
              </a:rPr>
              <a:t>Toast.LENGTH_SHORT</a:t>
            </a:r>
            <a:r>
              <a:rPr lang="en-US" sz="1500" b="1" dirty="0">
                <a:latin typeface="Courier New" pitchFamily="49" charset="0"/>
              </a:rPr>
              <a:t>).show();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   }});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with </a:t>
            </a:r>
            <a:r>
              <a:rPr lang="en-US" b="1" dirty="0"/>
              <a:t>Android 3.0 (API level 11)</a:t>
            </a:r>
            <a:r>
              <a:rPr lang="en-US" dirty="0"/>
              <a:t>, Android-powered devices are </a:t>
            </a:r>
            <a:r>
              <a:rPr lang="en-US" dirty="0">
                <a:solidFill>
                  <a:srgbClr val="FF0000"/>
                </a:solidFill>
              </a:rPr>
              <a:t>no longer required</a:t>
            </a:r>
            <a:r>
              <a:rPr lang="en-US" dirty="0"/>
              <a:t> to provide a dedicated </a:t>
            </a:r>
            <a:r>
              <a:rPr lang="en-US" b="1" i="1" dirty="0"/>
              <a:t>Menu</a:t>
            </a:r>
            <a:r>
              <a:rPr lang="en-US" b="1" dirty="0"/>
              <a:t> button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8" name="Picture 4" descr="http://www.qwickpay.com/support/images/screenshot-manuals-connect-android-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96" y="2438400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ocketpccentral.net/images/help/android/general/hardware_buttons/popup_men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11" y="3619500"/>
            <a:ext cx="42862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1.bp.blogspot.com/-C5pV2n2Xxis/Uzc94yIZFVI/AAAAAAAAAW0/-XxHCsZIZkw/s400/image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37" y="5412658"/>
            <a:ext cx="38100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0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</a:t>
            </a:r>
            <a:r>
              <a:rPr lang="en-US" dirty="0"/>
              <a:t>fundamental types of </a:t>
            </a:r>
            <a:r>
              <a:rPr lang="en-US" dirty="0" smtClean="0"/>
              <a:t>menus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/>
              <a:t>Options menu and action </a:t>
            </a:r>
            <a:r>
              <a:rPr lang="en-US" dirty="0" smtClean="0"/>
              <a:t>bar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/>
              <a:t>menu and </a:t>
            </a:r>
            <a:r>
              <a:rPr lang="fr-FR" dirty="0" err="1"/>
              <a:t>contextual</a:t>
            </a:r>
            <a:r>
              <a:rPr lang="fr-FR" dirty="0"/>
              <a:t> action </a:t>
            </a:r>
            <a:r>
              <a:rPr lang="fr-FR" dirty="0" smtClean="0"/>
              <a:t>mode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fr-FR" dirty="0" err="1" smtClean="0"/>
              <a:t>Popup</a:t>
            </a:r>
            <a:r>
              <a:rPr lang="fr-FR" dirty="0" smtClean="0"/>
              <a:t> </a:t>
            </a:r>
            <a:r>
              <a:rPr lang="fr-FR" dirty="0"/>
              <a:t>menu</a:t>
            </a:r>
            <a:endParaRPr lang="fr-F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2050" name="Picture 2" descr="http://developer.android.com/images/ui/action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" y="3581400"/>
            <a:ext cx="303382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eveloper.android.com/images/ui/menu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95" y="3581400"/>
            <a:ext cx="377575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eveloper.android.com/images/ui/popupme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581400"/>
            <a:ext cx="19050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6093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http://developer.android.com/guide/topics/ui/menus.html</a:t>
            </a:r>
          </a:p>
        </p:txBody>
      </p:sp>
    </p:spTree>
    <p:extLst>
      <p:ext uri="{BB962C8B-B14F-4D97-AF65-F5344CB8AC3E}">
        <p14:creationId xmlns:p14="http://schemas.microsoft.com/office/powerpoint/2010/main" val="51121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Allows communication between components</a:t>
            </a:r>
            <a:endParaRPr lang="sr-Latn-CS" sz="2800" b="1" dirty="0"/>
          </a:p>
          <a:p>
            <a:pPr lvl="1"/>
            <a:r>
              <a:rPr lang="en-GB" sz="2400" dirty="0"/>
              <a:t>Message passing</a:t>
            </a:r>
            <a:endParaRPr lang="sr-Latn-CS" sz="2400" dirty="0"/>
          </a:p>
          <a:p>
            <a:pPr lvl="1"/>
            <a:r>
              <a:rPr lang="sr-Latn-CS" sz="2400" dirty="0"/>
              <a:t>Bundle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6" name="Picture 2" descr="Start activity via an int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57183"/>
            <a:ext cx="5240594" cy="339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548" y="6139795"/>
            <a:ext cx="143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1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612013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Activity 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21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</a:t>
            </a:r>
            <a:r>
              <a:rPr lang="en-US" sz="2800" b="1" dirty="0" smtClean="0"/>
              <a:t>hree </a:t>
            </a:r>
            <a:r>
              <a:rPr lang="en-US" sz="2800" b="1" dirty="0"/>
              <a:t>fundamental </a:t>
            </a:r>
            <a:r>
              <a:rPr lang="en-US" sz="2800" b="1" dirty="0" smtClean="0"/>
              <a:t>use-cases of Intent :</a:t>
            </a:r>
          </a:p>
          <a:p>
            <a:r>
              <a:rPr lang="en-US" b="1" dirty="0" smtClean="0"/>
              <a:t>To </a:t>
            </a:r>
            <a:r>
              <a:rPr lang="en-US" b="1" dirty="0"/>
              <a:t>start an </a:t>
            </a:r>
            <a:r>
              <a:rPr lang="en-US" b="1" dirty="0" smtClean="0"/>
              <a:t>activity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/>
              <a:t>To start a </a:t>
            </a:r>
            <a:r>
              <a:rPr lang="en-US" b="1" dirty="0" smtClean="0"/>
              <a:t>service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startService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bindService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/>
              <a:t>To deliver a </a:t>
            </a:r>
            <a:r>
              <a:rPr lang="en-US" b="1" dirty="0" smtClean="0"/>
              <a:t>broadcast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sendBroadcast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sendOrderedBroadcast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or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sendStickyBroadcast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5" name="Picture 2" descr="http://1.bp.blogspot.com/-s7KqNXjMxC4/UKPeZO2DhTI/AAAAAAAABzg/JDmw7rXwaCc/s1600/image-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19" y="2964730"/>
            <a:ext cx="4114800" cy="20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3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Types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345137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2100" y="5257799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urier New" pitchFamily="49" charset="0"/>
                <a:cs typeface="Courier New" pitchFamily="49" charset="0"/>
              </a:rPr>
              <a:t>Intent Types</a:t>
            </a:r>
          </a:p>
        </p:txBody>
      </p:sp>
    </p:spTree>
    <p:extLst>
      <p:ext uri="{BB962C8B-B14F-4D97-AF65-F5344CB8AC3E}">
        <p14:creationId xmlns:p14="http://schemas.microsoft.com/office/powerpoint/2010/main" val="41195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FDD4FF20-C0FF-41B0-9FDB-C1C7A60F4E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ED00A267-208F-4B4F-8257-30FCD038D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7" name="Picture 2" descr="Explicit Inte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53" y="1219200"/>
            <a:ext cx="5679247" cy="380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9490" y="533400"/>
            <a:ext cx="8229600" cy="6096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Intent </a:t>
            </a:r>
            <a:r>
              <a:rPr lang="en-US" sz="1500" b="1" dirty="0" err="1">
                <a:latin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</a:rPr>
              <a:t>Intent(</a:t>
            </a:r>
            <a:r>
              <a:rPr lang="en-US" sz="1500" b="1" dirty="0" err="1" smtClean="0">
                <a:latin typeface="Courier New" pitchFamily="49" charset="0"/>
              </a:rPr>
              <a:t>FirstActivity.</a:t>
            </a:r>
            <a:r>
              <a:rPr lang="en-US" sz="1500" b="1" dirty="0" err="1" smtClean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</a:rPr>
              <a:t>SecondActivity.class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 err="1">
                <a:latin typeface="Courier New" pitchFamily="49" charset="0"/>
              </a:rPr>
              <a:t>startActivity</a:t>
            </a:r>
            <a:r>
              <a:rPr lang="en-US" sz="1500" b="1" dirty="0">
                <a:latin typeface="Courier New" pitchFamily="49" charset="0"/>
              </a:rPr>
              <a:t>(intent);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5181600"/>
            <a:ext cx="8229600" cy="12192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Intent(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FirstActivity.</a:t>
            </a:r>
            <a:r>
              <a:rPr lang="en-US" sz="1500" b="1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SecondActivity.class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"Value1"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"This value one for </a:t>
            </a:r>
            <a:r>
              <a:rPr lang="en-US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ActivityTwo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5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intent.putExtra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"Value2"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"This value two </a:t>
            </a:r>
            <a:r>
              <a:rPr lang="en-US" sz="15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ActivityTwo</a:t>
            </a:r>
            <a:r>
              <a:rPr lang="en-US" sz="1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startActivity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(intent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746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990600"/>
            <a:ext cx="8839200" cy="51054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@Override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public void </a:t>
            </a:r>
            <a:r>
              <a:rPr lang="en-US" sz="1600" b="1" dirty="0" err="1">
                <a:latin typeface="Courier New" pitchFamily="49" charset="0"/>
              </a:rPr>
              <a:t>onCreate</a:t>
            </a:r>
            <a:r>
              <a:rPr lang="en-US" sz="1600" b="1" dirty="0">
                <a:latin typeface="Courier New" pitchFamily="49" charset="0"/>
              </a:rPr>
              <a:t>(Bundle </a:t>
            </a:r>
            <a:r>
              <a:rPr lang="en-US" sz="1600" b="1" dirty="0" err="1">
                <a:latin typeface="Courier New" pitchFamily="49" charset="0"/>
              </a:rPr>
              <a:t>savedInstanceState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600" b="1" dirty="0" err="1">
                <a:latin typeface="Courier New" pitchFamily="49" charset="0"/>
              </a:rPr>
              <a:t>.onCreate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savedInstanceState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setContentView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R.layout.main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endParaRPr lang="en-US" sz="1600" b="1" dirty="0" smtClean="0">
              <a:solidFill>
                <a:schemeClr val="bg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// Button listener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Button </a:t>
            </a:r>
            <a:r>
              <a:rPr lang="en-US" sz="1600" b="1" dirty="0" err="1">
                <a:latin typeface="Courier New" pitchFamily="49" charset="0"/>
              </a:rPr>
              <a:t>btnStart</a:t>
            </a:r>
            <a:r>
              <a:rPr lang="en-US" sz="1600" b="1" dirty="0">
                <a:latin typeface="Courier New" pitchFamily="49" charset="0"/>
              </a:rPr>
              <a:t> = (Button) </a:t>
            </a:r>
            <a:r>
              <a:rPr lang="en-US" sz="1600" b="1" dirty="0" err="1">
                <a:latin typeface="Courier New" pitchFamily="49" charset="0"/>
              </a:rPr>
              <a:t>findViewById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R.id.btn_start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btnStart.setOnClickListener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View.OnClickListener</a:t>
            </a:r>
            <a:r>
              <a:rPr lang="en-US" sz="1600" b="1" dirty="0">
                <a:latin typeface="Courier New" pitchFamily="49" charset="0"/>
              </a:rPr>
              <a:t>()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   public void </a:t>
            </a:r>
            <a:r>
              <a:rPr lang="en-US" sz="1600" b="1" dirty="0" err="1">
                <a:latin typeface="Courier New" pitchFamily="49" charset="0"/>
              </a:rPr>
              <a:t>onClick</a:t>
            </a:r>
            <a:r>
              <a:rPr lang="en-US" sz="1600" b="1" dirty="0">
                <a:latin typeface="Courier New" pitchFamily="49" charset="0"/>
              </a:rPr>
              <a:t>(View view)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     Intent </a:t>
            </a:r>
            <a:r>
              <a:rPr lang="en-US" sz="1600" b="1" dirty="0" err="1">
                <a:latin typeface="Courier New" pitchFamily="49" charset="0"/>
              </a:rPr>
              <a:t>intent</a:t>
            </a:r>
            <a:r>
              <a:rPr lang="en-US" sz="1600" b="1" dirty="0">
                <a:latin typeface="Courier New" pitchFamily="49" charset="0"/>
              </a:rPr>
              <a:t> =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solidFill>
                  <a:srgbClr val="800080"/>
                </a:solidFill>
                <a:latin typeface="Courier New" pitchFamily="49" charset="0"/>
              </a:rPr>
              <a:t>		    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Intent(</a:t>
            </a:r>
            <a:r>
              <a:rPr lang="en-US" sz="1600" b="1" dirty="0" err="1" smtClean="0">
                <a:latin typeface="Courier New" pitchFamily="49" charset="0"/>
              </a:rPr>
              <a:t>FirstActivity.</a:t>
            </a:r>
            <a:r>
              <a:rPr lang="en-US" sz="1600" b="1" dirty="0" err="1" smtClean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SecondActivity.class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startActivity</a:t>
            </a:r>
            <a:r>
              <a:rPr lang="en-US" sz="1600" b="1" dirty="0">
                <a:latin typeface="Courier New" pitchFamily="49" charset="0"/>
              </a:rPr>
              <a:t>(intent);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   }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});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6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sundawijaya@gmail.com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6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Intent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intent is called </a:t>
            </a:r>
            <a:r>
              <a:rPr lang="en-US" dirty="0" smtClean="0"/>
              <a:t>an </a:t>
            </a:r>
            <a:r>
              <a:rPr lang="en-US" b="1" i="1" dirty="0" smtClean="0"/>
              <a:t>implicit</a:t>
            </a:r>
            <a:r>
              <a:rPr lang="en-US" b="1" dirty="0"/>
              <a:t> intent</a:t>
            </a:r>
            <a:r>
              <a:rPr lang="en-US" dirty="0"/>
              <a:t> because it does not specify the app component to start, but instead specifies an </a:t>
            </a:r>
            <a:r>
              <a:rPr lang="en-US" b="1" i="1" dirty="0"/>
              <a:t>action</a:t>
            </a:r>
            <a:r>
              <a:rPr lang="en-US" dirty="0"/>
              <a:t> and provides some </a:t>
            </a:r>
            <a:r>
              <a:rPr lang="en-US" b="1" i="1" dirty="0"/>
              <a:t>data</a:t>
            </a:r>
            <a:r>
              <a:rPr lang="en-US" dirty="0"/>
              <a:t> with which to perform the 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/>
              <a:t>an implicit intent is delivered through the system to start another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6" name="Picture 2" descr="http://developer.android.com/images/components/intent-filter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58519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i="1" dirty="0" smtClean="0"/>
              <a:t>Activity </a:t>
            </a:r>
            <a:r>
              <a:rPr lang="en-US" i="1" dirty="0"/>
              <a:t>A</a:t>
            </a:r>
            <a:r>
              <a:rPr lang="en-US" dirty="0"/>
              <a:t> creates an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with an action description and passes it to </a:t>
            </a:r>
            <a:r>
              <a:rPr lang="en-US" dirty="0" err="1">
                <a:hlinkClick r:id="rId3"/>
              </a:rPr>
              <a:t>startActivity</a:t>
            </a:r>
            <a:r>
              <a:rPr lang="en-US" dirty="0">
                <a:hlinkClick r:id="rId3"/>
              </a:rPr>
              <a:t>()</a:t>
            </a:r>
            <a:r>
              <a:rPr lang="en-US" dirty="0"/>
              <a:t>. </a:t>
            </a: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Android System searches all apps for an intent filter that matches the intent. When a match is found, </a:t>
            </a:r>
            <a:endParaRPr lang="en-US" dirty="0" smtClean="0"/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system starts the matching activity (</a:t>
            </a:r>
            <a:r>
              <a:rPr lang="en-US" i="1" dirty="0"/>
              <a:t>Activity B</a:t>
            </a:r>
            <a:r>
              <a:rPr lang="en-US" dirty="0"/>
              <a:t>) by invoking its </a:t>
            </a:r>
            <a:r>
              <a:rPr lang="en-US" dirty="0" err="1">
                <a:hlinkClick r:id="rId4"/>
              </a:rPr>
              <a:t>onCreate</a:t>
            </a:r>
            <a:r>
              <a:rPr lang="en-US" dirty="0">
                <a:hlinkClick r:id="rId4"/>
              </a:rPr>
              <a:t>()</a:t>
            </a:r>
            <a:r>
              <a:rPr lang="en-US" dirty="0"/>
              <a:t> method and passing it the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</a:t>
            </a:r>
            <a:r>
              <a:rPr lang="id-ID" dirty="0" smtClean="0"/>
              <a:t>Intent </a:t>
            </a:r>
            <a:r>
              <a:rPr lang="id-ID" dirty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arguments of an Intent are:</a:t>
            </a:r>
            <a:endParaRPr lang="id-ID" dirty="0"/>
          </a:p>
          <a:p>
            <a:pPr lvl="1"/>
            <a:r>
              <a:rPr lang="en-US" b="1" dirty="0"/>
              <a:t>Action</a:t>
            </a:r>
            <a:r>
              <a:rPr lang="en-US" dirty="0"/>
              <a:t> </a:t>
            </a:r>
            <a:r>
              <a:rPr lang="id-ID" dirty="0"/>
              <a:t>: </a:t>
            </a:r>
            <a:r>
              <a:rPr lang="en-US" dirty="0"/>
              <a:t>The built-in action to be performed, such</a:t>
            </a:r>
            <a:r>
              <a:rPr lang="id-ID" dirty="0"/>
              <a:t> </a:t>
            </a:r>
            <a:r>
              <a:rPr lang="en-US" dirty="0"/>
              <a:t>as ACTION_VIEW, ACTION_EDIT, ACTION_MAIN, …or user-created-activity</a:t>
            </a:r>
          </a:p>
          <a:p>
            <a:pPr lvl="1"/>
            <a:r>
              <a:rPr lang="en-US" b="1" dirty="0"/>
              <a:t>Data</a:t>
            </a:r>
            <a:r>
              <a:rPr lang="id-ID" b="1" dirty="0"/>
              <a:t> :</a:t>
            </a:r>
            <a:r>
              <a:rPr lang="en-US" dirty="0"/>
              <a:t> The primary data to operate on, such as a phone number to be called (expressed as a Uri)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835" t="17932" r="21349" b="45529"/>
          <a:stretch/>
        </p:blipFill>
        <p:spPr>
          <a:xfrm>
            <a:off x="304800" y="3510116"/>
            <a:ext cx="7854616" cy="294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Data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131534"/>
              </p:ext>
            </p:extLst>
          </p:nvPr>
        </p:nvGraphicFramePr>
        <p:xfrm>
          <a:off x="152400" y="1669227"/>
          <a:ext cx="8839200" cy="374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660"/>
                <a:gridCol w="6337540"/>
              </a:tblGrid>
              <a:tr h="4796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ACTION_DIAL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tel:081298419869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ACTION_CALL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tel:081298419869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http://www.diploma.ipb.ac.id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86330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geo:-6.590056,106.80581499999994</a:t>
                      </a:r>
                    </a:p>
                    <a:p>
                      <a:r>
                        <a:rPr lang="en-US" sz="2400" dirty="0" smtClean="0">
                          <a:latin typeface="+mj-lt"/>
                        </a:rPr>
                        <a:t>?z=19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ACTION_EDIT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content://contacts/people/2 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7961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ACTION_VIEW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content://contacts/people/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408617"/>
            <a:ext cx="830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http://developer.android.com/guide/components/intents-common.html</a:t>
            </a:r>
          </a:p>
        </p:txBody>
      </p:sp>
    </p:spTree>
    <p:extLst>
      <p:ext uri="{BB962C8B-B14F-4D97-AF65-F5344CB8AC3E}">
        <p14:creationId xmlns:p14="http://schemas.microsoft.com/office/powerpoint/2010/main" val="14504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Common </a:t>
            </a:r>
            <a:r>
              <a:rPr lang="id-ID" dirty="0" err="1" smtClean="0"/>
              <a:t>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3200" dirty="0"/>
              <a:t>Alarm Clock</a:t>
            </a:r>
          </a:p>
          <a:p>
            <a:r>
              <a:rPr lang="en-US" sz="3200" dirty="0"/>
              <a:t>Calendar</a:t>
            </a:r>
          </a:p>
          <a:p>
            <a:r>
              <a:rPr lang="en-US" sz="3200" dirty="0"/>
              <a:t>Camera</a:t>
            </a:r>
          </a:p>
          <a:p>
            <a:r>
              <a:rPr lang="en-US" sz="3200" dirty="0"/>
              <a:t>Contacts/People App</a:t>
            </a:r>
          </a:p>
          <a:p>
            <a:r>
              <a:rPr lang="en-US" sz="3200" dirty="0"/>
              <a:t>Email</a:t>
            </a:r>
          </a:p>
          <a:p>
            <a:r>
              <a:rPr lang="en-US" sz="3200" dirty="0"/>
              <a:t>File Storage</a:t>
            </a:r>
          </a:p>
          <a:p>
            <a:r>
              <a:rPr lang="en-US" sz="3200" dirty="0"/>
              <a:t>Maps</a:t>
            </a:r>
          </a:p>
          <a:p>
            <a:r>
              <a:rPr lang="en-US" sz="3200" dirty="0"/>
              <a:t>Music or Video</a:t>
            </a:r>
          </a:p>
          <a:p>
            <a:r>
              <a:rPr lang="en-US" sz="3200" dirty="0"/>
              <a:t>Phone</a:t>
            </a:r>
          </a:p>
          <a:p>
            <a:r>
              <a:rPr lang="en-US" sz="3200" dirty="0"/>
              <a:t>Settings</a:t>
            </a:r>
          </a:p>
          <a:p>
            <a:r>
              <a:rPr lang="en-US" sz="3200" dirty="0"/>
              <a:t>Text Messaging</a:t>
            </a:r>
          </a:p>
          <a:p>
            <a:r>
              <a:rPr lang="en-US" sz="3200" dirty="0"/>
              <a:t>Web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408617"/>
            <a:ext cx="7512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http://developer.android.com/guide/components/intents-common.html</a:t>
            </a:r>
          </a:p>
        </p:txBody>
      </p:sp>
      <p:pic>
        <p:nvPicPr>
          <p:cNvPr id="6" name="Picture 12" descr="https://cdn0.iconfinder.com/data/icons/Android-R2-png/512/Messages-Android-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23" y="-44246"/>
            <a:ext cx="1139687" cy="1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0.iconfinder.com/data/icons/Android-R2-png/512/Phone-Android-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25" y="-44245"/>
            <a:ext cx="1139688" cy="113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ocketables.com/images/2013/03/aosp-brows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914" y="47931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lh3.ggpht.com/5BFg2OfUWttwCzCMMGkEEIw0ws4BF8WkBud58fw6LKwsLKrFvL-RhLsMO0xBCujzBhhe=w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3769"/>
            <a:ext cx="958923" cy="95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fotoapps.ptcloud.nl/cms/wp-content/uploads/2013/06/FxCamera-bi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36" y="3429000"/>
            <a:ext cx="988142" cy="98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icons.iconarchive.com/icons/dtafalonso/android-lollipop/512/Contacts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8" y="1095442"/>
            <a:ext cx="1114358" cy="11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lh3.ggpht.com/AC_1wasd-grtjGh8l9R7vPM7bKP2sLt3ldaRB_hFGfMoh2f-UtSFwcg1DCb-d3H1jQ=w30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8" y="2209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Permission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0420"/>
              </p:ext>
            </p:extLst>
          </p:nvPr>
        </p:nvGraphicFramePr>
        <p:xfrm>
          <a:off x="457200" y="16002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Permission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PHONE CALL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android.permission.CALL_PHONE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ALARM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com.android.alarm.permission.SET_ALARM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INTERNET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android.permission.INTERNET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CALENDAR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android.permission.READ_CALENDAR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CONTACT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android.permission.READ_CONTACTS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CAMERA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android.permission.CAMERA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j-lt"/>
                        </a:rPr>
                        <a:t>SMS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+mj-lt"/>
                        </a:rPr>
                        <a:t>android.permission.READ_SMS</a:t>
                      </a:r>
                      <a:endParaRPr lang="en-US" sz="2000" dirty="0" smtClean="0">
                        <a:latin typeface="+mj-lt"/>
                      </a:endParaRPr>
                    </a:p>
                    <a:p>
                      <a:r>
                        <a:rPr lang="en-US" sz="2000" dirty="0" err="1" smtClean="0">
                          <a:latin typeface="+mj-lt"/>
                        </a:rPr>
                        <a:t>android.permission.SEND_SMS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1729" y="6389132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http://developer.android.com/reference/android/Manifest.permission.html</a:t>
            </a:r>
          </a:p>
        </p:txBody>
      </p:sp>
    </p:spTree>
    <p:extLst>
      <p:ext uri="{BB962C8B-B14F-4D97-AF65-F5344CB8AC3E}">
        <p14:creationId xmlns:p14="http://schemas.microsoft.com/office/powerpoint/2010/main" val="37510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  <p:pic>
        <p:nvPicPr>
          <p:cNvPr id="1027" name="Picture 3" descr="C:\Users\Andika Sundawijaya\Documents\Android Niceties_files\tumblr_o1zgauZ7pT1r2wjwko2_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2286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ndika Sundawijaya\Documents\Android Niceties_files\tumblr_nubsaoEGJM1r2wjwko1_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2284640" cy="3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Andika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Sundawijaya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sundawijaya@gmail.com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Layout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FrameLayout</a:t>
            </a:r>
          </a:p>
          <a:p>
            <a:r>
              <a:rPr lang="id-ID" dirty="0" smtClean="0"/>
              <a:t>LinearLayout</a:t>
            </a:r>
          </a:p>
          <a:p>
            <a:r>
              <a:rPr lang="id-ID" dirty="0" smtClean="0"/>
              <a:t>TableLayout</a:t>
            </a:r>
          </a:p>
          <a:p>
            <a:pPr lvl="1"/>
            <a:r>
              <a:rPr lang="id-ID" dirty="0" smtClean="0"/>
              <a:t>TableRow</a:t>
            </a:r>
          </a:p>
          <a:p>
            <a:r>
              <a:rPr lang="id-ID" dirty="0" smtClean="0"/>
              <a:t>GridLayout</a:t>
            </a:r>
          </a:p>
          <a:p>
            <a:r>
              <a:rPr lang="id-ID" dirty="0" smtClean="0"/>
              <a:t>RelativeLayout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sundawijaya@gmail.com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Table layouts</a:t>
            </a:r>
            <a:endParaRPr 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Table Layout</a:t>
            </a:r>
          </a:p>
          <a:p>
            <a:pPr lvl="1" eaLnBrk="1" hangingPunct="1"/>
            <a:r>
              <a:rPr lang="en-GB" sz="1900" dirty="0" smtClean="0"/>
              <a:t>Like the </a:t>
            </a:r>
            <a:r>
              <a:rPr lang="sr-Latn-CS" sz="1900" dirty="0" smtClean="0"/>
              <a:t>HTML </a:t>
            </a:r>
            <a:r>
              <a:rPr lang="sr-Latn-CS" sz="1900" b="1" dirty="0" smtClean="0">
                <a:solidFill>
                  <a:schemeClr val="tx1"/>
                </a:solidFill>
                <a:latin typeface="Courier New" pitchFamily="49" charset="0"/>
              </a:rPr>
              <a:t>div </a:t>
            </a:r>
            <a:r>
              <a:rPr lang="sr-Latn-CS" sz="1900" dirty="0" smtClean="0"/>
              <a:t>tag</a:t>
            </a:r>
            <a:endParaRPr lang="en-US" sz="1900" dirty="0" smtClean="0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533400" y="2362200"/>
            <a:ext cx="6400800" cy="4114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table.xml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&lt;?xml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version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1.0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encoding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utf-8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?&gt;</a:t>
            </a:r>
            <a:endParaRPr lang="sr-Latn-C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TableLayout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android:stretchColumns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“1”</a:t>
            </a:r>
            <a:r>
              <a:rPr lang="en-US" sz="1500" b="1" dirty="0">
                <a:latin typeface="Courier New" pitchFamily="49" charset="0"/>
              </a:rPr>
              <a:t>&gt;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TableRow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  <a:b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  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TextView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android:layout_column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android:text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“Open...”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android:padding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“3dip”</a:t>
            </a:r>
            <a:r>
              <a:rPr lang="en-US" sz="1500" b="1" dirty="0">
                <a:latin typeface="Courier New" pitchFamily="49" charset="0"/>
              </a:rPr>
              <a:t>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      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TextView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android:text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“Ctrl-O”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 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android:gravity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“right”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android:padding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“3dip”</a:t>
            </a:r>
            <a:r>
              <a:rPr lang="en-US" sz="1500" b="1" dirty="0">
                <a:latin typeface="Courier New" pitchFamily="49" charset="0"/>
              </a:rPr>
              <a:t> /&gt;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&lt;/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TableRow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&lt;/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TableLayout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&gt;</a:t>
            </a:r>
          </a:p>
        </p:txBody>
      </p:sp>
      <p:pic>
        <p:nvPicPr>
          <p:cNvPr id="105477" name="Picture 5" descr="hello-table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533400"/>
            <a:ext cx="2683099" cy="38100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4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4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Grid View</a:t>
            </a:r>
            <a:endParaRPr lang="en-US" dirty="0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Grid </a:t>
            </a:r>
            <a:r>
              <a:rPr lang="en-US" sz="2100" b="1" dirty="0" smtClean="0"/>
              <a:t>View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457200" y="2286000"/>
            <a:ext cx="6400800" cy="3352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grid.xml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&lt;?xml </a:t>
            </a:r>
            <a:r>
              <a:rPr lang="en-US" sz="1500" b="1" dirty="0">
                <a:latin typeface="Courier New" pitchFamily="49" charset="0"/>
              </a:rPr>
              <a:t>version=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1.0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latin typeface="Courier New" pitchFamily="49" charset="0"/>
              </a:rPr>
              <a:t> encoding=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utf-8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?&gt;</a:t>
            </a:r>
            <a:endParaRPr lang="sr-Latn-C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GridView</a:t>
            </a:r>
            <a:endParaRPr lang="en-U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android:id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“@+id/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gridview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latin typeface="Courier New" pitchFamily="49" charset="0"/>
              </a:rPr>
              <a:t/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android:columnWidth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“90dp”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android:numColumns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auto_fit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android:verticalSpacing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“10dp”</a:t>
            </a:r>
            <a:b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android:horizontalSpacing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“10dp”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android:stretchMode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columnWidth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r>
              <a:rPr lang="en-US" sz="1500" b="1" dirty="0">
                <a:latin typeface="Courier New" pitchFamily="49" charset="0"/>
              </a:rPr>
              <a:t/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android:gravity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“center</a:t>
            </a:r>
            <a:r>
              <a:rPr lang="sr-Latn-C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/&gt; </a:t>
            </a:r>
          </a:p>
        </p:txBody>
      </p:sp>
      <p:pic>
        <p:nvPicPr>
          <p:cNvPr id="106502" name="Picture 6" descr="hello-grid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609600"/>
            <a:ext cx="3009900" cy="427405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Grid View 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Grid </a:t>
            </a:r>
            <a:r>
              <a:rPr lang="en-US" sz="2100" b="1" dirty="0" smtClean="0"/>
              <a:t>View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57200" y="2209800"/>
            <a:ext cx="8382000" cy="41148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GridExample.java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void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onCreate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(Bundle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savedInstanceState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super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.onCreate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savedInstanceState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setContentView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R.layout.grid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);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= 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findViewById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R.id.gridview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);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gridview.setAdapter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AdapterForGridView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));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/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gridview.setOnItemClickListener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	  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OnItemClickListener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() {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    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void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onItemClick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AdapterView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&lt;?&gt; parent, View v,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						       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long 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id) {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 		  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Toast.makeText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               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GridPrimer.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this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, "" +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</a:rPr>
              <a:t>Toast.LENGTH_SHORT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).show();</a:t>
            </a:r>
            <a:b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  }});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583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Grid View</a:t>
            </a:r>
            <a:endParaRPr 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sr-Latn-CS" sz="2100" b="1" dirty="0" smtClean="0"/>
              <a:t>Grid</a:t>
            </a:r>
            <a:r>
              <a:rPr lang="en-US" sz="2100" b="1" dirty="0" smtClean="0"/>
              <a:t> View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57200" y="2209800"/>
            <a:ext cx="8382000" cy="4267200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</a:t>
            </a:r>
            <a:r>
              <a:rPr lang="sr-Latn-CS" sz="1500" b="1" dirty="0">
                <a:latin typeface="Courier New" pitchFamily="49" charset="0"/>
              </a:rPr>
              <a:t>Adapter</a:t>
            </a:r>
            <a:r>
              <a:rPr lang="en-US" sz="1500" b="1" dirty="0">
                <a:latin typeface="Courier New" pitchFamily="49" charset="0"/>
              </a:rPr>
              <a:t>For</a:t>
            </a:r>
            <a:r>
              <a:rPr lang="sr-Latn-CS" sz="1500" b="1" dirty="0">
                <a:latin typeface="Courier New" pitchFamily="49" charset="0"/>
              </a:rPr>
              <a:t>GridView</a:t>
            </a:r>
            <a:r>
              <a:rPr lang="en-US" sz="1500" b="1" dirty="0">
                <a:latin typeface="Courier New" pitchFamily="49" charset="0"/>
              </a:rPr>
              <a:t>.java </a:t>
            </a: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*/</a:t>
            </a:r>
            <a:endParaRPr lang="en-US" sz="1500" b="1" dirty="0">
              <a:solidFill>
                <a:srgbClr val="80008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class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AdapterForGridView</a:t>
            </a:r>
            <a:r>
              <a:rPr lang="en-US" sz="15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extends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BaseAdapter</a:t>
            </a:r>
            <a:r>
              <a:rPr lang="en-US" sz="1500" b="1" dirty="0">
                <a:latin typeface="Courier New" pitchFamily="49" charset="0"/>
              </a:rPr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private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Context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mContext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;</a:t>
            </a:r>
            <a:b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tx2"/>
                </a:solidFill>
                <a:latin typeface="Courier New" pitchFamily="49" charset="0"/>
              </a:rPr>
              <a:t>AdapterForGridView</a:t>
            </a:r>
            <a:r>
              <a:rPr lang="en-US" sz="1500" b="1" dirty="0">
                <a:latin typeface="Courier New" pitchFamily="49" charset="0"/>
              </a:rPr>
              <a:t>(Context c) { 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mContext</a:t>
            </a:r>
            <a:r>
              <a:rPr lang="en-US" sz="1500" b="1" dirty="0">
                <a:latin typeface="Courier New" pitchFamily="49" charset="0"/>
              </a:rPr>
              <a:t> = c; }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getCount</a:t>
            </a:r>
            <a:r>
              <a:rPr lang="en-US" sz="1500" b="1" dirty="0">
                <a:latin typeface="Courier New" pitchFamily="49" charset="0"/>
              </a:rPr>
              <a:t>() {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return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mThumbIDs</a:t>
            </a:r>
            <a:r>
              <a:rPr lang="en-US" sz="1500" b="1" dirty="0" err="1">
                <a:latin typeface="Courier New" pitchFamily="49" charset="0"/>
              </a:rPr>
              <a:t>.length</a:t>
            </a:r>
            <a:r>
              <a:rPr lang="en-US" sz="1500" b="1" dirty="0">
                <a:latin typeface="Courier New" pitchFamily="49" charset="0"/>
              </a:rPr>
              <a:t>; }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lang="en-US" sz="1500" b="1" dirty="0">
                <a:latin typeface="Courier New" pitchFamily="49" charset="0"/>
              </a:rPr>
              <a:t>Object </a:t>
            </a:r>
            <a:r>
              <a:rPr lang="en-US" sz="1500" b="1" dirty="0" err="1">
                <a:latin typeface="Courier New" pitchFamily="49" charset="0"/>
              </a:rPr>
              <a:t>getItem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position) {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return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null</a:t>
            </a:r>
            <a:r>
              <a:rPr lang="en-US" sz="1500" b="1" dirty="0">
                <a:latin typeface="Courier New" pitchFamily="49" charset="0"/>
              </a:rPr>
              <a:t>;}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/>
            </a:r>
            <a:b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long </a:t>
            </a:r>
            <a:r>
              <a:rPr lang="en-US" sz="1500" b="1" dirty="0" err="1">
                <a:latin typeface="Courier New" pitchFamily="49" charset="0"/>
              </a:rPr>
              <a:t>getItemId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position) {</a:t>
            </a: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return </a:t>
            </a:r>
            <a:r>
              <a:rPr lang="en-US" sz="1500" b="1" dirty="0">
                <a:latin typeface="Courier New" pitchFamily="49" charset="0"/>
              </a:rPr>
              <a:t>0; }</a:t>
            </a:r>
            <a:br>
              <a:rPr lang="en-US" sz="1500" b="1" dirty="0">
                <a:latin typeface="Courier New" pitchFamily="49" charset="0"/>
              </a:rPr>
            </a:br>
            <a:endParaRPr lang="en-US" sz="1500" b="1" dirty="0">
              <a:solidFill>
                <a:srgbClr val="113F7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	// </a:t>
            </a:r>
            <a:r>
              <a:rPr lang="en-GB" sz="1500" b="1" dirty="0">
                <a:solidFill>
                  <a:schemeClr val="bg2"/>
                </a:solidFill>
                <a:latin typeface="Courier New" pitchFamily="49" charset="0"/>
              </a:rPr>
              <a:t>bad</a:t>
            </a:r>
            <a:r>
              <a:rPr lang="sr-Latn-CS" sz="1500" b="1" dirty="0">
                <a:solidFill>
                  <a:schemeClr val="bg2"/>
                </a:solidFill>
                <a:latin typeface="Courier New" pitchFamily="49" charset="0"/>
              </a:rPr>
              <a:t> getView implementa</a:t>
            </a:r>
            <a:r>
              <a:rPr lang="en-GB" sz="1500" b="1" dirty="0" err="1">
                <a:solidFill>
                  <a:schemeClr val="bg2"/>
                </a:solidFill>
                <a:latin typeface="Courier New" pitchFamily="49" charset="0"/>
              </a:rPr>
              <a:t>tion</a:t>
            </a:r>
            <a:endParaRPr lang="en-US" sz="1500" b="1" dirty="0">
              <a:solidFill>
                <a:srgbClr val="113F7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113F71"/>
                </a:solidFill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public </a:t>
            </a:r>
            <a:r>
              <a:rPr lang="en-US" sz="1500" b="1" dirty="0">
                <a:latin typeface="Courier New" pitchFamily="49" charset="0"/>
              </a:rPr>
              <a:t>View </a:t>
            </a:r>
            <a:r>
              <a:rPr lang="en-US" sz="1500" b="1" dirty="0" err="1">
                <a:latin typeface="Courier New" pitchFamily="49" charset="0"/>
              </a:rPr>
              <a:t>getView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int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, View </a:t>
            </a:r>
            <a:r>
              <a:rPr lang="en-US" sz="1500" b="1" dirty="0" err="1">
                <a:latin typeface="Courier New" pitchFamily="49" charset="0"/>
              </a:rPr>
              <a:t>convertView</a:t>
            </a:r>
            <a:r>
              <a:rPr lang="en-US" sz="1500" b="1" dirty="0">
                <a:latin typeface="Courier New" pitchFamily="49" charset="0"/>
              </a:rPr>
              <a:t>, </a:t>
            </a:r>
            <a:r>
              <a:rPr lang="en-US" sz="1500" b="1" dirty="0" err="1">
                <a:latin typeface="Courier New" pitchFamily="49" charset="0"/>
              </a:rPr>
              <a:t>ViewGroup</a:t>
            </a:r>
            <a:r>
              <a:rPr lang="en-US" sz="1500" b="1" dirty="0">
                <a:latin typeface="Courier New" pitchFamily="49" charset="0"/>
              </a:rPr>
              <a:t> parent) {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ImageView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imageView</a:t>
            </a:r>
            <a:r>
              <a:rPr lang="sr-Latn-CS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=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new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ImageView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mContext</a:t>
            </a:r>
            <a:r>
              <a:rPr lang="en-US" sz="1500" b="1" dirty="0">
                <a:latin typeface="Courier New" pitchFamily="49" charset="0"/>
              </a:rPr>
              <a:t>);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imageView.setImageResource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mThumbIDs</a:t>
            </a:r>
            <a:r>
              <a:rPr lang="en-US" sz="1500" b="1" dirty="0">
                <a:latin typeface="Courier New" pitchFamily="49" charset="0"/>
              </a:rPr>
              <a:t>[</a:t>
            </a:r>
            <a:r>
              <a:rPr lang="en-US" sz="1500" b="1" dirty="0" err="1">
                <a:latin typeface="Courier New" pitchFamily="49" charset="0"/>
              </a:rPr>
              <a:t>pos</a:t>
            </a:r>
            <a:r>
              <a:rPr lang="en-US" sz="1500" b="1" dirty="0">
                <a:latin typeface="Courier New" pitchFamily="49" charset="0"/>
              </a:rPr>
              <a:t>]);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return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imageView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}</a:t>
            </a:r>
            <a:br>
              <a:rPr lang="en-US" sz="1500" b="1" dirty="0">
                <a:latin typeface="Courier New" pitchFamily="49" charset="0"/>
              </a:rPr>
            </a:b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private </a:t>
            </a:r>
            <a:r>
              <a:rPr lang="en-US" sz="1500" b="1" dirty="0">
                <a:latin typeface="Courier New" pitchFamily="49" charset="0"/>
              </a:rPr>
              <a:t>Integer[] 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mThumbIDs</a:t>
            </a:r>
            <a:r>
              <a:rPr lang="en-US" sz="1500" b="1" dirty="0">
                <a:latin typeface="Courier New" pitchFamily="49" charset="0"/>
              </a:rPr>
              <a:t> =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			     { R.drawable.img1, R.drawable.img2 </a:t>
            </a: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/*...*/</a:t>
            </a:r>
            <a:r>
              <a:rPr lang="en-US" sz="1500" b="1" dirty="0">
                <a:latin typeface="Courier New" pitchFamily="49" charset="0"/>
              </a:rPr>
              <a:t> };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581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List View</a:t>
            </a:r>
            <a:endParaRPr lang="en-US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dirty="0" smtClean="0"/>
              <a:t>List View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457200" y="2133600"/>
            <a:ext cx="6477000" cy="2681288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solidFill>
              <a:srgbClr val="80808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b="1" dirty="0">
                <a:latin typeface="Courier New" pitchFamily="49" charset="0"/>
              </a:rPr>
              <a:t>/* list_item.xml </a:t>
            </a:r>
            <a:r>
              <a:rPr lang="en-US" sz="1500" b="1" dirty="0">
                <a:solidFill>
                  <a:schemeClr val="bg2"/>
                </a:solidFill>
                <a:latin typeface="Courier New" pitchFamily="49" charset="0"/>
              </a:rPr>
              <a:t>*/</a:t>
            </a:r>
            <a:endParaRPr lang="en-US" sz="1500" b="1" dirty="0">
              <a:solidFill>
                <a:srgbClr val="80008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&lt;?xml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version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“1.0”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encoding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“utf-8”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?&gt;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&lt;</a:t>
            </a:r>
            <a:r>
              <a:rPr lang="en-US" sz="1500" b="1" dirty="0" err="1">
                <a:solidFill>
                  <a:srgbClr val="009900"/>
                </a:solidFill>
                <a:latin typeface="Courier New" pitchFamily="49" charset="0"/>
              </a:rPr>
              <a:t>TextView</a:t>
            </a:r>
            <a:endParaRPr lang="en-US" sz="1500" b="1" dirty="0">
              <a:solidFill>
                <a:srgbClr val="0099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android:layout_width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android:layout_height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</a:t>
            </a:r>
            <a:r>
              <a:rPr lang="en-US" sz="1500" b="1" dirty="0" err="1">
                <a:solidFill>
                  <a:srgbClr val="3333CC"/>
                </a:solidFill>
                <a:latin typeface="Courier New" pitchFamily="49" charset="0"/>
              </a:rPr>
              <a:t>fill_parent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android:padding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“10dp”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b="1" dirty="0">
                <a:solidFill>
                  <a:srgbClr val="800080"/>
                </a:solidFill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800080"/>
                </a:solidFill>
                <a:latin typeface="Courier New" pitchFamily="49" charset="0"/>
              </a:rPr>
              <a:t>android:textSize</a:t>
            </a:r>
            <a:r>
              <a:rPr lang="en-US" sz="1500" b="1" dirty="0">
                <a:latin typeface="Courier New" pitchFamily="49" charset="0"/>
              </a:rPr>
              <a:t>=</a:t>
            </a:r>
            <a:r>
              <a:rPr lang="en-US" sz="1500" b="1" dirty="0">
                <a:solidFill>
                  <a:srgbClr val="3333CC"/>
                </a:solidFill>
                <a:latin typeface="Courier New" pitchFamily="49" charset="0"/>
              </a:rPr>
              <a:t>“16sp”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009900"/>
                </a:solidFill>
                <a:latin typeface="Courier New" pitchFamily="49" charset="0"/>
              </a:rPr>
              <a:t>/&gt;</a:t>
            </a:r>
          </a:p>
        </p:txBody>
      </p:sp>
      <p:pic>
        <p:nvPicPr>
          <p:cNvPr id="108549" name="Picture 5" descr="hello-list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7200"/>
            <a:ext cx="3048000" cy="432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3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  <p:bldP spid="10855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5240</TotalTime>
  <Words>471</Words>
  <Application>Microsoft Office PowerPoint</Application>
  <PresentationFormat>On-screen Show (4:3)</PresentationFormat>
  <Paragraphs>216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Client server</vt:lpstr>
      <vt:lpstr>Layout</vt:lpstr>
      <vt:lpstr>PowerPoint Presentation</vt:lpstr>
      <vt:lpstr>Layout</vt:lpstr>
      <vt:lpstr>Table layouts</vt:lpstr>
      <vt:lpstr>Grid View</vt:lpstr>
      <vt:lpstr>Grid View </vt:lpstr>
      <vt:lpstr>Grid View</vt:lpstr>
      <vt:lpstr>List View</vt:lpstr>
      <vt:lpstr>List View</vt:lpstr>
      <vt:lpstr>Menu</vt:lpstr>
      <vt:lpstr>History</vt:lpstr>
      <vt:lpstr>Types of Menus</vt:lpstr>
      <vt:lpstr>Intent</vt:lpstr>
      <vt:lpstr>Intent</vt:lpstr>
      <vt:lpstr>Intent</vt:lpstr>
      <vt:lpstr>Intent Types</vt:lpstr>
      <vt:lpstr>PowerPoint Presentation</vt:lpstr>
      <vt:lpstr>Explicit Intent</vt:lpstr>
      <vt:lpstr>PowerPoint Presentation</vt:lpstr>
      <vt:lpstr>PowerPoint Presentation</vt:lpstr>
      <vt:lpstr>Implicit Intent</vt:lpstr>
      <vt:lpstr>Implicit Intent</vt:lpstr>
      <vt:lpstr>PowerPoint Presentation</vt:lpstr>
      <vt:lpstr>PowerPoint Presentation</vt:lpstr>
      <vt:lpstr>Implicit Intent Structure</vt:lpstr>
      <vt:lpstr>Intent Data Example</vt:lpstr>
      <vt:lpstr>Common Intent</vt:lpstr>
      <vt:lpstr>Manifest Permission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 klien server</dc:title>
  <dc:creator>Andika Sundawijaya</dc:creator>
  <cp:lastModifiedBy>Andika Sundawijaya</cp:lastModifiedBy>
  <cp:revision>101</cp:revision>
  <dcterms:created xsi:type="dcterms:W3CDTF">2015-02-23T08:46:27Z</dcterms:created>
  <dcterms:modified xsi:type="dcterms:W3CDTF">2016-03-01T05:52:48Z</dcterms:modified>
</cp:coreProperties>
</file>