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9" r:id="rId5"/>
    <p:sldId id="264" r:id="rId6"/>
    <p:sldId id="270" r:id="rId7"/>
    <p:sldId id="271" r:id="rId8"/>
    <p:sldId id="272" r:id="rId9"/>
    <p:sldId id="265" r:id="rId10"/>
    <p:sldId id="273" r:id="rId11"/>
    <p:sldId id="266" r:id="rId12"/>
    <p:sldId id="267" r:id="rId13"/>
    <p:sldId id="268" r:id="rId14"/>
    <p:sldId id="274" r:id="rId15"/>
    <p:sldId id="262" r:id="rId16"/>
    <p:sldId id="261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9A29A-33EE-4655-B6C3-84FE466FFD1A}" type="datetimeFigureOut">
              <a:rPr lang="id-ID" smtClean="0"/>
              <a:t>15/09/2015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6623-54B5-467E-AA92-6E1DD240444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13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7B13E-2CBD-4AC5-B080-73E34BBCE334}" type="slidenum">
              <a:rPr lang="en-US"/>
              <a:pPr/>
              <a:t>5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7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32F13-ABD6-4133-AC85-C10588B5B304}" type="slidenum">
              <a:rPr lang="en-US"/>
              <a:pPr/>
              <a:t>9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4A2C3-D974-44BF-92E0-8EF5F3BE8BF4}" type="slidenum">
              <a:rPr lang="en-US"/>
              <a:pPr/>
              <a:t>11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0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8C66-4D21-4000-95D1-75F71F97169D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57235-85EA-46CA-99AF-C3D288242CFC}" type="slidenum">
              <a:rPr lang="en-US"/>
              <a:pPr/>
              <a:t>13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3E25-E0C5-4023-A40A-4C261A24EF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smtClean="0"/>
              <a:t>AND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://www.tru.ca/__shared/assets/Java3232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586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id-ID" smtClean="0"/>
              <a:t>AND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DAEEC1-C3A8-4D4C-A364-61062785CE0D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2" descr="http://www.tru.ca/__shared/assets/Java3232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586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Control Structure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Berorientasi Objek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73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Pemilihan - SWITCH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id-ID" dirty="0" smtClean="0">
                <a:sym typeface="Symbol" pitchFamily="18" charset="2"/>
              </a:rPr>
              <a:t>Dapat digunakan untuk pilihan lebih dari 2</a:t>
            </a:r>
          </a:p>
          <a:p>
            <a:r>
              <a:rPr lang="id-ID" altLang="id-ID" dirty="0" smtClean="0">
                <a:sym typeface="Symbol" pitchFamily="18" charset="2"/>
              </a:rPr>
              <a:t>Batasan</a:t>
            </a:r>
            <a:r>
              <a:rPr lang="en-US" altLang="id-ID" dirty="0" smtClean="0">
                <a:sym typeface="Symbol" pitchFamily="18" charset="2"/>
              </a:rPr>
              <a:t>:</a:t>
            </a:r>
            <a:r>
              <a:rPr lang="en-US" altLang="id-ID" dirty="0">
                <a:sym typeface="Symbol" pitchFamily="18" charset="2"/>
              </a:rPr>
              <a:t>	</a:t>
            </a:r>
          </a:p>
          <a:p>
            <a:pPr lvl="1"/>
            <a:r>
              <a:rPr lang="id-ID" altLang="id-ID" dirty="0" smtClean="0">
                <a:sym typeface="Symbol" pitchFamily="18" charset="2"/>
              </a:rPr>
              <a:t>Setiap case melakukan evaluasi dengan hanya dengan membandingkan nilai dengan variabel yang diinputkan</a:t>
            </a:r>
            <a:endParaRPr lang="en-US" altLang="id-ID" dirty="0">
              <a:sym typeface="Symbol" pitchFamily="18" charset="2"/>
            </a:endParaRPr>
          </a:p>
          <a:p>
            <a:pPr lvl="1"/>
            <a:r>
              <a:rPr lang="id-ID" altLang="id-ID" dirty="0" smtClean="0">
                <a:sym typeface="Symbol" pitchFamily="18" charset="2"/>
              </a:rPr>
              <a:t>Variabel yang dapat dievaluasi </a:t>
            </a:r>
            <a:r>
              <a:rPr lang="en-US" altLang="id-ID" dirty="0" smtClean="0">
                <a:sym typeface="Symbol" pitchFamily="18" charset="2"/>
              </a:rPr>
              <a:t>: </a:t>
            </a:r>
            <a:r>
              <a:rPr lang="en-US" altLang="id-ID" dirty="0">
                <a:sym typeface="Symbol" pitchFamily="18" charset="2"/>
              </a:rPr>
              <a:t>char, byte, short, </a:t>
            </a:r>
            <a:r>
              <a:rPr lang="id-ID" altLang="id-ID" dirty="0" smtClean="0">
                <a:sym typeface="Symbol" pitchFamily="18" charset="2"/>
              </a:rPr>
              <a:t>atau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int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92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/>
            <a:r>
              <a:rPr lang="en-US" sz="2800" dirty="0"/>
              <a:t>Syntax </a:t>
            </a:r>
            <a:r>
              <a:rPr lang="en-US" sz="2800" dirty="0">
                <a:latin typeface="Courier New" pitchFamily="49" charset="0"/>
              </a:rPr>
              <a:t>for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for (</a:t>
            </a:r>
            <a:r>
              <a:rPr lang="en-US" sz="2000" i="1" dirty="0" err="1" smtClean="0">
                <a:latin typeface="Courier New" pitchFamily="49" charset="0"/>
              </a:rPr>
              <a:t>init_expr;boolean</a:t>
            </a:r>
            <a:r>
              <a:rPr lang="id-ID" sz="2000" i="1" dirty="0">
                <a:latin typeface="Courier New" pitchFamily="49" charset="0"/>
              </a:rPr>
              <a:t>_</a:t>
            </a:r>
            <a:r>
              <a:rPr lang="en-US" sz="2000" i="1" dirty="0" smtClean="0">
                <a:latin typeface="Courier New" pitchFamily="49" charset="0"/>
              </a:rPr>
              <a:t>test</a:t>
            </a:r>
            <a:r>
              <a:rPr lang="id-ID" sz="2000" i="1" dirty="0" smtClean="0">
                <a:latin typeface="Courier New" pitchFamily="49" charset="0"/>
              </a:rPr>
              <a:t>E</a:t>
            </a:r>
            <a:r>
              <a:rPr lang="en-US" sz="2000" i="1" dirty="0" err="1" smtClean="0">
                <a:latin typeface="Courier New" pitchFamily="49" charset="0"/>
              </a:rPr>
              <a:t>xpr;alter_expr</a:t>
            </a:r>
            <a:r>
              <a:rPr lang="en-US" sz="2000" i="1" dirty="0">
                <a:latin typeface="Courier New" pitchFamily="49" charset="0"/>
              </a:rPr>
              <a:t>) { 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	</a:t>
            </a: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block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</a:t>
            </a:r>
          </a:p>
          <a:p>
            <a:pPr marL="381000" indent="-381000">
              <a:buFont typeface="Wingdings" pitchFamily="2" charset="2"/>
              <a:buNone/>
            </a:pPr>
            <a:endParaRPr lang="en-US" sz="2000" i="1" dirty="0"/>
          </a:p>
          <a:p>
            <a:pPr marL="381000" indent="-381000"/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marL="381000" indent="-381000"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for 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i=0;i&lt;10;i++) { 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3600" dirty="0"/>
              <a:t>Syntax looping </a:t>
            </a:r>
            <a:r>
              <a:rPr lang="en-US" sz="3600" dirty="0">
                <a:latin typeface="Courier New" pitchFamily="49" charset="0"/>
              </a:rPr>
              <a:t>while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init_expr;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while </a:t>
            </a:r>
            <a:r>
              <a:rPr lang="en-US" sz="2000" i="1" dirty="0">
                <a:latin typeface="Courier New" pitchFamily="49" charset="0"/>
              </a:rPr>
              <a:t>(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</a:t>
            </a:r>
            <a:r>
              <a:rPr lang="en-US" sz="2000" i="1" dirty="0">
                <a:latin typeface="Courier New" pitchFamily="49" charset="0"/>
              </a:rPr>
              <a:t>)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	</a:t>
            </a:r>
            <a:r>
              <a:rPr lang="id-ID" sz="2000" i="1" dirty="0" smtClean="0">
                <a:latin typeface="Courier New" pitchFamily="49" charset="0"/>
              </a:rPr>
              <a:t>	//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</a:t>
            </a:r>
            <a:r>
              <a:rPr lang="en-US" sz="2000" i="1" dirty="0" smtClean="0">
                <a:latin typeface="Courier New" pitchFamily="49" charset="0"/>
              </a:rPr>
              <a:t>block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	//inc/dec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i="1" dirty="0"/>
          </a:p>
          <a:p>
            <a:pPr marL="381000" indent="-381000">
              <a:lnSpc>
                <a:spcPct val="90000"/>
              </a:lnSpc>
            </a:pPr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 = 0;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while (i&lt;10)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Looping Statements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sz="3600" dirty="0"/>
              <a:t>Syntax </a:t>
            </a:r>
            <a:r>
              <a:rPr lang="en-US" sz="3600" dirty="0">
                <a:latin typeface="Courier New" pitchFamily="49" charset="0"/>
              </a:rPr>
              <a:t>do/while</a:t>
            </a:r>
            <a:r>
              <a:rPr lang="en-US" sz="3600" dirty="0"/>
              <a:t> loop,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berikut</a:t>
            </a:r>
            <a:endParaRPr lang="en-US" sz="3600" dirty="0"/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init_expr</a:t>
            </a:r>
            <a:r>
              <a:rPr lang="id-ID" sz="2000" i="1" dirty="0">
                <a:latin typeface="Courier New" pitchFamily="49" charset="0"/>
              </a:rPr>
              <a:t>;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 smtClean="0">
                <a:latin typeface="Courier New" pitchFamily="49" charset="0"/>
              </a:rPr>
              <a:t>do </a:t>
            </a:r>
            <a:r>
              <a:rPr lang="en-US" sz="2000" i="1" dirty="0">
                <a:latin typeface="Courier New" pitchFamily="49" charset="0"/>
              </a:rPr>
              <a:t>{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</a:t>
            </a:r>
            <a:r>
              <a:rPr lang="en-US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//</a:t>
            </a:r>
            <a:r>
              <a:rPr lang="en-US" sz="2000" i="1" dirty="0" smtClean="0">
                <a:latin typeface="Courier New" pitchFamily="49" charset="0"/>
              </a:rPr>
              <a:t>statement </a:t>
            </a:r>
            <a:r>
              <a:rPr lang="en-US" sz="2000" i="1" dirty="0">
                <a:latin typeface="Courier New" pitchFamily="49" charset="0"/>
              </a:rPr>
              <a:t>or </a:t>
            </a:r>
            <a:r>
              <a:rPr lang="en-US" sz="2000" i="1" dirty="0" smtClean="0">
                <a:latin typeface="Courier New" pitchFamily="49" charset="0"/>
              </a:rPr>
              <a:t>block</a:t>
            </a:r>
            <a:endParaRPr lang="id-ID" sz="2000" i="1" dirty="0" smtClean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id-ID" sz="2000" i="1" dirty="0">
                <a:latin typeface="Courier New" pitchFamily="49" charset="0"/>
              </a:rPr>
              <a:t>	</a:t>
            </a:r>
            <a:r>
              <a:rPr lang="id-ID" sz="2000" i="1" dirty="0" smtClean="0">
                <a:latin typeface="Courier New" pitchFamily="49" charset="0"/>
              </a:rPr>
              <a:t>		//inc/dec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Courier New" pitchFamily="49" charset="0"/>
              </a:rPr>
              <a:t>	} while (</a:t>
            </a:r>
            <a:r>
              <a:rPr lang="en-US" sz="2000" i="1" dirty="0" err="1">
                <a:latin typeface="Courier New" pitchFamily="49" charset="0"/>
              </a:rPr>
              <a:t>boolean</a:t>
            </a:r>
            <a:r>
              <a:rPr lang="en-US" sz="2000" i="1" dirty="0">
                <a:latin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</a:rPr>
              <a:t>testexpr</a:t>
            </a:r>
            <a:r>
              <a:rPr lang="en-US" sz="2000" i="1" dirty="0" smtClean="0">
                <a:latin typeface="Courier New" pitchFamily="49" charset="0"/>
              </a:rPr>
              <a:t>)</a:t>
            </a:r>
            <a:r>
              <a:rPr lang="id-ID" sz="2000" i="1" dirty="0" smtClean="0">
                <a:latin typeface="Courier New" pitchFamily="49" charset="0"/>
              </a:rPr>
              <a:t>;</a:t>
            </a:r>
            <a:endParaRPr lang="en-US" sz="2000" i="1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i="1" dirty="0"/>
          </a:p>
          <a:p>
            <a:pPr marL="381000" indent="-381000">
              <a:lnSpc>
                <a:spcPct val="90000"/>
              </a:lnSpc>
            </a:pPr>
            <a:r>
              <a:rPr lang="en-US" sz="3600" dirty="0" err="1"/>
              <a:t>Contoh</a:t>
            </a:r>
            <a:r>
              <a:rPr lang="en-US" sz="3600" dirty="0"/>
              <a:t> 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i = 0;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do {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(i</a:t>
            </a:r>
            <a:r>
              <a:rPr lang="en-US" sz="2000" dirty="0">
                <a:latin typeface="Courier New" pitchFamily="49" charset="0"/>
              </a:rPr>
              <a:t>);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++;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 while (i&lt;10);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46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32282" y="332656"/>
            <a:ext cx="299184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If (x==1) {</a:t>
            </a:r>
          </a:p>
          <a:p>
            <a:r>
              <a:rPr lang="id-ID" dirty="0"/>
              <a:t> </a:t>
            </a:r>
            <a:r>
              <a:rPr lang="id-ID" dirty="0" smtClean="0"/>
              <a:t>   System.out.print(“d”);</a:t>
            </a:r>
          </a:p>
          <a:p>
            <a:r>
              <a:rPr lang="id-ID" dirty="0" smtClean="0"/>
              <a:t>    x = x – 1;</a:t>
            </a:r>
            <a:endParaRPr lang="id-ID" dirty="0"/>
          </a:p>
          <a:p>
            <a:r>
              <a:rPr lang="id-ID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1859031"/>
            <a:ext cx="299184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if (x==2) {</a:t>
            </a:r>
          </a:p>
          <a:p>
            <a:r>
              <a:rPr lang="id-ID" dirty="0"/>
              <a:t> </a:t>
            </a:r>
            <a:r>
              <a:rPr lang="id-ID" dirty="0" smtClean="0"/>
              <a:t>   System.out.print(“b c”);</a:t>
            </a:r>
            <a:endParaRPr lang="id-ID" dirty="0"/>
          </a:p>
          <a:p>
            <a:r>
              <a:rPr lang="id-ID" dirty="0" smtClean="0"/>
              <a:t>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7382" y="3132336"/>
            <a:ext cx="468052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c</a:t>
            </a:r>
            <a:r>
              <a:rPr lang="id-ID" dirty="0" smtClean="0"/>
              <a:t>lass Latihan {</a:t>
            </a:r>
          </a:p>
          <a:p>
            <a:r>
              <a:rPr lang="id-ID" dirty="0"/>
              <a:t> </a:t>
            </a:r>
            <a:r>
              <a:rPr lang="id-ID" dirty="0" smtClean="0"/>
              <a:t>    public static void main(String[] args) {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4079721"/>
            <a:ext cx="299184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if (x &gt; 2) {</a:t>
            </a:r>
          </a:p>
          <a:p>
            <a:r>
              <a:rPr lang="id-ID" dirty="0"/>
              <a:t> </a:t>
            </a:r>
            <a:r>
              <a:rPr lang="id-ID" dirty="0" smtClean="0"/>
              <a:t>   System.out.print (“a”);</a:t>
            </a:r>
            <a:endParaRPr lang="id-ID" dirty="0"/>
          </a:p>
          <a:p>
            <a:r>
              <a:rPr lang="id-ID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1289" y="4633719"/>
            <a:ext cx="299184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i</a:t>
            </a:r>
            <a:r>
              <a:rPr lang="id-ID" dirty="0" smtClean="0"/>
              <a:t>nt x = 3;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4759" y="5485524"/>
            <a:ext cx="299184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x</a:t>
            </a:r>
            <a:r>
              <a:rPr lang="id-ID" dirty="0" smtClean="0"/>
              <a:t> = x – 1;</a:t>
            </a:r>
          </a:p>
          <a:p>
            <a:r>
              <a:rPr lang="id-ID" dirty="0" smtClean="0"/>
              <a:t>System.out.print(“-”);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1951364"/>
            <a:ext cx="299184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w</a:t>
            </a:r>
            <a:r>
              <a:rPr lang="id-ID" dirty="0" smtClean="0"/>
              <a:t>hile (x &gt; 0) {</a:t>
            </a:r>
          </a:p>
        </p:txBody>
      </p:sp>
      <p:sp>
        <p:nvSpPr>
          <p:cNvPr id="16" name="Oval 15"/>
          <p:cNvSpPr/>
          <p:nvPr/>
        </p:nvSpPr>
        <p:spPr>
          <a:xfrm>
            <a:off x="2156312" y="644788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1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6056" y="1847998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2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5576" y="2032664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2811318" y="3167469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4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1520" y="4253354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5115225" y="4541386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958695" y="5555791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7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6633" y="5555791"/>
            <a:ext cx="299184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 smtClean="0"/>
              <a:t>	}</a:t>
            </a:r>
          </a:p>
          <a:p>
            <a:r>
              <a:rPr lang="id-ID" dirty="0"/>
              <a:t> </a:t>
            </a:r>
            <a:r>
              <a:rPr lang="id-ID" dirty="0" smtClean="0"/>
              <a:t>        }</a:t>
            </a:r>
          </a:p>
          <a:p>
            <a:r>
              <a:rPr lang="id-ID" dirty="0"/>
              <a:t>}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067603" y="5729424"/>
            <a:ext cx="576064" cy="57606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ysClr val="windowText" lastClr="000000"/>
                </a:solidFill>
              </a:rPr>
              <a:t>8</a:t>
            </a:r>
            <a:endParaRPr lang="id-ID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7344" y="339354"/>
            <a:ext cx="1495923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sz="2000" dirty="0" smtClean="0"/>
              <a:t>OUTPUT :</a:t>
            </a:r>
          </a:p>
          <a:p>
            <a:r>
              <a:rPr lang="id-ID" sz="2000" dirty="0"/>
              <a:t>a</a:t>
            </a:r>
            <a:r>
              <a:rPr lang="id-ID" sz="2000" dirty="0" smtClean="0"/>
              <a:t> - b c - 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51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4923" y="159004"/>
            <a:ext cx="8901573" cy="24059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+mj-lt"/>
              </a:rPr>
              <a:t> int </a:t>
            </a:r>
            <a:r>
              <a:rPr lang="id-ID" sz="2000" dirty="0">
                <a:latin typeface="+mj-lt"/>
              </a:rPr>
              <a:t>x = 1;</a:t>
            </a:r>
          </a:p>
          <a:p>
            <a:pPr marL="0" indent="0">
              <a:buNone/>
            </a:pPr>
            <a:r>
              <a:rPr lang="id-ID" sz="2000" dirty="0" smtClean="0">
                <a:latin typeface="+mj-lt"/>
              </a:rPr>
              <a:t> while </a:t>
            </a:r>
            <a:r>
              <a:rPr lang="id-ID" sz="2000" dirty="0">
                <a:latin typeface="+mj-lt"/>
              </a:rPr>
              <a:t>(x &lt; 4) {</a:t>
            </a:r>
          </a:p>
          <a:p>
            <a:pPr marL="0" indent="0">
              <a:buNone/>
            </a:pPr>
            <a:r>
              <a:rPr lang="id-ID" sz="2000" dirty="0" smtClean="0">
                <a:latin typeface="+mj-lt"/>
              </a:rPr>
              <a:t>	System.out.println</a:t>
            </a:r>
            <a:r>
              <a:rPr lang="id-ID" sz="2000" dirty="0">
                <a:latin typeface="+mj-lt"/>
              </a:rPr>
              <a:t>(“x = ”+ x);</a:t>
            </a:r>
          </a:p>
          <a:p>
            <a:pPr marL="0" indent="0">
              <a:buNone/>
            </a:pPr>
            <a:r>
              <a:rPr lang="id-ID" sz="2000" dirty="0">
                <a:latin typeface="+mj-lt"/>
              </a:rPr>
              <a:t>	</a:t>
            </a:r>
            <a:r>
              <a:rPr lang="id-ID" sz="2000" dirty="0" smtClean="0">
                <a:latin typeface="+mj-lt"/>
              </a:rPr>
              <a:t>System.out.println</a:t>
            </a:r>
            <a:r>
              <a:rPr lang="id-ID" sz="2000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id-ID" sz="2000" dirty="0">
                <a:latin typeface="+mj-lt"/>
              </a:rPr>
              <a:t>	</a:t>
            </a:r>
            <a:r>
              <a:rPr lang="id-ID" sz="2000" dirty="0" smtClean="0">
                <a:latin typeface="+mj-lt"/>
              </a:rPr>
              <a:t>x </a:t>
            </a:r>
            <a:r>
              <a:rPr lang="id-ID" sz="2000" dirty="0">
                <a:latin typeface="+mj-lt"/>
              </a:rPr>
              <a:t>= x + 1;</a:t>
            </a:r>
          </a:p>
          <a:p>
            <a:pPr marL="0" indent="0">
              <a:buNone/>
            </a:pPr>
            <a:r>
              <a:rPr lang="id-ID" sz="2000" dirty="0" smtClean="0">
                <a:latin typeface="+mj-lt"/>
              </a:rPr>
              <a:t> }</a:t>
            </a:r>
            <a:endParaRPr lang="id-ID" sz="2000" dirty="0">
              <a:latin typeface="+mj-lt"/>
            </a:endParaRPr>
          </a:p>
          <a:p>
            <a:pPr marL="0" indent="0">
              <a:buNone/>
            </a:pPr>
            <a:r>
              <a:rPr lang="id-ID" sz="2000" dirty="0" smtClean="0">
                <a:latin typeface="+mj-lt"/>
              </a:rPr>
              <a:t> System.out.println</a:t>
            </a:r>
            <a:r>
              <a:rPr lang="id-ID" sz="2000" dirty="0">
                <a:latin typeface="+mj-lt"/>
              </a:rPr>
              <a:t>(“x = ”+ x);</a:t>
            </a:r>
          </a:p>
          <a:p>
            <a:pPr marL="0" indent="0">
              <a:buNone/>
            </a:pPr>
            <a:endParaRPr lang="id-ID" sz="2000" dirty="0">
              <a:latin typeface="+mj-lt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34923" y="3111332"/>
            <a:ext cx="8901573" cy="2693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2000" dirty="0" smtClean="0">
                <a:latin typeface="+mj-lt"/>
              </a:rPr>
              <a:t> int </a:t>
            </a:r>
            <a:r>
              <a:rPr lang="id-ID" sz="2000" dirty="0">
                <a:latin typeface="+mj-lt"/>
              </a:rPr>
              <a:t>x = 1;</a:t>
            </a:r>
          </a:p>
          <a:p>
            <a:pPr marL="0" indent="0">
              <a:buNone/>
            </a:pPr>
            <a:r>
              <a:rPr lang="id-ID" sz="2000" dirty="0" smtClean="0">
                <a:latin typeface="+mj-lt"/>
              </a:rPr>
              <a:t> while </a:t>
            </a:r>
            <a:r>
              <a:rPr lang="id-ID" sz="2000" dirty="0">
                <a:latin typeface="+mj-lt"/>
              </a:rPr>
              <a:t>(x &lt; 10) {</a:t>
            </a:r>
          </a:p>
          <a:p>
            <a:pPr marL="0" indent="0">
              <a:buNone/>
            </a:pPr>
            <a:r>
              <a:rPr lang="id-ID" sz="2000" dirty="0">
                <a:latin typeface="+mj-lt"/>
              </a:rPr>
              <a:t>	x += 1;</a:t>
            </a:r>
          </a:p>
          <a:p>
            <a:pPr marL="0" indent="0">
              <a:buNone/>
            </a:pPr>
            <a:r>
              <a:rPr lang="id-ID" sz="2000" dirty="0">
                <a:latin typeface="+mj-lt"/>
              </a:rPr>
              <a:t>	if (x &gt; 3) {</a:t>
            </a:r>
          </a:p>
          <a:p>
            <a:pPr marL="0" indent="0">
              <a:buNone/>
            </a:pPr>
            <a:r>
              <a:rPr lang="id-ID" sz="2000" dirty="0">
                <a:latin typeface="+mj-lt"/>
              </a:rPr>
              <a:t>		System.out.println(“Hai”);</a:t>
            </a:r>
          </a:p>
          <a:p>
            <a:pPr marL="0" indent="0">
              <a:buNone/>
            </a:pPr>
            <a:r>
              <a:rPr lang="id-ID" sz="2000" dirty="0">
                <a:latin typeface="+mj-lt"/>
              </a:rPr>
              <a:t>	}</a:t>
            </a:r>
          </a:p>
          <a:p>
            <a:pPr marL="0" indent="0">
              <a:buNone/>
            </a:pPr>
            <a:r>
              <a:rPr lang="id-ID" sz="2000" dirty="0">
                <a:latin typeface="+mj-lt"/>
              </a:rPr>
              <a:t>	System.out.println(“Kamu”);			</a:t>
            </a:r>
          </a:p>
          <a:p>
            <a:pPr marL="0" indent="0">
              <a:buNone/>
            </a:pPr>
            <a:r>
              <a:rPr lang="id-ID" sz="2000" dirty="0" smtClean="0">
                <a:latin typeface="+mj-lt"/>
              </a:rPr>
              <a:t> }</a:t>
            </a:r>
            <a:endParaRPr lang="id-ID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09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34923" y="159004"/>
            <a:ext cx="8901573" cy="1829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 smtClean="0">
                <a:latin typeface="+mj-lt"/>
              </a:rPr>
              <a:t> int </a:t>
            </a:r>
            <a:r>
              <a:rPr lang="id-ID" sz="1800" dirty="0">
                <a:latin typeface="+mj-lt"/>
              </a:rPr>
              <a:t>tahun = </a:t>
            </a:r>
            <a:r>
              <a:rPr lang="id-ID" sz="1800" dirty="0" smtClean="0">
                <a:latin typeface="+mj-lt"/>
              </a:rPr>
              <a:t>2009;</a:t>
            </a:r>
            <a:endParaRPr lang="id-ID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if </a:t>
            </a:r>
            <a:r>
              <a:rPr lang="id-ID" sz="1800" dirty="0">
                <a:latin typeface="+mj-lt"/>
              </a:rPr>
              <a:t>((tahun % 4 == 0) &amp;&amp; ((tahun % 100 != 0) || (tahun % 400 == 0))) </a:t>
            </a:r>
            <a:r>
              <a:rPr lang="id-ID" sz="1800" dirty="0" smtClean="0">
                <a:latin typeface="+mj-lt"/>
              </a:rPr>
              <a:t>  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{</a:t>
            </a:r>
            <a:endParaRPr lang="id-ID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	System.out.println</a:t>
            </a:r>
            <a:r>
              <a:rPr lang="id-ID" sz="1800" dirty="0">
                <a:latin typeface="+mj-lt"/>
              </a:rPr>
              <a:t>("Tahun : " + tahun);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}</a:t>
            </a:r>
            <a:r>
              <a:rPr lang="id-ID" sz="1800" dirty="0">
                <a:latin typeface="+mj-lt"/>
              </a:rPr>
              <a:t>								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29725" y="2348880"/>
            <a:ext cx="8901573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a=2;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int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b;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		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switch(a</a:t>
            </a:r>
            <a:r>
              <a:rPr lang="en-US" sz="1800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case </a:t>
            </a:r>
            <a:r>
              <a:rPr lang="en-US" sz="1800" dirty="0">
                <a:latin typeface="+mj-lt"/>
              </a:rPr>
              <a:t>1: b = a + 1;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case </a:t>
            </a:r>
            <a:r>
              <a:rPr lang="en-US" sz="1800" dirty="0">
                <a:latin typeface="+mj-lt"/>
              </a:rPr>
              <a:t>2: b = a + 2;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case </a:t>
            </a:r>
            <a:r>
              <a:rPr lang="en-US" sz="1800" dirty="0">
                <a:latin typeface="+mj-lt"/>
              </a:rPr>
              <a:t>3: b = a + 3;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case </a:t>
            </a:r>
            <a:r>
              <a:rPr lang="en-US" sz="1800" dirty="0">
                <a:latin typeface="+mj-lt"/>
              </a:rPr>
              <a:t>4: b = a + 4</a:t>
            </a:r>
            <a:r>
              <a:rPr lang="en-US" sz="1800" dirty="0" smtClean="0">
                <a:latin typeface="+mj-lt"/>
              </a:rPr>
              <a:t>;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	</a:t>
            </a:r>
            <a:r>
              <a:rPr lang="en-US" sz="1800" dirty="0" smtClean="0">
                <a:latin typeface="+mj-lt"/>
              </a:rPr>
              <a:t>default</a:t>
            </a:r>
            <a:r>
              <a:rPr lang="en-US" sz="1800" dirty="0">
                <a:latin typeface="+mj-lt"/>
              </a:rPr>
              <a:t>: b = 0;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}</a:t>
            </a:r>
            <a:r>
              <a:rPr lang="en-US" sz="1800" dirty="0">
                <a:latin typeface="+mj-lt"/>
              </a:rPr>
              <a:t>		</a:t>
            </a:r>
            <a:endParaRPr lang="id-ID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System.out.println</a:t>
            </a:r>
            <a:r>
              <a:rPr lang="en-US" sz="1800" dirty="0">
                <a:latin typeface="+mj-lt"/>
              </a:rPr>
              <a:t>("</a:t>
            </a:r>
            <a:r>
              <a:rPr lang="en-US" sz="1800" dirty="0" err="1">
                <a:latin typeface="+mj-lt"/>
              </a:rPr>
              <a:t>Nilai</a:t>
            </a:r>
            <a:r>
              <a:rPr lang="en-US" sz="1800" dirty="0">
                <a:latin typeface="+mj-lt"/>
              </a:rPr>
              <a:t> b: " + b);		</a:t>
            </a:r>
            <a:endParaRPr lang="id-ID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18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134923" y="159004"/>
            <a:ext cx="8901573" cy="326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>
                <a:latin typeface="+mj-lt"/>
              </a:rPr>
              <a:t> int n = 5</a:t>
            </a:r>
            <a:r>
              <a:rPr lang="id-ID" sz="1800" dirty="0" smtClean="0">
                <a:latin typeface="+mj-lt"/>
              </a:rPr>
              <a:t>;</a:t>
            </a:r>
            <a:r>
              <a:rPr lang="id-ID" sz="18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int x </a:t>
            </a:r>
            <a:r>
              <a:rPr lang="id-ID" sz="1800" dirty="0">
                <a:latin typeface="+mj-lt"/>
              </a:rPr>
              <a:t>= 0;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for </a:t>
            </a:r>
            <a:r>
              <a:rPr lang="id-ID" sz="1800" dirty="0">
                <a:latin typeface="+mj-lt"/>
              </a:rPr>
              <a:t>(int i=1; i&lt;=n; i++) {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	x </a:t>
            </a:r>
            <a:r>
              <a:rPr lang="id-ID" sz="1800" dirty="0">
                <a:latin typeface="+mj-lt"/>
              </a:rPr>
              <a:t>+= i;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	if </a:t>
            </a:r>
            <a:r>
              <a:rPr lang="id-ID" sz="1800" dirty="0">
                <a:latin typeface="+mj-lt"/>
              </a:rPr>
              <a:t>(i != n) {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		System.out.print(i </a:t>
            </a:r>
            <a:r>
              <a:rPr lang="id-ID" sz="1800" dirty="0">
                <a:latin typeface="+mj-lt"/>
              </a:rPr>
              <a:t>+ " + ");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	} </a:t>
            </a:r>
            <a:r>
              <a:rPr lang="id-ID" sz="1800" dirty="0">
                <a:latin typeface="+mj-lt"/>
              </a:rPr>
              <a:t>else {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		System.out.print(" = </a:t>
            </a:r>
            <a:r>
              <a:rPr lang="id-ID" sz="1800" dirty="0">
                <a:latin typeface="+mj-lt"/>
              </a:rPr>
              <a:t>");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	}</a:t>
            </a:r>
            <a:r>
              <a:rPr lang="id-ID" sz="1800" dirty="0">
                <a:latin typeface="+mj-lt"/>
              </a:rPr>
              <a:t>			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}</a:t>
            </a:r>
            <a:endParaRPr lang="id-ID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System.out.println(x);</a:t>
            </a:r>
            <a:endParaRPr lang="id-ID" sz="1800" dirty="0">
              <a:latin typeface="+mj-lt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21213" y="3645024"/>
            <a:ext cx="8901573" cy="2469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>
                <a:latin typeface="+mj-lt"/>
              </a:rPr>
              <a:t> int j=4;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				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for </a:t>
            </a:r>
            <a:r>
              <a:rPr lang="id-ID" sz="1800" dirty="0">
                <a:latin typeface="+mj-lt"/>
              </a:rPr>
              <a:t>(int i=0; i &lt; 5; i++) {			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System.out.println("Nilai i: " + i);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System.out.println("Nilai j: " + j);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System.out.println();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j--;			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}</a:t>
            </a:r>
            <a:endParaRPr lang="id-ID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97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34923" y="159004"/>
            <a:ext cx="8901573" cy="4566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>
                <a:latin typeface="+mj-lt"/>
              </a:rPr>
              <a:t> int n=5</a:t>
            </a:r>
            <a:r>
              <a:rPr lang="id-ID" sz="1800" dirty="0" smtClean="0">
                <a:latin typeface="+mj-lt"/>
              </a:rPr>
              <a:t>;</a:t>
            </a:r>
            <a:endParaRPr lang="id-ID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int </a:t>
            </a:r>
            <a:r>
              <a:rPr lang="id-ID" sz="1800" dirty="0">
                <a:latin typeface="+mj-lt"/>
              </a:rPr>
              <a:t>hasil=0;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int </a:t>
            </a:r>
            <a:r>
              <a:rPr lang="id-ID" sz="1800" dirty="0">
                <a:latin typeface="+mj-lt"/>
              </a:rPr>
              <a:t>i=1;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do </a:t>
            </a:r>
            <a:r>
              <a:rPr lang="id-ID" sz="18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     System.out.print(i</a:t>
            </a:r>
            <a:r>
              <a:rPr lang="id-ID" sz="18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if (i != n) {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  System.out.print(" + ");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} else {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  System.out.print(" = ");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}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hasil += i;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i++;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} while (i &lt;= n);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System.out.println(hasil);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}</a:t>
            </a:r>
            <a:endParaRPr lang="id-ID" sz="1800" dirty="0">
              <a:latin typeface="+mj-lt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34923" y="4882227"/>
            <a:ext cx="8901573" cy="1787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>
                <a:latin typeface="+mj-lt"/>
              </a:rPr>
              <a:t> for (int i=1; i&lt;=5; i++) {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for (int j=1; j&lt;=i; j++) {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  System.out.print(i*j + " ");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}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System.out.println();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08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Pemilihan</a:t>
            </a:r>
          </a:p>
          <a:p>
            <a:r>
              <a:rPr lang="id-ID" dirty="0" smtClean="0"/>
              <a:t>Perulangan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34923" y="201707"/>
            <a:ext cx="8901573" cy="2435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>
                <a:latin typeface="+mj-lt"/>
              </a:rPr>
              <a:t> int i=0;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while (i&lt;10) {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if (i == 5) {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  break</a:t>
            </a:r>
            <a:r>
              <a:rPr lang="id-ID" sz="1800" dirty="0" smtClean="0">
                <a:latin typeface="+mj-lt"/>
              </a:rPr>
              <a:t>;</a:t>
            </a:r>
            <a:endParaRPr lang="id-ID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}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</a:t>
            </a:r>
            <a:r>
              <a:rPr lang="id-ID" sz="1800" dirty="0" smtClean="0">
                <a:latin typeface="+mj-lt"/>
              </a:rPr>
              <a:t>System.out.println(i</a:t>
            </a:r>
            <a:r>
              <a:rPr lang="id-ID" sz="18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     i++;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}</a:t>
            </a:r>
            <a:endParaRPr lang="id-ID" sz="1800" dirty="0">
              <a:latin typeface="+mj-lt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21213" y="2789312"/>
            <a:ext cx="8901573" cy="3303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id-ID" sz="1800" dirty="0">
                <a:latin typeface="+mj-lt"/>
              </a:rPr>
              <a:t> int a=5;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System.out.println(a</a:t>
            </a:r>
            <a:r>
              <a:rPr lang="id-ID" sz="18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System.out.println(++a);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System.out.println(a);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System.out.println(a++);</a:t>
            </a:r>
            <a:endParaRPr lang="id-ID" sz="1800" dirty="0">
              <a:latin typeface="+mj-lt"/>
            </a:endParaRP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System.out.println(a++);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System.out.println(a--);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System.out.println(--a);</a:t>
            </a:r>
          </a:p>
          <a:p>
            <a:pPr marL="0" indent="0">
              <a:buNone/>
            </a:pPr>
            <a:r>
              <a:rPr lang="id-ID" sz="1800" dirty="0">
                <a:latin typeface="+mj-lt"/>
              </a:rPr>
              <a:t> </a:t>
            </a:r>
            <a:r>
              <a:rPr lang="id-ID" sz="1800" dirty="0" smtClean="0">
                <a:latin typeface="+mj-lt"/>
              </a:rPr>
              <a:t>a++;</a:t>
            </a:r>
          </a:p>
          <a:p>
            <a:pPr marL="0" indent="0">
              <a:buNone/>
            </a:pPr>
            <a:r>
              <a:rPr lang="id-ID" sz="1800" dirty="0" smtClean="0">
                <a:latin typeface="+mj-lt"/>
              </a:rPr>
              <a:t> System.out.println(a);</a:t>
            </a:r>
          </a:p>
        </p:txBody>
      </p:sp>
    </p:spTree>
    <p:extLst>
      <p:ext uri="{BB962C8B-B14F-4D97-AF65-F5344CB8AC3E}">
        <p14:creationId xmlns:p14="http://schemas.microsoft.com/office/powerpoint/2010/main" val="2123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Overview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251520" y="1695646"/>
            <a:ext cx="5958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hours =</a:t>
            </a:r>
            <a:r>
              <a:rPr lang="id-ID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35;</a:t>
            </a:r>
          </a:p>
          <a:p>
            <a:r>
              <a:rPr lang="en-US" sz="2800" dirty="0" err="1" smtClean="0">
                <a:latin typeface="+mj-lt"/>
              </a:rPr>
              <a:t>payRate</a:t>
            </a:r>
            <a:r>
              <a:rPr lang="en-US" sz="2800" dirty="0" smtClean="0">
                <a:latin typeface="+mj-lt"/>
              </a:rPr>
              <a:t> = 8.55;</a:t>
            </a:r>
          </a:p>
          <a:p>
            <a:r>
              <a:rPr lang="en-US" sz="2800" dirty="0" smtClean="0">
                <a:latin typeface="+mj-lt"/>
              </a:rPr>
              <a:t>pay = hours * </a:t>
            </a:r>
            <a:r>
              <a:rPr lang="en-US" sz="2800" dirty="0" err="1" smtClean="0">
                <a:latin typeface="+mj-lt"/>
              </a:rPr>
              <a:t>payRate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err="1" smtClean="0">
                <a:latin typeface="+mj-lt"/>
              </a:rPr>
              <a:t>System.out.println</a:t>
            </a:r>
            <a:r>
              <a:rPr lang="en-US" sz="2800" dirty="0" smtClean="0">
                <a:latin typeface="+mj-lt"/>
              </a:rPr>
              <a:t>(pay);</a:t>
            </a:r>
            <a:endParaRPr lang="id-ID" sz="2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7704" y="4221088"/>
            <a:ext cx="7110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hours =</a:t>
            </a:r>
            <a:r>
              <a:rPr lang="id-ID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35;</a:t>
            </a:r>
            <a:endParaRPr lang="id-ID" sz="2800" dirty="0" smtClean="0">
              <a:latin typeface="+mj-lt"/>
            </a:endParaRPr>
          </a:p>
          <a:p>
            <a:r>
              <a:rPr lang="id-ID" sz="2800" dirty="0" smtClean="0">
                <a:latin typeface="+mj-lt"/>
              </a:rPr>
              <a:t>payRate = 8.55;</a:t>
            </a:r>
          </a:p>
          <a:p>
            <a:r>
              <a:rPr lang="id-ID" sz="2800" dirty="0" smtClean="0">
                <a:latin typeface="+mj-lt"/>
              </a:rPr>
              <a:t>if (hours &lt; 35) { payRate = 8; }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pay = hours * </a:t>
            </a:r>
            <a:r>
              <a:rPr lang="en-US" sz="2800" dirty="0" err="1" smtClean="0">
                <a:latin typeface="+mj-lt"/>
              </a:rPr>
              <a:t>payRate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err="1" smtClean="0">
                <a:latin typeface="+mj-lt"/>
              </a:rPr>
              <a:t>System.out.println</a:t>
            </a:r>
            <a:r>
              <a:rPr lang="en-US" sz="2800" dirty="0" smtClean="0">
                <a:latin typeface="+mj-lt"/>
              </a:rPr>
              <a:t>(pay);</a:t>
            </a:r>
            <a:endParaRPr lang="id-ID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0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Pemilihan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IF</a:t>
            </a:r>
          </a:p>
          <a:p>
            <a:r>
              <a:rPr lang="id-ID" dirty="0" smtClean="0"/>
              <a:t>IF – ELSE</a:t>
            </a:r>
          </a:p>
          <a:p>
            <a:r>
              <a:rPr lang="id-ID" dirty="0" smtClean="0"/>
              <a:t>SWITCH 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1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Pemilihan - IF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80000"/>
              </a:lnSpc>
            </a:pPr>
            <a:r>
              <a:rPr lang="id-ID" sz="2000" b="1" dirty="0"/>
              <a:t>i</a:t>
            </a:r>
            <a:r>
              <a:rPr lang="en-US" sz="2000" b="1" dirty="0" smtClean="0"/>
              <a:t>f</a:t>
            </a:r>
            <a:endParaRPr lang="id-ID" sz="2000" b="1" dirty="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  <a:endParaRPr lang="id-ID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</a:pPr>
            <a:endParaRPr lang="id-ID" sz="2000" dirty="0" smtClean="0"/>
          </a:p>
          <a:p>
            <a:pPr marL="381000" indent="-381000">
              <a:lnSpc>
                <a:spcPct val="80000"/>
              </a:lnSpc>
            </a:pPr>
            <a:r>
              <a:rPr lang="id-ID" sz="2000" b="1" dirty="0" smtClean="0"/>
              <a:t>if-else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if (</a:t>
            </a:r>
            <a:r>
              <a:rPr lang="en-US" sz="2000" dirty="0" err="1">
                <a:latin typeface="Courier New" pitchFamily="49" charset="0"/>
              </a:rPr>
              <a:t>boolean</a:t>
            </a:r>
            <a:r>
              <a:rPr lang="en-US" sz="20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  <a:r>
              <a:rPr lang="id-ID" sz="2000" dirty="0">
                <a:latin typeface="Courier New" pitchFamily="49" charset="0"/>
              </a:rPr>
              <a:t>else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id-ID" sz="2000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statement or block</a:t>
            </a:r>
            <a:endParaRPr lang="id-ID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id-ID" sz="2000" dirty="0">
                <a:latin typeface="Courier New" pitchFamily="49" charset="0"/>
              </a:rPr>
              <a:t>	}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</a:pPr>
            <a:endParaRPr lang="id-ID" sz="2000" dirty="0" smtClean="0"/>
          </a:p>
          <a:p>
            <a:pPr marL="381000" indent="-381000">
              <a:lnSpc>
                <a:spcPct val="80000"/>
              </a:lnSpc>
            </a:pPr>
            <a:r>
              <a:rPr lang="id-ID" sz="2000" b="1" dirty="0" smtClean="0"/>
              <a:t>if-else-if</a:t>
            </a:r>
            <a:endParaRPr lang="en-US" sz="1800" b="1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if (</a:t>
            </a:r>
            <a:r>
              <a:rPr lang="en-US" sz="2100" dirty="0" err="1">
                <a:latin typeface="Courier New" pitchFamily="49" charset="0"/>
              </a:rPr>
              <a:t>boolean</a:t>
            </a:r>
            <a:r>
              <a:rPr lang="en-US" sz="2100" dirty="0">
                <a:latin typeface="Courier New" pitchFamily="49" charset="0"/>
              </a:rPr>
              <a:t> expression)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} else 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	</a:t>
            </a:r>
            <a:r>
              <a:rPr lang="id-ID" sz="2100" dirty="0" smtClean="0">
                <a:latin typeface="Courier New" pitchFamily="49" charset="0"/>
              </a:rPr>
              <a:t>  </a:t>
            </a:r>
            <a:r>
              <a:rPr lang="en-US" sz="2100" dirty="0" smtClean="0">
                <a:latin typeface="Courier New" pitchFamily="49" charset="0"/>
              </a:rPr>
              <a:t>statement </a:t>
            </a:r>
            <a:r>
              <a:rPr lang="en-US" sz="2100" dirty="0">
                <a:latin typeface="Courier New" pitchFamily="49" charset="0"/>
              </a:rPr>
              <a:t>or block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latin typeface="Courier New" pitchFamily="49" charset="0"/>
              </a:rPr>
              <a:t>	</a:t>
            </a:r>
            <a:r>
              <a:rPr lang="en-US" sz="2100" dirty="0" smtClean="0">
                <a:latin typeface="Courier New" pitchFamily="49" charset="0"/>
              </a:rPr>
              <a:t>}</a:t>
            </a:r>
            <a:endParaRPr lang="en-US" sz="2100" dirty="0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6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Boolean Expression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Relational Operator</a:t>
            </a:r>
          </a:p>
          <a:p>
            <a:pPr marL="118872" indent="0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16474"/>
              </p:ext>
            </p:extLst>
          </p:nvPr>
        </p:nvGraphicFramePr>
        <p:xfrm>
          <a:off x="1691680" y="2780928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Operator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Contoh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Nilai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&gt;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4 &gt; 4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False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&gt;=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7 &gt;= 1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True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&lt;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9 &lt; 8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False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&lt;=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0 &lt;=</a:t>
                      </a:r>
                      <a:r>
                        <a:rPr lang="id-ID" sz="2400" baseline="0" dirty="0" smtClean="0">
                          <a:latin typeface="+mj-lt"/>
                        </a:rPr>
                        <a:t> 0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True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==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13</a:t>
                      </a:r>
                      <a:r>
                        <a:rPr lang="id-ID" sz="2400" baseline="0" dirty="0" smtClean="0">
                          <a:latin typeface="+mj-lt"/>
                        </a:rPr>
                        <a:t> == 13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True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!=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1 != 1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False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9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Boolean Expression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Logical Operator</a:t>
            </a:r>
          </a:p>
          <a:p>
            <a:pPr marL="118872" indent="0">
              <a:buNone/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64664"/>
              </p:ext>
            </p:extLst>
          </p:nvPr>
        </p:nvGraphicFramePr>
        <p:xfrm>
          <a:off x="683569" y="2924944"/>
          <a:ext cx="77048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160240"/>
                <a:gridCol w="3528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Operator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Simbol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Contoh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AND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&amp;&amp;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1 &lt; 2 &amp;&amp; 6 &gt;</a:t>
                      </a:r>
                      <a:r>
                        <a:rPr lang="id-ID" sz="2400" baseline="0" dirty="0" smtClean="0">
                          <a:latin typeface="+mj-lt"/>
                        </a:rPr>
                        <a:t> 9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OR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||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6 &gt; 9 || 7 == 6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NOT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!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!(5</a:t>
                      </a:r>
                      <a:r>
                        <a:rPr lang="id-ID" sz="2400" baseline="0" dirty="0" smtClean="0">
                          <a:latin typeface="+mj-lt"/>
                        </a:rPr>
                        <a:t> == 6</a:t>
                      </a:r>
                      <a:r>
                        <a:rPr lang="id-ID" sz="2400" dirty="0" smtClean="0">
                          <a:latin typeface="+mj-lt"/>
                        </a:rPr>
                        <a:t>)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916016"/>
          </a:xfrm>
        </p:spPr>
        <p:txBody>
          <a:bodyPr/>
          <a:lstStyle/>
          <a:p>
            <a:r>
              <a:rPr lang="id-ID" dirty="0" smtClean="0"/>
              <a:t>Tabel Kebenaran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AND</a:t>
            </a:r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48620"/>
              </p:ext>
            </p:extLst>
          </p:nvPr>
        </p:nvGraphicFramePr>
        <p:xfrm>
          <a:off x="683568" y="2132856"/>
          <a:ext cx="77048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/>
                <a:gridCol w="2568285"/>
                <a:gridCol w="2568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AND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True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False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True</a:t>
                      </a:r>
                      <a:endParaRPr lang="id-ID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False</a:t>
                      </a:r>
                      <a:endParaRPr lang="id-ID" sz="2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22630"/>
              </p:ext>
            </p:extLst>
          </p:nvPr>
        </p:nvGraphicFramePr>
        <p:xfrm>
          <a:off x="683568" y="3645024"/>
          <a:ext cx="77048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/>
                <a:gridCol w="2568285"/>
                <a:gridCol w="25682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OR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True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False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id-ID" sz="2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True</a:t>
                      </a:r>
                      <a:endParaRPr kumimoji="0" lang="id-ID" sz="2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id-ID" sz="2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False</a:t>
                      </a:r>
                      <a:endParaRPr kumimoji="0" lang="id-ID" sz="24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66567"/>
              </p:ext>
            </p:extLst>
          </p:nvPr>
        </p:nvGraphicFramePr>
        <p:xfrm>
          <a:off x="3275856" y="5157192"/>
          <a:ext cx="513657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/>
                <a:gridCol w="25682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NOT</a:t>
                      </a:r>
                      <a:endParaRPr lang="id-ID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True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False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latin typeface="+mj-lt"/>
                        </a:rPr>
                        <a:t>T</a:t>
                      </a:r>
                      <a:endParaRPr lang="id-ID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2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Pemilihan - SWITCH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</a:pPr>
            <a:r>
              <a:rPr lang="en-US" sz="2400" dirty="0"/>
              <a:t>Syntax </a:t>
            </a:r>
            <a:r>
              <a:rPr lang="en-US" sz="2400" dirty="0">
                <a:latin typeface="Courier New" pitchFamily="49" charset="0"/>
              </a:rPr>
              <a:t>switch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switch </a:t>
            </a:r>
            <a:r>
              <a:rPr lang="en-US" sz="2000" dirty="0" smtClean="0">
                <a:latin typeface="Courier New" pitchFamily="49" charset="0"/>
              </a:rPr>
              <a:t>(expression) </a:t>
            </a:r>
            <a:r>
              <a:rPr lang="en-US" sz="2000" dirty="0">
                <a:latin typeface="Courier New" pitchFamily="49" charset="0"/>
              </a:rPr>
              <a:t>{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case </a:t>
            </a:r>
            <a:r>
              <a:rPr lang="id-ID" sz="2000" dirty="0" smtClean="0">
                <a:latin typeface="Courier New" pitchFamily="49" charset="0"/>
              </a:rPr>
              <a:t>value</a:t>
            </a:r>
            <a:r>
              <a:rPr lang="en-US" sz="2000" dirty="0" smtClean="0">
                <a:latin typeface="Courier New" pitchFamily="49" charset="0"/>
              </a:rPr>
              <a:t> :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case </a:t>
            </a:r>
            <a:r>
              <a:rPr lang="id-ID" sz="2000" dirty="0" smtClean="0">
                <a:latin typeface="Courier New" pitchFamily="49" charset="0"/>
              </a:rPr>
              <a:t>value</a:t>
            </a:r>
            <a:r>
              <a:rPr lang="en-US" sz="2000" dirty="0" smtClean="0">
                <a:latin typeface="Courier New" pitchFamily="49" charset="0"/>
              </a:rPr>
              <a:t> :</a:t>
            </a:r>
            <a:endParaRPr lang="en-US" sz="2000" dirty="0">
              <a:latin typeface="Courier New" pitchFamily="49" charset="0"/>
            </a:endParaRP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default 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statements;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		break;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687</TotalTime>
  <Words>454</Words>
  <Application>Microsoft Office PowerPoint</Application>
  <PresentationFormat>On-screen Show (4:3)</PresentationFormat>
  <Paragraphs>313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Control Structure</vt:lpstr>
      <vt:lpstr>Outline</vt:lpstr>
      <vt:lpstr>Overview</vt:lpstr>
      <vt:lpstr>Pemilihan</vt:lpstr>
      <vt:lpstr>Pemilihan - IF</vt:lpstr>
      <vt:lpstr>Boolean Expression</vt:lpstr>
      <vt:lpstr>Boolean Expression</vt:lpstr>
      <vt:lpstr>Boolean Expression</vt:lpstr>
      <vt:lpstr>Pemilihan - SWITCH</vt:lpstr>
      <vt:lpstr>Pemilihan - SWITCH</vt:lpstr>
      <vt:lpstr>Looping Statements</vt:lpstr>
      <vt:lpstr>Looping Statements</vt:lpstr>
      <vt:lpstr>Looping Statements</vt:lpstr>
      <vt:lpstr>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 (IF)</dc:title>
  <dc:creator>Andika Sundawijaya</dc:creator>
  <cp:lastModifiedBy>Andika Sundawijaya</cp:lastModifiedBy>
  <cp:revision>30</cp:revision>
  <dcterms:created xsi:type="dcterms:W3CDTF">2015-09-13T17:10:08Z</dcterms:created>
  <dcterms:modified xsi:type="dcterms:W3CDTF">2015-09-15T04:46:07Z</dcterms:modified>
</cp:coreProperties>
</file>