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76" r:id="rId2"/>
    <p:sldId id="278" r:id="rId3"/>
    <p:sldId id="279" r:id="rId4"/>
    <p:sldId id="280" r:id="rId5"/>
    <p:sldId id="281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3" r:id="rId25"/>
    <p:sldId id="28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F462-0E7E-471A-AA3D-427283C7B4C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CA41-A86B-4714-998F-9CF25E58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E8679-EA98-4509-85AA-61E3B47F610F}" type="slidenum">
              <a:rPr lang="en-US"/>
              <a:pPr/>
              <a:t>3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10089-154B-4C04-BD66-38B5E508DF19}" type="slidenum">
              <a:rPr lang="en-US"/>
              <a:pPr/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AB143-296D-4ACA-8F73-1F29D3A1C8AB}" type="slidenum">
              <a:rPr lang="en-US"/>
              <a:pPr/>
              <a:t>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1A710-7353-4056-B94D-F28724F466A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6D3F067-F60F-4143-B5F6-ADF850A462E2}" type="datetime1">
              <a:rPr lang="en-US" smtClean="0"/>
              <a:t>10/3/2012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24" descr="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794656" y="4129447"/>
            <a:ext cx="557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 smtClean="0"/>
              <a:t>Interaksi Antar </a:t>
            </a:r>
            <a:r>
              <a:rPr lang="id-ID" sz="4800" dirty="0" smtClean="0"/>
              <a:t>Objek</a:t>
            </a:r>
            <a:endParaRPr lang="id-ID" sz="4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16016" y="4995568"/>
            <a:ext cx="364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Pemrograman Berorientasi Objek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79C1-46F8-4E7A-8D7C-4CC4542D5951}" type="datetime1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B30-C0A7-4D9F-A3FB-3EEB7B00F84E}" type="datetime1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FE7FC360-54E8-46F6-83A2-1CDA5828704A}" type="datetime1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340A50-E800-44B2-9E93-C8E741BAA6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DBD-4F06-4E8C-A8F2-04D06BCCF355}" type="datetime1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8EACAAA-7E81-44AF-9FA6-6C0155356358}" type="datetime1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501-CC9E-46AD-A472-C168C0F046AC}" type="datetime1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00F-AF19-4166-A737-661CDD705A1C}" type="datetime1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78FA-00D1-4443-B80F-6E8A131D06F2}" type="datetime1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3073-3488-4EA2-A559-8012C5BC956E}" type="datetime1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24C-61A7-4F00-A954-1FACBAA53955}" type="datetime1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3BCC-92A1-4127-AEFE-A662E33F0457}" type="datetime1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AEBC7-3ED1-42D6-9C68-9784AC201A9F}" type="datetime1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CBDA6C-D897-4DD7-92AC-BB233B91FE7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Review/1/Televisi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sundawijay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41696" y="6355080"/>
            <a:ext cx="3474720" cy="365760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(1) - Asosiasi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038600"/>
            <a:ext cx="8229600" cy="21304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400" b="1">
                <a:solidFill>
                  <a:srgbClr val="00CC99"/>
                </a:solidFill>
              </a:rPr>
              <a:t>PulseCounter</a:t>
            </a:r>
            <a:r>
              <a:rPr lang="sv-SE" sz="2400"/>
              <a:t> adalah kelas yang berfungsi </a:t>
            </a:r>
            <a:r>
              <a:rPr lang="sv-SE" sz="2400">
                <a:solidFill>
                  <a:srgbClr val="0099CC"/>
                </a:solidFill>
              </a:rPr>
              <a:t>menghitung besarnya pulsa</a:t>
            </a:r>
            <a:r>
              <a:rPr lang="sv-SE" sz="2400"/>
              <a:t> penggunaan telepon.</a:t>
            </a:r>
          </a:p>
          <a:p>
            <a:pPr>
              <a:spcBef>
                <a:spcPct val="50000"/>
              </a:spcBef>
            </a:pPr>
            <a:r>
              <a:rPr lang="sv-SE" sz="2400" b="1">
                <a:solidFill>
                  <a:srgbClr val="00CC99"/>
                </a:solidFill>
              </a:rPr>
              <a:t>Clock</a:t>
            </a:r>
            <a:r>
              <a:rPr lang="sv-SE" sz="2400"/>
              <a:t> adalah kelas yang </a:t>
            </a:r>
            <a:r>
              <a:rPr lang="sv-SE" sz="2400">
                <a:solidFill>
                  <a:srgbClr val="0099CC"/>
                </a:solidFill>
              </a:rPr>
              <a:t>menyimpan data waktu (jam)</a:t>
            </a:r>
            <a:r>
              <a:rPr lang="sv-SE" sz="2400"/>
              <a:t> penggunaan telepon.</a:t>
            </a:r>
            <a:endParaRPr lang="en-US" sz="2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1619250"/>
            <a:ext cx="4743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(2) - Agregasi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6638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400" b="1">
                <a:solidFill>
                  <a:srgbClr val="00CC99"/>
                </a:solidFill>
              </a:rPr>
              <a:t>Satu jurusan</a:t>
            </a:r>
            <a:r>
              <a:rPr lang="sv-SE" sz="2400"/>
              <a:t> mempunyai </a:t>
            </a:r>
            <a:r>
              <a:rPr lang="sv-SE" sz="2400" b="1">
                <a:solidFill>
                  <a:srgbClr val="00CC99"/>
                </a:solidFill>
              </a:rPr>
              <a:t>beberapa mahasiswa</a:t>
            </a:r>
            <a:r>
              <a:rPr lang="sv-SE" sz="2400"/>
              <a:t>, dan </a:t>
            </a:r>
            <a:r>
              <a:rPr lang="sv-SE" sz="2400" b="1">
                <a:solidFill>
                  <a:srgbClr val="FF9900"/>
                </a:solidFill>
              </a:rPr>
              <a:t>setiap mahasiswa</a:t>
            </a:r>
            <a:r>
              <a:rPr lang="sv-SE" sz="2400"/>
              <a:t> tercatat di </a:t>
            </a:r>
            <a:r>
              <a:rPr lang="sv-SE" sz="2400" b="1">
                <a:solidFill>
                  <a:srgbClr val="FF9900"/>
                </a:solidFill>
              </a:rPr>
              <a:t>satu jurusan</a:t>
            </a:r>
            <a:r>
              <a:rPr lang="sv-SE" sz="2400"/>
              <a:t>.</a:t>
            </a:r>
          </a:p>
          <a:p>
            <a:pPr>
              <a:spcBef>
                <a:spcPct val="50000"/>
              </a:spcBef>
            </a:pPr>
            <a:r>
              <a:rPr lang="sv-SE" sz="2400"/>
              <a:t>Objek-objek dari kelas </a:t>
            </a:r>
            <a:r>
              <a:rPr lang="sv-SE" sz="2400" b="1">
                <a:solidFill>
                  <a:srgbClr val="0099CC"/>
                </a:solidFill>
              </a:rPr>
              <a:t>Mahasiswa</a:t>
            </a:r>
            <a:r>
              <a:rPr lang="sv-SE" sz="2400"/>
              <a:t> merupakan </a:t>
            </a:r>
            <a:r>
              <a:rPr lang="sv-SE" sz="2400" b="1">
                <a:solidFill>
                  <a:srgbClr val="FF0066"/>
                </a:solidFill>
              </a:rPr>
              <a:t>bagian dari</a:t>
            </a:r>
            <a:r>
              <a:rPr lang="sv-SE" sz="2400"/>
              <a:t> objek-objek kelas </a:t>
            </a:r>
            <a:r>
              <a:rPr lang="sv-SE" sz="2400" b="1">
                <a:solidFill>
                  <a:srgbClr val="0099CC"/>
                </a:solidFill>
              </a:rPr>
              <a:t>Jurusan</a:t>
            </a:r>
            <a:r>
              <a:rPr lang="sv-SE" sz="2400"/>
              <a:t>, tetapi masing-masing objek-objek dari kelas tersebut pun </a:t>
            </a:r>
            <a:r>
              <a:rPr lang="sv-SE" sz="2400" b="1">
                <a:solidFill>
                  <a:srgbClr val="99CC00"/>
                </a:solidFill>
              </a:rPr>
              <a:t>dapat diciptakan sendiri-sendiri</a:t>
            </a:r>
            <a:r>
              <a:rPr lang="sv-SE" sz="2400"/>
              <a:t>.</a:t>
            </a:r>
            <a:endParaRPr lang="en-US" sz="240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48481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(3) - Komposisi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4191000"/>
            <a:ext cx="8394700" cy="2054225"/>
          </a:xfrm>
          <a:noFill/>
        </p:spPr>
        <p:txBody>
          <a:bodyPr anchor="ctr"/>
          <a:lstStyle/>
          <a:p>
            <a:r>
              <a:rPr lang="sv-SE" sz="2000"/>
              <a:t>Sebuah komputer </a:t>
            </a:r>
            <a:r>
              <a:rPr lang="sv-SE" sz="2000" b="1">
                <a:solidFill>
                  <a:srgbClr val="FF0066"/>
                </a:solidFill>
              </a:rPr>
              <a:t>tersusun dari</a:t>
            </a:r>
            <a:r>
              <a:rPr lang="sv-SE" sz="2000"/>
              <a:t> CPU, monitor, dan printer.</a:t>
            </a:r>
          </a:p>
          <a:p>
            <a:r>
              <a:rPr lang="sv-SE" sz="2000"/>
              <a:t>Kelas Komputer merupakan </a:t>
            </a:r>
            <a:r>
              <a:rPr lang="sv-SE" sz="2000" b="1">
                <a:solidFill>
                  <a:srgbClr val="00CC99"/>
                </a:solidFill>
              </a:rPr>
              <a:t>komposisi dari</a:t>
            </a:r>
            <a:r>
              <a:rPr lang="sv-SE" sz="2000"/>
              <a:t> kelas CPU, Monitor, dan Printer.</a:t>
            </a:r>
          </a:p>
          <a:p>
            <a:r>
              <a:rPr lang="sv-SE" sz="2000"/>
              <a:t>Objek-objek dari kelas CPU, Monitor, dan Printer </a:t>
            </a:r>
            <a:r>
              <a:rPr lang="sv-SE" sz="2000" b="1">
                <a:solidFill>
                  <a:srgbClr val="0099CC"/>
                </a:solidFill>
              </a:rPr>
              <a:t>baru dapat diciptakan</a:t>
            </a:r>
            <a:r>
              <a:rPr lang="sv-SE" sz="2000"/>
              <a:t> jika objek-objek dari kelas Komputer </a:t>
            </a:r>
            <a:r>
              <a:rPr lang="sv-SE" sz="2000" b="1">
                <a:solidFill>
                  <a:srgbClr val="99CC00"/>
                </a:solidFill>
              </a:rPr>
              <a:t>sudah diciptakan lebih dahulu</a:t>
            </a:r>
            <a:r>
              <a:rPr lang="sv-SE" sz="2000"/>
              <a:t>.</a:t>
            </a:r>
            <a:endParaRPr lang="en-US" sz="200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1295400"/>
            <a:ext cx="4214812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(4) - Asosiasi &amp; Agregasi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4572000" cy="4799013"/>
          </a:xfrm>
          <a:noFill/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99CC"/>
                </a:solidFill>
              </a:rPr>
              <a:t>Mengolah</a:t>
            </a:r>
            <a:r>
              <a:rPr lang="en-US" sz="2000" b="1" dirty="0">
                <a:solidFill>
                  <a:srgbClr val="0099CC"/>
                </a:solidFill>
              </a:rPr>
              <a:t> array</a:t>
            </a:r>
            <a:r>
              <a:rPr lang="en-US" sz="2000" dirty="0"/>
              <a:t> yang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b="1" dirty="0" err="1">
                <a:solidFill>
                  <a:srgbClr val="FF0066"/>
                </a:solidFill>
              </a:rPr>
              <a:t>segi</a:t>
            </a:r>
            <a:r>
              <a:rPr lang="en-US" sz="2000" b="1" dirty="0">
                <a:solidFill>
                  <a:srgbClr val="FF0066"/>
                </a:solidFill>
              </a:rPr>
              <a:t> </a:t>
            </a:r>
            <a:r>
              <a:rPr lang="en-US" sz="2000" b="1" dirty="0" err="1">
                <a:solidFill>
                  <a:srgbClr val="FF0066"/>
                </a:solidFill>
              </a:rPr>
              <a:t>empat</a:t>
            </a:r>
            <a:r>
              <a:rPr lang="en-US" sz="2000" dirty="0"/>
              <a:t> </a:t>
            </a:r>
            <a:endParaRPr lang="id-ID" sz="2000" dirty="0" smtClean="0"/>
          </a:p>
          <a:p>
            <a:pPr lvl="1"/>
            <a:r>
              <a:rPr lang="en-US" sz="1500" dirty="0" smtClean="0"/>
              <a:t>Create </a:t>
            </a:r>
            <a:r>
              <a:rPr lang="en-US" sz="1500" dirty="0"/>
              <a:t>array </a:t>
            </a:r>
            <a:r>
              <a:rPr lang="en-US" sz="1500" dirty="0" err="1"/>
              <a:t>kosong</a:t>
            </a:r>
            <a:endParaRPr lang="en-US" sz="1500" dirty="0"/>
          </a:p>
          <a:p>
            <a:pPr lvl="1"/>
            <a:r>
              <a:rPr lang="en-US" sz="1800" dirty="0"/>
              <a:t>Add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terakhir</a:t>
            </a:r>
            <a:endParaRPr lang="en-US" sz="1800" dirty="0"/>
          </a:p>
          <a:p>
            <a:pPr lvl="1"/>
            <a:r>
              <a:rPr lang="en-US" sz="1800" dirty="0"/>
              <a:t>Delete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terakhir</a:t>
            </a:r>
            <a:endParaRPr lang="en-US" sz="1800" dirty="0"/>
          </a:p>
          <a:p>
            <a:pPr lvl="1"/>
            <a:r>
              <a:rPr lang="en-US" sz="1800" dirty="0"/>
              <a:t>Display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endParaRPr lang="en-US" sz="1800" dirty="0"/>
          </a:p>
          <a:p>
            <a:pPr lvl="1"/>
            <a:r>
              <a:rPr lang="en-US" sz="1800" dirty="0"/>
              <a:t>Search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2000" dirty="0"/>
              <a:t>Proses </a:t>
            </a:r>
            <a:r>
              <a:rPr lang="en-US" sz="2000" dirty="0" err="1"/>
              <a:t>pengolahan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CC99"/>
                </a:solidFill>
              </a:rPr>
              <a:t>dipilih</a:t>
            </a:r>
            <a:r>
              <a:rPr lang="en-US" sz="2000" b="1" dirty="0">
                <a:solidFill>
                  <a:srgbClr val="00CC99"/>
                </a:solidFill>
              </a:rPr>
              <a:t> </a:t>
            </a:r>
            <a:r>
              <a:rPr lang="en-US" sz="2000" b="1" dirty="0" err="1">
                <a:solidFill>
                  <a:srgbClr val="00CC99"/>
                </a:solidFill>
              </a:rPr>
              <a:t>melalui</a:t>
            </a:r>
            <a:r>
              <a:rPr lang="en-US" sz="2000" b="1" dirty="0">
                <a:solidFill>
                  <a:srgbClr val="00CC99"/>
                </a:solidFill>
              </a:rPr>
              <a:t> </a:t>
            </a:r>
            <a:r>
              <a:rPr lang="en-US" sz="2000" b="1" dirty="0" err="1">
                <a:solidFill>
                  <a:srgbClr val="00CC99"/>
                </a:solidFill>
              </a:rPr>
              <a:t>suatu</a:t>
            </a:r>
            <a:r>
              <a:rPr lang="en-US" sz="2000" b="1" dirty="0">
                <a:solidFill>
                  <a:srgbClr val="00CC99"/>
                </a:solidFill>
              </a:rPr>
              <a:t> menu</a:t>
            </a:r>
            <a:r>
              <a:rPr lang="en-US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FF9900"/>
                </a:solidFill>
              </a:rPr>
              <a:t>Nilai</a:t>
            </a:r>
            <a:r>
              <a:rPr lang="en-US" sz="2000" b="1" dirty="0">
                <a:solidFill>
                  <a:srgbClr val="FF9900"/>
                </a:solidFill>
              </a:rPr>
              <a:t> </a:t>
            </a:r>
            <a:r>
              <a:rPr lang="en-US" sz="2000" b="1" dirty="0" err="1">
                <a:solidFill>
                  <a:srgbClr val="FF9900"/>
                </a:solidFill>
              </a:rPr>
              <a:t>atribut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99CC00"/>
                </a:solidFill>
              </a:rPr>
              <a:t>dibaca</a:t>
            </a:r>
            <a:r>
              <a:rPr lang="en-US" sz="2000" b="1" dirty="0">
                <a:solidFill>
                  <a:srgbClr val="99CC00"/>
                </a:solidFill>
              </a:rPr>
              <a:t> </a:t>
            </a:r>
            <a:r>
              <a:rPr lang="en-US" sz="2000" b="1" dirty="0" err="1">
                <a:solidFill>
                  <a:srgbClr val="99CC00"/>
                </a:solidFill>
              </a:rPr>
              <a:t>melalui</a:t>
            </a:r>
            <a:r>
              <a:rPr lang="en-US" sz="2000" b="1" dirty="0">
                <a:solidFill>
                  <a:srgbClr val="99CC00"/>
                </a:solidFill>
              </a:rPr>
              <a:t> keyboard</a:t>
            </a:r>
            <a:r>
              <a:rPr lang="en-US" sz="2000" dirty="0"/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050" y="2178050"/>
            <a:ext cx="361315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953000" y="13716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05400" y="14478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Class Diagram: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867400" y="3276600"/>
            <a:ext cx="0" cy="14478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867400" y="4724400"/>
            <a:ext cx="1752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172200" y="43434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create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486400" y="335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1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010400" y="4800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1..*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8" name="Rectangle 3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/>
              <a:t>Struktur Data Logis dan Cara Deklarasi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175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5029200" y="1371600"/>
            <a:ext cx="3886200" cy="5029200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99CC"/>
                </a:solidFill>
                <a:latin typeface="Trebuchet MS" pitchFamily="34" charset="0"/>
              </a:rPr>
              <a:t>// Deklarasi atribut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66"/>
                </a:solidFill>
                <a:latin typeface="Trebuchet MS" pitchFamily="34" charset="0"/>
              </a:rPr>
              <a:t>SegiEmpat A[];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int ptrElmt;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int n;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Trebuchet MS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Trebuchet MS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99CC"/>
                </a:solidFill>
                <a:latin typeface="Trebuchet MS" pitchFamily="34" charset="0"/>
              </a:rPr>
              <a:t>// Create array kosong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public void createArray()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  </a:t>
            </a:r>
            <a:r>
              <a:rPr lang="en-US" sz="1800" b="1">
                <a:solidFill>
                  <a:srgbClr val="FF0066"/>
                </a:solidFill>
                <a:latin typeface="Trebuchet MS" pitchFamily="34" charset="0"/>
              </a:rPr>
              <a:t>A = new SegiEmpat[n];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  ptrElmt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Trebuchet MS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99CC"/>
                </a:solidFill>
                <a:latin typeface="Trebuchet MS" pitchFamily="34" charset="0"/>
              </a:rPr>
              <a:t>// Add elemen array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public void addElmt(</a:t>
            </a:r>
            <a:r>
              <a:rPr lang="en-US" sz="1800" b="1">
                <a:solidFill>
                  <a:srgbClr val="FF0066"/>
                </a:solidFill>
                <a:latin typeface="Trebuchet MS" pitchFamily="34" charset="0"/>
              </a:rPr>
              <a:t>SegiEmpat s</a:t>
            </a:r>
            <a:r>
              <a:rPr lang="en-US" sz="1800">
                <a:latin typeface="Trebuchet MS" pitchFamily="34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  ptrElmt++;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  A[ptrElmt] =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Trebuchet MS" pitchFamily="34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2743200"/>
            <a:ext cx="6096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447800" y="3124200"/>
            <a:ext cx="6096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447800" y="3505200"/>
            <a:ext cx="609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447800" y="3886200"/>
            <a:ext cx="6096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447800" y="4648200"/>
            <a:ext cx="609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429000" y="1447800"/>
            <a:ext cx="12192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663300"/>
                </a:solidFill>
                <a:latin typeface="Trebuchet MS" pitchFamily="34" charset="0"/>
              </a:rPr>
              <a:t>SegiEmpat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429000" y="17526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429000" y="21336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429000" y="2743200"/>
            <a:ext cx="12192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663300"/>
                </a:solidFill>
                <a:latin typeface="Trebuchet MS" pitchFamily="34" charset="0"/>
              </a:rPr>
              <a:t>SegiEmpat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429000" y="30480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429000" y="34290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1752600" y="1981200"/>
            <a:ext cx="1676400" cy="60960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1752600" y="2895600"/>
            <a:ext cx="1676400" cy="30480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990600" y="2362200"/>
            <a:ext cx="457200" cy="38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808080"/>
                </a:solidFill>
                <a:latin typeface="Trebuchet MS" pitchFamily="34" charset="0"/>
              </a:rPr>
              <a:t>0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90600" y="2743200"/>
            <a:ext cx="457200" cy="38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80808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90600" y="3124200"/>
            <a:ext cx="457200" cy="38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80808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90600" y="3505200"/>
            <a:ext cx="457200" cy="38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80808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990600" y="3886200"/>
            <a:ext cx="457200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990600" y="4648200"/>
            <a:ext cx="457200" cy="38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600">
                <a:solidFill>
                  <a:srgbClr val="808080"/>
                </a:solidFill>
                <a:latin typeface="Trebuchet MS" pitchFamily="34" charset="0"/>
              </a:rPr>
              <a:t>n-1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3429000" y="4038600"/>
            <a:ext cx="12192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663300"/>
                </a:solidFill>
                <a:latin typeface="Trebuchet MS" pitchFamily="34" charset="0"/>
              </a:rPr>
              <a:t>SegiEmpat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3429000" y="43434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429000" y="4724400"/>
            <a:ext cx="1219200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1752600" y="3352800"/>
            <a:ext cx="1676400" cy="106680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1447800" y="1919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228600" y="3352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228600" y="2895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CC99"/>
                </a:solidFill>
                <a:latin typeface="Trebuchet MS" pitchFamily="34" charset="0"/>
              </a:rPr>
              <a:t>ptrElmt</a:t>
            </a:r>
          </a:p>
        </p:txBody>
      </p:sp>
      <p:sp>
        <p:nvSpPr>
          <p:cNvPr id="6176" name="AutoShape 32"/>
          <p:cNvSpPr>
            <a:spLocks noChangeArrowheads="1"/>
          </p:cNvSpPr>
          <p:nvPr/>
        </p:nvSpPr>
        <p:spPr bwMode="auto">
          <a:xfrm>
            <a:off x="609600" y="5486400"/>
            <a:ext cx="2819400" cy="990600"/>
          </a:xfrm>
          <a:prstGeom prst="wedgeRectCallout">
            <a:avLst>
              <a:gd name="adj1" fmla="val 71338"/>
              <a:gd name="adj2" fmla="val -146634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600">
                <a:latin typeface="Trebuchet MS" pitchFamily="34" charset="0"/>
              </a:rPr>
              <a:t>diakses melalui ekspresi:</a:t>
            </a:r>
          </a:p>
          <a:p>
            <a:pPr algn="ctr"/>
            <a:r>
              <a:rPr lang="en-US" sz="1600" b="1">
                <a:solidFill>
                  <a:srgbClr val="993300"/>
                </a:solidFill>
                <a:latin typeface="Trebuchet MS" pitchFamily="34" charset="0"/>
              </a:rPr>
              <a:t>A[indeks].namaAtribut</a:t>
            </a:r>
          </a:p>
          <a:p>
            <a:pPr algn="ctr"/>
            <a:r>
              <a:rPr lang="en-US" sz="1600" b="1">
                <a:solidFill>
                  <a:srgbClr val="993300"/>
                </a:solidFill>
                <a:latin typeface="Trebuchet MS" pitchFamily="34" charset="0"/>
              </a:rPr>
              <a:t>A[indeks].namaMethod()</a:t>
            </a:r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>
            <a:off x="4876800" y="1371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Desain - Sequence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724400" y="1905000"/>
            <a:ext cx="1219200" cy="4572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663300"/>
                </a:solidFill>
                <a:latin typeface="Trebuchet MS" pitchFamily="34" charset="0"/>
              </a:rPr>
              <a:t>:</a:t>
            </a:r>
            <a:r>
              <a:rPr lang="en-US" sz="1400" b="1" u="sng">
                <a:solidFill>
                  <a:srgbClr val="663300"/>
                </a:solidFill>
                <a:latin typeface="Trebuchet MS" pitchFamily="34" charset="0"/>
              </a:rPr>
              <a:t>Array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2438400" y="1905000"/>
            <a:ext cx="1219200" cy="4572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663300"/>
                </a:solidFill>
                <a:latin typeface="Trebuchet MS" pitchFamily="34" charset="0"/>
              </a:rPr>
              <a:t>:</a:t>
            </a:r>
            <a:r>
              <a:rPr lang="en-US" sz="1400" b="1" u="sng">
                <a:solidFill>
                  <a:srgbClr val="663300"/>
                </a:solidFill>
                <a:latin typeface="Trebuchet MS" pitchFamily="34" charset="0"/>
              </a:rPr>
              <a:t>DriverArray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010400" y="1905000"/>
            <a:ext cx="1219200" cy="4572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663300"/>
                </a:solidFill>
                <a:latin typeface="Trebuchet MS" pitchFamily="34" charset="0"/>
              </a:rPr>
              <a:t>:</a:t>
            </a:r>
            <a:r>
              <a:rPr lang="en-US" sz="1400" b="1" u="sng">
                <a:solidFill>
                  <a:srgbClr val="663300"/>
                </a:solidFill>
                <a:latin typeface="Trebuchet MS" pitchFamily="34" charset="0"/>
              </a:rPr>
              <a:t>SegiEmpat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3048000" y="2362200"/>
            <a:ext cx="0" cy="381000"/>
          </a:xfrm>
          <a:prstGeom prst="line">
            <a:avLst/>
          </a:prstGeom>
          <a:noFill/>
          <a:ln w="19050">
            <a:solidFill>
              <a:srgbClr val="66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2971800" y="2743200"/>
            <a:ext cx="152400" cy="37338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334000" y="2362200"/>
            <a:ext cx="0" cy="533400"/>
          </a:xfrm>
          <a:prstGeom prst="line">
            <a:avLst/>
          </a:prstGeom>
          <a:noFill/>
          <a:ln w="19050">
            <a:solidFill>
              <a:srgbClr val="66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257800" y="2895600"/>
            <a:ext cx="152400" cy="34290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7696200" y="2362200"/>
            <a:ext cx="0" cy="2590800"/>
          </a:xfrm>
          <a:prstGeom prst="line">
            <a:avLst/>
          </a:prstGeom>
          <a:noFill/>
          <a:ln w="19050">
            <a:solidFill>
              <a:srgbClr val="66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7620000" y="4495800"/>
            <a:ext cx="152400" cy="144780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3124200" y="3048000"/>
            <a:ext cx="2133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3200400" y="26670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a = new Array()</a:t>
            </a: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3124200" y="4800600"/>
            <a:ext cx="4495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486400" y="4419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s = new SegiEmpat()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3124200" y="3505200"/>
            <a:ext cx="2133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3124200" y="3124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createArray()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3124200" y="3962400"/>
            <a:ext cx="685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3810000" y="3962400"/>
            <a:ext cx="0" cy="38100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H="1">
            <a:off x="3124200" y="4343400"/>
            <a:ext cx="685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3810000" y="3962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readElement()</a:t>
            </a:r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3124200" y="6172200"/>
            <a:ext cx="21336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200400" y="5791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addElmt(SegiEmpat s)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3124200" y="5715000"/>
            <a:ext cx="4495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5486400" y="5334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setLebar(float l)</a:t>
            </a:r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3124200" y="5257800"/>
            <a:ext cx="44958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5486400" y="4876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rebuchet MS" pitchFamily="34" charset="0"/>
              </a:rPr>
              <a:t>setPanjang(float p)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143000" y="2438400"/>
            <a:ext cx="381000" cy="762000"/>
            <a:chOff x="240" y="1056"/>
            <a:chExt cx="288" cy="528"/>
          </a:xfrm>
        </p:grpSpPr>
        <p:sp>
          <p:nvSpPr>
            <p:cNvPr id="8245" name="Oval 53"/>
            <p:cNvSpPr>
              <a:spLocks noChangeArrowheads="1"/>
            </p:cNvSpPr>
            <p:nvPr/>
          </p:nvSpPr>
          <p:spPr bwMode="auto">
            <a:xfrm>
              <a:off x="288" y="105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384" y="1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40" y="13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 flipH="1">
              <a:off x="288" y="144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384" y="144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685800" y="3216275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/>
            <a:r>
              <a:rPr lang="en-US" sz="1400">
                <a:latin typeface="Trebuchet MS" pitchFamily="34" charset="0"/>
              </a:rPr>
              <a:t>Pemakai</a:t>
            </a:r>
          </a:p>
          <a:p>
            <a:pPr algn="ctr"/>
            <a:r>
              <a:rPr lang="en-US" sz="1400">
                <a:latin typeface="Trebuchet MS" pitchFamily="34" charset="0"/>
              </a:rPr>
              <a:t>(dari use case)</a:t>
            </a:r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>
            <a:off x="1752600" y="2895600"/>
            <a:ext cx="1219200" cy="0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1371600" y="1279525"/>
            <a:ext cx="640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99CC"/>
                </a:solidFill>
              </a:rPr>
              <a:t>Use Case: Create and Add Elemen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Hasil Eksekusi - Menu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95438"/>
            <a:ext cx="86106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Hasil Eksekusi - Add Elemen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93850"/>
            <a:ext cx="8610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Contoh Hasil Eksekusi - Display Elemen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93850"/>
            <a:ext cx="8610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Next 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21508" name="Picture 4" descr="CMENO0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130550"/>
            <a:ext cx="3638550" cy="2660650"/>
          </a:xfrm>
          <a:prstGeom prst="rect">
            <a:avLst/>
          </a:prstGeom>
          <a:noFill/>
        </p:spPr>
      </p:pic>
      <p:pic>
        <p:nvPicPr>
          <p:cNvPr id="21509" name="Picture 5" descr="ques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280193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99CC"/>
                </a:solidFill>
              </a:rPr>
              <a:t>Questions ?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48200" y="22161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0066"/>
                </a:solidFill>
              </a:rPr>
              <a:t>As always… Tugas!!!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3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1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>
                <a:hlinkClick r:id="rId2" action="ppaction://hlinkfile"/>
              </a:rPr>
              <a:t>Televisi.java</a:t>
            </a:r>
            <a:endParaRPr lang="id-ID" sz="1800" dirty="0" smtClean="0"/>
          </a:p>
          <a:p>
            <a:r>
              <a:rPr lang="id-ID" sz="1800" dirty="0" smtClean="0">
                <a:hlinkClick r:id="rId2" action="ppaction://hlinkfile"/>
              </a:rPr>
              <a:t>MainTelevisi.java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2941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5250" indent="14288" algn="just"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3 </a:t>
            </a:r>
            <a:r>
              <a:rPr lang="en-US" dirty="0" err="1" smtClean="0"/>
              <a:t>orang</a:t>
            </a:r>
            <a:r>
              <a:rPr lang="en-US" dirty="0" smtClean="0"/>
              <a:t>.</a:t>
            </a:r>
          </a:p>
          <a:p>
            <a:pPr marL="95250" indent="14288"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Implementasikan</a:t>
            </a:r>
            <a:r>
              <a:rPr lang="en-US" dirty="0" smtClean="0"/>
              <a:t> 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menggunakan</a:t>
            </a:r>
            <a:r>
              <a:rPr lang="en-US" dirty="0" smtClean="0"/>
              <a:t> java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 smtClean="0"/>
          </a:p>
          <a:p>
            <a:pPr marL="95250" indent="14288" algn="just"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segiempat</a:t>
            </a:r>
            <a:endParaRPr lang="en-US" dirty="0" smtClean="0"/>
          </a:p>
        </p:txBody>
      </p: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00628" y="3429000"/>
            <a:ext cx="3613150" cy="3079750"/>
            <a:chOff x="1980" y="1215"/>
            <a:chExt cx="2276" cy="1940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80" y="1215"/>
              <a:ext cx="2276" cy="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73" y="1221"/>
              <a:ext cx="767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/>
                <a:t>Perusahaan</a:t>
              </a:r>
              <a:endParaRPr lang="en-US" sz="1600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473" y="1221"/>
              <a:ext cx="767" cy="192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3473" y="1413"/>
              <a:ext cx="767" cy="2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3473" y="1413"/>
              <a:ext cx="767" cy="240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3473" y="1653"/>
              <a:ext cx="767" cy="2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3473" y="1653"/>
              <a:ext cx="767" cy="240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3473" y="2468"/>
              <a:ext cx="767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err="1" smtClean="0"/>
                <a:t>Pegawai</a:t>
              </a:r>
              <a:endParaRPr lang="en-US" sz="1600" dirty="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3473" y="2468"/>
              <a:ext cx="767" cy="192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3558" y="2486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3473" y="2660"/>
              <a:ext cx="767" cy="239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3473" y="2660"/>
              <a:ext cx="767" cy="239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3473" y="2899"/>
              <a:ext cx="767" cy="2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473" y="2899"/>
              <a:ext cx="767" cy="240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781" y="1893"/>
              <a:ext cx="144" cy="23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119"/>
                </a:cxn>
                <a:cxn ang="0">
                  <a:pos x="72" y="239"/>
                </a:cxn>
                <a:cxn ang="0">
                  <a:pos x="144" y="119"/>
                </a:cxn>
                <a:cxn ang="0">
                  <a:pos x="72" y="0"/>
                </a:cxn>
              </a:cxnLst>
              <a:rect l="0" t="0" r="r" b="b"/>
              <a:pathLst>
                <a:path w="144" h="239">
                  <a:moveTo>
                    <a:pt x="72" y="0"/>
                  </a:moveTo>
                  <a:lnTo>
                    <a:pt x="0" y="119"/>
                  </a:lnTo>
                  <a:lnTo>
                    <a:pt x="72" y="239"/>
                  </a:lnTo>
                  <a:lnTo>
                    <a:pt x="144" y="1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781" y="1893"/>
              <a:ext cx="144" cy="23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119"/>
                </a:cxn>
                <a:cxn ang="0">
                  <a:pos x="72" y="239"/>
                </a:cxn>
                <a:cxn ang="0">
                  <a:pos x="144" y="119"/>
                </a:cxn>
                <a:cxn ang="0">
                  <a:pos x="72" y="0"/>
                </a:cxn>
              </a:cxnLst>
              <a:rect l="0" t="0" r="r" b="b"/>
              <a:pathLst>
                <a:path w="144" h="239">
                  <a:moveTo>
                    <a:pt x="72" y="0"/>
                  </a:moveTo>
                  <a:lnTo>
                    <a:pt x="0" y="119"/>
                  </a:lnTo>
                  <a:lnTo>
                    <a:pt x="72" y="239"/>
                  </a:lnTo>
                  <a:lnTo>
                    <a:pt x="144" y="119"/>
                  </a:lnTo>
                  <a:lnTo>
                    <a:pt x="72" y="0"/>
                  </a:lnTo>
                  <a:close/>
                </a:path>
              </a:pathLst>
            </a:custGeom>
            <a:noFill/>
            <a:ln w="13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3853" y="2132"/>
              <a:ext cx="1" cy="336"/>
            </a:xfrm>
            <a:prstGeom prst="line">
              <a:avLst/>
            </a:prstGeom>
            <a:noFill/>
            <a:ln w="13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3781" y="1893"/>
              <a:ext cx="144" cy="23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119"/>
                </a:cxn>
                <a:cxn ang="0">
                  <a:pos x="72" y="239"/>
                </a:cxn>
                <a:cxn ang="0">
                  <a:pos x="144" y="119"/>
                </a:cxn>
                <a:cxn ang="0">
                  <a:pos x="72" y="0"/>
                </a:cxn>
              </a:cxnLst>
              <a:rect l="0" t="0" r="r" b="b"/>
              <a:pathLst>
                <a:path w="144" h="239">
                  <a:moveTo>
                    <a:pt x="72" y="0"/>
                  </a:moveTo>
                  <a:lnTo>
                    <a:pt x="0" y="119"/>
                  </a:lnTo>
                  <a:lnTo>
                    <a:pt x="72" y="239"/>
                  </a:lnTo>
                  <a:lnTo>
                    <a:pt x="144" y="1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3781" y="1893"/>
              <a:ext cx="144" cy="23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119"/>
                </a:cxn>
                <a:cxn ang="0">
                  <a:pos x="72" y="239"/>
                </a:cxn>
                <a:cxn ang="0">
                  <a:pos x="144" y="119"/>
                </a:cxn>
                <a:cxn ang="0">
                  <a:pos x="72" y="0"/>
                </a:cxn>
              </a:cxnLst>
              <a:rect l="0" t="0" r="r" b="b"/>
              <a:pathLst>
                <a:path w="144" h="239">
                  <a:moveTo>
                    <a:pt x="72" y="0"/>
                  </a:moveTo>
                  <a:lnTo>
                    <a:pt x="0" y="119"/>
                  </a:lnTo>
                  <a:lnTo>
                    <a:pt x="72" y="239"/>
                  </a:lnTo>
                  <a:lnTo>
                    <a:pt x="144" y="119"/>
                  </a:lnTo>
                  <a:lnTo>
                    <a:pt x="72" y="0"/>
                  </a:lnTo>
                  <a:close/>
                </a:path>
              </a:pathLst>
            </a:custGeom>
            <a:noFill/>
            <a:ln w="13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853" y="2132"/>
              <a:ext cx="1" cy="336"/>
            </a:xfrm>
            <a:prstGeom prst="line">
              <a:avLst/>
            </a:prstGeom>
            <a:noFill/>
            <a:ln w="13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1986" y="1221"/>
              <a:ext cx="768" cy="19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/>
                <a:t>Main</a:t>
              </a:r>
              <a:endParaRPr lang="en-US" sz="1600" dirty="0"/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1986" y="1221"/>
              <a:ext cx="768" cy="192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986" y="1413"/>
              <a:ext cx="768" cy="2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1986" y="1413"/>
              <a:ext cx="768" cy="240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1986" y="1653"/>
              <a:ext cx="768" cy="2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1986" y="1653"/>
              <a:ext cx="768" cy="240"/>
            </a:xfrm>
            <a:prstGeom prst="rect">
              <a:avLst/>
            </a:prstGeom>
            <a:noFill/>
            <a:ln w="13">
              <a:solidFill>
                <a:srgbClr val="9966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2754" y="1511"/>
              <a:ext cx="714" cy="9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703" y="40"/>
                </a:cxn>
                <a:cxn ang="0">
                  <a:pos x="703" y="51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633" y="0"/>
                </a:cxn>
                <a:cxn ang="0">
                  <a:pos x="714" y="46"/>
                </a:cxn>
                <a:cxn ang="0">
                  <a:pos x="633" y="91"/>
                </a:cxn>
                <a:cxn ang="0">
                  <a:pos x="631" y="91"/>
                </a:cxn>
                <a:cxn ang="0">
                  <a:pos x="629" y="91"/>
                </a:cxn>
                <a:cxn ang="0">
                  <a:pos x="626" y="91"/>
                </a:cxn>
                <a:cxn ang="0">
                  <a:pos x="625" y="88"/>
                </a:cxn>
                <a:cxn ang="0">
                  <a:pos x="625" y="86"/>
                </a:cxn>
                <a:cxn ang="0">
                  <a:pos x="625" y="84"/>
                </a:cxn>
                <a:cxn ang="0">
                  <a:pos x="626" y="81"/>
                </a:cxn>
                <a:cxn ang="0">
                  <a:pos x="628" y="80"/>
                </a:cxn>
                <a:cxn ang="0">
                  <a:pos x="700" y="40"/>
                </a:cxn>
                <a:cxn ang="0">
                  <a:pos x="700" y="51"/>
                </a:cxn>
                <a:cxn ang="0">
                  <a:pos x="628" y="11"/>
                </a:cxn>
                <a:cxn ang="0">
                  <a:pos x="626" y="9"/>
                </a:cxn>
                <a:cxn ang="0">
                  <a:pos x="625" y="8"/>
                </a:cxn>
                <a:cxn ang="0">
                  <a:pos x="625" y="4"/>
                </a:cxn>
                <a:cxn ang="0">
                  <a:pos x="625" y="3"/>
                </a:cxn>
                <a:cxn ang="0">
                  <a:pos x="626" y="1"/>
                </a:cxn>
                <a:cxn ang="0">
                  <a:pos x="629" y="0"/>
                </a:cxn>
                <a:cxn ang="0">
                  <a:pos x="631" y="0"/>
                </a:cxn>
                <a:cxn ang="0">
                  <a:pos x="633" y="0"/>
                </a:cxn>
                <a:cxn ang="0">
                  <a:pos x="633" y="0"/>
                </a:cxn>
              </a:cxnLst>
              <a:rect l="0" t="0" r="r" b="b"/>
              <a:pathLst>
                <a:path w="714" h="91">
                  <a:moveTo>
                    <a:pt x="0" y="40"/>
                  </a:moveTo>
                  <a:lnTo>
                    <a:pt x="703" y="40"/>
                  </a:lnTo>
                  <a:lnTo>
                    <a:pt x="703" y="51"/>
                  </a:lnTo>
                  <a:lnTo>
                    <a:pt x="0" y="51"/>
                  </a:lnTo>
                  <a:lnTo>
                    <a:pt x="0" y="40"/>
                  </a:lnTo>
                  <a:close/>
                  <a:moveTo>
                    <a:pt x="633" y="0"/>
                  </a:moveTo>
                  <a:lnTo>
                    <a:pt x="714" y="46"/>
                  </a:lnTo>
                  <a:lnTo>
                    <a:pt x="633" y="91"/>
                  </a:lnTo>
                  <a:lnTo>
                    <a:pt x="631" y="91"/>
                  </a:lnTo>
                  <a:lnTo>
                    <a:pt x="629" y="91"/>
                  </a:lnTo>
                  <a:lnTo>
                    <a:pt x="626" y="91"/>
                  </a:lnTo>
                  <a:lnTo>
                    <a:pt x="625" y="88"/>
                  </a:lnTo>
                  <a:lnTo>
                    <a:pt x="625" y="86"/>
                  </a:lnTo>
                  <a:lnTo>
                    <a:pt x="625" y="84"/>
                  </a:lnTo>
                  <a:lnTo>
                    <a:pt x="626" y="81"/>
                  </a:lnTo>
                  <a:lnTo>
                    <a:pt x="628" y="80"/>
                  </a:lnTo>
                  <a:lnTo>
                    <a:pt x="700" y="40"/>
                  </a:lnTo>
                  <a:lnTo>
                    <a:pt x="700" y="51"/>
                  </a:lnTo>
                  <a:lnTo>
                    <a:pt x="628" y="11"/>
                  </a:lnTo>
                  <a:lnTo>
                    <a:pt x="626" y="9"/>
                  </a:lnTo>
                  <a:lnTo>
                    <a:pt x="625" y="8"/>
                  </a:lnTo>
                  <a:lnTo>
                    <a:pt x="625" y="4"/>
                  </a:lnTo>
                  <a:lnTo>
                    <a:pt x="625" y="3"/>
                  </a:lnTo>
                  <a:lnTo>
                    <a:pt x="626" y="1"/>
                  </a:lnTo>
                  <a:lnTo>
                    <a:pt x="629" y="0"/>
                  </a:lnTo>
                  <a:lnTo>
                    <a:pt x="631" y="0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663300"/>
            </a:solidFill>
            <a:ln w="2">
              <a:solidFill>
                <a:srgbClr val="66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33"/>
            <p:cNvSpPr>
              <a:spLocks noChangeArrowheads="1"/>
            </p:cNvSpPr>
            <p:nvPr/>
          </p:nvSpPr>
          <p:spPr bwMode="auto">
            <a:xfrm>
              <a:off x="2926" y="1295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process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2819" y="1630"/>
              <a:ext cx="1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35"/>
            <p:cNvSpPr>
              <a:spLocks noChangeArrowheads="1"/>
            </p:cNvSpPr>
            <p:nvPr/>
          </p:nvSpPr>
          <p:spPr bwMode="auto">
            <a:xfrm>
              <a:off x="3299" y="1630"/>
              <a:ext cx="1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619753" y="4505325"/>
            <a:ext cx="0" cy="158565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5619753" y="6090977"/>
            <a:ext cx="1752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Perusahaan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Perusahaan</a:t>
            </a:r>
          </a:p>
          <a:p>
            <a:pPr lvl="1"/>
            <a:r>
              <a:rPr lang="en-US" dirty="0" err="1" smtClean="0"/>
              <a:t>Atrribut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namaPerusahaan</a:t>
            </a:r>
            <a:r>
              <a:rPr lang="en-US" dirty="0" smtClean="0"/>
              <a:t> : String</a:t>
            </a:r>
          </a:p>
          <a:p>
            <a:pPr lvl="2"/>
            <a:r>
              <a:rPr lang="en-US" dirty="0" err="1" smtClean="0"/>
              <a:t>alamatPerusahaan</a:t>
            </a:r>
            <a:r>
              <a:rPr lang="en-US" dirty="0" smtClean="0"/>
              <a:t> : String</a:t>
            </a:r>
          </a:p>
          <a:p>
            <a:pPr lvl="2"/>
            <a:r>
              <a:rPr lang="en-US" dirty="0" err="1" smtClean="0"/>
              <a:t>jumlahPegawai</a:t>
            </a:r>
            <a:r>
              <a:rPr lang="en-US" dirty="0" smtClean="0"/>
              <a:t> : Integer</a:t>
            </a:r>
          </a:p>
          <a:p>
            <a:pPr lvl="2"/>
            <a:r>
              <a:rPr lang="en-US" dirty="0" smtClean="0"/>
              <a:t>data[] : </a:t>
            </a:r>
            <a:r>
              <a:rPr lang="en-US" dirty="0" err="1" smtClean="0"/>
              <a:t>Pegawai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Method :</a:t>
            </a:r>
          </a:p>
          <a:p>
            <a:pPr lvl="2"/>
            <a:r>
              <a:rPr lang="en-US" dirty="0" smtClean="0"/>
              <a:t>Perusahaan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err="1" smtClean="0"/>
              <a:t>setNamaPerusahaan</a:t>
            </a:r>
            <a:r>
              <a:rPr lang="en-US" dirty="0" smtClean="0"/>
              <a:t>(String </a:t>
            </a:r>
            <a:r>
              <a:rPr lang="en-US" dirty="0" err="1" smtClean="0"/>
              <a:t>nama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setAlamatPerusahaan</a:t>
            </a:r>
            <a:r>
              <a:rPr lang="en-US" dirty="0" smtClean="0"/>
              <a:t>(String </a:t>
            </a:r>
            <a:r>
              <a:rPr lang="en-US" dirty="0" err="1" smtClean="0"/>
              <a:t>alamat</a:t>
            </a:r>
            <a:r>
              <a:rPr lang="en-US" dirty="0" smtClean="0"/>
              <a:t>)</a:t>
            </a:r>
            <a:endParaRPr lang="id-ID" dirty="0" smtClean="0"/>
          </a:p>
          <a:p>
            <a:pPr lvl="2"/>
            <a:r>
              <a:rPr lang="id-ID" dirty="0" smtClean="0"/>
              <a:t>setJumlahPegawai(Integer jumlah)</a:t>
            </a:r>
            <a:endParaRPr lang="en-US" dirty="0" smtClean="0"/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addPegawai</a:t>
            </a:r>
            <a:r>
              <a:rPr lang="en-US" dirty="0" smtClean="0"/>
              <a:t>(</a:t>
            </a:r>
            <a:r>
              <a:rPr lang="en-US" dirty="0" err="1" smtClean="0"/>
              <a:t>Pegawai</a:t>
            </a:r>
            <a:r>
              <a:rPr lang="en-US" dirty="0" smtClean="0"/>
              <a:t> p)</a:t>
            </a:r>
          </a:p>
          <a:p>
            <a:pPr lvl="2"/>
            <a:r>
              <a:rPr lang="en-US" dirty="0" smtClean="0"/>
              <a:t>void </a:t>
            </a:r>
            <a:r>
              <a:rPr lang="id-ID" dirty="0" smtClean="0"/>
              <a:t>getDetail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r>
              <a:rPr lang="en-US" dirty="0" err="1" smtClean="0"/>
              <a:t>Attribut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namaPegawai</a:t>
            </a:r>
            <a:r>
              <a:rPr lang="en-US" dirty="0" smtClean="0"/>
              <a:t> : String</a:t>
            </a:r>
          </a:p>
          <a:p>
            <a:pPr lvl="2"/>
            <a:r>
              <a:rPr lang="en-US" dirty="0" err="1" smtClean="0"/>
              <a:t>alamatPegawai</a:t>
            </a:r>
            <a:r>
              <a:rPr lang="en-US" dirty="0" smtClean="0"/>
              <a:t> : String</a:t>
            </a:r>
          </a:p>
          <a:p>
            <a:pPr lvl="2"/>
            <a:r>
              <a:rPr lang="en-US" dirty="0" err="1" smtClean="0"/>
              <a:t>statusPegawai</a:t>
            </a:r>
            <a:r>
              <a:rPr lang="en-US" dirty="0" smtClean="0"/>
              <a:t> : integer</a:t>
            </a:r>
          </a:p>
          <a:p>
            <a:pPr lvl="1"/>
            <a:r>
              <a:rPr lang="en-US" dirty="0" smtClean="0"/>
              <a:t>Method :</a:t>
            </a:r>
          </a:p>
          <a:p>
            <a:pPr lvl="2"/>
            <a:r>
              <a:rPr lang="en-US" dirty="0" err="1" smtClean="0"/>
              <a:t>Pegawai</a:t>
            </a:r>
            <a:r>
              <a:rPr lang="en-US" dirty="0" smtClean="0"/>
              <a:t>(String </a:t>
            </a:r>
            <a:r>
              <a:rPr lang="en-US" dirty="0" err="1" smtClean="0"/>
              <a:t>nama</a:t>
            </a:r>
            <a:r>
              <a:rPr lang="en-US" dirty="0" smtClean="0"/>
              <a:t>, String </a:t>
            </a:r>
            <a:r>
              <a:rPr lang="en-US" dirty="0" err="1" smtClean="0"/>
              <a:t>alamat</a:t>
            </a:r>
            <a:r>
              <a:rPr lang="en-US" dirty="0" smtClean="0"/>
              <a:t>, String status)</a:t>
            </a:r>
          </a:p>
          <a:p>
            <a:pPr lvl="2"/>
            <a:r>
              <a:rPr lang="en-US" dirty="0" err="1" smtClean="0"/>
              <a:t>getNamaPegawai</a:t>
            </a:r>
            <a:r>
              <a:rPr lang="en-US" dirty="0" smtClean="0"/>
              <a:t>() : String</a:t>
            </a:r>
          </a:p>
          <a:p>
            <a:pPr lvl="2"/>
            <a:r>
              <a:rPr lang="en-US" dirty="0" err="1" smtClean="0"/>
              <a:t>getAlamatPegawai</a:t>
            </a:r>
            <a:r>
              <a:rPr lang="en-US" dirty="0" smtClean="0"/>
              <a:t>() : String</a:t>
            </a:r>
          </a:p>
          <a:p>
            <a:pPr lvl="2"/>
            <a:r>
              <a:rPr lang="en-US" dirty="0" err="1" smtClean="0"/>
              <a:t>getStatusPegawai</a:t>
            </a:r>
            <a:r>
              <a:rPr lang="en-US" dirty="0" smtClean="0"/>
              <a:t>() : </a:t>
            </a:r>
            <a:r>
              <a:rPr lang="en-US" dirty="0" smtClean="0"/>
              <a:t>String</a:t>
            </a:r>
            <a:endParaRPr lang="en-US" dirty="0" smtClean="0"/>
          </a:p>
          <a:p>
            <a:pPr lvl="2"/>
            <a:r>
              <a:rPr lang="en-US" dirty="0" err="1" smtClean="0"/>
              <a:t>gaji</a:t>
            </a:r>
            <a:r>
              <a:rPr lang="en-US" dirty="0" smtClean="0"/>
              <a:t>() :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id-ID" dirty="0" smtClean="0"/>
              <a:t>dan Status Jabatan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nomor </a:t>
            </a:r>
            <a:r>
              <a:rPr lang="en-US" dirty="0" smtClean="0"/>
              <a:t>status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1 : </a:t>
            </a:r>
          </a:p>
          <a:p>
            <a:pPr lvl="2"/>
            <a:r>
              <a:rPr lang="en-US" dirty="0" smtClean="0"/>
              <a:t>Status </a:t>
            </a:r>
            <a:r>
              <a:rPr lang="en-US" dirty="0" err="1" smtClean="0"/>
              <a:t>jabatan</a:t>
            </a:r>
            <a:r>
              <a:rPr lang="en-US" dirty="0" smtClean="0"/>
              <a:t> = </a:t>
            </a:r>
            <a:r>
              <a:rPr lang="en-US" dirty="0" err="1" smtClean="0"/>
              <a:t>Projek</a:t>
            </a:r>
            <a:r>
              <a:rPr lang="en-US" dirty="0" smtClean="0"/>
              <a:t> Manager</a:t>
            </a:r>
          </a:p>
          <a:p>
            <a:pPr lvl="2"/>
            <a:r>
              <a:rPr lang="en-US" dirty="0" err="1" smtClean="0"/>
              <a:t>gaji</a:t>
            </a:r>
            <a:r>
              <a:rPr lang="en-US" dirty="0" smtClean="0"/>
              <a:t> =  10000000</a:t>
            </a:r>
          </a:p>
          <a:p>
            <a:r>
              <a:rPr lang="en-US" dirty="0" smtClean="0"/>
              <a:t>2 :</a:t>
            </a:r>
          </a:p>
          <a:p>
            <a:pPr lvl="2"/>
            <a:r>
              <a:rPr lang="en-US" dirty="0" smtClean="0"/>
              <a:t>Status </a:t>
            </a:r>
            <a:r>
              <a:rPr lang="en-US" dirty="0" err="1" smtClean="0"/>
              <a:t>jabatan</a:t>
            </a:r>
            <a:r>
              <a:rPr lang="en-US" dirty="0" smtClean="0"/>
              <a:t> =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endParaRPr lang="en-US" dirty="0" smtClean="0"/>
          </a:p>
          <a:p>
            <a:pPr lvl="2"/>
            <a:r>
              <a:rPr lang="en-US" dirty="0" err="1" smtClean="0"/>
              <a:t>Gaji</a:t>
            </a:r>
            <a:r>
              <a:rPr lang="en-US" dirty="0" smtClean="0"/>
              <a:t> = 7000000</a:t>
            </a:r>
          </a:p>
          <a:p>
            <a:r>
              <a:rPr lang="en-US" dirty="0" smtClean="0"/>
              <a:t>3 :</a:t>
            </a:r>
          </a:p>
          <a:p>
            <a:pPr lvl="2"/>
            <a:r>
              <a:rPr lang="en-US" dirty="0" smtClean="0"/>
              <a:t>Status </a:t>
            </a:r>
            <a:r>
              <a:rPr lang="en-US" dirty="0" err="1" smtClean="0"/>
              <a:t>jabatan</a:t>
            </a:r>
            <a:r>
              <a:rPr lang="en-US" dirty="0" smtClean="0"/>
              <a:t> = Programmer</a:t>
            </a:r>
          </a:p>
          <a:p>
            <a:pPr lvl="2"/>
            <a:r>
              <a:rPr lang="en-US" dirty="0" err="1" smtClean="0"/>
              <a:t>Gaji</a:t>
            </a:r>
            <a:r>
              <a:rPr lang="en-US" dirty="0" smtClean="0"/>
              <a:t> = 4000000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Hint!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Ciptakan objek Pegawai</a:t>
            </a:r>
          </a:p>
          <a:p>
            <a:r>
              <a:rPr lang="id-ID" dirty="0" smtClean="0"/>
              <a:t>Ciptakan objek Perusahaan</a:t>
            </a:r>
          </a:p>
          <a:p>
            <a:r>
              <a:rPr lang="id-ID" dirty="0" smtClean="0"/>
              <a:t>Masukan data perusahaan (namaPerusahaan, alamatPerusahaan, jumlahPegawai)</a:t>
            </a:r>
          </a:p>
          <a:p>
            <a:r>
              <a:rPr lang="id-ID" dirty="0" smtClean="0"/>
              <a:t>Masukan objek pegawai ke dalam objek perusahaan (addPegawai)</a:t>
            </a:r>
          </a:p>
          <a:p>
            <a:r>
              <a:rPr lang="id-ID" dirty="0" smtClean="0"/>
              <a:t>Cetak seluruh informasi (getDetail : perusahaan dan karyawan)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63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Contoh output :</a:t>
            </a:r>
          </a:p>
          <a:p>
            <a:pPr marL="274320" lvl="1" indent="0">
              <a:buNone/>
            </a:pPr>
            <a:r>
              <a:rPr lang="id-ID" b="1" dirty="0" smtClean="0"/>
              <a:t>Detail Perusahaan ---------------------------------------------</a:t>
            </a:r>
          </a:p>
          <a:p>
            <a:pPr marL="274320" lvl="1" indent="0">
              <a:buNone/>
            </a:pPr>
            <a:r>
              <a:rPr lang="id-ID" dirty="0" smtClean="0"/>
              <a:t>Nama		: PT. Kolang Kaling Maju Terus</a:t>
            </a:r>
          </a:p>
          <a:p>
            <a:pPr marL="274320" lvl="1" indent="0">
              <a:buNone/>
            </a:pPr>
            <a:r>
              <a:rPr lang="id-ID" dirty="0" smtClean="0"/>
              <a:t>Alamat 		: Jalan Kumbang No. 14 Bogor</a:t>
            </a:r>
          </a:p>
          <a:p>
            <a:pPr marL="274320" lvl="1" indent="0">
              <a:buNone/>
            </a:pPr>
            <a:r>
              <a:rPr lang="id-ID" dirty="0" smtClean="0"/>
              <a:t>Jumlah pegawai 	: 2</a:t>
            </a:r>
          </a:p>
          <a:p>
            <a:pPr marL="274320" lvl="1" indent="0">
              <a:buNone/>
            </a:pPr>
            <a:r>
              <a:rPr lang="id-ID" b="1" dirty="0" smtClean="0"/>
              <a:t>Detail Pegawai -------------------------------------------------</a:t>
            </a:r>
          </a:p>
          <a:p>
            <a:pPr marL="274320" lvl="1" indent="0">
              <a:buNone/>
            </a:pPr>
            <a:r>
              <a:rPr lang="id-ID" dirty="0" smtClean="0"/>
              <a:t>Pegawai 1</a:t>
            </a:r>
          </a:p>
          <a:p>
            <a:pPr marL="274320" lvl="1" indent="0">
              <a:buNone/>
            </a:pPr>
            <a:r>
              <a:rPr lang="id-ID" dirty="0" smtClean="0"/>
              <a:t>Nama		: Joni</a:t>
            </a:r>
          </a:p>
          <a:p>
            <a:pPr marL="274320" lvl="1" indent="0">
              <a:buNone/>
            </a:pPr>
            <a:r>
              <a:rPr lang="id-ID" dirty="0" smtClean="0"/>
              <a:t>Alamat		: Jalan Pajajaran No.1 Bogor</a:t>
            </a:r>
          </a:p>
          <a:p>
            <a:pPr marL="274320" lvl="1" indent="0">
              <a:buNone/>
            </a:pPr>
            <a:r>
              <a:rPr lang="id-ID" dirty="0" smtClean="0"/>
              <a:t>Jabatan		: Programmer</a:t>
            </a:r>
          </a:p>
          <a:p>
            <a:pPr marL="274320" lvl="1" indent="0">
              <a:buNone/>
            </a:pPr>
            <a:r>
              <a:rPr lang="id-ID" dirty="0" smtClean="0"/>
              <a:t>Pegawai 2</a:t>
            </a:r>
          </a:p>
          <a:p>
            <a:pPr marL="274320" lvl="1" indent="0">
              <a:buNone/>
            </a:pPr>
            <a:r>
              <a:rPr lang="id-ID" dirty="0" smtClean="0"/>
              <a:t>Nama</a:t>
            </a:r>
            <a:r>
              <a:rPr lang="id-ID" dirty="0"/>
              <a:t>		: </a:t>
            </a:r>
            <a:r>
              <a:rPr lang="id-ID" dirty="0" smtClean="0"/>
              <a:t>Agus</a:t>
            </a:r>
            <a:endParaRPr lang="id-ID" dirty="0"/>
          </a:p>
          <a:p>
            <a:pPr marL="274320" lvl="1" indent="0">
              <a:buNone/>
            </a:pPr>
            <a:r>
              <a:rPr lang="id-ID" dirty="0"/>
              <a:t>Alamat		: Jalan Pajajaran </a:t>
            </a:r>
            <a:r>
              <a:rPr lang="id-ID" dirty="0" smtClean="0"/>
              <a:t>No.2 </a:t>
            </a:r>
            <a:r>
              <a:rPr lang="id-ID" dirty="0"/>
              <a:t>Bogor</a:t>
            </a:r>
          </a:p>
          <a:p>
            <a:pPr marL="274320" lvl="1" indent="0">
              <a:buNone/>
            </a:pPr>
            <a:r>
              <a:rPr lang="id-ID" dirty="0"/>
              <a:t>Jabatan		: </a:t>
            </a:r>
            <a:r>
              <a:rPr lang="id-ID" dirty="0" smtClean="0"/>
              <a:t>Projek Manajer</a:t>
            </a:r>
          </a:p>
        </p:txBody>
      </p:sp>
    </p:spTree>
    <p:extLst>
      <p:ext uri="{BB962C8B-B14F-4D97-AF65-F5344CB8AC3E}">
        <p14:creationId xmlns:p14="http://schemas.microsoft.com/office/powerpoint/2010/main" val="24311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sundawijaya@gmail.com</a:t>
            </a:r>
            <a:endParaRPr lang="en-US" dirty="0" smtClean="0"/>
          </a:p>
          <a:p>
            <a:r>
              <a:rPr lang="en-US" dirty="0" smtClean="0"/>
              <a:t>Subject : </a:t>
            </a:r>
            <a:r>
              <a:rPr lang="id-ID" dirty="0" smtClean="0"/>
              <a:t>031012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format :</a:t>
            </a:r>
          </a:p>
          <a:p>
            <a:pPr lvl="1"/>
            <a:r>
              <a:rPr lang="id-ID" dirty="0" smtClean="0"/>
              <a:t>nimKetuaKelompok_</a:t>
            </a:r>
            <a:r>
              <a:rPr lang="en-US" dirty="0" err="1" smtClean="0"/>
              <a:t>kelas</a:t>
            </a:r>
            <a:r>
              <a:rPr lang="en-US" dirty="0" smtClean="0"/>
              <a:t>_</a:t>
            </a:r>
            <a:r>
              <a:rPr lang="id-ID" dirty="0" smtClean="0"/>
              <a:t>P1/P2</a:t>
            </a:r>
            <a:r>
              <a:rPr lang="en-US" dirty="0" smtClean="0"/>
              <a:t>.</a:t>
            </a:r>
            <a:r>
              <a:rPr lang="en-US" dirty="0" err="1" smtClean="0"/>
              <a:t>rar</a:t>
            </a:r>
            <a:endParaRPr lang="en-US" dirty="0" smtClean="0"/>
          </a:p>
          <a:p>
            <a:pPr lvl="1"/>
            <a:r>
              <a:rPr lang="id-ID" dirty="0" smtClean="0"/>
              <a:t>Terdapat</a:t>
            </a:r>
            <a:r>
              <a:rPr lang="en-US" dirty="0" smtClean="0"/>
              <a:t> </a:t>
            </a:r>
            <a:r>
              <a:rPr lang="en-US" dirty="0" smtClean="0"/>
              <a:t>file anggota.txt </a:t>
            </a:r>
            <a:r>
              <a:rPr lang="id-ID" dirty="0" smtClean="0"/>
              <a:t>berisi nim dan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id-ID" dirty="0" smtClean="0"/>
              <a:t>Maks K</a:t>
            </a:r>
            <a:r>
              <a:rPr lang="en-US" dirty="0" err="1" smtClean="0"/>
              <a:t>amis</a:t>
            </a:r>
            <a:r>
              <a:rPr lang="en-US" dirty="0" smtClean="0"/>
              <a:t> 9 </a:t>
            </a:r>
            <a:r>
              <a:rPr lang="id-ID" dirty="0" smtClean="0"/>
              <a:t>Oktober</a:t>
            </a:r>
            <a:r>
              <a:rPr lang="en-US" dirty="0" smtClean="0"/>
              <a:t> 201</a:t>
            </a:r>
            <a:r>
              <a:rPr lang="id-ID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max 23.59.59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Deklarasi Array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608512"/>
          </a:xfrm>
        </p:spPr>
        <p:txBody>
          <a:bodyPr/>
          <a:lstStyle/>
          <a:p>
            <a:pPr marL="381000" indent="-381000"/>
            <a:r>
              <a:rPr lang="en-US" sz="2400"/>
              <a:t>Merupakan group data objects yang memiliki tipe yang sama.</a:t>
            </a:r>
          </a:p>
          <a:p>
            <a:pPr marL="381000" indent="-381000"/>
            <a:r>
              <a:rPr lang="en-US" sz="2400"/>
              <a:t>Contoh 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char s[];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Point p[];</a:t>
            </a:r>
          </a:p>
          <a:p>
            <a:pPr marL="381000" indent="-381000"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char[] s;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Point[] p;</a:t>
            </a:r>
          </a:p>
          <a:p>
            <a:pPr marL="381000" indent="-381000"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 marL="381000" indent="-381000"/>
            <a:r>
              <a:rPr lang="en-US" sz="2400"/>
              <a:t>Jika array sebagai object, maka bisa dibuat dengan </a:t>
            </a:r>
            <a:r>
              <a:rPr lang="en-US" sz="2400">
                <a:latin typeface="Courier New" pitchFamily="49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5617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330700" cy="4302125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2400" dirty="0" err="1"/>
              <a:t>Gunakan</a:t>
            </a:r>
            <a:r>
              <a:rPr lang="en-US" sz="2400" dirty="0"/>
              <a:t> keyword </a:t>
            </a:r>
            <a:r>
              <a:rPr lang="en-US" sz="2400" dirty="0">
                <a:latin typeface="Courier New" pitchFamily="49" charset="0"/>
              </a:rPr>
              <a:t>new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array of object.</a:t>
            </a:r>
          </a:p>
          <a:p>
            <a:pPr marL="381000" indent="-381000"/>
            <a:r>
              <a:rPr lang="en-US" sz="2400" dirty="0" err="1"/>
              <a:t>Contoh</a:t>
            </a:r>
            <a:r>
              <a:rPr lang="en-US" sz="2400" dirty="0"/>
              <a:t>, array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primitif</a:t>
            </a:r>
            <a:r>
              <a:rPr lang="en-US" sz="2400" dirty="0"/>
              <a:t> (</a:t>
            </a:r>
            <a:r>
              <a:rPr lang="en-US" sz="2400" dirty="0">
                <a:latin typeface="Courier New" pitchFamily="49" charset="0"/>
              </a:rPr>
              <a:t>char</a:t>
            </a:r>
            <a:r>
              <a:rPr lang="en-US" sz="2400" dirty="0"/>
              <a:t>) 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1800" dirty="0">
                <a:latin typeface="Courier New" pitchFamily="49" charset="0"/>
              </a:rPr>
              <a:t>public void </a:t>
            </a:r>
            <a:r>
              <a:rPr lang="en-US" sz="1800" dirty="0" err="1">
                <a:latin typeface="Courier New" pitchFamily="49" charset="0"/>
              </a:rPr>
              <a:t>createArray</a:t>
            </a:r>
            <a:r>
              <a:rPr lang="en-US" sz="1800" dirty="0">
                <a:latin typeface="Courier New" pitchFamily="49" charset="0"/>
              </a:rPr>
              <a:t>() {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char[] s;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s = new char[3];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s[0] = 'A';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s[1] = 'B';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s[2] = 'C';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1536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5388" y="2076450"/>
          <a:ext cx="3743325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2204618" imgH="1680362" progId="">
                  <p:embed/>
                </p:oleObj>
              </mc:Choice>
              <mc:Fallback>
                <p:oleObj name="Visio" r:id="rId4" imgW="2204618" imgH="16803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076450"/>
                        <a:ext cx="3743325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1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Array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4402138" cy="4608512"/>
          </a:xfrm>
        </p:spPr>
        <p:txBody>
          <a:bodyPr/>
          <a:lstStyle/>
          <a:p>
            <a:pPr marL="381000" indent="-381000"/>
            <a:r>
              <a:rPr lang="en-US" sz="2400" dirty="0" err="1"/>
              <a:t>Contoh</a:t>
            </a:r>
            <a:r>
              <a:rPr lang="en-US" sz="2400" dirty="0"/>
              <a:t> lain, array of object  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class Point {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public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public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}</a:t>
            </a:r>
          </a:p>
          <a:p>
            <a:pPr marL="381000" indent="-381000">
              <a:buFont typeface="Wingdings" pitchFamily="2" charset="2"/>
              <a:buNone/>
            </a:pPr>
            <a:r>
              <a:rPr lang="id-ID" sz="1600" dirty="0" smtClean="0">
                <a:latin typeface="Courier New" pitchFamily="49" charset="0"/>
              </a:rPr>
              <a:t>	-------------------------------</a:t>
            </a:r>
            <a:endParaRPr lang="en-US" sz="1600" dirty="0">
              <a:latin typeface="Courier New" pitchFamily="49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public void </a:t>
            </a:r>
            <a:r>
              <a:rPr lang="en-US" sz="1600" dirty="0" err="1">
                <a:latin typeface="Courier New" pitchFamily="49" charset="0"/>
              </a:rPr>
              <a:t>createArray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Point[] p;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p = new Point[3];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for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i=0;i&lt;3;i++) {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	p[i] =new Point();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}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20275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7900" y="1628775"/>
          <a:ext cx="4176713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2974543" imgH="2744724" progId="">
                  <p:embed/>
                </p:oleObj>
              </mc:Choice>
              <mc:Fallback>
                <p:oleObj name="Visio" r:id="rId4" imgW="2974543" imgH="27447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628775"/>
                        <a:ext cx="4176713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608512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Arrays of arrays 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1.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twoDim</a:t>
            </a:r>
            <a:r>
              <a:rPr lang="en-US" sz="2400" dirty="0">
                <a:latin typeface="Courier New" pitchFamily="49" charset="0"/>
              </a:rPr>
              <a:t>[][]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[3][5];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2.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twoDim</a:t>
            </a:r>
            <a:r>
              <a:rPr lang="en-US" sz="2400" dirty="0">
                <a:latin typeface="Courier New" pitchFamily="49" charset="0"/>
              </a:rPr>
              <a:t>[][]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[3][];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twodim</a:t>
            </a:r>
            <a:r>
              <a:rPr lang="en-US" sz="2400" dirty="0">
                <a:latin typeface="Courier New" pitchFamily="49" charset="0"/>
              </a:rPr>
              <a:t>[0]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[5];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twodim</a:t>
            </a:r>
            <a:r>
              <a:rPr lang="en-US" sz="2400" dirty="0">
                <a:latin typeface="Courier New" pitchFamily="49" charset="0"/>
              </a:rPr>
              <a:t>[1]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[4];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twodim</a:t>
            </a:r>
            <a:r>
              <a:rPr lang="en-US" sz="2400" dirty="0">
                <a:latin typeface="Courier New" pitchFamily="49" charset="0"/>
              </a:rPr>
              <a:t>[2]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[5];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3.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twoDim</a:t>
            </a:r>
            <a:r>
              <a:rPr lang="en-US" sz="2400" dirty="0">
                <a:latin typeface="Courier New" pitchFamily="49" charset="0"/>
              </a:rPr>
              <a:t>[][]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[][3]; </a:t>
            </a:r>
            <a:r>
              <a:rPr lang="en-US" sz="2400" i="1" dirty="0">
                <a:latin typeface="Courier New" pitchFamily="49" charset="0"/>
              </a:rPr>
              <a:t>//illegal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Interaksi Antar Kelas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OOP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yang </a:t>
            </a:r>
            <a:r>
              <a:rPr lang="en-US" sz="2400" dirty="0" err="1"/>
              <a:t>menyusun</a:t>
            </a:r>
            <a:r>
              <a:rPr lang="en-US" sz="2400" dirty="0"/>
              <a:t> program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CC99"/>
                </a:solidFill>
              </a:rPr>
              <a:t>client-supplier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>
                <a:solidFill>
                  <a:srgbClr val="99CC00"/>
                </a:solidFill>
              </a:rPr>
              <a:t>Client</a:t>
            </a:r>
            <a:r>
              <a:rPr lang="en-US" sz="2000" dirty="0">
                <a:solidFill>
                  <a:srgbClr val="99CC0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method </a:t>
            </a:r>
            <a:r>
              <a:rPr lang="en-US" sz="2000" dirty="0" err="1"/>
              <a:t>objek</a:t>
            </a:r>
            <a:r>
              <a:rPr lang="en-US" sz="2000" dirty="0"/>
              <a:t> lain.</a:t>
            </a:r>
          </a:p>
          <a:p>
            <a:pPr lvl="1"/>
            <a:r>
              <a:rPr lang="en-US" sz="2000" b="1" dirty="0">
                <a:solidFill>
                  <a:srgbClr val="99CC00"/>
                </a:solidFill>
              </a:rPr>
              <a:t>Supplier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yang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methodnya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lain.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66"/>
                </a:solidFill>
              </a:rPr>
              <a:t>asosiasi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whole-part/part-of: </a:t>
            </a:r>
            <a:r>
              <a:rPr lang="en-US" sz="2400" b="1" dirty="0" err="1">
                <a:solidFill>
                  <a:srgbClr val="FF0066"/>
                </a:solidFill>
              </a:rPr>
              <a:t>agregasi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rgbClr val="FF0066"/>
                </a:solidFill>
              </a:rPr>
              <a:t>komposisi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99CC"/>
                </a:solidFill>
              </a:rPr>
              <a:t>OOP </a:t>
            </a:r>
            <a:r>
              <a:rPr lang="en-US" sz="2400" b="1" dirty="0" smtClean="0">
                <a:solidFill>
                  <a:srgbClr val="0099CC"/>
                </a:solidFill>
              </a:rPr>
              <a:t>Producer-Consumer.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Bentuk Interaksi antar Objek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75" y="1495425"/>
            <a:ext cx="71215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Program Objek Client-Supplier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600"/>
              <a:t>Tergantung sepenuhnya kepada hasil abstraksi (pemodelan) yang dibuat.</a:t>
            </a:r>
          </a:p>
          <a:p>
            <a:pPr>
              <a:spcBef>
                <a:spcPct val="50000"/>
              </a:spcBef>
            </a:pPr>
            <a:r>
              <a:rPr lang="en-US" sz="2600"/>
              <a:t>Dari hasil pemodelan, identifikasi relasi asosiasi dan </a:t>
            </a:r>
            <a:r>
              <a:rPr lang="en-US" sz="2600" i="1"/>
              <a:t>whole-part</a:t>
            </a:r>
            <a:r>
              <a:rPr lang="en-US" sz="2600"/>
              <a:t> yang ada.</a:t>
            </a:r>
          </a:p>
          <a:p>
            <a:pPr>
              <a:spcBef>
                <a:spcPct val="50000"/>
              </a:spcBef>
            </a:pPr>
            <a:r>
              <a:rPr lang="en-US" sz="2600"/>
              <a:t>Tentukan objek-objek dari kelas mana saja yang nantinya akan berperan sebagai </a:t>
            </a:r>
            <a:r>
              <a:rPr lang="en-US" sz="2600" i="1"/>
              <a:t>client</a:t>
            </a:r>
            <a:r>
              <a:rPr lang="en-US" sz="2600"/>
              <a:t> atau </a:t>
            </a:r>
            <a:r>
              <a:rPr lang="en-US" sz="2600" i="1"/>
              <a:t>supplier</a:t>
            </a:r>
            <a:r>
              <a:rPr lang="en-US" sz="2600"/>
              <a:t> berdasarkan tugas yang harus dilaksanakannya.</a:t>
            </a:r>
          </a:p>
          <a:p>
            <a:pPr>
              <a:spcBef>
                <a:spcPct val="50000"/>
              </a:spcBef>
            </a:pPr>
            <a:r>
              <a:rPr lang="sv-SE" sz="2600"/>
              <a:t>Deklarasikan atribut dan method untuk masing-masing kelas sesuai perannya.</a:t>
            </a:r>
            <a:endParaRPr lang="en-US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7316</TotalTime>
  <Words>795</Words>
  <Application>Microsoft Office PowerPoint</Application>
  <PresentationFormat>On-screen Show (4:3)</PresentationFormat>
  <Paragraphs>241</Paragraphs>
  <Slides>26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Origin</vt:lpstr>
      <vt:lpstr>Visio</vt:lpstr>
      <vt:lpstr>PowerPoint Presentation</vt:lpstr>
      <vt:lpstr>Review 1</vt:lpstr>
      <vt:lpstr>Deklarasi Array</vt:lpstr>
      <vt:lpstr>Membuat Array</vt:lpstr>
      <vt:lpstr>Membuat Array</vt:lpstr>
      <vt:lpstr>Multidimensional Arrays</vt:lpstr>
      <vt:lpstr>Interaksi Antar Kelas</vt:lpstr>
      <vt:lpstr>Bentuk Interaksi antar Objek</vt:lpstr>
      <vt:lpstr>Pembuatan Program Objek Client-Supplier</vt:lpstr>
      <vt:lpstr>Contoh (1) - Asosiasi</vt:lpstr>
      <vt:lpstr>Contoh (2) - Agregasi</vt:lpstr>
      <vt:lpstr>Contoh (3) - Komposisi</vt:lpstr>
      <vt:lpstr>Contoh (4) - Asosiasi &amp; Agregasi</vt:lpstr>
      <vt:lpstr>Struktur Data Logis dan Cara Deklarasi</vt:lpstr>
      <vt:lpstr>Model Desain - Sequence Diagram</vt:lpstr>
      <vt:lpstr>Contoh Hasil Eksekusi - Menu</vt:lpstr>
      <vt:lpstr>Contoh Hasil Eksekusi - Add Elemen</vt:lpstr>
      <vt:lpstr>Contoh Hasil Eksekusi - Display Elemen</vt:lpstr>
      <vt:lpstr>What Next ?</vt:lpstr>
      <vt:lpstr>Tugas</vt:lpstr>
      <vt:lpstr>Spesifikasi Kelas Perusahaan</vt:lpstr>
      <vt:lpstr>Spesifikasi Kelas Pegawai</vt:lpstr>
      <vt:lpstr>PowerPoint Presentation</vt:lpstr>
      <vt:lpstr>Hint!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Antar Objek</dc:title>
  <dc:creator>Andika Sundawijaya</dc:creator>
  <cp:lastModifiedBy>Andika Sundawijaya</cp:lastModifiedBy>
  <cp:revision>22</cp:revision>
  <dcterms:created xsi:type="dcterms:W3CDTF">2011-09-22T21:53:29Z</dcterms:created>
  <dcterms:modified xsi:type="dcterms:W3CDTF">2012-10-02T19:55:01Z</dcterms:modified>
</cp:coreProperties>
</file>