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7"/>
  </p:notesMasterIdLst>
  <p:sldIdLst>
    <p:sldId id="258" r:id="rId3"/>
    <p:sldId id="257" r:id="rId4"/>
    <p:sldId id="262" r:id="rId5"/>
    <p:sldId id="263" r:id="rId6"/>
    <p:sldId id="259" r:id="rId7"/>
    <p:sldId id="265" r:id="rId8"/>
    <p:sldId id="268" r:id="rId9"/>
    <p:sldId id="267" r:id="rId10"/>
    <p:sldId id="271" r:id="rId11"/>
    <p:sldId id="266" r:id="rId12"/>
    <p:sldId id="269" r:id="rId13"/>
    <p:sldId id="264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99CC"/>
    <a:srgbClr val="FFCCCC"/>
    <a:srgbClr val="336699"/>
    <a:srgbClr val="CCCCFF"/>
    <a:srgbClr val="CCECFF"/>
    <a:srgbClr val="CC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9" autoAdjust="0"/>
    <p:restoredTop sz="97418" autoAdjust="0"/>
  </p:normalViewPr>
  <p:slideViewPr>
    <p:cSldViewPr>
      <p:cViewPr varScale="1">
        <p:scale>
          <a:sx n="71" d="100"/>
          <a:sy n="7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DF8AA3D-C06E-4994-A73C-AB2A8087C0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3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651EA-BB5E-487E-8893-3952ED414DFF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5604" name="Rectangle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fld id="{06C52A95-EAC0-44B8-A196-0E6896A822D6}" type="slidenum">
              <a:rPr lang="en-US" sz="1200">
                <a:latin typeface="+mn-lt"/>
              </a:rPr>
              <a:pPr algn="r" eaLnBrk="1" hangingPunct="1">
                <a:defRPr/>
              </a:pPr>
              <a:t>1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FF4102-18D9-4D7F-A994-2E6AE2794F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2F425-EAAE-4EE0-B0F1-8702C71310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283E1B-50F4-4BAD-B073-100126CFEB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5C832F-7FC8-446A-90D8-3F5CCEC1B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C5546B-EEDE-4ECA-8FE3-1D557A5E5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3DEB91-C774-418B-82E7-42382486B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772D89-70BD-4ABD-9D9B-2AD16E967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916661-8236-4F8C-B990-56B47D5E9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A808E2-977C-418D-B79B-588DF72D1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9F496F-B7E7-49EC-8CEA-0FFB0AA69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79D41B-53A1-4F8A-B5A5-1D10AD737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247A42-DCC7-404F-9F69-4DC82F5547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F970D6-623B-46A7-824E-F00F4CAB9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F57A81-A441-4502-980E-0EE82FE3A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91F8A6-7277-4023-B0FF-AE5F726B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D49B8-6C8A-4668-834F-A77BD862F8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4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4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09ED1F-1DF4-45CE-8195-D806CECBE57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6F3FB5-58E3-400D-A9F2-DB54BC6521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7A2842-BD29-4C09-9329-B3B1E33F17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BB3CD0-4A99-4344-B3AD-49F1AD6BB51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FF405E-7376-4C05-A2CF-89C77C7A0D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B411D6-E524-4DEA-AF82-1B243AC7CE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0488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50000">
                <a:schemeClr val="tx1"/>
              </a:gs>
              <a:gs pos="100000">
                <a:srgbClr val="5F5F5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16A03594-EC73-4ABE-BD82-0808BD3BFA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Impac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Impac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Impac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Impac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Impac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Impac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Impac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Impac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66"/>
        </a:buClr>
        <a:buSzPct val="125000"/>
        <a:buChar char="•"/>
        <a:defRPr sz="3200">
          <a:solidFill>
            <a:srgbClr val="0099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800">
          <a:solidFill>
            <a:srgbClr val="96969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2BBD546-0A27-4F29-9B02-97D15D1DB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gram/Contoh%201/Balok.java" TargetMode="External"/><Relationship Id="rId2" Type="http://schemas.openxmlformats.org/officeDocument/2006/relationships/hyperlink" Target="Program/Contoh%201/SegiEmpa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Program/Contoh%201/Driver.jav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ogram/Contoh%202/Staf.java" TargetMode="External"/><Relationship Id="rId2" Type="http://schemas.openxmlformats.org/officeDocument/2006/relationships/hyperlink" Target="Program/Contoh%202/Pegawai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Program/Contoh%202/Driver.java" TargetMode="External"/><Relationship Id="rId4" Type="http://schemas.openxmlformats.org/officeDocument/2006/relationships/hyperlink" Target="Program/Contoh%202/Manajer.jav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gram/Kelas%20Abstrak/Employee.java" TargetMode="External"/><Relationship Id="rId2" Type="http://schemas.openxmlformats.org/officeDocument/2006/relationships/hyperlink" Target="Program/Kelas%20Abstrak/Person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Program/Kelas%20Abstrak/CobaKelasAbstrak.java" TargetMode="External"/><Relationship Id="rId4" Type="http://schemas.openxmlformats.org/officeDocument/2006/relationships/hyperlink" Target="Program/Kelas%20Abstrak/Student.jav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ogram/Interface/UseStartStop.java" TargetMode="External"/><Relationship Id="rId2" Type="http://schemas.openxmlformats.org/officeDocument/2006/relationships/hyperlink" Target="Program/Interface/StartStop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undawijay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rogram/CobaMethodFinal.java" TargetMode="External"/><Relationship Id="rId2" Type="http://schemas.openxmlformats.org/officeDocument/2006/relationships/hyperlink" Target="Program/CobaKelasFinal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 idx="4294967295"/>
          </p:nvPr>
        </p:nvSpPr>
        <p:spPr>
          <a:xfrm>
            <a:off x="792163" y="2398713"/>
            <a:ext cx="7742237" cy="1258887"/>
          </a:xfrm>
        </p:spPr>
        <p:txBody>
          <a:bodyPr>
            <a:noAutofit/>
          </a:bodyPr>
          <a:lstStyle/>
          <a:p>
            <a:pPr algn="ctr" defTabSz="815975" eaLnBrk="1" hangingPunct="1"/>
            <a:r>
              <a:rPr lang="en-US" sz="4800" b="1">
                <a:effectLst>
                  <a:outerShdw blurRad="38100" dist="38100" dir="2700000" algn="tl">
                    <a:srgbClr val="000000"/>
                  </a:outerShdw>
                </a:effectLst>
                <a:latin typeface="OCR A Extended" pitchFamily="50" charset="0"/>
              </a:rPr>
              <a:t>PEWARISAN (INHERITANCE)</a:t>
            </a:r>
          </a:p>
        </p:txBody>
      </p:sp>
      <p:sp>
        <p:nvSpPr>
          <p:cNvPr id="10243" name="Rectangle 4"/>
          <p:cNvSpPr>
            <a:spLocks noGrp="1"/>
          </p:cNvSpPr>
          <p:nvPr>
            <p:ph type="subTitle" idx="4294967295"/>
          </p:nvPr>
        </p:nvSpPr>
        <p:spPr>
          <a:xfrm>
            <a:off x="2133600" y="4724400"/>
            <a:ext cx="5173663" cy="1033463"/>
          </a:xfrm>
        </p:spPr>
        <p:txBody>
          <a:bodyPr anchor="ctr"/>
          <a:lstStyle/>
          <a:p>
            <a:pPr marL="0" indent="0" algn="ctr">
              <a:buFontTx/>
              <a:buNone/>
            </a:pPr>
            <a:r>
              <a:rPr lang="en-US" sz="2000" dirty="0" err="1" smtClean="0">
                <a:solidFill>
                  <a:srgbClr val="FFFF66"/>
                </a:solidFill>
              </a:rPr>
              <a:t>Pemrograman</a:t>
            </a:r>
            <a:r>
              <a:rPr lang="en-US" sz="2000" dirty="0" smtClean="0">
                <a:solidFill>
                  <a:srgbClr val="FFFF66"/>
                </a:solidFill>
              </a:rPr>
              <a:t> </a:t>
            </a:r>
            <a:r>
              <a:rPr lang="id-ID" sz="2000" dirty="0" smtClean="0">
                <a:solidFill>
                  <a:srgbClr val="FFFF66"/>
                </a:solidFill>
              </a:rPr>
              <a:t>Ber</a:t>
            </a:r>
            <a:r>
              <a:rPr lang="id-ID" sz="2000" dirty="0">
                <a:solidFill>
                  <a:srgbClr val="FFFF66"/>
                </a:solidFill>
              </a:rPr>
              <a:t>o</a:t>
            </a:r>
            <a:r>
              <a:rPr lang="en-US" sz="2000" dirty="0" err="1" smtClean="0">
                <a:solidFill>
                  <a:srgbClr val="FFFF66"/>
                </a:solidFill>
              </a:rPr>
              <a:t>rientasi</a:t>
            </a:r>
            <a:r>
              <a:rPr lang="en-US" sz="2000" dirty="0" smtClean="0">
                <a:solidFill>
                  <a:srgbClr val="FFFF66"/>
                </a:solidFill>
              </a:rPr>
              <a:t> </a:t>
            </a:r>
            <a:r>
              <a:rPr lang="en-US" sz="2000" dirty="0" err="1" smtClean="0">
                <a:solidFill>
                  <a:srgbClr val="FFFF66"/>
                </a:solidFill>
              </a:rPr>
              <a:t>Objek</a:t>
            </a:r>
            <a:endParaRPr lang="en-US" sz="2000" dirty="0">
              <a:solidFill>
                <a:srgbClr val="FFFF66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F496F-B7E7-49EC-8CEA-0FFB0AA69BF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B9C4D-7392-4B51-9FDC-9D2D265AE03F}" type="slidenum">
              <a:rPr lang="en-US"/>
              <a:pPr/>
              <a:t>10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Program Pewarisan</a:t>
            </a:r>
            <a:endParaRPr lang="en-US" sz="2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/>
              <a:t>Contoh 1</a:t>
            </a:r>
          </a:p>
          <a:p>
            <a:pPr>
              <a:spcBef>
                <a:spcPct val="25000"/>
              </a:spcBef>
            </a:pPr>
            <a:endParaRPr lang="en-US"/>
          </a:p>
          <a:p>
            <a:pPr>
              <a:spcBef>
                <a:spcPct val="25000"/>
              </a:spcBef>
            </a:pPr>
            <a:endParaRPr lang="en-US"/>
          </a:p>
          <a:p>
            <a:pPr>
              <a:spcBef>
                <a:spcPct val="25000"/>
              </a:spcBef>
            </a:pPr>
            <a:endParaRPr lang="en-US"/>
          </a:p>
          <a:p>
            <a:pPr>
              <a:spcBef>
                <a:spcPct val="25000"/>
              </a:spcBef>
            </a:pPr>
            <a:endParaRPr lang="en-US"/>
          </a:p>
          <a:p>
            <a:pPr lvl="1">
              <a:spcBef>
                <a:spcPct val="50000"/>
              </a:spcBef>
            </a:pPr>
            <a:r>
              <a:rPr lang="en-US">
                <a:hlinkClick r:id="rId2" action="ppaction://hlinkfile"/>
              </a:rPr>
              <a:t>SegiEmpat.java</a:t>
            </a:r>
            <a:endParaRPr lang="en-US"/>
          </a:p>
          <a:p>
            <a:pPr lvl="1"/>
            <a:r>
              <a:rPr lang="en-US">
                <a:hlinkClick r:id="rId3" action="ppaction://hlinkfile"/>
              </a:rPr>
              <a:t>Balok.java</a:t>
            </a:r>
            <a:endParaRPr lang="en-US"/>
          </a:p>
          <a:p>
            <a:pPr lvl="1"/>
            <a:r>
              <a:rPr lang="en-US">
                <a:hlinkClick r:id="rId4" action="ppaction://hlinkfile"/>
              </a:rPr>
              <a:t>Driver.java</a:t>
            </a:r>
            <a:endParaRPr lang="en-US"/>
          </a:p>
        </p:txBody>
      </p: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914400" y="1981200"/>
            <a:ext cx="7010400" cy="2286000"/>
            <a:chOff x="576" y="1776"/>
            <a:chExt cx="4416" cy="1440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576" y="1776"/>
              <a:ext cx="1680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SegiEmpat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576" y="2064"/>
              <a:ext cx="1680" cy="48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r>
                <a:rPr lang="en-US" sz="1600"/>
                <a:t>#double panjang</a:t>
              </a:r>
            </a:p>
            <a:p>
              <a:pPr eaLnBrk="1" hangingPunct="1"/>
              <a:r>
                <a:rPr lang="en-US" sz="1600"/>
                <a:t>#double lebar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576" y="2544"/>
              <a:ext cx="1680" cy="672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r>
                <a:rPr lang="sv-SE" sz="1600"/>
                <a:t>+void setPanjang(double p)</a:t>
              </a:r>
            </a:p>
            <a:p>
              <a:pPr eaLnBrk="1" hangingPunct="1"/>
              <a:r>
                <a:rPr lang="sv-SE" sz="1600"/>
                <a:t>+void setLebar(double l)</a:t>
              </a:r>
            </a:p>
            <a:p>
              <a:pPr eaLnBrk="1" hangingPunct="1"/>
              <a:r>
                <a:rPr lang="sv-SE" sz="1600"/>
                <a:t>+double Luas()</a:t>
              </a:r>
              <a:endParaRPr lang="en-US" sz="1600"/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 rot="16200000">
              <a:off x="2256" y="2352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2448" y="2448"/>
              <a:ext cx="912" cy="0"/>
            </a:xfrm>
            <a:prstGeom prst="line">
              <a:avLst/>
            </a:prstGeom>
            <a:noFill/>
            <a:ln w="15875">
              <a:solidFill>
                <a:srgbClr val="99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312" y="1776"/>
              <a:ext cx="1680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Balok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312" y="2064"/>
              <a:ext cx="1680" cy="48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r>
                <a:rPr lang="en-US" sz="1600"/>
                <a:t>#double tinggi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3312" y="2544"/>
              <a:ext cx="1680" cy="672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r>
                <a:rPr lang="sv-SE" sz="1600"/>
                <a:t>+void setTinggi(double t)</a:t>
              </a:r>
            </a:p>
            <a:p>
              <a:pPr eaLnBrk="1" hangingPunct="1"/>
              <a:r>
                <a:rPr lang="sv-SE" sz="1600"/>
                <a:t>+double Volume()</a:t>
              </a:r>
              <a:endParaRPr lang="en-US" sz="160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893B8-B210-4667-8EC2-92E1C3B5FA21}" type="slidenum">
              <a:rPr lang="en-US"/>
              <a:pPr/>
              <a:t>11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V="1">
            <a:off x="4495800" y="2819400"/>
            <a:ext cx="0" cy="1600200"/>
          </a:xfrm>
          <a:prstGeom prst="line">
            <a:avLst/>
          </a:prstGeom>
          <a:noFill/>
          <a:ln w="15875">
            <a:solidFill>
              <a:srgbClr val="9966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Program Pewarisan </a:t>
            </a:r>
            <a:r>
              <a:rPr lang="en-US" sz="2400"/>
              <a:t>( lanjutan 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Contoh 2</a:t>
            </a:r>
          </a:p>
          <a:p>
            <a:pPr marL="5314950" lvl="1"/>
            <a:r>
              <a:rPr lang="en-US">
                <a:hlinkClick r:id="rId2" action="ppaction://hlinkfile"/>
              </a:rPr>
              <a:t>Pegawai.java</a:t>
            </a:r>
            <a:endParaRPr lang="en-US"/>
          </a:p>
          <a:p>
            <a:pPr marL="5314950" lvl="1"/>
            <a:r>
              <a:rPr lang="en-US">
                <a:hlinkClick r:id="rId3" action="ppaction://hlinkfile"/>
              </a:rPr>
              <a:t>Staf.java</a:t>
            </a:r>
            <a:endParaRPr lang="en-US"/>
          </a:p>
          <a:p>
            <a:pPr marL="5314950" lvl="1"/>
            <a:r>
              <a:rPr lang="en-US">
                <a:hlinkClick r:id="rId4" action="ppaction://hlinkfile"/>
              </a:rPr>
              <a:t>Manajer.java</a:t>
            </a:r>
            <a:endParaRPr lang="en-US"/>
          </a:p>
          <a:p>
            <a:pPr marL="5314950" lvl="1"/>
            <a:r>
              <a:rPr lang="en-US">
                <a:hlinkClick r:id="rId5" action="ppaction://hlinkfile"/>
              </a:rPr>
              <a:t>Driver.java</a:t>
            </a:r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14400" y="1981200"/>
            <a:ext cx="1981200" cy="3810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Pegawai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914400" y="2362200"/>
            <a:ext cx="1981200" cy="5334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en-US" sz="1400">
                <a:latin typeface="Arial Narrow" pitchFamily="34" charset="0"/>
              </a:rPr>
              <a:t>#String nama</a:t>
            </a:r>
          </a:p>
          <a:p>
            <a:pPr eaLnBrk="1" hangingPunct="1"/>
            <a:r>
              <a:rPr lang="en-US" sz="1400">
                <a:latin typeface="Arial Narrow" pitchFamily="34" charset="0"/>
              </a:rPr>
              <a:t>#double gaji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914400" y="2895600"/>
            <a:ext cx="1981200" cy="7620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sv-SE" sz="1400">
                <a:latin typeface="Arial Narrow" pitchFamily="34" charset="0"/>
              </a:rPr>
              <a:t>+Pegawai(String n, double g)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+String getNama()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+double getGaji()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1781175" y="3657600"/>
            <a:ext cx="228600" cy="228600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1905000" y="3886200"/>
            <a:ext cx="0" cy="533400"/>
          </a:xfrm>
          <a:prstGeom prst="line">
            <a:avLst/>
          </a:prstGeom>
          <a:noFill/>
          <a:ln w="15875">
            <a:solidFill>
              <a:srgbClr val="9966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914400" y="4343400"/>
            <a:ext cx="1905000" cy="3810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Employee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914400" y="4724400"/>
            <a:ext cx="1905000" cy="5334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en-US" sz="1400">
                <a:latin typeface="Arial Narrow" pitchFamily="34" charset="0"/>
              </a:rPr>
              <a:t>#double lembur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914400" y="5257800"/>
            <a:ext cx="1905000" cy="9144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sv-SE" sz="1400">
                <a:latin typeface="Arial Narrow" pitchFamily="34" charset="0"/>
              </a:rPr>
              <a:t>+Staf(String n, double g)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+void setLembur(double l)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+double getGaji()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3505200" y="4343400"/>
            <a:ext cx="1981200" cy="3810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Manajer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505200" y="4724400"/>
            <a:ext cx="1981200" cy="5334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en-US" sz="1400">
                <a:latin typeface="Arial Narrow" pitchFamily="34" charset="0"/>
              </a:rPr>
              <a:t>#double tunjangan</a:t>
            </a:r>
          </a:p>
          <a:p>
            <a:pPr eaLnBrk="1" hangingPunct="1"/>
            <a:r>
              <a:rPr lang="en-US" sz="1400">
                <a:latin typeface="Arial Narrow" pitchFamily="34" charset="0"/>
              </a:rPr>
              <a:t>#double bonus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505200" y="5257800"/>
            <a:ext cx="1981200" cy="9144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sv-SE" sz="1400">
                <a:latin typeface="Arial Narrow" pitchFamily="34" charset="0"/>
              </a:rPr>
              <a:t>+Manajer(String n, double g)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+void setTunjangan(double t)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+void setBonus(double b)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+double getGaji()</a:t>
            </a:r>
          </a:p>
        </p:txBody>
      </p:sp>
      <p:sp>
        <p:nvSpPr>
          <p:cNvPr id="23575" name="AutoShape 23"/>
          <p:cNvSpPr>
            <a:spLocks noChangeArrowheads="1"/>
          </p:cNvSpPr>
          <p:nvPr/>
        </p:nvSpPr>
        <p:spPr bwMode="auto">
          <a:xfrm rot="16200000">
            <a:off x="2895600" y="2695575"/>
            <a:ext cx="228600" cy="228600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3124200" y="2819400"/>
            <a:ext cx="1371600" cy="0"/>
          </a:xfrm>
          <a:prstGeom prst="line">
            <a:avLst/>
          </a:prstGeom>
          <a:noFill/>
          <a:ln w="15875">
            <a:solidFill>
              <a:srgbClr val="9966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B5EB2-E598-4CC1-90FA-88AB36C55A42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Kapan Pewarisan 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/>
              <a:t>Ada beberapa atribut dan method yang sama yang digunakan oleh beberapa kelas berbeda (</a:t>
            </a:r>
            <a:r>
              <a:rPr lang="sv-SE" sz="2800"/>
              <a:t>reduksi penulisan kode)</a:t>
            </a:r>
            <a:r>
              <a:rPr lang="en-US" sz="2800"/>
              <a:t>.</a:t>
            </a:r>
          </a:p>
          <a:p>
            <a:pPr>
              <a:spcBef>
                <a:spcPct val="50000"/>
              </a:spcBef>
            </a:pPr>
            <a:r>
              <a:rPr lang="en-US" sz="2800"/>
              <a:t>Ada satu atau beberapa kelas yang sudah pernah dibuat yang dibutuhkan oleh aplikasi (</a:t>
            </a:r>
            <a:r>
              <a:rPr lang="en-US" sz="2800" i="1"/>
              <a:t>reusability</a:t>
            </a:r>
            <a:r>
              <a:rPr lang="en-US" sz="2800"/>
              <a:t>).</a:t>
            </a:r>
          </a:p>
          <a:p>
            <a:pPr>
              <a:spcBef>
                <a:spcPct val="50000"/>
              </a:spcBef>
            </a:pPr>
            <a:r>
              <a:rPr lang="en-US" sz="2800"/>
              <a:t>Ada perubahan kebutuhan fungsional atau </a:t>
            </a:r>
            <a:r>
              <a:rPr lang="en-US" sz="2800" i="1"/>
              <a:t>feature</a:t>
            </a:r>
            <a:r>
              <a:rPr lang="en-US" sz="2800"/>
              <a:t> aplikasi dimana sebagian atau seluruh perubahan tersebut tercakup di satu atau beberapa kelas yang sudah ada (</a:t>
            </a:r>
            <a:r>
              <a:rPr lang="en-US" sz="2800" i="1"/>
              <a:t>extend</a:t>
            </a:r>
            <a:r>
              <a:rPr lang="en-US" sz="2800"/>
              <a:t>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2.gstatic.com/images?q=tbn:ANd9GcQDxlxK-fqgE40Cx-xu0akwx5E6_RJpivPPQEyMm9jsIs4Nun3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5" y="2254341"/>
            <a:ext cx="3028949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1DBED-15C2-404E-9A9B-EA7112D0DC0C}" type="slidenum">
              <a:rPr lang="en-US"/>
              <a:pPr/>
              <a:t>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277813" y="1374775"/>
            <a:ext cx="1855787" cy="838200"/>
          </a:xfrm>
          <a:prstGeom prst="wedgeRoundRectCallout">
            <a:avLst>
              <a:gd name="adj1" fmla="val 41361"/>
              <a:gd name="adj2" fmla="val 85417"/>
              <a:gd name="adj3" fmla="val 16667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b="1" i="1"/>
              <a:t>Gimana?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3429000" y="1371600"/>
            <a:ext cx="1855788" cy="838200"/>
          </a:xfrm>
          <a:prstGeom prst="wedgeRoundRectCallout">
            <a:avLst>
              <a:gd name="adj1" fmla="val -62574"/>
              <a:gd name="adj2" fmla="val 111741"/>
              <a:gd name="adj3" fmla="val 16667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b="1" i="1"/>
              <a:t>Perlu tugas lagi?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581400"/>
            <a:ext cx="3025775" cy="2406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5387975" y="1524000"/>
            <a:ext cx="3352800" cy="2133600"/>
          </a:xfrm>
          <a:prstGeom prst="irregularSeal2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/>
              <a:t>#@%!!&amp;@@#!$!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 animBg="1"/>
      <p:bldP spid="245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448DE-06ED-4072-B80F-5FDD07AD5F91}" type="slidenum">
              <a:rPr lang="en-US"/>
              <a:pPr/>
              <a:t>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Kelas Abstrak</a:t>
            </a:r>
            <a:endParaRPr lang="en-US" sz="2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-ID" sz="2000" dirty="0"/>
              <a:t>Kita dapat membuat superclass yang mempunyai beberapa method dengan </a:t>
            </a:r>
            <a:r>
              <a:rPr lang="id-ID" sz="2000" dirty="0" smtClean="0"/>
              <a:t>implementasi sedangkan </a:t>
            </a:r>
            <a:r>
              <a:rPr lang="id-ID" sz="2000" dirty="0"/>
              <a:t>yang lain tidak.</a:t>
            </a:r>
            <a:endParaRPr lang="id-ID" sz="2000" dirty="0" smtClean="0"/>
          </a:p>
          <a:p>
            <a:r>
              <a:rPr lang="en-US" sz="2000" dirty="0" err="1" smtClean="0"/>
              <a:t>Kelas-kelas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daripadanya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diciptakan</a:t>
            </a:r>
            <a:r>
              <a:rPr lang="en-US" sz="2000" dirty="0"/>
              <a:t>/</a:t>
            </a:r>
            <a:r>
              <a:rPr lang="en-US" sz="2000" dirty="0" err="1"/>
              <a:t>instansiasi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(</a:t>
            </a:r>
            <a:r>
              <a:rPr lang="en-US" sz="2000" i="1" dirty="0"/>
              <a:t>modifier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0099CC"/>
                </a:solidFill>
              </a:rPr>
              <a:t>abstract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id-ID" sz="2000" dirty="0" smtClean="0"/>
          </a:p>
          <a:p>
            <a:endParaRPr lang="id-ID" sz="2000" dirty="0"/>
          </a:p>
          <a:p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induk</a:t>
            </a:r>
            <a:r>
              <a:rPr lang="en-US" sz="2000" dirty="0"/>
              <a:t>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pewarisan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diolah</a:t>
            </a:r>
            <a:r>
              <a:rPr lang="en-US" sz="2000" dirty="0"/>
              <a:t>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14400" y="3581400"/>
            <a:ext cx="76200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rgbClr val="CC3300"/>
                </a:solidFill>
                <a:latin typeface="Courier New" pitchFamily="49" charset="0"/>
              </a:rPr>
              <a:t>abstract </a:t>
            </a:r>
            <a:r>
              <a:rPr lang="en-US" sz="2400" b="1">
                <a:solidFill>
                  <a:srgbClr val="336699"/>
                </a:solidFill>
                <a:latin typeface="Courier New" pitchFamily="49" charset="0"/>
              </a:rPr>
              <a:t>class NamaKelas {</a:t>
            </a:r>
          </a:p>
          <a:p>
            <a:r>
              <a:rPr lang="en-US" sz="2400" b="1">
                <a:solidFill>
                  <a:srgbClr val="336699"/>
                </a:solidFill>
                <a:latin typeface="Courier New" pitchFamily="49" charset="0"/>
              </a:rPr>
              <a:t>  ...</a:t>
            </a:r>
          </a:p>
          <a:p>
            <a:r>
              <a:rPr lang="en-US" sz="2400" b="1">
                <a:solidFill>
                  <a:srgbClr val="336699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2237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95785-654F-49E2-954D-8FE9A1A7B339}" type="slidenum">
              <a:rPr lang="en-US"/>
              <a:pPr/>
              <a:t>15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Penggunaan Kelas Abstrak</a:t>
            </a:r>
            <a:endParaRPr lang="en-US" sz="2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447800"/>
            <a:ext cx="3657600" cy="46926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2800"/>
              <a:t>Kode Program</a:t>
            </a:r>
          </a:p>
          <a:p>
            <a:r>
              <a:rPr lang="en-US" sz="2400">
                <a:hlinkClick r:id="rId2" action="ppaction://hlinkfile"/>
              </a:rPr>
              <a:t>Person.java</a:t>
            </a:r>
            <a:endParaRPr lang="en-US" sz="2400"/>
          </a:p>
          <a:p>
            <a:r>
              <a:rPr lang="en-US" sz="2400">
                <a:hlinkClick r:id="rId3" action="ppaction://hlinkfile"/>
              </a:rPr>
              <a:t>Employee.java</a:t>
            </a:r>
            <a:endParaRPr lang="en-US" sz="2400"/>
          </a:p>
          <a:p>
            <a:r>
              <a:rPr lang="en-US" sz="2400">
                <a:hlinkClick r:id="rId4" action="ppaction://hlinkfile"/>
              </a:rPr>
              <a:t>Student.java</a:t>
            </a:r>
            <a:endParaRPr lang="en-US" sz="2400"/>
          </a:p>
          <a:p>
            <a:r>
              <a:rPr lang="en-US" sz="2400">
                <a:hlinkClick r:id="rId5" action="ppaction://hlinkfile"/>
              </a:rPr>
              <a:t>CobaKelasAbstrak.java</a:t>
            </a:r>
            <a:endParaRPr lang="en-US" sz="240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828800" y="1524000"/>
            <a:ext cx="2057400" cy="3810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i="1" dirty="0" err="1" smtClean="0"/>
              <a:t>Perso</a:t>
            </a:r>
            <a:r>
              <a:rPr lang="id-ID" sz="1400" i="1" dirty="0" smtClean="0"/>
              <a:t>n</a:t>
            </a:r>
            <a:endParaRPr lang="en-US" sz="1400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828800" y="1905000"/>
            <a:ext cx="2057400" cy="5334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en-US" sz="1400">
                <a:latin typeface="Arial Narrow" pitchFamily="34" charset="0"/>
              </a:rPr>
              <a:t>-String name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828800" y="2438400"/>
            <a:ext cx="2057400" cy="7620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sv-SE" sz="1400">
                <a:latin typeface="Arial Narrow" pitchFamily="34" charset="0"/>
              </a:rPr>
              <a:t>+Person(String n)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+String getName()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+String getDescription()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2695575" y="3200400"/>
            <a:ext cx="238125" cy="228600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19400" y="3429000"/>
            <a:ext cx="0" cy="457200"/>
          </a:xfrm>
          <a:prstGeom prst="line">
            <a:avLst/>
          </a:prstGeom>
          <a:noFill/>
          <a:ln w="15875">
            <a:solidFill>
              <a:srgbClr val="9966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33400" y="4343400"/>
            <a:ext cx="2057400" cy="3810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Employee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33400" y="4724400"/>
            <a:ext cx="2057400" cy="5334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en-US" sz="1400">
                <a:latin typeface="Arial Narrow" pitchFamily="34" charset="0"/>
              </a:rPr>
              <a:t>-double salary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33400" y="5257800"/>
            <a:ext cx="2057400" cy="7620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sv-SE" sz="1400">
                <a:latin typeface="Arial Narrow" pitchFamily="34" charset="0"/>
              </a:rPr>
              <a:t>+Employee(String n, double s)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+double getSalary()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+String getDescription()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124200" y="4343400"/>
            <a:ext cx="2057400" cy="3810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Student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124200" y="4724400"/>
            <a:ext cx="2057400" cy="5334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en-US" sz="1400">
                <a:latin typeface="Arial Narrow" pitchFamily="34" charset="0"/>
              </a:rPr>
              <a:t>-String major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124200" y="5257800"/>
            <a:ext cx="2057400" cy="762000"/>
          </a:xfrm>
          <a:prstGeom prst="rect">
            <a:avLst/>
          </a:prstGeom>
          <a:solidFill>
            <a:srgbClr val="FFFF99"/>
          </a:solidFill>
          <a:ln w="158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eaLnBrk="1" hangingPunct="1"/>
            <a:r>
              <a:rPr lang="sv-SE" sz="1400">
                <a:latin typeface="Arial Narrow" pitchFamily="34" charset="0"/>
              </a:rPr>
              <a:t>+Student(String n, String m)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+String getMajor()</a:t>
            </a:r>
          </a:p>
          <a:p>
            <a:pPr eaLnBrk="1" hangingPunct="1"/>
            <a:r>
              <a:rPr lang="sv-SE" sz="1400">
                <a:latin typeface="Arial Narrow" pitchFamily="34" charset="0"/>
              </a:rPr>
              <a:t>+String getDescription()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1600200" y="3886200"/>
            <a:ext cx="2514600" cy="0"/>
          </a:xfrm>
          <a:prstGeom prst="line">
            <a:avLst/>
          </a:prstGeom>
          <a:noFill/>
          <a:ln w="15875">
            <a:solidFill>
              <a:srgbClr val="9966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600200" y="3886200"/>
            <a:ext cx="0" cy="457200"/>
          </a:xfrm>
          <a:prstGeom prst="line">
            <a:avLst/>
          </a:prstGeom>
          <a:noFill/>
          <a:ln w="15875">
            <a:solidFill>
              <a:srgbClr val="9966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4114800" y="3886200"/>
            <a:ext cx="0" cy="457200"/>
          </a:xfrm>
          <a:prstGeom prst="line">
            <a:avLst/>
          </a:prstGeom>
          <a:noFill/>
          <a:ln w="15875">
            <a:solidFill>
              <a:srgbClr val="9966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4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B5FAC-3FEA-48F0-A7FD-9C583DE2352A}" type="slidenum">
              <a:rPr lang="en-US"/>
              <a:pPr/>
              <a:t>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Prototype kelas yang berisi </a:t>
            </a:r>
            <a:r>
              <a:rPr lang="en-US" sz="2800" b="1">
                <a:solidFill>
                  <a:srgbClr val="0099CC"/>
                </a:solidFill>
              </a:rPr>
              <a:t>definisi konstanta</a:t>
            </a:r>
            <a:r>
              <a:rPr lang="en-US" sz="2800"/>
              <a:t> dan </a:t>
            </a:r>
            <a:r>
              <a:rPr lang="en-US" sz="2800" b="1">
                <a:solidFill>
                  <a:srgbClr val="0099CC"/>
                </a:solidFill>
              </a:rPr>
              <a:t>deklarasi method</a:t>
            </a:r>
            <a:r>
              <a:rPr lang="en-US" sz="2800"/>
              <a:t> (hanya nama method tanpa definisi kode programnya).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14400" y="2819400"/>
            <a:ext cx="7620000" cy="3200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interface </a:t>
            </a:r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Perusahaan {</a:t>
            </a: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  // Konstanta</a:t>
            </a: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  String KOTA = “Bandung”;</a:t>
            </a:r>
          </a:p>
          <a:p>
            <a:endParaRPr lang="en-US" sz="2000" b="1">
              <a:solidFill>
                <a:srgbClr val="336699"/>
              </a:solidFill>
              <a:latin typeface="Courier New" pitchFamily="49" charset="0"/>
            </a:endParaRP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  // Deklarasi method</a:t>
            </a: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  void setNama(String n);</a:t>
            </a:r>
          </a:p>
          <a:p>
            <a:r>
              <a:rPr lang="en-US" sz="2000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void setAlamat(String a);</a:t>
            </a:r>
          </a:p>
          <a:p>
            <a:r>
              <a:rPr lang="en-US" sz="2000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String getNama();</a:t>
            </a:r>
          </a:p>
          <a:p>
            <a:r>
              <a:rPr lang="en-US" sz="2000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String getAlamat();</a:t>
            </a: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37786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2390F-F902-4BD9-9351-78EC57713149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</a:t>
            </a:r>
            <a:r>
              <a:rPr lang="en-US" sz="2400"/>
              <a:t>( lanjutan 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Dalam sebuah interface:</a:t>
            </a:r>
          </a:p>
          <a:p>
            <a:pPr lvl="1"/>
            <a:r>
              <a:rPr lang="en-US"/>
              <a:t>Semua konstanta (atribut) adalah </a:t>
            </a:r>
            <a:r>
              <a:rPr lang="en-US" b="1">
                <a:solidFill>
                  <a:srgbClr val="666699"/>
                </a:solidFill>
              </a:rPr>
              <a:t>public</a:t>
            </a:r>
            <a:r>
              <a:rPr lang="en-US"/>
              <a:t>, </a:t>
            </a:r>
            <a:r>
              <a:rPr lang="en-US" b="1">
                <a:solidFill>
                  <a:srgbClr val="666699"/>
                </a:solidFill>
              </a:rPr>
              <a:t>static</a:t>
            </a:r>
            <a:r>
              <a:rPr lang="en-US"/>
              <a:t> dan </a:t>
            </a:r>
            <a:r>
              <a:rPr lang="en-US" b="1">
                <a:solidFill>
                  <a:srgbClr val="666699"/>
                </a:solidFill>
              </a:rPr>
              <a:t>final</a:t>
            </a:r>
            <a:r>
              <a:rPr lang="en-US"/>
              <a:t>.</a:t>
            </a:r>
          </a:p>
          <a:p>
            <a:pPr lvl="1"/>
            <a:r>
              <a:rPr lang="en-US"/>
              <a:t>Semua method adalah </a:t>
            </a:r>
            <a:r>
              <a:rPr lang="en-US" b="1">
                <a:solidFill>
                  <a:srgbClr val="666699"/>
                </a:solidFill>
              </a:rPr>
              <a:t>abstract</a:t>
            </a:r>
            <a:r>
              <a:rPr lang="en-US" b="1">
                <a:solidFill>
                  <a:srgbClr val="0099CC"/>
                </a:solidFill>
              </a:rPr>
              <a:t> </a:t>
            </a:r>
            <a:r>
              <a:rPr lang="en-US"/>
              <a:t>dan </a:t>
            </a:r>
            <a:r>
              <a:rPr lang="en-US" b="1">
                <a:solidFill>
                  <a:srgbClr val="666699"/>
                </a:solidFill>
              </a:rPr>
              <a:t>public</a:t>
            </a:r>
            <a:r>
              <a:rPr lang="en-US"/>
              <a:t>.</a:t>
            </a:r>
          </a:p>
          <a:p>
            <a:pPr lvl="1"/>
            <a:r>
              <a:rPr lang="en-US"/>
              <a:t>Tidak boleh ada deklarasi konstruktor.</a:t>
            </a:r>
          </a:p>
          <a:p>
            <a:pPr>
              <a:spcBef>
                <a:spcPct val="50000"/>
              </a:spcBef>
            </a:pPr>
            <a:r>
              <a:rPr lang="en-US"/>
              <a:t>Interface digunakan untuk menyatakan </a:t>
            </a:r>
            <a:r>
              <a:rPr lang="en-US" b="1">
                <a:solidFill>
                  <a:srgbClr val="0099CC"/>
                </a:solidFill>
              </a:rPr>
              <a:t>spefisikasi fungsional </a:t>
            </a:r>
            <a:r>
              <a:rPr lang="en-US"/>
              <a:t>beberapa kelas secara umum.</a:t>
            </a:r>
          </a:p>
        </p:txBody>
      </p:sp>
    </p:spTree>
    <p:extLst>
      <p:ext uri="{BB962C8B-B14F-4D97-AF65-F5344CB8AC3E}">
        <p14:creationId xmlns:p14="http://schemas.microsoft.com/office/powerpoint/2010/main" val="910532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7D5E6-5613-4534-A81A-382C41AD8E30}" type="slidenum">
              <a:rPr lang="en-US"/>
              <a:pPr/>
              <a:t>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</a:t>
            </a:r>
            <a:r>
              <a:rPr lang="en-US" sz="2400"/>
              <a:t>( lanjutan 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Definisi method dilakukan di kelas yang menjadi implementasi dari interface.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14400" y="2590800"/>
            <a:ext cx="7620000" cy="3276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class Telkom 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implements </a:t>
            </a:r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Perusahaan {</a:t>
            </a: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  // Deklarasi atribut</a:t>
            </a: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  private String nama, alamat;</a:t>
            </a:r>
          </a:p>
          <a:p>
            <a:endParaRPr lang="en-US" sz="2000" b="1">
              <a:solidFill>
                <a:srgbClr val="336699"/>
              </a:solidFill>
              <a:latin typeface="Courier New" pitchFamily="49" charset="0"/>
            </a:endParaRP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  // Definisi method</a:t>
            </a: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  public void setNama(String n) {</a:t>
            </a:r>
          </a:p>
          <a:p>
            <a:r>
              <a:rPr lang="en-US" sz="2000"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nama = n;</a:t>
            </a:r>
          </a:p>
          <a:p>
            <a:r>
              <a:rPr lang="en-US" sz="2000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}</a:t>
            </a: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  ...</a:t>
            </a:r>
          </a:p>
          <a:p>
            <a:r>
              <a:rPr lang="en-US" sz="2000" b="1">
                <a:solidFill>
                  <a:srgbClr val="336699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5950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0DD4A-600B-46F9-8C8E-D9F6589213E8}" type="slidenum">
              <a:rPr lang="en-US"/>
              <a:pPr/>
              <a:t>19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</a:t>
            </a:r>
            <a:r>
              <a:rPr lang="en-US" sz="2400"/>
              <a:t>( lanjutan 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Sebuah kelas dapat menerima pewarisan dari beberapa interface (multiple inheritance).</a:t>
            </a:r>
          </a:p>
        </p:txBody>
      </p:sp>
      <p:grpSp>
        <p:nvGrpSpPr>
          <p:cNvPr id="28696" name="Group 24"/>
          <p:cNvGrpSpPr>
            <a:grpSpLocks/>
          </p:cNvGrpSpPr>
          <p:nvPr/>
        </p:nvGrpSpPr>
        <p:grpSpPr bwMode="auto">
          <a:xfrm>
            <a:off x="914400" y="3048000"/>
            <a:ext cx="1219200" cy="1295400"/>
            <a:chOff x="576" y="1872"/>
            <a:chExt cx="768" cy="816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576" y="1872"/>
              <a:ext cx="768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Interface-1</a:t>
              </a:r>
            </a:p>
            <a:p>
              <a:pPr algn="ctr" eaLnBrk="1" hangingPunct="1"/>
              <a:r>
                <a:rPr lang="en-US" sz="1200"/>
                <a:t>&lt;&lt;interface&gt;&gt;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576" y="2160"/>
              <a:ext cx="768" cy="2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400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576" y="2400"/>
              <a:ext cx="768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200"/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3124200" y="3048000"/>
            <a:ext cx="1219200" cy="1295400"/>
            <a:chOff x="1968" y="1872"/>
            <a:chExt cx="768" cy="816"/>
          </a:xfrm>
        </p:grpSpPr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1968" y="1872"/>
              <a:ext cx="768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Interface-2</a:t>
              </a:r>
            </a:p>
            <a:p>
              <a:pPr algn="ctr" eaLnBrk="1" hangingPunct="1"/>
              <a:r>
                <a:rPr lang="en-US" sz="1200"/>
                <a:t>&lt;&lt;interface&gt;&gt;</a:t>
              </a: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968" y="2160"/>
              <a:ext cx="768" cy="2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400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1968" y="2400"/>
              <a:ext cx="768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200"/>
            </a:p>
          </p:txBody>
        </p:sp>
      </p:grp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2057400" y="4953000"/>
            <a:ext cx="1219200" cy="1143000"/>
            <a:chOff x="3936" y="3216"/>
            <a:chExt cx="768" cy="720"/>
          </a:xfrm>
        </p:grpSpPr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3936" y="3216"/>
              <a:ext cx="768" cy="192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Kelas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3936" y="3408"/>
              <a:ext cx="768" cy="2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400"/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3936" y="3648"/>
              <a:ext cx="768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200"/>
            </a:p>
          </p:txBody>
        </p:sp>
      </p:grp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1600200" y="4343400"/>
            <a:ext cx="730250" cy="603250"/>
            <a:chOff x="3648" y="2832"/>
            <a:chExt cx="460" cy="380"/>
          </a:xfrm>
        </p:grpSpPr>
        <p:sp>
          <p:nvSpPr>
            <p:cNvPr id="28689" name="AutoShape 17"/>
            <p:cNvSpPr>
              <a:spLocks noChangeArrowheads="1"/>
            </p:cNvSpPr>
            <p:nvPr/>
          </p:nvSpPr>
          <p:spPr bwMode="auto">
            <a:xfrm rot="18900000">
              <a:off x="3648" y="283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Freeform 18"/>
            <p:cNvSpPr>
              <a:spLocks/>
            </p:cNvSpPr>
            <p:nvPr/>
          </p:nvSpPr>
          <p:spPr bwMode="auto">
            <a:xfrm>
              <a:off x="3724" y="2912"/>
              <a:ext cx="384" cy="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300"/>
                </a:cxn>
              </a:cxnLst>
              <a:rect l="0" t="0" r="r" b="b"/>
              <a:pathLst>
                <a:path w="384" h="300">
                  <a:moveTo>
                    <a:pt x="0" y="0"/>
                  </a:moveTo>
                  <a:lnTo>
                    <a:pt x="384" y="300"/>
                  </a:lnTo>
                </a:path>
              </a:pathLst>
            </a:custGeom>
            <a:noFill/>
            <a:ln w="15875">
              <a:solidFill>
                <a:srgbClr val="996633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3009900" y="4343400"/>
            <a:ext cx="647700" cy="609600"/>
            <a:chOff x="4536" y="2832"/>
            <a:chExt cx="408" cy="384"/>
          </a:xfrm>
        </p:grpSpPr>
        <p:sp>
          <p:nvSpPr>
            <p:cNvPr id="28692" name="AutoShape 20"/>
            <p:cNvSpPr>
              <a:spLocks noChangeArrowheads="1"/>
            </p:cNvSpPr>
            <p:nvPr/>
          </p:nvSpPr>
          <p:spPr bwMode="auto">
            <a:xfrm rot="2700000">
              <a:off x="4848" y="283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Freeform 21"/>
            <p:cNvSpPr>
              <a:spLocks/>
            </p:cNvSpPr>
            <p:nvPr/>
          </p:nvSpPr>
          <p:spPr bwMode="auto">
            <a:xfrm>
              <a:off x="4536" y="2912"/>
              <a:ext cx="328" cy="304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304"/>
                </a:cxn>
              </a:cxnLst>
              <a:rect l="0" t="0" r="r" b="b"/>
              <a:pathLst>
                <a:path w="328" h="304">
                  <a:moveTo>
                    <a:pt x="328" y="0"/>
                  </a:moveTo>
                  <a:lnTo>
                    <a:pt x="0" y="304"/>
                  </a:lnTo>
                </a:path>
              </a:pathLst>
            </a:custGeom>
            <a:noFill/>
            <a:ln w="15875">
              <a:solidFill>
                <a:srgbClr val="996633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724400" y="2971800"/>
            <a:ext cx="40386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class Kelas implements Interface1, Interface2 {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// Atribut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// Metdod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0832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ECED-4DFB-45B7-9467-ECBDE4A42D88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 yang Disebut Pewarisan 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1143000"/>
            <a:ext cx="7038975" cy="510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F72-E1B9-4722-9517-FDF3027460D0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Interface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Interface</a:t>
            </a:r>
          </a:p>
          <a:p>
            <a:pPr lvl="1"/>
            <a:r>
              <a:rPr lang="en-US">
                <a:hlinkClick r:id="rId2" action="ppaction://hlinkfile"/>
              </a:rPr>
              <a:t>StartStop.java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Kelas implementasi</a:t>
            </a:r>
          </a:p>
          <a:p>
            <a:pPr lvl="1"/>
            <a:r>
              <a:rPr lang="en-US">
                <a:hlinkClick r:id="rId3" action="ppaction://hlinkfile"/>
              </a:rPr>
              <a:t>UseStartStop.java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18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8C109-7FCB-46EA-A02F-E6F054A1A94F}" type="slidenum">
              <a:rPr lang="en-US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Next 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sz="4000" b="1">
              <a:solidFill>
                <a:srgbClr val="336699"/>
              </a:solidFill>
            </a:endParaRPr>
          </a:p>
          <a:p>
            <a:pPr algn="ctr">
              <a:buFontTx/>
              <a:buNone/>
            </a:pPr>
            <a:endParaRPr lang="en-US" sz="4000" b="1">
              <a:solidFill>
                <a:srgbClr val="336699"/>
              </a:solidFill>
            </a:endParaRPr>
          </a:p>
          <a:p>
            <a:pPr algn="ctr">
              <a:buFontTx/>
              <a:buNone/>
            </a:pPr>
            <a:r>
              <a:rPr lang="en-US" sz="4800" b="1">
                <a:solidFill>
                  <a:srgbClr val="336699"/>
                </a:solidFill>
              </a:rPr>
              <a:t>	As always... Build OOP competency!!</a:t>
            </a:r>
          </a:p>
        </p:txBody>
      </p:sp>
    </p:spTree>
    <p:extLst>
      <p:ext uri="{BB962C8B-B14F-4D97-AF65-F5344CB8AC3E}">
        <p14:creationId xmlns:p14="http://schemas.microsoft.com/office/powerpoint/2010/main" val="24548466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47C9-17DE-43AC-BEE3-BD3118BF8B9D}" type="slidenum">
              <a:rPr lang="en-US"/>
              <a:pPr/>
              <a:t>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1300"/>
            <a:ext cx="6858000" cy="60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18307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DE783-AF1A-41EA-9FEF-B111AEEA8588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2400" b="1">
                <a:solidFill>
                  <a:schemeClr val="tx1"/>
                </a:solidFill>
              </a:rPr>
              <a:t>Ketentuan:</a:t>
            </a:r>
          </a:p>
          <a:p>
            <a:r>
              <a:rPr lang="pt-BR" sz="2400"/>
              <a:t>Kelas Pegawai adalah kelas abstrak</a:t>
            </a:r>
          </a:p>
          <a:p>
            <a:pPr>
              <a:spcBef>
                <a:spcPct val="50000"/>
              </a:spcBef>
            </a:pPr>
            <a:r>
              <a:rPr lang="sv-SE" sz="2400"/>
              <a:t>Gaji pokok ditentukan berdasarkan golongan:</a:t>
            </a:r>
          </a:p>
          <a:p>
            <a:pPr lvl="1"/>
            <a:r>
              <a:rPr lang="sv-SE" sz="2000"/>
              <a:t>Golongan = ’A’, gaji pokok = 3.000.000</a:t>
            </a:r>
          </a:p>
          <a:p>
            <a:pPr lvl="1"/>
            <a:r>
              <a:rPr lang="sv-SE" sz="2000"/>
              <a:t>Golongan = ’B’, gaji pokok = 2.000.000</a:t>
            </a:r>
          </a:p>
          <a:p>
            <a:pPr lvl="1"/>
            <a:r>
              <a:rPr lang="sv-SE" sz="2000"/>
              <a:t>Golongan = ’C’, gaji pokok = 1.000.000</a:t>
            </a:r>
          </a:p>
          <a:p>
            <a:pPr>
              <a:spcBef>
                <a:spcPct val="50000"/>
              </a:spcBef>
            </a:pPr>
            <a:r>
              <a:rPr lang="pt-BR" sz="2400"/>
              <a:t>Uang lembur dihitung dari jam lembur x 30.000</a:t>
            </a:r>
          </a:p>
          <a:p>
            <a:pPr>
              <a:spcBef>
                <a:spcPct val="50000"/>
              </a:spcBef>
            </a:pPr>
            <a:r>
              <a:rPr lang="pt-BR" sz="2400"/>
              <a:t>Seorang pegawai dianggap lembur jika jam kerja &gt; 8</a:t>
            </a:r>
          </a:p>
          <a:p>
            <a:pPr>
              <a:spcBef>
                <a:spcPct val="50000"/>
              </a:spcBef>
            </a:pPr>
            <a:r>
              <a:rPr lang="sv-SE" sz="2400"/>
              <a:t>Gaji Bersih = Gaji Pokok + Uang Lembur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662924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Email : </a:t>
            </a:r>
            <a:r>
              <a:rPr lang="id-ID" dirty="0" smtClean="0">
                <a:hlinkClick r:id="rId2"/>
              </a:rPr>
              <a:t>sundawijaya@gmail.com</a:t>
            </a:r>
            <a:endParaRPr lang="id-ID" dirty="0" smtClean="0"/>
          </a:p>
          <a:p>
            <a:r>
              <a:rPr lang="id-ID" dirty="0" smtClean="0"/>
              <a:t>Subject : 111012</a:t>
            </a:r>
          </a:p>
          <a:p>
            <a:r>
              <a:rPr lang="id-ID" dirty="0" smtClean="0"/>
              <a:t>Paling lambat : Minggu, 21 Oktober 2012</a:t>
            </a:r>
          </a:p>
          <a:p>
            <a:r>
              <a:rPr lang="id-ID" dirty="0" smtClean="0"/>
              <a:t>Per kelompok dijadikan dalam 1 file .rar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dengan nama 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nimKetuaKelompok_kelas_p1/p2.rar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47A42-DCC7-404F-9F69-4DC82F55475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33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521F7-8BCB-4C3F-BA04-36A7108AC1D5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352800"/>
            <a:ext cx="5630863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 yang Disebut Pewarisan 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Kemampuan sebuah kelas untuk </a:t>
            </a:r>
            <a:r>
              <a:rPr lang="en-US" sz="2400" b="1">
                <a:solidFill>
                  <a:srgbClr val="0099CC"/>
                </a:solidFill>
              </a:rPr>
              <a:t>mewariskan</a:t>
            </a:r>
            <a:r>
              <a:rPr lang="en-US" sz="2400"/>
              <a:t> seluruh atau sebagian atribut dan methodnya ke kelas lain, sehingga atribut dan method tersebut </a:t>
            </a:r>
            <a:r>
              <a:rPr lang="en-US" sz="2400" b="1">
                <a:solidFill>
                  <a:srgbClr val="0099CC"/>
                </a:solidFill>
              </a:rPr>
              <a:t>dikenal </a:t>
            </a:r>
            <a:r>
              <a:rPr lang="en-US" sz="2400"/>
              <a:t>oleh kelas yang menerima pewarisan </a:t>
            </a:r>
            <a:r>
              <a:rPr lang="en-US" sz="2400" b="1">
                <a:solidFill>
                  <a:srgbClr val="0099CC"/>
                </a:solidFill>
              </a:rPr>
              <a:t>tanpa harus menuliskannya</a:t>
            </a:r>
            <a:r>
              <a:rPr lang="en-US" sz="2400"/>
              <a:t>.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2286000" y="5410200"/>
            <a:ext cx="2057400" cy="762000"/>
          </a:xfrm>
          <a:prstGeom prst="wedgeRectCallout">
            <a:avLst>
              <a:gd name="adj1" fmla="val 94444"/>
              <a:gd name="adj2" fmla="val -21500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/>
              <a:t>Atribut </a:t>
            </a:r>
            <a:r>
              <a:rPr lang="en-US" sz="1400" b="1">
                <a:solidFill>
                  <a:srgbClr val="CC3300"/>
                </a:solidFill>
              </a:rPr>
              <a:t>panjang</a:t>
            </a:r>
            <a:r>
              <a:rPr lang="en-US" sz="1400">
                <a:solidFill>
                  <a:srgbClr val="CC3300"/>
                </a:solidFill>
              </a:rPr>
              <a:t> </a:t>
            </a:r>
            <a:r>
              <a:rPr lang="en-US" sz="1400"/>
              <a:t>dan </a:t>
            </a:r>
            <a:r>
              <a:rPr lang="en-US" sz="1400" b="1">
                <a:solidFill>
                  <a:srgbClr val="CC3300"/>
                </a:solidFill>
              </a:rPr>
              <a:t>lebar</a:t>
            </a:r>
            <a:r>
              <a:rPr lang="en-US" sz="1400">
                <a:solidFill>
                  <a:srgbClr val="CC3300"/>
                </a:solidFill>
              </a:rPr>
              <a:t> </a:t>
            </a:r>
            <a:r>
              <a:rPr lang="en-US" sz="1400"/>
              <a:t>dikenali oleh kelas Balok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5486400" y="5410200"/>
            <a:ext cx="2667000" cy="762000"/>
          </a:xfrm>
          <a:prstGeom prst="wedgeRectCallout">
            <a:avLst>
              <a:gd name="adj1" fmla="val -42144"/>
              <a:gd name="adj2" fmla="val -95000"/>
            </a:avLst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/>
              <a:t>Method </a:t>
            </a:r>
            <a:r>
              <a:rPr lang="en-US" sz="1400" b="1">
                <a:solidFill>
                  <a:srgbClr val="CC3300"/>
                </a:solidFill>
              </a:rPr>
              <a:t>setPanjang()</a:t>
            </a:r>
            <a:r>
              <a:rPr lang="en-US" sz="1400"/>
              <a:t>, </a:t>
            </a:r>
            <a:r>
              <a:rPr lang="en-US" sz="1400" b="1">
                <a:solidFill>
                  <a:srgbClr val="CC3300"/>
                </a:solidFill>
              </a:rPr>
              <a:t>setLebar()</a:t>
            </a:r>
            <a:r>
              <a:rPr lang="en-US" sz="1400"/>
              <a:t> dan </a:t>
            </a:r>
            <a:r>
              <a:rPr lang="en-US" sz="1400" b="1">
                <a:solidFill>
                  <a:srgbClr val="CC3300"/>
                </a:solidFill>
              </a:rPr>
              <a:t>Luas() </a:t>
            </a:r>
            <a:r>
              <a:rPr lang="en-US" sz="1400"/>
              <a:t>dikenali oleh kelas Balok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C9DBC-B38A-4CA4-A761-43331840E543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 yang Disebut Pewarisan ? </a:t>
            </a:r>
            <a:r>
              <a:rPr lang="en-US" sz="2400"/>
              <a:t>( lanjutan 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Kelas yang mewariskan disebut </a:t>
            </a:r>
            <a:r>
              <a:rPr lang="en-US" b="1">
                <a:solidFill>
                  <a:srgbClr val="0099CC"/>
                </a:solidFill>
              </a:rPr>
              <a:t>kelas induk</a:t>
            </a:r>
            <a:r>
              <a:rPr lang="en-US"/>
              <a:t>, </a:t>
            </a:r>
            <a:r>
              <a:rPr lang="en-US" b="1" i="1">
                <a:solidFill>
                  <a:srgbClr val="0099CC"/>
                </a:solidFill>
              </a:rPr>
              <a:t>super class</a:t>
            </a:r>
            <a:r>
              <a:rPr lang="en-US"/>
              <a:t>, atau </a:t>
            </a:r>
            <a:r>
              <a:rPr lang="en-US" b="1" i="1">
                <a:solidFill>
                  <a:srgbClr val="0099CC"/>
                </a:solidFill>
              </a:rPr>
              <a:t>base class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</a:pPr>
            <a:r>
              <a:rPr lang="en-US"/>
              <a:t>Kelas yang menerima pewarisan disebut </a:t>
            </a:r>
            <a:r>
              <a:rPr lang="en-US" b="1">
                <a:solidFill>
                  <a:srgbClr val="0099CC"/>
                </a:solidFill>
              </a:rPr>
              <a:t>kelas anak</a:t>
            </a:r>
            <a:r>
              <a:rPr lang="en-US"/>
              <a:t>, </a:t>
            </a:r>
            <a:r>
              <a:rPr lang="en-US" b="1">
                <a:solidFill>
                  <a:srgbClr val="0099CC"/>
                </a:solidFill>
              </a:rPr>
              <a:t>kelas turunan</a:t>
            </a:r>
            <a:r>
              <a:rPr lang="en-US"/>
              <a:t>, atau </a:t>
            </a:r>
            <a:r>
              <a:rPr lang="en-US" b="1" i="1">
                <a:solidFill>
                  <a:srgbClr val="0099CC"/>
                </a:solidFill>
              </a:rPr>
              <a:t>subclass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</a:pPr>
            <a:r>
              <a:rPr lang="en-US"/>
              <a:t>Merupakan implementasi dari relasi antar kelas </a:t>
            </a:r>
            <a:r>
              <a:rPr lang="en-US" b="1" i="1">
                <a:solidFill>
                  <a:srgbClr val="0099CC"/>
                </a:solidFill>
              </a:rPr>
              <a:t>generalization-specialization</a:t>
            </a:r>
            <a:r>
              <a:rPr lang="en-US" i="1"/>
              <a:t> </a:t>
            </a:r>
            <a:r>
              <a:rPr lang="en-US"/>
              <a:t>atau “</a:t>
            </a:r>
            <a:r>
              <a:rPr lang="en-US" b="1">
                <a:solidFill>
                  <a:srgbClr val="0099CC"/>
                </a:solidFill>
              </a:rPr>
              <a:t>is-a</a:t>
            </a:r>
            <a:r>
              <a:rPr lang="en-US"/>
              <a:t>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1F1D-641D-4E4D-9A52-ADE7F27CE0B7}" type="slidenum">
              <a:rPr lang="en-US"/>
              <a:pPr/>
              <a:t>5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Bentuk-bentuk Pewarisan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191000" cy="4845050"/>
          </a:xfrm>
        </p:spPr>
        <p:txBody>
          <a:bodyPr/>
          <a:lstStyle/>
          <a:p>
            <a:r>
              <a:rPr lang="en-US" sz="2400"/>
              <a:t>Pewarisan Tunggal (</a:t>
            </a:r>
            <a:r>
              <a:rPr lang="en-US" sz="2400" i="1"/>
              <a:t>Single Inheritance</a:t>
            </a:r>
            <a:r>
              <a:rPr lang="en-US" sz="2400"/>
              <a:t>)</a:t>
            </a:r>
          </a:p>
          <a:p>
            <a:pPr>
              <a:buFontTx/>
              <a:buNone/>
            </a:pPr>
            <a:r>
              <a:rPr lang="en-US" sz="2400"/>
              <a:t>	Kelas anak menerima pewarisan dari </a:t>
            </a:r>
            <a:r>
              <a:rPr lang="en-US" sz="2400" b="1">
                <a:solidFill>
                  <a:srgbClr val="0099CC"/>
                </a:solidFill>
              </a:rPr>
              <a:t>satu </a:t>
            </a:r>
            <a:r>
              <a:rPr lang="en-US" sz="2400"/>
              <a:t>kelas induk.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Pewarisan Majemuk (</a:t>
            </a:r>
            <a:r>
              <a:rPr lang="en-US" sz="2400" i="1"/>
              <a:t>Multiple Inheritance</a:t>
            </a:r>
            <a:r>
              <a:rPr lang="en-US" sz="2400"/>
              <a:t>)</a:t>
            </a:r>
          </a:p>
          <a:p>
            <a:pPr>
              <a:buFontTx/>
              <a:buNone/>
            </a:pPr>
            <a:r>
              <a:rPr lang="en-US" sz="2400"/>
              <a:t>	Kelas anak menerima pewarisan dari </a:t>
            </a:r>
            <a:r>
              <a:rPr lang="en-US" sz="2400" b="1">
                <a:solidFill>
                  <a:srgbClr val="0099CC"/>
                </a:solidFill>
              </a:rPr>
              <a:t>beberapa </a:t>
            </a:r>
            <a:r>
              <a:rPr lang="en-US" sz="2400"/>
              <a:t>kelas induk.</a:t>
            </a:r>
          </a:p>
        </p:txBody>
      </p:sp>
      <p:grpSp>
        <p:nvGrpSpPr>
          <p:cNvPr id="12319" name="Group 31"/>
          <p:cNvGrpSpPr>
            <a:grpSpLocks/>
          </p:cNvGrpSpPr>
          <p:nvPr/>
        </p:nvGrpSpPr>
        <p:grpSpPr bwMode="auto">
          <a:xfrm>
            <a:off x="5105400" y="1371600"/>
            <a:ext cx="1219200" cy="1143000"/>
            <a:chOff x="3264" y="912"/>
            <a:chExt cx="768" cy="72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264" y="912"/>
              <a:ext cx="768" cy="192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Kelas Induk</a:t>
              </a: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3264" y="1104"/>
              <a:ext cx="768" cy="2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400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3264" y="1344"/>
              <a:ext cx="768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200"/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7315200" y="1371600"/>
            <a:ext cx="1219200" cy="1143000"/>
            <a:chOff x="4656" y="912"/>
            <a:chExt cx="768" cy="720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656" y="912"/>
              <a:ext cx="768" cy="192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Kelas Anak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4656" y="1104"/>
              <a:ext cx="768" cy="2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400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656" y="1344"/>
              <a:ext cx="768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200"/>
            </a:p>
          </p:txBody>
        </p:sp>
      </p:grpSp>
      <p:grpSp>
        <p:nvGrpSpPr>
          <p:cNvPr id="12327" name="Group 39"/>
          <p:cNvGrpSpPr>
            <a:grpSpLocks/>
          </p:cNvGrpSpPr>
          <p:nvPr/>
        </p:nvGrpSpPr>
        <p:grpSpPr bwMode="auto">
          <a:xfrm>
            <a:off x="5105400" y="3276600"/>
            <a:ext cx="1219200" cy="1143000"/>
            <a:chOff x="3216" y="2112"/>
            <a:chExt cx="768" cy="720"/>
          </a:xfrm>
        </p:grpSpPr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216" y="2112"/>
              <a:ext cx="768" cy="192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Kelas Induk-1</a:t>
              </a:r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3216" y="2304"/>
              <a:ext cx="768" cy="2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400"/>
            </a:p>
          </p:txBody>
        </p:sp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3216" y="2544"/>
              <a:ext cx="768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200"/>
            </a:p>
          </p:txBody>
        </p:sp>
      </p:grp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7315200" y="3276600"/>
            <a:ext cx="1219200" cy="1143000"/>
            <a:chOff x="4608" y="2112"/>
            <a:chExt cx="768" cy="720"/>
          </a:xfrm>
        </p:grpSpPr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4608" y="2112"/>
              <a:ext cx="768" cy="192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Kelas Induk-n</a:t>
              </a:r>
            </a:p>
          </p:txBody>
        </p:sp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4608" y="2304"/>
              <a:ext cx="768" cy="2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400"/>
            </a:p>
          </p:txBody>
        </p:sp>
        <p:sp>
          <p:nvSpPr>
            <p:cNvPr id="12312" name="Rectangle 24"/>
            <p:cNvSpPr>
              <a:spLocks noChangeArrowheads="1"/>
            </p:cNvSpPr>
            <p:nvPr/>
          </p:nvSpPr>
          <p:spPr bwMode="auto">
            <a:xfrm>
              <a:off x="4608" y="2544"/>
              <a:ext cx="768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200"/>
            </a:p>
          </p:txBody>
        </p:sp>
      </p:grpSp>
      <p:grpSp>
        <p:nvGrpSpPr>
          <p:cNvPr id="12329" name="Group 41"/>
          <p:cNvGrpSpPr>
            <a:grpSpLocks/>
          </p:cNvGrpSpPr>
          <p:nvPr/>
        </p:nvGrpSpPr>
        <p:grpSpPr bwMode="auto">
          <a:xfrm>
            <a:off x="6248400" y="5029200"/>
            <a:ext cx="1219200" cy="1143000"/>
            <a:chOff x="3936" y="3216"/>
            <a:chExt cx="768" cy="720"/>
          </a:xfrm>
        </p:grpSpPr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3936" y="3216"/>
              <a:ext cx="768" cy="192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Kelas Anak</a:t>
              </a:r>
            </a:p>
          </p:txBody>
        </p:sp>
        <p:sp>
          <p:nvSpPr>
            <p:cNvPr id="12314" name="Rectangle 26"/>
            <p:cNvSpPr>
              <a:spLocks noChangeArrowheads="1"/>
            </p:cNvSpPr>
            <p:nvPr/>
          </p:nvSpPr>
          <p:spPr bwMode="auto">
            <a:xfrm>
              <a:off x="3936" y="3408"/>
              <a:ext cx="768" cy="2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400"/>
            </a:p>
          </p:txBody>
        </p:sp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3936" y="3648"/>
              <a:ext cx="768" cy="28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eaLnBrk="1" hangingPunct="1"/>
              <a:endParaRPr lang="en-US" sz="1200"/>
            </a:p>
          </p:txBody>
        </p:sp>
      </p:grpSp>
      <p:grpSp>
        <p:nvGrpSpPr>
          <p:cNvPr id="12326" name="Group 38"/>
          <p:cNvGrpSpPr>
            <a:grpSpLocks/>
          </p:cNvGrpSpPr>
          <p:nvPr/>
        </p:nvGrpSpPr>
        <p:grpSpPr bwMode="auto">
          <a:xfrm>
            <a:off x="6324600" y="1905000"/>
            <a:ext cx="990600" cy="152400"/>
            <a:chOff x="3984" y="1248"/>
            <a:chExt cx="624" cy="96"/>
          </a:xfrm>
        </p:grpSpPr>
        <p:sp>
          <p:nvSpPr>
            <p:cNvPr id="12317" name="AutoShape 29"/>
            <p:cNvSpPr>
              <a:spLocks noChangeArrowheads="1"/>
            </p:cNvSpPr>
            <p:nvPr/>
          </p:nvSpPr>
          <p:spPr bwMode="auto">
            <a:xfrm rot="16200000">
              <a:off x="3984" y="1248"/>
              <a:ext cx="96" cy="96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>
              <a:off x="4080" y="1296"/>
              <a:ext cx="528" cy="0"/>
            </a:xfrm>
            <a:prstGeom prst="line">
              <a:avLst/>
            </a:prstGeom>
            <a:noFill/>
            <a:ln w="15875">
              <a:solidFill>
                <a:srgbClr val="99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5791200" y="4419600"/>
            <a:ext cx="730250" cy="603250"/>
            <a:chOff x="3648" y="2832"/>
            <a:chExt cx="460" cy="380"/>
          </a:xfrm>
        </p:grpSpPr>
        <p:sp>
          <p:nvSpPr>
            <p:cNvPr id="12321" name="AutoShape 33"/>
            <p:cNvSpPr>
              <a:spLocks noChangeArrowheads="1"/>
            </p:cNvSpPr>
            <p:nvPr/>
          </p:nvSpPr>
          <p:spPr bwMode="auto">
            <a:xfrm rot="18900000">
              <a:off x="3648" y="283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auto">
            <a:xfrm>
              <a:off x="3724" y="2912"/>
              <a:ext cx="384" cy="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300"/>
                </a:cxn>
              </a:cxnLst>
              <a:rect l="0" t="0" r="r" b="b"/>
              <a:pathLst>
                <a:path w="384" h="300">
                  <a:moveTo>
                    <a:pt x="0" y="0"/>
                  </a:moveTo>
                  <a:lnTo>
                    <a:pt x="384" y="300"/>
                  </a:lnTo>
                </a:path>
              </a:pathLst>
            </a:custGeom>
            <a:noFill/>
            <a:ln w="15875">
              <a:solidFill>
                <a:srgbClr val="996633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31" name="Group 43"/>
          <p:cNvGrpSpPr>
            <a:grpSpLocks/>
          </p:cNvGrpSpPr>
          <p:nvPr/>
        </p:nvGrpSpPr>
        <p:grpSpPr bwMode="auto">
          <a:xfrm>
            <a:off x="7200900" y="4419600"/>
            <a:ext cx="647700" cy="609600"/>
            <a:chOff x="4536" y="2832"/>
            <a:chExt cx="408" cy="384"/>
          </a:xfrm>
        </p:grpSpPr>
        <p:sp>
          <p:nvSpPr>
            <p:cNvPr id="12323" name="AutoShape 35"/>
            <p:cNvSpPr>
              <a:spLocks noChangeArrowheads="1"/>
            </p:cNvSpPr>
            <p:nvPr/>
          </p:nvSpPr>
          <p:spPr bwMode="auto">
            <a:xfrm rot="2700000">
              <a:off x="4848" y="283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Freeform 36"/>
            <p:cNvSpPr>
              <a:spLocks/>
            </p:cNvSpPr>
            <p:nvPr/>
          </p:nvSpPr>
          <p:spPr bwMode="auto">
            <a:xfrm>
              <a:off x="4536" y="2912"/>
              <a:ext cx="328" cy="304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304"/>
                </a:cxn>
              </a:cxnLst>
              <a:rect l="0" t="0" r="r" b="b"/>
              <a:pathLst>
                <a:path w="328" h="304">
                  <a:moveTo>
                    <a:pt x="328" y="0"/>
                  </a:moveTo>
                  <a:lnTo>
                    <a:pt x="0" y="304"/>
                  </a:lnTo>
                </a:path>
              </a:pathLst>
            </a:custGeom>
            <a:noFill/>
            <a:ln w="15875">
              <a:solidFill>
                <a:srgbClr val="996633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6400800" y="3733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996633"/>
                </a:solidFill>
              </a:rPr>
              <a:t>. . 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10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10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10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10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10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10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AB7CF-3299-4A19-A9DE-B3DDAF51A29B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14400" y="2286000"/>
            <a:ext cx="7543800" cy="1905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>
                <a:latin typeface="Courier New" pitchFamily="49" charset="0"/>
              </a:rPr>
              <a:t>class KelasAnak </a:t>
            </a:r>
            <a:r>
              <a:rPr lang="en-US" sz="2600" b="1">
                <a:latin typeface="Courier New" pitchFamily="49" charset="0"/>
              </a:rPr>
              <a:t>extends </a:t>
            </a:r>
            <a:r>
              <a:rPr lang="en-US" sz="2600">
                <a:latin typeface="Courier New" pitchFamily="49" charset="0"/>
              </a:rPr>
              <a:t>KelasInduk {</a:t>
            </a:r>
          </a:p>
          <a:p>
            <a:r>
              <a:rPr lang="en-US" sz="2600">
                <a:latin typeface="Courier New" pitchFamily="49" charset="0"/>
              </a:rPr>
              <a:t>  // Atribut kelas anak</a:t>
            </a:r>
          </a:p>
          <a:p>
            <a:r>
              <a:rPr lang="en-US" sz="2600">
                <a:latin typeface="Courier New" pitchFamily="49" charset="0"/>
              </a:rPr>
              <a:t>  // Method kelas anak</a:t>
            </a:r>
          </a:p>
          <a:p>
            <a:r>
              <a:rPr lang="en-US" sz="2600">
                <a:latin typeface="Courier New" pitchFamily="49" charset="0"/>
              </a:rPr>
              <a:t>}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Pewarisan dalam Java</a:t>
            </a:r>
            <a:endParaRPr lang="en-US" sz="240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400"/>
              <a:t>Dinyatakan dengan menggunakan kata kunci (</a:t>
            </a:r>
            <a:r>
              <a:rPr lang="en-US" sz="2400" i="1"/>
              <a:t>keyword</a:t>
            </a:r>
            <a:r>
              <a:rPr lang="en-US" sz="2400"/>
              <a:t>) </a:t>
            </a:r>
            <a:r>
              <a:rPr lang="en-US" sz="2400" b="1">
                <a:solidFill>
                  <a:srgbClr val="0099CC"/>
                </a:solidFill>
              </a:rPr>
              <a:t>extends</a:t>
            </a:r>
            <a:r>
              <a:rPr lang="en-US" sz="2400"/>
              <a:t>:</a:t>
            </a:r>
          </a:p>
          <a:p>
            <a:pPr>
              <a:spcBef>
                <a:spcPct val="50000"/>
              </a:spcBef>
            </a:pPr>
            <a:endParaRPr 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/>
              <a:t>Semua atribut dan method dengan </a:t>
            </a:r>
            <a:r>
              <a:rPr lang="en-US" sz="2400" i="1"/>
              <a:t>access modifier</a:t>
            </a:r>
            <a:r>
              <a:rPr lang="en-US" sz="2400"/>
              <a:t> </a:t>
            </a:r>
            <a:r>
              <a:rPr lang="en-US" sz="2400" b="1">
                <a:solidFill>
                  <a:srgbClr val="0099CC"/>
                </a:solidFill>
              </a:rPr>
              <a:t>non-private </a:t>
            </a:r>
            <a:r>
              <a:rPr lang="en-US" sz="2400"/>
              <a:t>akan </a:t>
            </a:r>
            <a:r>
              <a:rPr lang="en-US" sz="2400" b="1">
                <a:solidFill>
                  <a:srgbClr val="0099CC"/>
                </a:solidFill>
              </a:rPr>
              <a:t>diwariskan </a:t>
            </a:r>
            <a:r>
              <a:rPr lang="en-US" sz="2400"/>
              <a:t>dari kelas induk ke kelas anak.</a:t>
            </a:r>
          </a:p>
          <a:p>
            <a:pPr>
              <a:spcBef>
                <a:spcPct val="50000"/>
              </a:spcBef>
            </a:pPr>
            <a:r>
              <a:rPr lang="en-US" sz="2400"/>
              <a:t>Method yang diwariskan dapat didefinisikan ulang di kelas anak (</a:t>
            </a:r>
            <a:r>
              <a:rPr lang="en-US" sz="2400" i="1"/>
              <a:t>override</a:t>
            </a:r>
            <a:r>
              <a:rPr lang="en-US" sz="2400"/>
              <a:t>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10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10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6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2560B-9BA0-4633-B035-47AA84D32813}" type="slidenum">
              <a:rPr lang="en-US"/>
              <a:pPr/>
              <a:t>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Pewarisan dalam Java </a:t>
            </a:r>
            <a:r>
              <a:rPr lang="en-US" sz="2400"/>
              <a:t>( lanjutan )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/>
              <a:t>Hanya memperbolehkan pewarisan tunggal.</a:t>
            </a:r>
          </a:p>
          <a:p>
            <a:pPr>
              <a:spcBef>
                <a:spcPct val="50000"/>
              </a:spcBef>
            </a:pPr>
            <a:r>
              <a:rPr lang="en-US" sz="2800"/>
              <a:t>Pewarisan majemuk harus dinyatakan sebagai pewarisan tunggal yang ditulis secara berjenjang.</a:t>
            </a:r>
          </a:p>
        </p:txBody>
      </p:sp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838200" y="3525838"/>
            <a:ext cx="7731125" cy="2754312"/>
            <a:chOff x="528" y="2221"/>
            <a:chExt cx="4870" cy="1735"/>
          </a:xfrm>
        </p:grpSpPr>
        <p:pic>
          <p:nvPicPr>
            <p:cNvPr id="2253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2221"/>
              <a:ext cx="1745" cy="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2496" y="2797"/>
              <a:ext cx="288" cy="384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535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8" y="2690"/>
              <a:ext cx="2470" cy="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528" y="3744"/>
              <a:ext cx="17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Pewarisan majemuk asal</a:t>
              </a: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2928" y="3360"/>
              <a:ext cx="244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Pewarisan majemuk setelah “transformasi”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60E15-EB06-42B8-903D-10AA65B0B3C7}" type="slidenum">
              <a:rPr lang="en-US"/>
              <a:pPr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Pewarisan dalam Java </a:t>
            </a:r>
            <a:r>
              <a:rPr lang="en-US" sz="2400"/>
              <a:t>( lanjutan 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600"/>
              <a:t>Untuk memanggil konstruktor kelas induk dari kelas anak digunakan notasi </a:t>
            </a:r>
            <a:r>
              <a:rPr lang="en-US" sz="2600" b="1">
                <a:solidFill>
                  <a:srgbClr val="0099CC"/>
                </a:solidFill>
              </a:rPr>
              <a:t>super()</a:t>
            </a:r>
            <a:r>
              <a:rPr lang="en-US" sz="2600"/>
              <a:t>, dan harus ditulis di baris pertama pada konstruktor kelas anak.</a:t>
            </a:r>
          </a:p>
          <a:p>
            <a:pPr>
              <a:spcBef>
                <a:spcPct val="50000"/>
              </a:spcBef>
            </a:pPr>
            <a:endParaRPr lang="en-US" sz="2600"/>
          </a:p>
          <a:p>
            <a:pPr>
              <a:spcBef>
                <a:spcPct val="50000"/>
              </a:spcBef>
            </a:pPr>
            <a:endParaRPr lang="en-US" sz="2600"/>
          </a:p>
          <a:p>
            <a:pPr>
              <a:spcBef>
                <a:spcPct val="85000"/>
              </a:spcBef>
            </a:pPr>
            <a:r>
              <a:rPr lang="en-US" sz="2600"/>
              <a:t>Untuk memanggil method kelas induk dari kelas anak digunakan notasi </a:t>
            </a:r>
            <a:r>
              <a:rPr lang="en-US" sz="2600" b="1">
                <a:solidFill>
                  <a:srgbClr val="0099CC"/>
                </a:solidFill>
              </a:rPr>
              <a:t>super.namaMethod()</a:t>
            </a:r>
            <a:r>
              <a:rPr lang="en-US" sz="2600"/>
              <a:t>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14400" y="2667000"/>
            <a:ext cx="7620000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public Balok() {</a:t>
            </a:r>
          </a:p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 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super();</a:t>
            </a:r>
          </a:p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  tinggi = 0;</a:t>
            </a:r>
          </a:p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14400" y="4953000"/>
            <a:ext cx="76200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public double getGaji() {</a:t>
            </a:r>
          </a:p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  double pokok =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super.getGaji()</a:t>
            </a:r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;</a:t>
            </a:r>
          </a:p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  return (pokok+lembur);</a:t>
            </a:r>
          </a:p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2DED-3D86-44AA-B617-1C74764A9ADF}" type="slidenum">
              <a:rPr lang="en-US"/>
              <a:pPr/>
              <a:t>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Pewarisan dalam Java </a:t>
            </a:r>
            <a:r>
              <a:rPr lang="en-US" sz="2400"/>
              <a:t>( lanjutan 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400"/>
              <a:t>Supaya suatu kelas tidak dapat diwariskan ke kelas lainnya, gunakan </a:t>
            </a:r>
            <a:r>
              <a:rPr lang="en-US" sz="2400" i="1"/>
              <a:t>modifier</a:t>
            </a:r>
            <a:r>
              <a:rPr lang="en-US" sz="2400" b="1" i="1">
                <a:solidFill>
                  <a:srgbClr val="3366CC"/>
                </a:solidFill>
              </a:rPr>
              <a:t> </a:t>
            </a:r>
            <a:r>
              <a:rPr lang="en-US" sz="2400" b="1">
                <a:solidFill>
                  <a:srgbClr val="0099CC"/>
                </a:solidFill>
              </a:rPr>
              <a:t>final </a:t>
            </a:r>
            <a:r>
              <a:rPr lang="en-US" sz="2400"/>
              <a:t>saat mendeklarasikan kelas tersebut.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spcBef>
                <a:spcPct val="75000"/>
              </a:spcBef>
            </a:pPr>
            <a:r>
              <a:rPr lang="en-US" sz="2400"/>
              <a:t>Supaya method yang diwariskan tidak dapat di-</a:t>
            </a:r>
            <a:r>
              <a:rPr lang="en-US" sz="2400" i="1"/>
              <a:t>override</a:t>
            </a:r>
            <a:r>
              <a:rPr lang="en-US" sz="2400"/>
              <a:t> di kelas anak, gunakan juga </a:t>
            </a:r>
            <a:r>
              <a:rPr lang="en-US" sz="2400" i="1"/>
              <a:t>modifier</a:t>
            </a:r>
            <a:r>
              <a:rPr lang="en-US" sz="2400"/>
              <a:t> </a:t>
            </a:r>
            <a:r>
              <a:rPr lang="en-US" sz="2400" b="1">
                <a:solidFill>
                  <a:srgbClr val="0099CC"/>
                </a:solidFill>
              </a:rPr>
              <a:t>final</a:t>
            </a:r>
            <a:r>
              <a:rPr lang="en-US" sz="2400"/>
              <a:t>.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14400" y="2590800"/>
            <a:ext cx="76200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final </a:t>
            </a:r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class NamaKelas {</a:t>
            </a:r>
          </a:p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  ...</a:t>
            </a:r>
          </a:p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914400" y="4876800"/>
            <a:ext cx="76200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public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final </a:t>
            </a:r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double getGaji() {</a:t>
            </a:r>
          </a:p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  return (gaji);</a:t>
            </a:r>
          </a:p>
          <a:p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162800" y="352107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  <a:hlinkClick r:id="rId2" action="ppaction://hlinkfile"/>
              </a:rPr>
              <a:t>Kode Program</a:t>
            </a:r>
            <a:endParaRPr lang="en-US" sz="1400">
              <a:latin typeface="Trebuchet MS" pitchFamily="34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7162800" y="5791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  <a:hlinkClick r:id="rId3" action="ppaction://hlinkfile"/>
              </a:rPr>
              <a:t>Kode Program</a:t>
            </a:r>
            <a:endParaRPr lang="en-US" sz="1400">
              <a:latin typeface="Trebuchet MS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/>
      <p:bldP spid="2560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Impact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pgen4_global1">
  <a:themeElements>
    <a:clrScheme name="">
      <a:dk1>
        <a:srgbClr val="000000"/>
      </a:dk1>
      <a:lt1>
        <a:srgbClr val="DDDDDD"/>
      </a:lt1>
      <a:dk2>
        <a:srgbClr val="000000"/>
      </a:dk2>
      <a:lt2>
        <a:srgbClr val="808080"/>
      </a:lt2>
      <a:accent1>
        <a:srgbClr val="B2B2B2"/>
      </a:accent1>
      <a:accent2>
        <a:srgbClr val="0000FF"/>
      </a:accent2>
      <a:accent3>
        <a:srgbClr val="EBEBEB"/>
      </a:accent3>
      <a:accent4>
        <a:srgbClr val="000000"/>
      </a:accent4>
      <a:accent5>
        <a:srgbClr val="D5D5D5"/>
      </a:accent5>
      <a:accent6>
        <a:srgbClr val="0000E7"/>
      </a:accent6>
      <a:hlink>
        <a:srgbClr val="0000FF"/>
      </a:hlink>
      <a:folHlink>
        <a:srgbClr val="0099FF"/>
      </a:folHlink>
    </a:clrScheme>
    <a:fontScheme name="1_pppgen4_globa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pgen4_global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pgen4_global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gen4_global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gen4_global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gen4_global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gen4_global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gen4_global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</TotalTime>
  <Words>1012</Words>
  <Application>Microsoft Office PowerPoint</Application>
  <PresentationFormat>On-screen Show (4:3)</PresentationFormat>
  <Paragraphs>266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Default Design</vt:lpstr>
      <vt:lpstr>1_pppgen4_global1</vt:lpstr>
      <vt:lpstr>PEWARISAN (INHERITANCE)</vt:lpstr>
      <vt:lpstr>Apa yang Disebut Pewarisan ?</vt:lpstr>
      <vt:lpstr>Apa yang Disebut Pewarisan ?</vt:lpstr>
      <vt:lpstr>Apa yang Disebut Pewarisan ? ( lanjutan )</vt:lpstr>
      <vt:lpstr>Bentuk-bentuk Pewarisan</vt:lpstr>
      <vt:lpstr>Pewarisan dalam Java</vt:lpstr>
      <vt:lpstr>Pewarisan dalam Java ( lanjutan )</vt:lpstr>
      <vt:lpstr>Pewarisan dalam Java ( lanjutan )</vt:lpstr>
      <vt:lpstr>Pewarisan dalam Java ( lanjutan )</vt:lpstr>
      <vt:lpstr>Contoh Program Pewarisan</vt:lpstr>
      <vt:lpstr>Contoh Program Pewarisan ( lanjutan )</vt:lpstr>
      <vt:lpstr>Kapan Pewarisan ?</vt:lpstr>
      <vt:lpstr>PowerPoint Presentation</vt:lpstr>
      <vt:lpstr>Kelas Abstrak</vt:lpstr>
      <vt:lpstr>Contoh Penggunaan Kelas Abstrak</vt:lpstr>
      <vt:lpstr>Interface</vt:lpstr>
      <vt:lpstr>Interface ( lanjutan )</vt:lpstr>
      <vt:lpstr>Interface ( lanjutan )</vt:lpstr>
      <vt:lpstr>Interface ( lanjutan )</vt:lpstr>
      <vt:lpstr>Contoh Interface</vt:lpstr>
      <vt:lpstr>What Next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Andika Sundawijaya</dc:creator>
  <cp:lastModifiedBy>Andika Sundawijaya</cp:lastModifiedBy>
  <cp:revision>101</cp:revision>
  <cp:lastPrinted>1601-01-01T00:00:00Z</cp:lastPrinted>
  <dcterms:created xsi:type="dcterms:W3CDTF">1601-01-01T00:00:00Z</dcterms:created>
  <dcterms:modified xsi:type="dcterms:W3CDTF">2012-10-10T05:00:04Z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