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260" r:id="rId2"/>
    <p:sldId id="257" r:id="rId3"/>
    <p:sldId id="265" r:id="rId4"/>
    <p:sldId id="264" r:id="rId5"/>
    <p:sldId id="259" r:id="rId6"/>
    <p:sldId id="263" r:id="rId7"/>
    <p:sldId id="261" r:id="rId8"/>
    <p:sldId id="258" r:id="rId9"/>
    <p:sldId id="262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  <a:srgbClr val="FF0066"/>
    <a:srgbClr val="99CCFF"/>
    <a:srgbClr val="33CCFF"/>
    <a:srgbClr val="66FF99"/>
    <a:srgbClr val="FF33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4660"/>
  </p:normalViewPr>
  <p:slideViewPr>
    <p:cSldViewPr>
      <p:cViewPr varScale="1">
        <p:scale>
          <a:sx n="80" d="100"/>
          <a:sy n="80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BE4D7A-33A3-46E1-8145-E98C48887D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9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5"/>
          </a:xfrm>
        </p:grpSpPr>
        <p:sp>
          <p:nvSpPr>
            <p:cNvPr id="13315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16" name="Group 4"/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13317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Freeform 10"/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/>
                <a:ahLst/>
                <a:cxnLst>
                  <a:cxn ang="0">
                    <a:pos x="982" y="1061"/>
                  </a:cxn>
                  <a:cxn ang="0">
                    <a:pos x="1357" y="1012"/>
                  </a:cxn>
                  <a:cxn ang="0">
                    <a:pos x="1666" y="957"/>
                  </a:cxn>
                  <a:cxn ang="0">
                    <a:pos x="1916" y="897"/>
                  </a:cxn>
                  <a:cxn ang="0">
                    <a:pos x="2100" y="832"/>
                  </a:cxn>
                  <a:cxn ang="0">
                    <a:pos x="2220" y="756"/>
                  </a:cxn>
                  <a:cxn ang="0">
                    <a:pos x="2285" y="669"/>
                  </a:cxn>
                  <a:cxn ang="0">
                    <a:pos x="2290" y="560"/>
                  </a:cxn>
                  <a:cxn ang="0">
                    <a:pos x="2241" y="457"/>
                  </a:cxn>
                  <a:cxn ang="0">
                    <a:pos x="2144" y="364"/>
                  </a:cxn>
                  <a:cxn ang="0">
                    <a:pos x="2008" y="277"/>
                  </a:cxn>
                  <a:cxn ang="0">
                    <a:pos x="1769" y="157"/>
                  </a:cxn>
                  <a:cxn ang="0">
                    <a:pos x="1612" y="92"/>
                  </a:cxn>
                  <a:cxn ang="0">
                    <a:pos x="1476" y="43"/>
                  </a:cxn>
                  <a:cxn ang="0">
                    <a:pos x="1384" y="10"/>
                  </a:cxn>
                  <a:cxn ang="0">
                    <a:pos x="1346" y="0"/>
                  </a:cxn>
                  <a:cxn ang="0">
                    <a:pos x="1655" y="119"/>
                  </a:cxn>
                  <a:cxn ang="0">
                    <a:pos x="1948" y="255"/>
                  </a:cxn>
                  <a:cxn ang="0">
                    <a:pos x="2068" y="326"/>
                  </a:cxn>
                  <a:cxn ang="0">
                    <a:pos x="2171" y="402"/>
                  </a:cxn>
                  <a:cxn ang="0">
                    <a:pos x="2236" y="478"/>
                  </a:cxn>
                  <a:cxn ang="0">
                    <a:pos x="2263" y="560"/>
                  </a:cxn>
                  <a:cxn ang="0">
                    <a:pos x="2241" y="636"/>
                  </a:cxn>
                  <a:cxn ang="0">
                    <a:pos x="2171" y="702"/>
                  </a:cxn>
                  <a:cxn ang="0">
                    <a:pos x="2062" y="756"/>
                  </a:cxn>
                  <a:cxn ang="0">
                    <a:pos x="1921" y="800"/>
                  </a:cxn>
                  <a:cxn ang="0">
                    <a:pos x="1748" y="843"/>
                  </a:cxn>
                  <a:cxn ang="0">
                    <a:pos x="1351" y="908"/>
                  </a:cxn>
                  <a:cxn ang="0">
                    <a:pos x="923" y="968"/>
                  </a:cxn>
                  <a:cxn ang="0">
                    <a:pos x="521" y="1028"/>
                  </a:cxn>
                  <a:cxn ang="0">
                    <a:pos x="353" y="1066"/>
                  </a:cxn>
                  <a:cxn ang="0">
                    <a:pos x="206" y="1104"/>
                  </a:cxn>
                  <a:cxn ang="0">
                    <a:pos x="92" y="1148"/>
                  </a:cxn>
                  <a:cxn ang="0">
                    <a:pos x="22" y="1202"/>
                  </a:cxn>
                  <a:cxn ang="0">
                    <a:pos x="0" y="1262"/>
                  </a:cxn>
                  <a:cxn ang="0">
                    <a:pos x="27" y="1327"/>
                  </a:cxn>
                  <a:cxn ang="0">
                    <a:pos x="98" y="1382"/>
                  </a:cxn>
                  <a:cxn ang="0">
                    <a:pos x="196" y="1425"/>
                  </a:cxn>
                  <a:cxn ang="0">
                    <a:pos x="326" y="1469"/>
                  </a:cxn>
                  <a:cxn ang="0">
                    <a:pos x="217" y="1414"/>
                  </a:cxn>
                  <a:cxn ang="0">
                    <a:pos x="147" y="1360"/>
                  </a:cxn>
                  <a:cxn ang="0">
                    <a:pos x="120" y="1306"/>
                  </a:cxn>
                  <a:cxn ang="0">
                    <a:pos x="141" y="1257"/>
                  </a:cxn>
                  <a:cxn ang="0">
                    <a:pos x="212" y="1208"/>
                  </a:cxn>
                  <a:cxn ang="0">
                    <a:pos x="342" y="1164"/>
                  </a:cxn>
                  <a:cxn ang="0">
                    <a:pos x="527" y="1121"/>
                  </a:cxn>
                  <a:cxn ang="0">
                    <a:pos x="771" y="1088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1A9FF3C4-39C4-4BF7-B812-ED4215A48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BFCEFA-9C4D-4942-9860-BB6B1EB18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4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4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56EB99-797E-4377-BF18-0100902EA3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135254-B509-470A-91D6-2CD952529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DB3984-09D8-48E4-B761-E45E4C79FE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DD3E5D-29F5-4B8D-B48D-708485B518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A2AC48-AA91-47BD-A9C3-3BEDEE994B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6B4B19-F449-46C1-9830-F91FB968D9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E286E6-DFB2-4225-8C70-4871AD2CB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CCA81F-4AC5-45E7-8EC8-9CDCC12EB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924D45-045B-4CE0-9AD8-EA53FEBEE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5"/>
          </a:xfrm>
        </p:grpSpPr>
        <p:sp>
          <p:nvSpPr>
            <p:cNvPr id="12291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2" name="Group 4"/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12293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4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/>
                <a:ahLst/>
                <a:cxnLst>
                  <a:cxn ang="0">
                    <a:pos x="982" y="1061"/>
                  </a:cxn>
                  <a:cxn ang="0">
                    <a:pos x="1357" y="1012"/>
                  </a:cxn>
                  <a:cxn ang="0">
                    <a:pos x="1666" y="957"/>
                  </a:cxn>
                  <a:cxn ang="0">
                    <a:pos x="1916" y="897"/>
                  </a:cxn>
                  <a:cxn ang="0">
                    <a:pos x="2100" y="832"/>
                  </a:cxn>
                  <a:cxn ang="0">
                    <a:pos x="2220" y="756"/>
                  </a:cxn>
                  <a:cxn ang="0">
                    <a:pos x="2285" y="669"/>
                  </a:cxn>
                  <a:cxn ang="0">
                    <a:pos x="2290" y="560"/>
                  </a:cxn>
                  <a:cxn ang="0">
                    <a:pos x="2241" y="457"/>
                  </a:cxn>
                  <a:cxn ang="0">
                    <a:pos x="2144" y="364"/>
                  </a:cxn>
                  <a:cxn ang="0">
                    <a:pos x="2008" y="277"/>
                  </a:cxn>
                  <a:cxn ang="0">
                    <a:pos x="1769" y="157"/>
                  </a:cxn>
                  <a:cxn ang="0">
                    <a:pos x="1612" y="92"/>
                  </a:cxn>
                  <a:cxn ang="0">
                    <a:pos x="1476" y="43"/>
                  </a:cxn>
                  <a:cxn ang="0">
                    <a:pos x="1384" y="10"/>
                  </a:cxn>
                  <a:cxn ang="0">
                    <a:pos x="1346" y="0"/>
                  </a:cxn>
                  <a:cxn ang="0">
                    <a:pos x="1655" y="119"/>
                  </a:cxn>
                  <a:cxn ang="0">
                    <a:pos x="1948" y="255"/>
                  </a:cxn>
                  <a:cxn ang="0">
                    <a:pos x="2068" y="326"/>
                  </a:cxn>
                  <a:cxn ang="0">
                    <a:pos x="2171" y="402"/>
                  </a:cxn>
                  <a:cxn ang="0">
                    <a:pos x="2236" y="478"/>
                  </a:cxn>
                  <a:cxn ang="0">
                    <a:pos x="2263" y="560"/>
                  </a:cxn>
                  <a:cxn ang="0">
                    <a:pos x="2241" y="636"/>
                  </a:cxn>
                  <a:cxn ang="0">
                    <a:pos x="2171" y="702"/>
                  </a:cxn>
                  <a:cxn ang="0">
                    <a:pos x="2062" y="756"/>
                  </a:cxn>
                  <a:cxn ang="0">
                    <a:pos x="1921" y="800"/>
                  </a:cxn>
                  <a:cxn ang="0">
                    <a:pos x="1748" y="843"/>
                  </a:cxn>
                  <a:cxn ang="0">
                    <a:pos x="1351" y="908"/>
                  </a:cxn>
                  <a:cxn ang="0">
                    <a:pos x="923" y="968"/>
                  </a:cxn>
                  <a:cxn ang="0">
                    <a:pos x="521" y="1028"/>
                  </a:cxn>
                  <a:cxn ang="0">
                    <a:pos x="353" y="1066"/>
                  </a:cxn>
                  <a:cxn ang="0">
                    <a:pos x="206" y="1104"/>
                  </a:cxn>
                  <a:cxn ang="0">
                    <a:pos x="92" y="1148"/>
                  </a:cxn>
                  <a:cxn ang="0">
                    <a:pos x="22" y="1202"/>
                  </a:cxn>
                  <a:cxn ang="0">
                    <a:pos x="0" y="1262"/>
                  </a:cxn>
                  <a:cxn ang="0">
                    <a:pos x="27" y="1327"/>
                  </a:cxn>
                  <a:cxn ang="0">
                    <a:pos x="98" y="1382"/>
                  </a:cxn>
                  <a:cxn ang="0">
                    <a:pos x="196" y="1425"/>
                  </a:cxn>
                  <a:cxn ang="0">
                    <a:pos x="326" y="1469"/>
                  </a:cxn>
                  <a:cxn ang="0">
                    <a:pos x="217" y="1414"/>
                  </a:cxn>
                  <a:cxn ang="0">
                    <a:pos x="147" y="1360"/>
                  </a:cxn>
                  <a:cxn ang="0">
                    <a:pos x="120" y="1306"/>
                  </a:cxn>
                  <a:cxn ang="0">
                    <a:pos x="141" y="1257"/>
                  </a:cxn>
                  <a:cxn ang="0">
                    <a:pos x="212" y="1208"/>
                  </a:cxn>
                  <a:cxn ang="0">
                    <a:pos x="342" y="1164"/>
                  </a:cxn>
                  <a:cxn ang="0">
                    <a:pos x="527" y="1121"/>
                  </a:cxn>
                  <a:cxn ang="0">
                    <a:pos x="771" y="1088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9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300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250" y="6248400"/>
            <a:ext cx="2495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Bef>
                <a:spcPct val="50000"/>
              </a:spcBef>
              <a:defRPr sz="1200">
                <a:solidFill>
                  <a:srgbClr val="CCECFF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ECFF"/>
                </a:solidFill>
                <a:latin typeface="Tahoma" pitchFamily="34" charset="0"/>
              </a:defRPr>
            </a:lvl1pPr>
          </a:lstStyle>
          <a:p>
            <a:fld id="{8A62A328-694F-4E3C-AA94-A1DECFFF23F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66FF66"/>
        </a:buClr>
        <a:buSzPct val="125000"/>
        <a:buFont typeface="Symbol" pitchFamily="18" charset="2"/>
        <a:buChar char="·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§"/>
        <a:defRPr sz="2800">
          <a:solidFill>
            <a:srgbClr val="99CCFF"/>
          </a:solidFill>
          <a:latin typeface="+mn-lt"/>
        </a:defRPr>
      </a:lvl2pPr>
      <a:lvl3pPr marL="13716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45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gram/Polimorfisme/Poligon/SegiEmpat.java" TargetMode="External"/><Relationship Id="rId2" Type="http://schemas.openxmlformats.org/officeDocument/2006/relationships/hyperlink" Target="Program/Polimorfisme/Poligon/Poligo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rogram/Polimorfisme/Poligon/TesPoligon.java" TargetMode="External"/><Relationship Id="rId5" Type="http://schemas.openxmlformats.org/officeDocument/2006/relationships/hyperlink" Target="Program/Polimorfisme/Poligon/Lingkaran.java" TargetMode="External"/><Relationship Id="rId4" Type="http://schemas.openxmlformats.org/officeDocument/2006/relationships/hyperlink" Target="Program/Polimorfisme/Poligon/SegiTiga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id-ID" dirty="0" smtClean="0"/>
              <a:t>POLYMORPHISM</a:t>
            </a:r>
            <a:endParaRPr lang="id-ID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id-ID" dirty="0" smtClean="0"/>
              <a:t>Pemrograman Berorientasi Objek</a:t>
            </a:r>
            <a:endParaRPr lang="id-ID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135254-B509-470A-91D6-2CD95252981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06327-480E-4ED6-B9A0-50E84A7D37A1}" type="slidenum">
              <a:rPr lang="en-US"/>
              <a:pPr/>
              <a:t>10</a:t>
            </a:fld>
            <a:endParaRPr lang="en-US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Bentuk-bentuk Polimorfisme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Overloading</a:t>
            </a:r>
          </a:p>
          <a:p>
            <a:pPr lvl="1"/>
            <a:r>
              <a:rPr lang="en-US"/>
              <a:t>Constructor</a:t>
            </a:r>
          </a:p>
          <a:p>
            <a:pPr lvl="1"/>
            <a:r>
              <a:rPr lang="en-US"/>
              <a:t>Method</a:t>
            </a:r>
          </a:p>
          <a:p>
            <a:pPr>
              <a:spcBef>
                <a:spcPct val="50000"/>
              </a:spcBef>
            </a:pPr>
            <a:r>
              <a:rPr lang="en-US"/>
              <a:t>Overriding</a:t>
            </a:r>
          </a:p>
          <a:p>
            <a:pPr>
              <a:buFont typeface="Symbol" pitchFamily="18" charset="2"/>
              <a:buNone/>
            </a:pPr>
            <a:r>
              <a:rPr lang="en-US"/>
              <a:t>	</a:t>
            </a:r>
            <a:r>
              <a:rPr lang="en-US" sz="2800">
                <a:solidFill>
                  <a:srgbClr val="99CCFF"/>
                </a:solidFill>
              </a:rPr>
              <a:t>Pendefinisian ulang method yang diturunkan kelas induk oleh kelas anak.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135254-B509-470A-91D6-2CD9525298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55A38-5240-4AE1-B955-2DAF61274276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 yang Disebut Polimorfisme ?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4775"/>
            <a:ext cx="3692525" cy="548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1975" y="1371600"/>
            <a:ext cx="18923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1975" y="3446463"/>
            <a:ext cx="1901825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1975" y="5427663"/>
            <a:ext cx="1901825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B6DED-A590-4B37-A405-4E59944A9824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 yang Disebut Polimorfisme ?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600" i="1"/>
              <a:t>The ability of objects belonging to different types to respond to method calls of the same name, each one according to an appropriate type-specific behavior</a:t>
            </a:r>
            <a:r>
              <a:rPr lang="en-US" sz="2600"/>
              <a:t> [Wikipedia]</a:t>
            </a:r>
            <a:r>
              <a:rPr lang="en-US" sz="2600" i="1"/>
              <a:t>.</a:t>
            </a:r>
          </a:p>
          <a:p>
            <a:pPr>
              <a:spcBef>
                <a:spcPct val="50000"/>
              </a:spcBef>
            </a:pPr>
            <a:r>
              <a:rPr lang="en-US" sz="2600" i="1"/>
              <a:t>The ability of a variable entity or data structure element, at run time, to become attached to objects of different types</a:t>
            </a:r>
            <a:r>
              <a:rPr lang="en-US" sz="2600"/>
              <a:t> [Meyer].</a:t>
            </a:r>
          </a:p>
          <a:p>
            <a:pPr>
              <a:spcBef>
                <a:spcPct val="50000"/>
              </a:spcBef>
            </a:pPr>
            <a:r>
              <a:rPr lang="en-US" altLang="zh-CN" sz="2600" i="1">
                <a:ea typeface="宋体" charset="-122"/>
              </a:rPr>
              <a:t>A concept where a single name may denote objects of different classes that are related by some common base class</a:t>
            </a:r>
            <a:r>
              <a:rPr lang="en-US" altLang="zh-CN" sz="2600">
                <a:ea typeface="宋体" charset="-122"/>
              </a:rPr>
              <a:t> [Booch]</a:t>
            </a:r>
            <a:r>
              <a:rPr lang="en-US" sz="2600" i="1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EAAA1-EA90-475E-8D9E-A4D9B2717B6F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 yang Disebut Polimorfisme ? </a:t>
            </a:r>
            <a:r>
              <a:rPr lang="en-US" sz="2400"/>
              <a:t>( lanjutan )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id-ID" sz="2400" dirty="0"/>
              <a:t>Kemampuan dari reference untuk mengubah sifat menurut object apa yang dijadikan </a:t>
            </a:r>
            <a:r>
              <a:rPr lang="id-ID" sz="2400" dirty="0" smtClean="0"/>
              <a:t>acuan.</a:t>
            </a:r>
            <a:endParaRPr lang="en-US" sz="24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respon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message yang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dynamic binding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late binding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run-time binding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2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2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9A599-333C-4BEE-8E5A-46F1DFE051CE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Gambaran Polimorfisme</a:t>
            </a:r>
            <a:endParaRPr lang="en-US" sz="2400"/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91000" y="1600200"/>
            <a:ext cx="4495800" cy="4498975"/>
          </a:xfrm>
          <a:noFill/>
        </p:spPr>
        <p:txBody>
          <a:bodyPr lIns="0" rIns="0"/>
          <a:lstStyle/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// Program </a:t>
            </a:r>
            <a:r>
              <a:rPr lang="en-US" sz="1800" dirty="0" err="1">
                <a:latin typeface="Courier New" pitchFamily="49" charset="0"/>
              </a:rPr>
              <a:t>Utama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>
                <a:latin typeface="Courier New" pitchFamily="49" charset="0"/>
              </a:rPr>
              <a:t>TesPoligon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b="1" dirty="0">
                <a:solidFill>
                  <a:srgbClr val="99FF99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99FF99"/>
                </a:solidFill>
                <a:latin typeface="Courier New" pitchFamily="49" charset="0"/>
              </a:rPr>
              <a:t>Poligon</a:t>
            </a:r>
            <a:r>
              <a:rPr lang="en-US" sz="1800" b="1" dirty="0">
                <a:solidFill>
                  <a:srgbClr val="99FF99"/>
                </a:solidFill>
                <a:latin typeface="Courier New" pitchFamily="49" charset="0"/>
              </a:rPr>
              <a:t> p = new </a:t>
            </a:r>
            <a:r>
              <a:rPr lang="en-US" sz="1800" b="1" dirty="0" err="1">
                <a:solidFill>
                  <a:srgbClr val="99FF99"/>
                </a:solidFill>
                <a:latin typeface="Courier New" pitchFamily="49" charset="0"/>
              </a:rPr>
              <a:t>Poligon</a:t>
            </a:r>
            <a:r>
              <a:rPr lang="en-US" sz="1800" b="1" dirty="0">
                <a:solidFill>
                  <a:srgbClr val="99FF99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FF0066"/>
                </a:solidFill>
                <a:latin typeface="Courier New" pitchFamily="49" charset="0"/>
              </a:rPr>
              <a:t>SegiEmpat</a:t>
            </a:r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 s = new </a:t>
            </a:r>
            <a:r>
              <a:rPr lang="en-US" sz="1800" b="1" dirty="0" err="1">
                <a:solidFill>
                  <a:srgbClr val="FF0066"/>
                </a:solidFill>
                <a:latin typeface="Courier New" pitchFamily="49" charset="0"/>
              </a:rPr>
              <a:t>SegiEmpat</a:t>
            </a:r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SegiTiga</a:t>
            </a:r>
            <a:r>
              <a:rPr lang="en-US" sz="1800" dirty="0">
                <a:latin typeface="Courier New" pitchFamily="49" charset="0"/>
              </a:rPr>
              <a:t>  t = new </a:t>
            </a:r>
            <a:r>
              <a:rPr lang="en-US" sz="1800" dirty="0" err="1">
                <a:latin typeface="Courier New" pitchFamily="49" charset="0"/>
              </a:rPr>
              <a:t>SegiTiga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Lingkaran</a:t>
            </a:r>
            <a:r>
              <a:rPr lang="en-US" sz="1800" dirty="0">
                <a:latin typeface="Courier New" pitchFamily="49" charset="0"/>
              </a:rPr>
              <a:t> l = new </a:t>
            </a:r>
            <a:r>
              <a:rPr lang="en-US" sz="1800" dirty="0" err="1">
                <a:latin typeface="Courier New" pitchFamily="49" charset="0"/>
              </a:rPr>
              <a:t>Lingkaran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p = s;</a:t>
            </a:r>
            <a:r>
              <a:rPr lang="en-US" sz="1800" dirty="0">
                <a:latin typeface="Courier New" pitchFamily="49" charset="0"/>
              </a:rPr>
              <a:t> // ok </a:t>
            </a:r>
            <a:r>
              <a:rPr lang="en-US" sz="1800" dirty="0" err="1">
                <a:latin typeface="Courier New" pitchFamily="49" charset="0"/>
              </a:rPr>
              <a:t>krn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instan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kelas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anak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juga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instan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kelas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induk</a:t>
            </a:r>
            <a:endParaRPr lang="id-ID" sz="1800" dirty="0" smtClean="0">
              <a:latin typeface="Courier New" pitchFamily="49" charset="0"/>
            </a:endParaRP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id-ID" sz="1800" dirty="0" smtClean="0">
                <a:latin typeface="Courier New" pitchFamily="49" charset="0"/>
              </a:rPr>
              <a:t>  p.setPanjang(10);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id-ID" sz="1800" dirty="0">
                <a:latin typeface="Courier New" pitchFamily="49" charset="0"/>
              </a:rPr>
              <a:t> </a:t>
            </a:r>
            <a:r>
              <a:rPr lang="id-ID" sz="1800" dirty="0" smtClean="0">
                <a:latin typeface="Courier New" pitchFamily="49" charset="0"/>
              </a:rPr>
              <a:t> p = t;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id-ID" sz="1800" dirty="0">
                <a:latin typeface="Courier New" pitchFamily="49" charset="0"/>
              </a:rPr>
              <a:t> </a:t>
            </a:r>
            <a:r>
              <a:rPr lang="id-ID" sz="1800" dirty="0" smtClean="0">
                <a:latin typeface="Courier New" pitchFamily="49" charset="0"/>
              </a:rPr>
              <a:t> p.setTinggi(10);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00200" y="1752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200" b="1">
                <a:solidFill>
                  <a:srgbClr val="003366"/>
                </a:solidFill>
              </a:rPr>
              <a:t>Poligon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600200" y="1981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600200" y="2286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4800" y="3276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200" b="1">
                <a:solidFill>
                  <a:srgbClr val="003366"/>
                </a:solidFill>
              </a:rPr>
              <a:t>SegiEmpat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04800" y="3505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04800" y="3810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600200" y="3276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200" b="1">
                <a:solidFill>
                  <a:srgbClr val="003366"/>
                </a:solidFill>
              </a:rPr>
              <a:t>SegiTiga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600200" y="3505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600200" y="3810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895600" y="3276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200" b="1">
                <a:solidFill>
                  <a:srgbClr val="003366"/>
                </a:solidFill>
              </a:rPr>
              <a:t>Lingkaran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895600" y="3505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895600" y="3810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V="1">
            <a:off x="2101850" y="2590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 flipV="1">
            <a:off x="2362200" y="25908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V="1">
            <a:off x="1066800" y="25908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" name="AutoShape 20"/>
          <p:cNvSpPr>
            <a:spLocks noChangeArrowheads="1"/>
          </p:cNvSpPr>
          <p:nvPr/>
        </p:nvSpPr>
        <p:spPr bwMode="auto">
          <a:xfrm>
            <a:off x="1890713" y="4495800"/>
            <a:ext cx="1919287" cy="762000"/>
          </a:xfrm>
          <a:prstGeom prst="wedgeRectCallout">
            <a:avLst>
              <a:gd name="adj1" fmla="val 117833"/>
              <a:gd name="adj2" fmla="val -306667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variabel </a:t>
            </a:r>
            <a:r>
              <a:rPr lang="en-US" sz="1400" b="1">
                <a:solidFill>
                  <a:schemeClr val="bg2"/>
                </a:solidFill>
              </a:rPr>
              <a:t>p</a:t>
            </a:r>
            <a:r>
              <a:rPr lang="en-US" sz="1400">
                <a:solidFill>
                  <a:schemeClr val="bg2"/>
                </a:solidFill>
              </a:rPr>
              <a:t> menunjuk </a:t>
            </a:r>
            <a:r>
              <a:rPr lang="en-US" sz="1400" b="1">
                <a:solidFill>
                  <a:schemeClr val="bg2"/>
                </a:solidFill>
              </a:rPr>
              <a:t>objek</a:t>
            </a:r>
            <a:r>
              <a:rPr lang="en-US" sz="1400">
                <a:solidFill>
                  <a:schemeClr val="bg2"/>
                </a:solidFill>
              </a:rPr>
              <a:t> yang diciptakan dari kelas </a:t>
            </a:r>
            <a:r>
              <a:rPr lang="en-US" sz="1400" b="1">
                <a:solidFill>
                  <a:schemeClr val="bg2"/>
                </a:solidFill>
              </a:rPr>
              <a:t>Poligon</a:t>
            </a:r>
          </a:p>
        </p:txBody>
      </p:sp>
      <p:sp>
        <p:nvSpPr>
          <p:cNvPr id="6165" name="AutoShape 21"/>
          <p:cNvSpPr>
            <a:spLocks noChangeArrowheads="1"/>
          </p:cNvSpPr>
          <p:nvPr/>
        </p:nvSpPr>
        <p:spPr bwMode="auto">
          <a:xfrm>
            <a:off x="6629400" y="5029200"/>
            <a:ext cx="2071688" cy="762000"/>
          </a:xfrm>
          <a:prstGeom prst="wedgeRectCallout">
            <a:avLst>
              <a:gd name="adj1" fmla="val -81880"/>
              <a:gd name="adj2" fmla="val -2650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variabel </a:t>
            </a:r>
            <a:r>
              <a:rPr lang="en-US" sz="1400" b="1">
                <a:solidFill>
                  <a:schemeClr val="bg2"/>
                </a:solidFill>
              </a:rPr>
              <a:t>s</a:t>
            </a:r>
            <a:r>
              <a:rPr lang="en-US" sz="1400">
                <a:solidFill>
                  <a:schemeClr val="bg2"/>
                </a:solidFill>
              </a:rPr>
              <a:t> menunjuk </a:t>
            </a:r>
            <a:r>
              <a:rPr lang="en-US" sz="1400" b="1">
                <a:solidFill>
                  <a:schemeClr val="bg2"/>
                </a:solidFill>
              </a:rPr>
              <a:t>objek</a:t>
            </a:r>
            <a:r>
              <a:rPr lang="en-US" sz="1400">
                <a:solidFill>
                  <a:schemeClr val="bg2"/>
                </a:solidFill>
              </a:rPr>
              <a:t> yang diciptakan dari kelas </a:t>
            </a:r>
            <a:r>
              <a:rPr lang="en-US" sz="1400" b="1">
                <a:solidFill>
                  <a:schemeClr val="bg2"/>
                </a:solidFill>
              </a:rPr>
              <a:t>SegiEmpat</a:t>
            </a:r>
          </a:p>
        </p:txBody>
      </p:sp>
      <p:sp>
        <p:nvSpPr>
          <p:cNvPr id="6166" name="AutoShape 22"/>
          <p:cNvSpPr>
            <a:spLocks noChangeArrowheads="1"/>
          </p:cNvSpPr>
          <p:nvPr/>
        </p:nvSpPr>
        <p:spPr bwMode="auto">
          <a:xfrm>
            <a:off x="2667000" y="5791200"/>
            <a:ext cx="2362200" cy="762000"/>
          </a:xfrm>
          <a:prstGeom prst="wedgeRectCallout">
            <a:avLst>
              <a:gd name="adj1" fmla="val 48588"/>
              <a:gd name="adj2" fmla="val -20791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variabel </a:t>
            </a:r>
            <a:r>
              <a:rPr lang="en-US" sz="1400" b="1">
                <a:solidFill>
                  <a:schemeClr val="bg2"/>
                </a:solidFill>
              </a:rPr>
              <a:t>p</a:t>
            </a:r>
            <a:r>
              <a:rPr lang="en-US" sz="1400">
                <a:solidFill>
                  <a:schemeClr val="bg2"/>
                </a:solidFill>
              </a:rPr>
              <a:t> diubah sehingga menunjuk </a:t>
            </a:r>
            <a:r>
              <a:rPr lang="en-US" sz="1400" b="1">
                <a:solidFill>
                  <a:schemeClr val="bg2"/>
                </a:solidFill>
              </a:rPr>
              <a:t>objek</a:t>
            </a:r>
            <a:r>
              <a:rPr lang="en-US" sz="1400">
                <a:solidFill>
                  <a:schemeClr val="bg2"/>
                </a:solidFill>
              </a:rPr>
              <a:t> dari kelas </a:t>
            </a:r>
            <a:r>
              <a:rPr lang="en-US" sz="1400" b="1">
                <a:solidFill>
                  <a:schemeClr val="bg2"/>
                </a:solidFill>
              </a:rPr>
              <a:t>SegiEmpat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" grpId="0" animBg="1"/>
      <p:bldP spid="6165" grpId="0" animBg="1"/>
      <p:bldP spid="61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432F8-7DFF-43A8-93FE-E5E00480B6C7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Gambaran Polimorfisme </a:t>
            </a:r>
            <a:r>
              <a:rPr lang="en-US" sz="2400"/>
              <a:t>( lanjutan )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895600" y="30480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 bIns="91440" anchor="ctr"/>
          <a:lstStyle/>
          <a:p>
            <a:pPr algn="ctr"/>
            <a:r>
              <a:rPr lang="en-US" sz="1400" b="1">
                <a:solidFill>
                  <a:srgbClr val="003366"/>
                </a:solidFill>
              </a:rPr>
              <a:t>Poligon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895600" y="45720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 bIns="91440" anchor="ctr"/>
          <a:lstStyle/>
          <a:p>
            <a:pPr algn="ctr"/>
            <a:r>
              <a:rPr lang="en-US" sz="1400" b="1">
                <a:solidFill>
                  <a:srgbClr val="003366"/>
                </a:solidFill>
              </a:rPr>
              <a:t>SegiEmpat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1143000" y="3200400"/>
            <a:ext cx="457200" cy="3810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1524000" y="3397250"/>
            <a:ext cx="1371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oval" w="med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143000" y="4724400"/>
            <a:ext cx="457200" cy="3810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524000" y="4921250"/>
            <a:ext cx="1371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oval" w="med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066800" y="25146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Poligon p = new Poligon();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066800" y="40386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SegiEmpat s = new SegiEmpat();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1066800" y="1905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Sebelum: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6781800" y="30480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 bIns="91440" anchor="ctr"/>
          <a:lstStyle/>
          <a:p>
            <a:pPr algn="ctr"/>
            <a:r>
              <a:rPr lang="en-US" sz="1400" b="1">
                <a:solidFill>
                  <a:srgbClr val="003366"/>
                </a:solidFill>
              </a:rPr>
              <a:t>Poligon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6781800" y="45720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 bIns="91440" anchor="ctr"/>
          <a:lstStyle/>
          <a:p>
            <a:pPr algn="ctr"/>
            <a:r>
              <a:rPr lang="en-US" sz="1400" b="1">
                <a:solidFill>
                  <a:srgbClr val="003366"/>
                </a:solidFill>
              </a:rPr>
              <a:t>SegiEmpat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5029200" y="3200400"/>
            <a:ext cx="457200" cy="3810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5410200" y="3397250"/>
            <a:ext cx="1371600" cy="125095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oval" w="med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5029200" y="4724400"/>
            <a:ext cx="457200" cy="3810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5410200" y="4921250"/>
            <a:ext cx="1371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oval" w="med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4953000" y="25146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 = s;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4953000" y="1905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Sesudah: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38FBE1-0F47-4EDD-B39C-4CAE3254EDB6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Gambaran Polimorfisme </a:t>
            </a:r>
            <a:r>
              <a:rPr lang="en-US" sz="2400"/>
              <a:t>( lanjutan )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600200"/>
            <a:ext cx="4343400" cy="22098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class SegiEmpat {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. . .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solidFill>
                  <a:srgbClr val="66FF99"/>
                </a:solidFill>
                <a:latin typeface="Courier New" pitchFamily="49" charset="0"/>
              </a:rPr>
              <a:t>  public String display() {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solidFill>
                  <a:srgbClr val="66FF99"/>
                </a:solidFill>
                <a:latin typeface="Courier New" pitchFamily="49" charset="0"/>
              </a:rPr>
              <a:t>    return ("Segi Empat"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solidFill>
                  <a:srgbClr val="66FF99"/>
                </a:solidFill>
                <a:latin typeface="Courier New" pitchFamily="49" charset="0"/>
              </a:rPr>
              <a:t>     + "\no Panjang  : " + getPanjang()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solidFill>
                  <a:srgbClr val="66FF99"/>
                </a:solidFill>
                <a:latin typeface="Courier New" pitchFamily="49" charset="0"/>
              </a:rPr>
              <a:t>     + "\no Lebar    : " + getLebar()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solidFill>
                  <a:srgbClr val="66FF99"/>
                </a:solidFill>
                <a:latin typeface="Courier New" pitchFamily="49" charset="0"/>
              </a:rPr>
              <a:t>     + "\no Luas     : " + Luas()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solidFill>
                  <a:srgbClr val="66FF99"/>
                </a:solidFill>
                <a:latin typeface="Courier New" pitchFamily="49" charset="0"/>
              </a:rPr>
              <a:t>     + "\no Keliling : " + Keliling());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solidFill>
                  <a:srgbClr val="66FF99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5364" name="Rectangle 4"/>
          <p:cNvSpPr>
            <a:spLocks noRot="1" noChangeArrowheads="1"/>
          </p:cNvSpPr>
          <p:nvPr/>
        </p:nvSpPr>
        <p:spPr bwMode="auto">
          <a:xfrm>
            <a:off x="0" y="3962400"/>
            <a:ext cx="4343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class Lingkaran {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. . .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  public String display() {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    return (“Lingkaran"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     + "\no jari-jari: " + getRadius()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     + "\no Luas     : " + Luas()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     + "\no Keliling : " + Keliling());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solidFill>
                  <a:srgbClr val="FFFF00"/>
                </a:solidFill>
                <a:latin typeface="Courier New" pitchFamily="49" charset="0"/>
              </a:rPr>
              <a:t>  }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5365" name="Rectangle 5"/>
          <p:cNvSpPr>
            <a:spLocks noRot="1" noChangeArrowheads="1"/>
          </p:cNvSpPr>
          <p:nvPr/>
        </p:nvSpPr>
        <p:spPr bwMode="auto">
          <a:xfrm>
            <a:off x="4572000" y="1600200"/>
            <a:ext cx="457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class TesPoligon {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public static void main(String args[])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{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// Deklarasi array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Poligon[] p = new Poligon[2];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endParaRPr lang="en-US" sz="1400">
              <a:latin typeface="Courier New" pitchFamily="49" charset="0"/>
            </a:endParaRP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// Add array poligon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p[0] = new SegiEmpat(17, 8);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p[1] = new Lingkaran(10);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endParaRPr lang="en-US" sz="1400">
              <a:latin typeface="Courier New" pitchFamily="49" charset="0"/>
            </a:endParaRP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// Display informasi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for (int i=0; i&lt;p.length; i++) {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  System.out.println(p[i].</a:t>
            </a:r>
            <a:r>
              <a:rPr lang="en-US" sz="1400" b="1">
                <a:solidFill>
                  <a:srgbClr val="FF0066"/>
                </a:solidFill>
                <a:latin typeface="Courier New" pitchFamily="49" charset="0"/>
              </a:rPr>
              <a:t>display()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  }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  }</a:t>
            </a:r>
          </a:p>
          <a:p>
            <a:pPr marL="457200" indent="-457200">
              <a:buClr>
                <a:srgbClr val="66FF66"/>
              </a:buClr>
              <a:buSzPct val="125000"/>
              <a:buFont typeface="Symbol" pitchFamily="18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4648200" y="5410200"/>
            <a:ext cx="3048000" cy="762000"/>
          </a:xfrm>
          <a:prstGeom prst="wedgeRectCallout">
            <a:avLst>
              <a:gd name="adj1" fmla="val 58023"/>
              <a:gd name="adj2" fmla="val -184167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Method </a:t>
            </a:r>
            <a:r>
              <a:rPr lang="en-US" sz="1400" b="1">
                <a:solidFill>
                  <a:schemeClr val="bg2"/>
                </a:solidFill>
              </a:rPr>
              <a:t>display ()</a:t>
            </a:r>
            <a:r>
              <a:rPr lang="en-US" sz="1400">
                <a:solidFill>
                  <a:schemeClr val="bg2"/>
                </a:solidFill>
              </a:rPr>
              <a:t> yang dieksekusi ditentukan berdasarkan rujukan ke masing-masing objeknya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898B0-81E9-410D-A831-9B5333942EFD}" type="slidenum">
              <a:rPr lang="en-US"/>
              <a:pPr/>
              <a:t>8</a:t>
            </a:fld>
            <a:endParaRPr lang="en-US"/>
          </a:p>
        </p:txBody>
      </p:sp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Polimorfisme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Array yang berisi bangun geometri berbeda-beda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FF3399"/>
                </a:solidFill>
              </a:rPr>
              <a:t>Kelas induk:</a:t>
            </a:r>
          </a:p>
          <a:p>
            <a:pPr lvl="1"/>
            <a:r>
              <a:rPr lang="en-US" sz="2200">
                <a:hlinkClick r:id="rId2" action="ppaction://hlinkfile"/>
              </a:rPr>
              <a:t>Poligon.Java</a:t>
            </a:r>
            <a:endParaRPr lang="en-US" sz="2200"/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FF3399"/>
                </a:solidFill>
              </a:rPr>
              <a:t>Kelas anak:</a:t>
            </a:r>
          </a:p>
          <a:p>
            <a:pPr lvl="1"/>
            <a:r>
              <a:rPr lang="en-US" sz="2200">
                <a:hlinkClick r:id="rId3" action="ppaction://hlinkfile"/>
              </a:rPr>
              <a:t>SegiEmpat.java</a:t>
            </a:r>
            <a:endParaRPr lang="en-US" sz="2200"/>
          </a:p>
          <a:p>
            <a:pPr lvl="1"/>
            <a:r>
              <a:rPr lang="en-US" sz="2200">
                <a:hlinkClick r:id="rId4" action="ppaction://hlinkfile"/>
              </a:rPr>
              <a:t>SegiTiga.java</a:t>
            </a:r>
            <a:endParaRPr lang="en-US" sz="2200"/>
          </a:p>
          <a:p>
            <a:pPr lvl="1"/>
            <a:r>
              <a:rPr lang="en-US" sz="2200">
                <a:hlinkClick r:id="rId5" action="ppaction://hlinkfile"/>
              </a:rPr>
              <a:t>Lingkaran.java</a:t>
            </a:r>
            <a:endParaRPr lang="en-US" sz="2200"/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solidFill>
                  <a:srgbClr val="FF3399"/>
                </a:solidFill>
              </a:rPr>
              <a:t>Program utama:</a:t>
            </a:r>
          </a:p>
          <a:p>
            <a:pPr lvl="1"/>
            <a:r>
              <a:rPr lang="en-US" sz="2200">
                <a:hlinkClick r:id="rId6" action="ppaction://hlinkfile"/>
              </a:rPr>
              <a:t>TesPoligon.java</a:t>
            </a:r>
            <a:endParaRPr lang="en-US" sz="22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867400" y="27432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200" b="1">
                <a:solidFill>
                  <a:srgbClr val="003366"/>
                </a:solidFill>
              </a:rPr>
              <a:t>Poligon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867400" y="2971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867400" y="32766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572000" y="42672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200" b="1">
                <a:solidFill>
                  <a:srgbClr val="003366"/>
                </a:solidFill>
              </a:rPr>
              <a:t>SegiEmpat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572000" y="4495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572000" y="48006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867400" y="42672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200" b="1">
                <a:solidFill>
                  <a:srgbClr val="003366"/>
                </a:solidFill>
              </a:rPr>
              <a:t>SegiTiga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867400" y="4495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867400" y="48006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7162800" y="42672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200" b="1">
                <a:solidFill>
                  <a:srgbClr val="003366"/>
                </a:solidFill>
              </a:rPr>
              <a:t>Lingkaran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162800" y="4495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162800" y="48006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V="1">
            <a:off x="6369050" y="3581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 flipV="1">
            <a:off x="6629400" y="35814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V="1">
            <a:off x="5257800" y="3581400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1BCDAF-9522-4991-9AA1-F0FAAAF1A66B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Polimorfisme </a:t>
            </a:r>
            <a:r>
              <a:rPr lang="en-US" sz="2400"/>
              <a:t>( lanjutan )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677988"/>
            <a:ext cx="8291512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419600" y="3657600"/>
            <a:ext cx="2743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Hasil eksekusi method </a:t>
            </a:r>
            <a:r>
              <a:rPr lang="en-US" sz="1600" b="1">
                <a:solidFill>
                  <a:srgbClr val="66FF99"/>
                </a:solidFill>
              </a:rPr>
              <a:t>displayInfo()</a:t>
            </a:r>
            <a:r>
              <a:rPr lang="en-US" sz="1600"/>
              <a:t> yang dipunyai masing-masing objek</a:t>
            </a: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304800" y="2895600"/>
            <a:ext cx="3886200" cy="2514600"/>
          </a:xfrm>
          <a:prstGeom prst="ellips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/>
      <p:bldP spid="16399" grpId="0" animBg="1"/>
    </p:bldLst>
  </p:timing>
</p:sld>
</file>

<file path=ppt/theme/theme1.xml><?xml version="1.0" encoding="utf-8"?>
<a:theme xmlns:a="http://schemas.openxmlformats.org/drawingml/2006/main" name="1_Stream">
  <a:themeElements>
    <a:clrScheme name="1_Stream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Stream">
      <a:majorFont>
        <a:latin typeface="Impact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ream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776</TotalTime>
  <Words>549</Words>
  <Application>Microsoft Office PowerPoint</Application>
  <PresentationFormat>On-screen Show (4:3)</PresentationFormat>
  <Paragraphs>134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1_Stream</vt:lpstr>
      <vt:lpstr>POLYMORPHISM</vt:lpstr>
      <vt:lpstr>Apa yang Disebut Polimorfisme ?</vt:lpstr>
      <vt:lpstr>Apa yang Disebut Polimorfisme ?</vt:lpstr>
      <vt:lpstr>Apa yang Disebut Polimorfisme ? ( lanjutan )</vt:lpstr>
      <vt:lpstr>Gambaran Polimorfisme</vt:lpstr>
      <vt:lpstr>Gambaran Polimorfisme ( lanjutan )</vt:lpstr>
      <vt:lpstr>Gambaran Polimorfisme ( lanjutan )</vt:lpstr>
      <vt:lpstr>Contoh Polimorfisme</vt:lpstr>
      <vt:lpstr>Contoh Polimorfisme ( lanjutan )</vt:lpstr>
      <vt:lpstr>Bentuk-bentuk Polimorfisme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</dc:creator>
  <cp:lastModifiedBy>Andika Sundawijaya</cp:lastModifiedBy>
  <cp:revision>78</cp:revision>
  <dcterms:created xsi:type="dcterms:W3CDTF">2007-11-27T00:55:17Z</dcterms:created>
  <dcterms:modified xsi:type="dcterms:W3CDTF">2012-10-10T05:42:22Z</dcterms:modified>
</cp:coreProperties>
</file>