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8" r:id="rId3"/>
    <p:sldId id="290" r:id="rId4"/>
    <p:sldId id="268" r:id="rId5"/>
    <p:sldId id="269" r:id="rId6"/>
    <p:sldId id="270" r:id="rId7"/>
    <p:sldId id="272" r:id="rId8"/>
    <p:sldId id="293" r:id="rId9"/>
    <p:sldId id="273" r:id="rId10"/>
    <p:sldId id="274" r:id="rId11"/>
    <p:sldId id="277" r:id="rId12"/>
    <p:sldId id="287" r:id="rId13"/>
    <p:sldId id="278" r:id="rId14"/>
    <p:sldId id="279" r:id="rId15"/>
    <p:sldId id="276" r:id="rId16"/>
    <p:sldId id="283" r:id="rId17"/>
    <p:sldId id="292" r:id="rId18"/>
    <p:sldId id="280" r:id="rId19"/>
    <p:sldId id="281" r:id="rId20"/>
    <p:sldId id="286" r:id="rId21"/>
    <p:sldId id="282" r:id="rId22"/>
    <p:sldId id="284" r:id="rId23"/>
    <p:sldId id="285" r:id="rId24"/>
    <p:sldId id="262" r:id="rId25"/>
    <p:sldId id="263" r:id="rId26"/>
    <p:sldId id="264" r:id="rId27"/>
    <p:sldId id="26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4DC0423-09D1-4957-8424-DCB0B26C3AFF}" type="datetimeFigureOut">
              <a:rPr lang="en-US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20E05DB-D487-4442-9B5C-8026DFC5D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67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EC2A62-A77F-4262-BC64-D529B9DDC7D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d-ID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599CE2-6C47-4446-B1EE-328886B9FC3E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d-ID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CFFBA5-A6EA-470F-AAF7-8E6F65E8040D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d-ID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AE336B-D523-4678-9776-EFF3EAEC647F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d-ID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E914B0-FB1E-4FC8-A014-17D55993DD42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BA05863-0032-4D73-A9A0-DBBF6EC84EBF}" type="datetimeFigureOut">
              <a:rPr lang="en-US" smtClean="0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179F96B-E46D-47A8-9C55-E3C5B34DE7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002AF4-4CD1-44F9-8121-701C8E6E9389}" type="datetimeFigureOut">
              <a:rPr lang="en-US" smtClean="0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CA001-A7B1-476E-AE0A-2AF8EAE2EF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F2A2EED8-DEAA-4DCD-BBB2-58947852F098}" type="datetimeFigureOut">
              <a:rPr lang="en-US" smtClean="0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49B0E82-E64E-4FE6-9B80-00C72A0150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73816C-1C83-40AF-8672-D95B784C24EA}" type="datetimeFigureOut">
              <a:rPr lang="en-US" smtClean="0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C6A3A6A-A2F3-47DD-AFC7-81C7CFACDD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123CD7-BD3F-42C5-BBF5-4F2497016F28}" type="datetimeFigureOut">
              <a:rPr lang="en-US" smtClean="0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38C106-2ADA-4C79-BA6E-6332E4E843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61F9C50C-B4F4-4B80-990C-EDE24244800E}" type="datetimeFigureOut">
              <a:rPr lang="en-US" smtClean="0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59D2199-FDE2-42DC-B615-8D03980734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33ADD4A1-BA22-4529-B439-EBEECB823F9F}" type="datetimeFigureOut">
              <a:rPr lang="en-US" smtClean="0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BCB7343A-D7C5-484E-A5E3-B93EAD9996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C7F1F-72C2-4D27-B7DF-C1EC5ABC0E99}" type="datetimeFigureOut">
              <a:rPr lang="en-US" smtClean="0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D39778B-9689-4C8B-9AB9-8E1F9AC3EA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69D555-5315-44B7-9663-95DDCC11828B}" type="datetimeFigureOut">
              <a:rPr lang="en-US" smtClean="0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C115B23-BF83-4C1B-81D8-BBB4FFEF2E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B1F802-E6B2-4472-9C52-9C54BE2BE712}" type="datetimeFigureOut">
              <a:rPr lang="en-US" smtClean="0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89AA96-FEE3-475E-9286-E552686179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7ABC77DD-B4A3-4AEE-9718-4FB236A620B8}" type="datetimeFigureOut">
              <a:rPr lang="en-US" smtClean="0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B0951EB-7C9E-4EA8-B9B0-5DFFC565CD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FB49CBB-3D1F-468B-A84E-FBB8F04C5E88}" type="datetimeFigureOut">
              <a:rPr lang="en-US" smtClean="0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B7FD94-84DB-4CB0-BCB2-57C3B769F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/>
              <a:t>Aplikasi Dekstop Berbasis </a:t>
            </a:r>
            <a:r>
              <a:rPr lang="id-ID" b="1" dirty="0" smtClean="0"/>
              <a:t>Java</a:t>
            </a:r>
            <a:endParaRPr lang="en-US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AWT </a:t>
            </a:r>
            <a:r>
              <a:rPr lang="en-US" dirty="0" err="1" smtClean="0"/>
              <a:t>vs</a:t>
            </a:r>
            <a:r>
              <a:rPr lang="en-US" dirty="0" smtClean="0"/>
              <a:t> Swing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643050"/>
            <a:ext cx="416143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793" y="3429000"/>
            <a:ext cx="702754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Nama dari komponen GUI milik Swing hampir sama persis dengan komponen GUI milik AWT.</a:t>
            </a:r>
          </a:p>
          <a:p>
            <a:r>
              <a:rPr lang="id-ID" dirty="0" smtClean="0"/>
              <a:t>Perbedaan jelas terdapat pada penamaan komponen. Pada dasarnya, nama komponen Swing</a:t>
            </a:r>
            <a:r>
              <a:rPr lang="en-US" dirty="0" smtClean="0"/>
              <a:t> </a:t>
            </a:r>
            <a:r>
              <a:rPr lang="id-ID" dirty="0" smtClean="0"/>
              <a:t>sama dengan nama komponen AWT tetapi dengan tambahan huruf J pada prefixnya. Sebagai</a:t>
            </a:r>
          </a:p>
          <a:p>
            <a:r>
              <a:rPr lang="en-US" dirty="0" smtClean="0"/>
              <a:t>C</a:t>
            </a:r>
            <a:r>
              <a:rPr lang="id-ID" dirty="0" smtClean="0"/>
              <a:t>ontoh</a:t>
            </a:r>
            <a:r>
              <a:rPr lang="en-US" dirty="0" smtClean="0"/>
              <a:t> : </a:t>
            </a:r>
            <a:r>
              <a:rPr lang="id-ID" dirty="0" smtClean="0"/>
              <a:t>satu komponen dalam AWT adalah button class. Sedangkan pada Swing, nama</a:t>
            </a:r>
            <a:r>
              <a:rPr lang="en-US" dirty="0" smtClean="0"/>
              <a:t> </a:t>
            </a:r>
            <a:r>
              <a:rPr lang="id-ID" dirty="0" smtClean="0"/>
              <a:t>komponen tersebut menjadi Jbutton class.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Kategori </a:t>
            </a:r>
            <a:r>
              <a:rPr lang="en-US" dirty="0" err="1" smtClean="0"/>
              <a:t>Komponen</a:t>
            </a:r>
            <a:r>
              <a:rPr lang="en-US" dirty="0" smtClean="0"/>
              <a:t> Swing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190833"/>
              </p:ext>
            </p:extLst>
          </p:nvPr>
        </p:nvGraphicFramePr>
        <p:xfrm>
          <a:off x="358714" y="1844824"/>
          <a:ext cx="8461758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3" imgW="5552381" imgH="2362530" progId="PBrush">
                  <p:embed/>
                </p:oleObj>
              </mc:Choice>
              <mc:Fallback>
                <p:oleObj name="Bitmap Image" r:id="rId3" imgW="5552381" imgH="236253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14" y="1844824"/>
                        <a:ext cx="8461758" cy="396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93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Swing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Swing :</a:t>
            </a:r>
            <a:endParaRPr lang="id-ID" dirty="0" smtClean="0"/>
          </a:p>
          <a:p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5381" t="33750" r="12842" b="20000"/>
          <a:stretch>
            <a:fillRect/>
          </a:stretch>
        </p:blipFill>
        <p:spPr bwMode="auto">
          <a:xfrm>
            <a:off x="642910" y="2428868"/>
            <a:ext cx="8136209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 l="24170" t="16250" r="22363" b="18750"/>
          <a:stretch>
            <a:fillRect/>
          </a:stretch>
        </p:blipFill>
        <p:spPr bwMode="auto">
          <a:xfrm>
            <a:off x="0" y="-1"/>
            <a:ext cx="9144000" cy="651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Untuk daftar yang lengkap dari komponen Swing, dapat </a:t>
            </a:r>
            <a:r>
              <a:rPr lang="en-US" dirty="0" err="1" smtClean="0"/>
              <a:t>dil</a:t>
            </a:r>
            <a:r>
              <a:rPr lang="id-ID" dirty="0" smtClean="0"/>
              <a:t>ihat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id-ID" dirty="0" smtClean="0"/>
              <a:t> dokumentasi</a:t>
            </a:r>
            <a:r>
              <a:rPr lang="en-US" dirty="0" smtClean="0"/>
              <a:t> </a:t>
            </a:r>
            <a:r>
              <a:rPr lang="id-ID" dirty="0" smtClean="0"/>
              <a:t>API</a:t>
            </a:r>
            <a:r>
              <a:rPr lang="en-US" dirty="0" smtClean="0"/>
              <a:t> (</a:t>
            </a:r>
            <a:r>
              <a:rPr lang="id-ID" dirty="0" smtClean="0"/>
              <a:t>Application Programming Interface</a:t>
            </a:r>
            <a:r>
              <a:rPr lang="en-US" dirty="0" smtClean="0"/>
              <a:t>)</a:t>
            </a:r>
            <a:r>
              <a:rPr lang="id-ID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Swing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Selama ini, pada saat kita merancang GUI untuk program Java, salah satu halangannya adalah bahwa komponen yang digunakan dapat berpindah-pindah lokasi. Hal ini terjadi apabila kita me-resize frame utama.</a:t>
            </a:r>
          </a:p>
          <a:p>
            <a:endParaRPr lang="id-ID" dirty="0" smtClean="0"/>
          </a:p>
          <a:p>
            <a:r>
              <a:rPr lang="id-ID" dirty="0" smtClean="0"/>
              <a:t>Komponen dapat diorganisasikan di dalam container dengan menggunakan class “layout manager”. </a:t>
            </a:r>
          </a:p>
          <a:p>
            <a:endParaRPr lang="id-ID" dirty="0" smtClean="0"/>
          </a:p>
          <a:p>
            <a:r>
              <a:rPr lang="id-ID" dirty="0" smtClean="0"/>
              <a:t>Kita dapat mengubahsecara manual class layout yang ingin digunakan, dan setiap container dapat memiliki layout manager masing-masing.</a:t>
            </a:r>
          </a:p>
          <a:p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64"/>
            <a:ext cx="756197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4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tampilan pada Swing: window utama menggunakan top level</a:t>
            </a:r>
            <a:r>
              <a:rPr lang="en-US" dirty="0" smtClean="0"/>
              <a:t> </a:t>
            </a:r>
            <a:r>
              <a:rPr lang="id-ID" dirty="0" smtClean="0"/>
              <a:t>container (JFrame atau JDialog)</a:t>
            </a:r>
          </a:p>
          <a:p>
            <a:pPr marL="700088" indent="-420688">
              <a:buNone/>
            </a:pPr>
            <a:r>
              <a:rPr lang="id-ID" dirty="0" smtClean="0"/>
              <a:t>• JPanel atau panel jenis lainnya digunakan untuk mengatur tata letak</a:t>
            </a:r>
            <a:r>
              <a:rPr lang="en-US" dirty="0" smtClean="0"/>
              <a:t> </a:t>
            </a:r>
            <a:r>
              <a:rPr lang="id-ID" dirty="0" smtClean="0"/>
              <a:t>komponen</a:t>
            </a:r>
          </a:p>
          <a:p>
            <a:pPr marL="700088" indent="-420688">
              <a:buNone/>
            </a:pPr>
            <a:r>
              <a:rPr lang="id-ID" dirty="0" smtClean="0"/>
              <a:t>• Setiap panel memiliki Layout manager, komponen yang mengatur</a:t>
            </a:r>
            <a:r>
              <a:rPr lang="en-US" dirty="0" smtClean="0"/>
              <a:t> </a:t>
            </a:r>
            <a:r>
              <a:rPr lang="id-ID" dirty="0" smtClean="0"/>
              <a:t>posisi komponen lainnya yang berada di dalam panel tersebut</a:t>
            </a:r>
          </a:p>
          <a:p>
            <a:pPr marL="700088" indent="-420688">
              <a:buNone/>
            </a:pPr>
            <a:r>
              <a:rPr lang="id-ID" dirty="0" smtClean="0"/>
              <a:t>• layout manager standar pada Java:</a:t>
            </a:r>
          </a:p>
          <a:p>
            <a:pPr marL="700088" indent="-242888">
              <a:buFont typeface="Wingdings" pitchFamily="2" charset="2"/>
              <a:buChar char="Ø"/>
              <a:tabLst>
                <a:tab pos="457200" algn="l"/>
              </a:tabLst>
            </a:pPr>
            <a:r>
              <a:rPr lang="id-ID" dirty="0" smtClean="0"/>
              <a:t>FlowLayout</a:t>
            </a:r>
          </a:p>
          <a:p>
            <a:pPr marL="700088" indent="-242888">
              <a:buFont typeface="Wingdings" pitchFamily="2" charset="2"/>
              <a:buChar char="Ø"/>
              <a:tabLst>
                <a:tab pos="457200" algn="l"/>
              </a:tabLst>
            </a:pPr>
            <a:r>
              <a:rPr lang="id-ID" dirty="0" smtClean="0"/>
              <a:t>BorderLayout</a:t>
            </a:r>
          </a:p>
          <a:p>
            <a:pPr marL="700088" indent="-242888">
              <a:buFont typeface="Wingdings" pitchFamily="2" charset="2"/>
              <a:buChar char="Ø"/>
              <a:tabLst>
                <a:tab pos="457200" algn="l"/>
              </a:tabLst>
            </a:pPr>
            <a:r>
              <a:rPr lang="id-ID" dirty="0" smtClean="0"/>
              <a:t>GridLayout</a:t>
            </a:r>
            <a:endParaRPr lang="en-US" dirty="0" smtClean="0"/>
          </a:p>
          <a:p>
            <a:pPr marL="700088" indent="-242888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 err="1" smtClean="0"/>
              <a:t>CardLayout</a:t>
            </a:r>
            <a:endParaRPr lang="en-US" dirty="0" smtClean="0"/>
          </a:p>
          <a:p>
            <a:pPr marL="700088" indent="-242888">
              <a:buNone/>
              <a:tabLst>
                <a:tab pos="457200" algn="l"/>
              </a:tabLst>
            </a:pPr>
            <a:endParaRPr lang="id-ID" dirty="0" smtClean="0"/>
          </a:p>
          <a:p>
            <a:pPr marL="700088" indent="-242888">
              <a:buNone/>
              <a:tabLst>
                <a:tab pos="457200" algn="l"/>
              </a:tabLst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Layout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FlowLayout merupakan layout manager yang simpel.</a:t>
            </a:r>
          </a:p>
          <a:p>
            <a:r>
              <a:rPr lang="id-ID" dirty="0" smtClean="0"/>
              <a:t>FlowLayout menyusun komponen berdasarkan ukuran default</a:t>
            </a:r>
            <a:r>
              <a:rPr lang="en-US" dirty="0" smtClean="0"/>
              <a:t> </a:t>
            </a:r>
            <a:r>
              <a:rPr lang="id-ID" dirty="0" smtClean="0"/>
              <a:t>masing-masing, dengan posisi mulai dari kiri ke kanan dan dari atas ke bawah di dalam container yang digunakan.</a:t>
            </a:r>
          </a:p>
          <a:p>
            <a:r>
              <a:rPr lang="id-ID" dirty="0" smtClean="0"/>
              <a:t>FlowLayout dapat memiliki “row justification”: LEFT, CENTER, atau RIGHT serta “padding” horizontal/vertical.</a:t>
            </a:r>
          </a:p>
          <a:p>
            <a:r>
              <a:rPr lang="id-ID" dirty="0" smtClean="0"/>
              <a:t>Secara default, flow layout menggunakan justification CENTER. Artinya, semua komponen akan disimpan di posisi tengah-tengah.</a:t>
            </a:r>
          </a:p>
          <a:p>
            <a:r>
              <a:rPr lang="id-ID" dirty="0" smtClean="0"/>
              <a:t>FlowLayout merupakan default untuk JPanel.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42852"/>
            <a:ext cx="54938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Sejarah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Sejak 1994 Sun </a:t>
            </a:r>
            <a:r>
              <a:rPr lang="id-ID" dirty="0" smtClean="0"/>
              <a:t>Microsystem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/>
              <a:t> AWT </a:t>
            </a:r>
            <a:r>
              <a:rPr lang="id-ID" dirty="0"/>
              <a:t>(</a:t>
            </a:r>
            <a:r>
              <a:rPr lang="id-ID" i="1" dirty="0"/>
              <a:t>Abstract Windowing Toolkit</a:t>
            </a:r>
            <a:r>
              <a:rPr lang="id-ID" dirty="0"/>
              <a:t>)</a:t>
            </a:r>
          </a:p>
          <a:p>
            <a:r>
              <a:rPr lang="id-ID" dirty="0"/>
              <a:t>Tahun </a:t>
            </a:r>
            <a:r>
              <a:rPr lang="id-ID" dirty="0" smtClean="0"/>
              <a:t>1997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/>
              <a:t> </a:t>
            </a:r>
            <a:r>
              <a:rPr lang="id-ID" dirty="0"/>
              <a:t>muncul JFC (</a:t>
            </a:r>
            <a:r>
              <a:rPr lang="id-ID" i="1" dirty="0"/>
              <a:t>Java Foundation </a:t>
            </a:r>
            <a:r>
              <a:rPr lang="id-ID" i="1" dirty="0" smtClean="0"/>
              <a:t>Class</a:t>
            </a:r>
            <a:r>
              <a:rPr lang="id-ID" dirty="0" smtClean="0"/>
              <a:t>)</a:t>
            </a:r>
            <a:r>
              <a:rPr lang="id-ID" dirty="0"/>
              <a:t> </a:t>
            </a:r>
            <a:r>
              <a:rPr lang="id-ID" dirty="0" smtClean="0"/>
              <a:t>merupakan </a:t>
            </a:r>
            <a:r>
              <a:rPr lang="id-ID" dirty="0"/>
              <a:t>pengembangan dari AWT.</a:t>
            </a:r>
          </a:p>
          <a:p>
            <a:r>
              <a:rPr lang="id-ID" dirty="0"/>
              <a:t>JFC mempunyai kode swing yang terdapat pada package yang disediakan pada JAVA </a:t>
            </a:r>
            <a:r>
              <a:rPr lang="id-ID" dirty="0" smtClean="0"/>
              <a:t>SDK versi </a:t>
            </a:r>
            <a:r>
              <a:rPr lang="id-ID" dirty="0"/>
              <a:t>1.2 ke atas (JAVA 2)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75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Layout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id-ID" dirty="0" smtClean="0"/>
          </a:p>
          <a:p>
            <a:r>
              <a:rPr lang="id-ID" dirty="0" smtClean="0"/>
              <a:t>BorderLayout menyusun komponen berdasarkan lokasi geografis: NORTH, SOUTH, EAST, WEST, and CENTER.</a:t>
            </a:r>
          </a:p>
          <a:p>
            <a:r>
              <a:rPr lang="id-ID" dirty="0" smtClean="0"/>
              <a:t>Secara optional, kita dapat juga memberikan paddingdi antara komponen.</a:t>
            </a:r>
          </a:p>
          <a:p>
            <a:r>
              <a:rPr lang="id-ID" dirty="0" smtClean="0"/>
              <a:t>BorderLayout merupakan layout default untuk JWindowdan JFrame.</a:t>
            </a:r>
          </a:p>
          <a:p>
            <a:r>
              <a:rPr lang="id-ID" dirty="0" smtClean="0"/>
              <a:t>Karena setiap komponen diasosiasikan dengan suatu arah geografis, akibatnya layout ini hanya dapat menangani maksimal 5 komponen.</a:t>
            </a:r>
          </a:p>
          <a:p>
            <a:endParaRPr lang="id-ID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3716" y="0"/>
            <a:ext cx="2150284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id-ID" dirty="0" smtClean="0"/>
          </a:p>
          <a:p>
            <a:r>
              <a:rPr lang="id-ID" dirty="0" smtClean="0"/>
              <a:t>GridLayout menempatkan komponen dalam bentuk “rectangular grid”. Ada 3 constructor untuk GridLayout:</a:t>
            </a:r>
          </a:p>
          <a:p>
            <a:pPr lvl="1"/>
            <a:r>
              <a:rPr lang="id-ID" dirty="0" smtClean="0"/>
              <a:t>GridLayout(): membuat layout dengan satu kolom per komponen. Hanya satu baris yang digunakan.</a:t>
            </a:r>
          </a:p>
          <a:p>
            <a:pPr lvl="1"/>
            <a:r>
              <a:rPr lang="id-ID" dirty="0" smtClean="0"/>
              <a:t>GridLayout(int rows, int cols): membuat suatu layout berdasarkan jumlah baris dan kolom yang diinginkan.</a:t>
            </a:r>
          </a:p>
          <a:p>
            <a:pPr lvl="1"/>
            <a:r>
              <a:rPr lang="id-ID" dirty="0" smtClean="0"/>
              <a:t>GridLayout(int rows, int cols, int hgap, int vgap): membuat layout berdasarkan jumlah baris dan kolom yang diinginkan, serta ukuran jarak (gap) horisontal maupun vertical untuk setiap baris dan kolom tersebut.</a:t>
            </a:r>
          </a:p>
          <a:p>
            <a:r>
              <a:rPr lang="id-ID" dirty="0" smtClean="0"/>
              <a:t>GridLayout menempatkan komponen dengan urutan dari kiri ke kanan dan dari atas ke bawah.</a:t>
            </a:r>
          </a:p>
          <a:p>
            <a:r>
              <a:rPr lang="id-ID" dirty="0" smtClean="0"/>
              <a:t>GridLayout akan memaksa setiap komponen untuk menempati space container yang kosong serta membagi rata ukuran space tersebut.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9050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Kita dapat men-set jumlah baris dan kolom dengan angka 0. Artinya, kita tidak mempedulikan berapa banyak komponen yang akan masuk ke dalam dimensi layout manager tersebut.</a:t>
            </a:r>
          </a:p>
          <a:p>
            <a:endParaRPr lang="id-ID" dirty="0" smtClean="0"/>
          </a:p>
          <a:p>
            <a:pPr lvl="1"/>
            <a:r>
              <a:rPr lang="id-ID" dirty="0" smtClean="0"/>
              <a:t>Contoh: GridLayout(2,0)</a:t>
            </a:r>
          </a:p>
          <a:p>
            <a:pPr lvl="1"/>
            <a:r>
              <a:rPr lang="id-ID" dirty="0" smtClean="0"/>
              <a:t>Artinya: kita membuat layout manager dengan 2 baris dan unlimited number untuk kolomnya.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Layout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CardLayout merupakan layout manager yang mampu menciptakan efek “tumpukan” komponen.</a:t>
            </a:r>
          </a:p>
          <a:p>
            <a:r>
              <a:rPr lang="id-ID" dirty="0" smtClean="0"/>
              <a:t>Artinya, layout ini tidak memposisikan komponen di lokasi-lokasi tertentu di dalam kontainer, melainkan menampilkannya satu demi satu.</a:t>
            </a:r>
          </a:p>
          <a:p>
            <a:endParaRPr lang="id-ID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143380"/>
            <a:ext cx="18859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929058" y="4786322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Di balik button “one</a:t>
            </a:r>
            <a:r>
              <a:rPr lang="id-ID" dirty="0" smtClean="0"/>
              <a:t>”,</a:t>
            </a:r>
            <a:endParaRPr lang="en-US" dirty="0" smtClean="0"/>
          </a:p>
          <a:p>
            <a:r>
              <a:rPr lang="id-ID" dirty="0" smtClean="0"/>
              <a:t>terdapat </a:t>
            </a:r>
            <a:r>
              <a:rPr lang="id-ID" dirty="0"/>
              <a:t>komponen lainnya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endParaRPr lang="id-ID" dirty="0"/>
          </a:p>
        </p:txBody>
      </p:sp>
      <p:sp>
        <p:nvSpPr>
          <p:cNvPr id="819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fi-FI" sz="2800" dirty="0" smtClean="0"/>
              <a:t>Didalam Netbeans, semua perancangan dan pemrograman dilakukan di dalam kerangka sebuah proyek. Proyek Netbeans merupakan sekumpulan file yang di kelompokkan dalam satu kesatuan.</a:t>
            </a:r>
            <a:endParaRPr lang="en-US" sz="2800" dirty="0" smtClean="0"/>
          </a:p>
          <a:p>
            <a:pPr algn="just" eaLnBrk="1" hangingPunct="1"/>
            <a:r>
              <a:rPr lang="fi-FI" sz="2800" dirty="0" smtClean="0"/>
              <a:t>Pada umumnya sebuah proyek, beserta file-file isinya, akan ditempatkan dalam satu direktory (folder). Meskipun demikian ada juga proyek yang dapat menangani file-file yang terpisah direktorinya.</a:t>
            </a:r>
            <a:endParaRPr lang="en-US" sz="2800" dirty="0" smtClean="0"/>
          </a:p>
          <a:p>
            <a:pPr algn="just" eaLnBrk="1" hangingPunct="1"/>
            <a:r>
              <a:rPr lang="fi-FI" sz="2800" dirty="0" smtClean="0"/>
              <a:t>Daftar jendela-jendela pokok dari Netbeans dapat dilihat dalam tabel dibawah ini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357188"/>
            <a:ext cx="7643813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857250" y="642938"/>
            <a:ext cx="77152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4375" y="4500563"/>
            <a:ext cx="77152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1500" y="5572125"/>
            <a:ext cx="77152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 r="964" b="5579"/>
          <a:stretch>
            <a:fillRect/>
          </a:stretch>
        </p:blipFill>
        <p:spPr bwMode="auto">
          <a:xfrm>
            <a:off x="179388" y="214313"/>
            <a:ext cx="8507412" cy="593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357188" y="1143000"/>
            <a:ext cx="82867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5750" y="2857500"/>
            <a:ext cx="82867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4313" y="4500563"/>
            <a:ext cx="8286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50" y="5500688"/>
            <a:ext cx="8286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-570706" y="3356769"/>
            <a:ext cx="62865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 r="1039"/>
          <a:stretch>
            <a:fillRect/>
          </a:stretch>
        </p:blipFill>
        <p:spPr bwMode="auto">
          <a:xfrm>
            <a:off x="161925" y="357188"/>
            <a:ext cx="8761413" cy="607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i="1" dirty="0"/>
              <a:t>graphical library</a:t>
            </a:r>
            <a:r>
              <a:rPr lang="en-US" dirty="0"/>
              <a:t>.</a:t>
            </a:r>
          </a:p>
          <a:p>
            <a:pPr lvl="1"/>
            <a:r>
              <a:rPr lang="id-ID" dirty="0"/>
              <a:t>AWT (Abstract Windows Toolkit)</a:t>
            </a:r>
          </a:p>
          <a:p>
            <a:pPr lvl="1"/>
            <a:r>
              <a:rPr lang="id-ID" dirty="0"/>
              <a:t>Swing</a:t>
            </a:r>
          </a:p>
          <a:p>
            <a:endParaRPr lang="id-ID" dirty="0" smtClean="0"/>
          </a:p>
          <a:p>
            <a:r>
              <a:rPr lang="id-ID" dirty="0" smtClean="0"/>
              <a:t>Contoh :</a:t>
            </a:r>
          </a:p>
          <a:p>
            <a:pPr marL="0" indent="0">
              <a:buNone/>
            </a:pPr>
            <a:r>
              <a:rPr lang="id-ID" b="1" dirty="0" smtClean="0"/>
              <a:t>	import </a:t>
            </a:r>
            <a:r>
              <a:rPr lang="id-ID" b="1" dirty="0"/>
              <a:t>java.awt.* </a:t>
            </a:r>
            <a:r>
              <a:rPr lang="id-ID" b="1" dirty="0" smtClean="0"/>
              <a:t>;</a:t>
            </a:r>
          </a:p>
          <a:p>
            <a:pPr marL="0" indent="0">
              <a:buNone/>
            </a:pPr>
            <a:r>
              <a:rPr lang="id-ID" b="1" dirty="0" smtClean="0"/>
              <a:t>	import </a:t>
            </a:r>
            <a:r>
              <a:rPr lang="id-ID" b="1" dirty="0"/>
              <a:t>java.awt.event.* ;</a:t>
            </a:r>
          </a:p>
          <a:p>
            <a:pPr marL="0" indent="0">
              <a:buNone/>
            </a:pPr>
            <a:r>
              <a:rPr lang="id-ID" b="1" dirty="0" smtClean="0"/>
              <a:t>	import </a:t>
            </a:r>
            <a:r>
              <a:rPr lang="id-ID" b="1" dirty="0"/>
              <a:t>javax.swing.* 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16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Aplikasi</a:t>
            </a:r>
            <a:r>
              <a:rPr lang="en-US" b="1" dirty="0" smtClean="0"/>
              <a:t> Desktop </a:t>
            </a:r>
            <a:r>
              <a:rPr lang="en-US" b="1" dirty="0" err="1" smtClean="0"/>
              <a:t>Berbasis</a:t>
            </a:r>
            <a:r>
              <a:rPr lang="en-US" b="1" dirty="0" smtClean="0"/>
              <a:t> Java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Ada 3 hal penting dalam pemrograman GUI berbasis Java dalam membuat aplikasi dekstop:</a:t>
            </a:r>
          </a:p>
          <a:p>
            <a:r>
              <a:rPr lang="id-ID" dirty="0" smtClean="0"/>
              <a:t>1. Elemen-elemen </a:t>
            </a:r>
            <a:r>
              <a:rPr lang="id-ID" b="1" dirty="0" smtClean="0"/>
              <a:t>(components) </a:t>
            </a:r>
            <a:r>
              <a:rPr lang="id-ID" dirty="0" smtClean="0"/>
              <a:t>apa yang bisa ditampilkan di layar?</a:t>
            </a:r>
          </a:p>
          <a:p>
            <a:r>
              <a:rPr lang="id-ID" dirty="0" smtClean="0"/>
              <a:t>2. Bagaimana cara kira </a:t>
            </a:r>
            <a:r>
              <a:rPr lang="id-ID" b="1" dirty="0" smtClean="0"/>
              <a:t>menyusun dan menempatkan </a:t>
            </a:r>
            <a:r>
              <a:rPr lang="id-ID" dirty="0" smtClean="0"/>
              <a:t>elemen-elemen tersebut?</a:t>
            </a:r>
          </a:p>
          <a:p>
            <a:r>
              <a:rPr lang="id-ID" dirty="0" smtClean="0"/>
              <a:t>3. Bagaimana kita </a:t>
            </a:r>
            <a:r>
              <a:rPr lang="id-ID" b="1" dirty="0" smtClean="0"/>
              <a:t>berinteraksi </a:t>
            </a:r>
            <a:r>
              <a:rPr lang="id-ID" dirty="0" smtClean="0"/>
              <a:t>dengan elemen-elemen tersebut?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Components merupakan bagian dari GUI, seperti buttons, menus, checkboxes, sliders, text fields, labels,</a:t>
            </a:r>
            <a:r>
              <a:rPr lang="en-US" dirty="0" smtClean="0"/>
              <a:t> </a:t>
            </a:r>
            <a:r>
              <a:rPr lang="id-ID" dirty="0" smtClean="0"/>
              <a:t>dll.</a:t>
            </a:r>
            <a:endParaRPr lang="id-ID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357562"/>
            <a:ext cx="69818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Layout merupakan cara penyusunan komponen di dalam sebuah container.</a:t>
            </a:r>
            <a:endParaRPr lang="en-US" dirty="0" smtClean="0"/>
          </a:p>
          <a:p>
            <a:r>
              <a:rPr lang="id-ID" dirty="0" smtClean="0"/>
              <a:t>Pada dasarnya ada 2</a:t>
            </a:r>
            <a:r>
              <a:rPr lang="en-US" dirty="0" smtClean="0"/>
              <a:t> </a:t>
            </a:r>
            <a:r>
              <a:rPr lang="id-ID" dirty="0" smtClean="0"/>
              <a:t>teknik layout: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1. Absolut: berdasarkan koordinat x,y (jarang digunakan karena tidak fleksibel)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2. Relatif terhadap komponen lain (dalam hal posisi, ukuran, resolusi layar, font yang digunakan, dll).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Layout Manager.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Event Handling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i="1" dirty="0" smtClean="0"/>
              <a:t>Event handling merupakan teknik penanganan input dari user yang diberikan kepada komponen GUI.</a:t>
            </a:r>
          </a:p>
          <a:p>
            <a:r>
              <a:rPr lang="id-ID" dirty="0" smtClean="0"/>
              <a:t>Berikut ini adalah cara kerja dari event-handling dengan contoh penekanan sebuah komponen tombol:</a:t>
            </a:r>
            <a:endParaRPr lang="en-US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7" y="3643314"/>
            <a:ext cx="349196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b="1" dirty="0"/>
              <a:t>Event, </a:t>
            </a:r>
            <a:r>
              <a:rPr lang="id-ID" dirty="0"/>
              <a:t>obyek yang merepresentasikan suatu kejadian.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fi-FI" dirty="0" smtClean="0"/>
              <a:t>Contoh</a:t>
            </a:r>
            <a:r>
              <a:rPr lang="fi-FI" dirty="0"/>
              <a:t>: gerakan mouse, penekanan tombol</a:t>
            </a:r>
          </a:p>
          <a:p>
            <a:r>
              <a:rPr lang="id-ID" b="1" dirty="0"/>
              <a:t>Listener, </a:t>
            </a:r>
            <a:r>
              <a:rPr lang="id-ID" dirty="0"/>
              <a:t>suatu obyek yang menunggu suatu kejadian khusus dan akan bereaksi (</a:t>
            </a:r>
            <a:r>
              <a:rPr lang="id-ID" dirty="0" smtClean="0"/>
              <a:t>melakukan sesuatu</a:t>
            </a:r>
            <a:r>
              <a:rPr lang="id-ID" dirty="0"/>
              <a:t>) jika kejadian tersebut terjadi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86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AWT </a:t>
            </a:r>
            <a:r>
              <a:rPr lang="en-US" dirty="0" err="1" smtClean="0"/>
              <a:t>vs</a:t>
            </a:r>
            <a:r>
              <a:rPr lang="en-US" dirty="0" smtClean="0"/>
              <a:t> Java Swing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 l="14648" t="40000" r="6250" b="32500"/>
          <a:stretch>
            <a:fillRect/>
          </a:stretch>
        </p:blipFill>
        <p:spPr bwMode="auto">
          <a:xfrm>
            <a:off x="249664" y="2708920"/>
            <a:ext cx="8767355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1099</TotalTime>
  <Words>854</Words>
  <Application>Microsoft Office PowerPoint</Application>
  <PresentationFormat>On-screen Show (4:3)</PresentationFormat>
  <Paragraphs>95</Paragraphs>
  <Slides>27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Median</vt:lpstr>
      <vt:lpstr>Bitmap Image</vt:lpstr>
      <vt:lpstr>Aplikasi Dekstop Berbasis Java</vt:lpstr>
      <vt:lpstr>Sejarah</vt:lpstr>
      <vt:lpstr>PowerPoint Presentation</vt:lpstr>
      <vt:lpstr>Aplikasi Desktop Berbasis Java</vt:lpstr>
      <vt:lpstr>Komponen</vt:lpstr>
      <vt:lpstr>Layout</vt:lpstr>
      <vt:lpstr>Event Handling</vt:lpstr>
      <vt:lpstr>PowerPoint Presentation</vt:lpstr>
      <vt:lpstr>AWT vs Java Swing</vt:lpstr>
      <vt:lpstr>AWT vs Swing</vt:lpstr>
      <vt:lpstr>Swing</vt:lpstr>
      <vt:lpstr>Kategori Komponen Swing</vt:lpstr>
      <vt:lpstr>Komponen Swing</vt:lpstr>
      <vt:lpstr>PowerPoint Presentation</vt:lpstr>
      <vt:lpstr>PowerPoint Presentation</vt:lpstr>
      <vt:lpstr>Masalah pada Swing</vt:lpstr>
      <vt:lpstr>Layout Manager</vt:lpstr>
      <vt:lpstr>Layout Manager</vt:lpstr>
      <vt:lpstr>Flow Layout</vt:lpstr>
      <vt:lpstr>Border Layout</vt:lpstr>
      <vt:lpstr>Grid Layout</vt:lpstr>
      <vt:lpstr>PowerPoint Presentation</vt:lpstr>
      <vt:lpstr>Card Layout</vt:lpstr>
      <vt:lpstr>GUI dengan Netbeans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GUI Netbeans</dc:title>
  <dc:creator>Wawan Kusdiawan</dc:creator>
  <cp:lastModifiedBy>Andika Sundawijaya</cp:lastModifiedBy>
  <cp:revision>26</cp:revision>
  <dcterms:created xsi:type="dcterms:W3CDTF">2007-08-06T06:59:22Z</dcterms:created>
  <dcterms:modified xsi:type="dcterms:W3CDTF">2012-11-20T08:02:05Z</dcterms:modified>
</cp:coreProperties>
</file>