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82" r:id="rId8"/>
    <p:sldId id="261" r:id="rId9"/>
    <p:sldId id="265" r:id="rId10"/>
    <p:sldId id="266" r:id="rId11"/>
    <p:sldId id="268" r:id="rId12"/>
    <p:sldId id="277" r:id="rId13"/>
    <p:sldId id="27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84" r:id="rId22"/>
    <p:sldId id="283" r:id="rId23"/>
    <p:sldId id="285" r:id="rId24"/>
    <p:sldId id="286" r:id="rId25"/>
    <p:sldId id="289" r:id="rId26"/>
    <p:sldId id="288" r:id="rId27"/>
    <p:sldId id="290" r:id="rId28"/>
    <p:sldId id="291" r:id="rId29"/>
    <p:sldId id="293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3503E-3831-401D-8A06-702FEECB8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B4C2CBF-694F-43AF-8356-B09890D91120}">
      <dgm:prSet/>
      <dgm:spPr/>
      <dgm:t>
        <a:bodyPr/>
        <a:lstStyle/>
        <a:p>
          <a:pPr rtl="0"/>
          <a:r>
            <a:rPr lang="en-IN" smtClean="0"/>
            <a:t>The files will be secure and safe.</a:t>
          </a:r>
          <a:endParaRPr lang="en-IN"/>
        </a:p>
      </dgm:t>
    </dgm:pt>
    <dgm:pt modelId="{00839459-909F-43E4-BA00-6DF1BA968B79}" type="parTrans" cxnId="{4D5B2C00-CF81-4101-A855-053A46D6AF2C}">
      <dgm:prSet/>
      <dgm:spPr/>
      <dgm:t>
        <a:bodyPr/>
        <a:lstStyle/>
        <a:p>
          <a:endParaRPr lang="en-IN"/>
        </a:p>
      </dgm:t>
    </dgm:pt>
    <dgm:pt modelId="{A32C7BA4-1D10-450C-BBDF-97236625BD73}" type="sibTrans" cxnId="{4D5B2C00-CF81-4101-A855-053A46D6AF2C}">
      <dgm:prSet/>
      <dgm:spPr/>
      <dgm:t>
        <a:bodyPr/>
        <a:lstStyle/>
        <a:p>
          <a:endParaRPr lang="en-IN"/>
        </a:p>
      </dgm:t>
    </dgm:pt>
    <dgm:pt modelId="{984AEC8C-D00B-40BA-B29D-DD7C7396CFF5}">
      <dgm:prSet/>
      <dgm:spPr/>
      <dgm:t>
        <a:bodyPr/>
        <a:lstStyle/>
        <a:p>
          <a:pPr rtl="0"/>
          <a:r>
            <a:rPr lang="en-IN" smtClean="0"/>
            <a:t>Improving the security in the system by providing AES algroithm</a:t>
          </a:r>
          <a:endParaRPr lang="en-IN"/>
        </a:p>
      </dgm:t>
    </dgm:pt>
    <dgm:pt modelId="{86A52695-1D22-4229-ADCB-5DC4217CFCB3}" type="parTrans" cxnId="{C6D85815-5688-45D1-90F8-BC2DA7E50D08}">
      <dgm:prSet/>
      <dgm:spPr/>
      <dgm:t>
        <a:bodyPr/>
        <a:lstStyle/>
        <a:p>
          <a:endParaRPr lang="en-IN"/>
        </a:p>
      </dgm:t>
    </dgm:pt>
    <dgm:pt modelId="{90D714E3-8DEF-42D5-9166-C60C867C438D}" type="sibTrans" cxnId="{C6D85815-5688-45D1-90F8-BC2DA7E50D08}">
      <dgm:prSet/>
      <dgm:spPr/>
      <dgm:t>
        <a:bodyPr/>
        <a:lstStyle/>
        <a:p>
          <a:endParaRPr lang="en-IN"/>
        </a:p>
      </dgm:t>
    </dgm:pt>
    <dgm:pt modelId="{DD0549FC-9C8E-4F70-809A-C0F7214E538D}">
      <dgm:prSet/>
      <dgm:spPr/>
      <dgm:t>
        <a:bodyPr/>
        <a:lstStyle/>
        <a:p>
          <a:pPr rtl="0"/>
          <a:r>
            <a:rPr lang="en-IN" smtClean="0"/>
            <a:t>It used in hospitals, schools, colleges,offices etc.. for security purpose.</a:t>
          </a:r>
          <a:endParaRPr lang="en-IN"/>
        </a:p>
      </dgm:t>
    </dgm:pt>
    <dgm:pt modelId="{33F1DD61-D649-41C8-B4DF-5B25848BFCFE}" type="parTrans" cxnId="{0A2445D4-1C38-493C-8E5F-8F9069ED7B01}">
      <dgm:prSet/>
      <dgm:spPr/>
      <dgm:t>
        <a:bodyPr/>
        <a:lstStyle/>
        <a:p>
          <a:endParaRPr lang="en-IN"/>
        </a:p>
      </dgm:t>
    </dgm:pt>
    <dgm:pt modelId="{F5E36A2E-23A0-4BDF-8698-C225EF5BB492}" type="sibTrans" cxnId="{0A2445D4-1C38-493C-8E5F-8F9069ED7B01}">
      <dgm:prSet/>
      <dgm:spPr/>
      <dgm:t>
        <a:bodyPr/>
        <a:lstStyle/>
        <a:p>
          <a:endParaRPr lang="en-IN"/>
        </a:p>
      </dgm:t>
    </dgm:pt>
    <dgm:pt modelId="{4E92E0CA-7815-4148-851F-F0C679B30A91}">
      <dgm:prSet/>
      <dgm:spPr/>
      <dgm:t>
        <a:bodyPr/>
        <a:lstStyle/>
        <a:p>
          <a:pPr rtl="0"/>
          <a:r>
            <a:rPr lang="en-IN" smtClean="0"/>
            <a:t>It will reduce the threat or riskiness.</a:t>
          </a:r>
          <a:endParaRPr lang="en-IN"/>
        </a:p>
      </dgm:t>
    </dgm:pt>
    <dgm:pt modelId="{4007AA19-98C3-400C-AB64-5C7FC91E4163}" type="parTrans" cxnId="{96E2415B-66CD-448B-B4D6-ECBA9F4BA24E}">
      <dgm:prSet/>
      <dgm:spPr/>
      <dgm:t>
        <a:bodyPr/>
        <a:lstStyle/>
        <a:p>
          <a:endParaRPr lang="en-IN"/>
        </a:p>
      </dgm:t>
    </dgm:pt>
    <dgm:pt modelId="{B482B9AA-4E35-4A1A-973B-5303011A1379}" type="sibTrans" cxnId="{96E2415B-66CD-448B-B4D6-ECBA9F4BA24E}">
      <dgm:prSet/>
      <dgm:spPr/>
      <dgm:t>
        <a:bodyPr/>
        <a:lstStyle/>
        <a:p>
          <a:endParaRPr lang="en-IN"/>
        </a:p>
      </dgm:t>
    </dgm:pt>
    <dgm:pt modelId="{73AF0C0F-A504-4313-A773-B92F0C420955}" type="pres">
      <dgm:prSet presAssocID="{22B3503E-3831-401D-8A06-702FEECB8E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9FCFFD7-6AC9-409D-9CC8-86540E63CBD0}" type="pres">
      <dgm:prSet presAssocID="{2B4C2CBF-694F-43AF-8356-B09890D911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884881-5D29-44C6-9A01-F93F9E72A96D}" type="pres">
      <dgm:prSet presAssocID="{A32C7BA4-1D10-450C-BBDF-97236625BD73}" presName="spacer" presStyleCnt="0"/>
      <dgm:spPr/>
    </dgm:pt>
    <dgm:pt modelId="{8575E43A-804C-4451-BEB4-A36D515B51B5}" type="pres">
      <dgm:prSet presAssocID="{984AEC8C-D00B-40BA-B29D-DD7C7396CFF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06FAC6-8215-4188-8244-574214828E99}" type="pres">
      <dgm:prSet presAssocID="{90D714E3-8DEF-42D5-9166-C60C867C438D}" presName="spacer" presStyleCnt="0"/>
      <dgm:spPr/>
    </dgm:pt>
    <dgm:pt modelId="{68C9EFBF-2510-4ED2-B091-14CC3F40BE52}" type="pres">
      <dgm:prSet presAssocID="{DD0549FC-9C8E-4F70-809A-C0F7214E538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A2A9F8-47CC-48E8-BAA8-E8A66440D127}" type="pres">
      <dgm:prSet presAssocID="{F5E36A2E-23A0-4BDF-8698-C225EF5BB492}" presName="spacer" presStyleCnt="0"/>
      <dgm:spPr/>
    </dgm:pt>
    <dgm:pt modelId="{1C1204D6-5E76-4972-9C23-644DC5348157}" type="pres">
      <dgm:prSet presAssocID="{4E92E0CA-7815-4148-851F-F0C679B30A9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99CFA49-20B1-4606-88B3-3988829D41FE}" type="presOf" srcId="{4E92E0CA-7815-4148-851F-F0C679B30A91}" destId="{1C1204D6-5E76-4972-9C23-644DC5348157}" srcOrd="0" destOrd="0" presId="urn:microsoft.com/office/officeart/2005/8/layout/vList2"/>
    <dgm:cxn modelId="{4D5B2C00-CF81-4101-A855-053A46D6AF2C}" srcId="{22B3503E-3831-401D-8A06-702FEECB8E3E}" destId="{2B4C2CBF-694F-43AF-8356-B09890D91120}" srcOrd="0" destOrd="0" parTransId="{00839459-909F-43E4-BA00-6DF1BA968B79}" sibTransId="{A32C7BA4-1D10-450C-BBDF-97236625BD73}"/>
    <dgm:cxn modelId="{96E2415B-66CD-448B-B4D6-ECBA9F4BA24E}" srcId="{22B3503E-3831-401D-8A06-702FEECB8E3E}" destId="{4E92E0CA-7815-4148-851F-F0C679B30A91}" srcOrd="3" destOrd="0" parTransId="{4007AA19-98C3-400C-AB64-5C7FC91E4163}" sibTransId="{B482B9AA-4E35-4A1A-973B-5303011A1379}"/>
    <dgm:cxn modelId="{0A2445D4-1C38-493C-8E5F-8F9069ED7B01}" srcId="{22B3503E-3831-401D-8A06-702FEECB8E3E}" destId="{DD0549FC-9C8E-4F70-809A-C0F7214E538D}" srcOrd="2" destOrd="0" parTransId="{33F1DD61-D649-41C8-B4DF-5B25848BFCFE}" sibTransId="{F5E36A2E-23A0-4BDF-8698-C225EF5BB492}"/>
    <dgm:cxn modelId="{3E8F199C-2AC2-4BFD-B282-20B9B6BF3263}" type="presOf" srcId="{2B4C2CBF-694F-43AF-8356-B09890D91120}" destId="{19FCFFD7-6AC9-409D-9CC8-86540E63CBD0}" srcOrd="0" destOrd="0" presId="urn:microsoft.com/office/officeart/2005/8/layout/vList2"/>
    <dgm:cxn modelId="{80BC79E7-65B7-4B0E-8D31-F3D8849AF590}" type="presOf" srcId="{984AEC8C-D00B-40BA-B29D-DD7C7396CFF5}" destId="{8575E43A-804C-4451-BEB4-A36D515B51B5}" srcOrd="0" destOrd="0" presId="urn:microsoft.com/office/officeart/2005/8/layout/vList2"/>
    <dgm:cxn modelId="{9B064E16-1CC0-4788-B6BE-47485EEB0F3F}" type="presOf" srcId="{22B3503E-3831-401D-8A06-702FEECB8E3E}" destId="{73AF0C0F-A504-4313-A773-B92F0C420955}" srcOrd="0" destOrd="0" presId="urn:microsoft.com/office/officeart/2005/8/layout/vList2"/>
    <dgm:cxn modelId="{C6D85815-5688-45D1-90F8-BC2DA7E50D08}" srcId="{22B3503E-3831-401D-8A06-702FEECB8E3E}" destId="{984AEC8C-D00B-40BA-B29D-DD7C7396CFF5}" srcOrd="1" destOrd="0" parTransId="{86A52695-1D22-4229-ADCB-5DC4217CFCB3}" sibTransId="{90D714E3-8DEF-42D5-9166-C60C867C438D}"/>
    <dgm:cxn modelId="{46857758-8194-453E-947B-5F5F920DA94F}" type="presOf" srcId="{DD0549FC-9C8E-4F70-809A-C0F7214E538D}" destId="{68C9EFBF-2510-4ED2-B091-14CC3F40BE52}" srcOrd="0" destOrd="0" presId="urn:microsoft.com/office/officeart/2005/8/layout/vList2"/>
    <dgm:cxn modelId="{034539AF-F298-48B1-9344-16377D607A2B}" type="presParOf" srcId="{73AF0C0F-A504-4313-A773-B92F0C420955}" destId="{19FCFFD7-6AC9-409D-9CC8-86540E63CBD0}" srcOrd="0" destOrd="0" presId="urn:microsoft.com/office/officeart/2005/8/layout/vList2"/>
    <dgm:cxn modelId="{ED0D9E9C-D87F-4ADA-A612-9240B5CF8DFB}" type="presParOf" srcId="{73AF0C0F-A504-4313-A773-B92F0C420955}" destId="{16884881-5D29-44C6-9A01-F93F9E72A96D}" srcOrd="1" destOrd="0" presId="urn:microsoft.com/office/officeart/2005/8/layout/vList2"/>
    <dgm:cxn modelId="{CCFAC505-FACB-46CE-A925-420238EF6C24}" type="presParOf" srcId="{73AF0C0F-A504-4313-A773-B92F0C420955}" destId="{8575E43A-804C-4451-BEB4-A36D515B51B5}" srcOrd="2" destOrd="0" presId="urn:microsoft.com/office/officeart/2005/8/layout/vList2"/>
    <dgm:cxn modelId="{E4E149BC-32CE-4481-89B6-97D74C44C00C}" type="presParOf" srcId="{73AF0C0F-A504-4313-A773-B92F0C420955}" destId="{5106FAC6-8215-4188-8244-574214828E99}" srcOrd="3" destOrd="0" presId="urn:microsoft.com/office/officeart/2005/8/layout/vList2"/>
    <dgm:cxn modelId="{0D6FE06F-CE01-401A-87F5-38D653DE8467}" type="presParOf" srcId="{73AF0C0F-A504-4313-A773-B92F0C420955}" destId="{68C9EFBF-2510-4ED2-B091-14CC3F40BE52}" srcOrd="4" destOrd="0" presId="urn:microsoft.com/office/officeart/2005/8/layout/vList2"/>
    <dgm:cxn modelId="{64606D72-3234-49C2-80E6-9515AFB1A7EC}" type="presParOf" srcId="{73AF0C0F-A504-4313-A773-B92F0C420955}" destId="{2FA2A9F8-47CC-48E8-BAA8-E8A66440D127}" srcOrd="5" destOrd="0" presId="urn:microsoft.com/office/officeart/2005/8/layout/vList2"/>
    <dgm:cxn modelId="{CD04AAF3-8522-4CFA-97E4-6C5704506475}" type="presParOf" srcId="{73AF0C0F-A504-4313-A773-B92F0C420955}" destId="{1C1204D6-5E76-4972-9C23-644DC53481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6C243-0F46-488B-8E0B-5105638B0F9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D913DB-E4EE-432B-88F0-823279B6738B}">
      <dgm:prSet/>
      <dgm:spPr/>
      <dgm:t>
        <a:bodyPr/>
        <a:lstStyle/>
        <a:p>
          <a:pPr rtl="0"/>
          <a:r>
            <a:rPr lang="en-IN" smtClean="0"/>
            <a:t>MODULE 1: It will encryption the data (audio,vedieo,text,image) which you have been selected </a:t>
          </a:r>
          <a:endParaRPr lang="en-IN"/>
        </a:p>
      </dgm:t>
    </dgm:pt>
    <dgm:pt modelId="{371A6436-CD8A-432C-A892-B17E03F2D817}" type="parTrans" cxnId="{516F4DAB-8667-46F3-B51E-1AF58750360C}">
      <dgm:prSet/>
      <dgm:spPr/>
      <dgm:t>
        <a:bodyPr/>
        <a:lstStyle/>
        <a:p>
          <a:endParaRPr lang="en-IN"/>
        </a:p>
      </dgm:t>
    </dgm:pt>
    <dgm:pt modelId="{FA06D3C6-142B-49FD-8718-20156268A0C1}" type="sibTrans" cxnId="{516F4DAB-8667-46F3-B51E-1AF58750360C}">
      <dgm:prSet/>
      <dgm:spPr/>
      <dgm:t>
        <a:bodyPr/>
        <a:lstStyle/>
        <a:p>
          <a:endParaRPr lang="en-IN"/>
        </a:p>
      </dgm:t>
    </dgm:pt>
    <dgm:pt modelId="{3D368F5C-DC11-44D7-B1D5-B1F2068AA287}">
      <dgm:prSet/>
      <dgm:spPr/>
      <dgm:t>
        <a:bodyPr/>
        <a:lstStyle/>
        <a:p>
          <a:pPr rtl="0"/>
          <a:r>
            <a:rPr lang="en-IN" dirty="0" smtClean="0"/>
            <a:t>Module3:</a:t>
          </a:r>
          <a:r>
            <a:rPr lang="en-US" dirty="0" smtClean="0"/>
            <a:t>When you wish to double-check your data, You can open your file if you decrypt the data.
</a:t>
          </a:r>
          <a:endParaRPr lang="en-IN" dirty="0"/>
        </a:p>
      </dgm:t>
    </dgm:pt>
    <dgm:pt modelId="{96F7E446-BE43-454E-B285-87564A97F9F8}" type="parTrans" cxnId="{8AE9717A-D89C-4E82-A826-61F5D76B764B}">
      <dgm:prSet/>
      <dgm:spPr/>
      <dgm:t>
        <a:bodyPr/>
        <a:lstStyle/>
        <a:p>
          <a:endParaRPr lang="en-IN"/>
        </a:p>
      </dgm:t>
    </dgm:pt>
    <dgm:pt modelId="{CE1DDE22-2C07-4CC4-9FD3-D496990A2283}" type="sibTrans" cxnId="{8AE9717A-D89C-4E82-A826-61F5D76B764B}">
      <dgm:prSet/>
      <dgm:spPr/>
      <dgm:t>
        <a:bodyPr/>
        <a:lstStyle/>
        <a:p>
          <a:endParaRPr lang="en-IN"/>
        </a:p>
      </dgm:t>
    </dgm:pt>
    <dgm:pt modelId="{652D1BC9-188E-4430-AF0A-5C9E813C7F1B}">
      <dgm:prSet/>
      <dgm:spPr/>
      <dgm:t>
        <a:bodyPr/>
        <a:lstStyle/>
        <a:p>
          <a:r>
            <a:rPr lang="en-US" dirty="0" smtClean="0"/>
            <a:t>MODULE 2:It will safeguard the data and prevent others from viewing it after encryption.</a:t>
          </a:r>
          <a:endParaRPr lang="en-IN" dirty="0" smtClean="0"/>
        </a:p>
      </dgm:t>
    </dgm:pt>
    <dgm:pt modelId="{36472C80-0021-4ED7-8B32-85F48CF5F85C}" type="parTrans" cxnId="{B8785587-CE3A-4EB5-BE50-37BA8495DB23}">
      <dgm:prSet/>
      <dgm:spPr/>
      <dgm:t>
        <a:bodyPr/>
        <a:lstStyle/>
        <a:p>
          <a:endParaRPr lang="en-IN"/>
        </a:p>
      </dgm:t>
    </dgm:pt>
    <dgm:pt modelId="{E108F5AA-2E07-4EC4-A414-BD8129728250}" type="sibTrans" cxnId="{B8785587-CE3A-4EB5-BE50-37BA8495DB23}">
      <dgm:prSet/>
      <dgm:spPr/>
      <dgm:t>
        <a:bodyPr/>
        <a:lstStyle/>
        <a:p>
          <a:endParaRPr lang="en-IN"/>
        </a:p>
      </dgm:t>
    </dgm:pt>
    <dgm:pt modelId="{8EA532E7-3482-4281-8808-D6C8C2F54F27}" type="pres">
      <dgm:prSet presAssocID="{4656C243-0F46-488B-8E0B-5105638B0F9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8FC1E0E7-BE6E-439E-9BE4-0BAE11D720D8}" type="pres">
      <dgm:prSet presAssocID="{29D913DB-E4EE-432B-88F0-823279B6738B}" presName="root" presStyleCnt="0"/>
      <dgm:spPr/>
    </dgm:pt>
    <dgm:pt modelId="{8E00CFB3-F3D0-4770-9EA7-A01C699E7B91}" type="pres">
      <dgm:prSet presAssocID="{29D913DB-E4EE-432B-88F0-823279B6738B}" presName="rootComposite" presStyleCnt="0"/>
      <dgm:spPr/>
    </dgm:pt>
    <dgm:pt modelId="{B83D5A81-FCC5-4818-BAE5-293D4C8A3254}" type="pres">
      <dgm:prSet presAssocID="{29D913DB-E4EE-432B-88F0-823279B6738B}" presName="rootText" presStyleLbl="node1" presStyleIdx="0" presStyleCnt="3"/>
      <dgm:spPr/>
      <dgm:t>
        <a:bodyPr/>
        <a:lstStyle/>
        <a:p>
          <a:endParaRPr lang="en-IN"/>
        </a:p>
      </dgm:t>
    </dgm:pt>
    <dgm:pt modelId="{641785D1-E3C9-4F4E-A007-0F27B98D353A}" type="pres">
      <dgm:prSet presAssocID="{29D913DB-E4EE-432B-88F0-823279B6738B}" presName="rootConnector" presStyleLbl="node1" presStyleIdx="0" presStyleCnt="3"/>
      <dgm:spPr/>
      <dgm:t>
        <a:bodyPr/>
        <a:lstStyle/>
        <a:p>
          <a:endParaRPr lang="en-IN"/>
        </a:p>
      </dgm:t>
    </dgm:pt>
    <dgm:pt modelId="{86B39E6D-8736-40DC-9D94-258451F794BF}" type="pres">
      <dgm:prSet presAssocID="{29D913DB-E4EE-432B-88F0-823279B6738B}" presName="childShape" presStyleCnt="0"/>
      <dgm:spPr/>
    </dgm:pt>
    <dgm:pt modelId="{1DDDA545-8100-4C1A-B191-CF0F66DEB26B}" type="pres">
      <dgm:prSet presAssocID="{652D1BC9-188E-4430-AF0A-5C9E813C7F1B}" presName="root" presStyleCnt="0"/>
      <dgm:spPr/>
    </dgm:pt>
    <dgm:pt modelId="{A56C04C1-E4CC-4AC3-86DF-8EF077B0BAAD}" type="pres">
      <dgm:prSet presAssocID="{652D1BC9-188E-4430-AF0A-5C9E813C7F1B}" presName="rootComposite" presStyleCnt="0"/>
      <dgm:spPr/>
    </dgm:pt>
    <dgm:pt modelId="{DEE98077-EFEB-47B4-B490-59396B5712D6}" type="pres">
      <dgm:prSet presAssocID="{652D1BC9-188E-4430-AF0A-5C9E813C7F1B}" presName="rootText" presStyleLbl="node1" presStyleIdx="1" presStyleCnt="3"/>
      <dgm:spPr/>
      <dgm:t>
        <a:bodyPr/>
        <a:lstStyle/>
        <a:p>
          <a:endParaRPr lang="en-IN"/>
        </a:p>
      </dgm:t>
    </dgm:pt>
    <dgm:pt modelId="{78787577-4031-40D4-B0A7-2278D0FDED62}" type="pres">
      <dgm:prSet presAssocID="{652D1BC9-188E-4430-AF0A-5C9E813C7F1B}" presName="rootConnector" presStyleLbl="node1" presStyleIdx="1" presStyleCnt="3"/>
      <dgm:spPr/>
      <dgm:t>
        <a:bodyPr/>
        <a:lstStyle/>
        <a:p>
          <a:endParaRPr lang="en-IN"/>
        </a:p>
      </dgm:t>
    </dgm:pt>
    <dgm:pt modelId="{FDDE0601-D70F-46D3-B50C-5AABD2EC2CFA}" type="pres">
      <dgm:prSet presAssocID="{652D1BC9-188E-4430-AF0A-5C9E813C7F1B}" presName="childShape" presStyleCnt="0"/>
      <dgm:spPr/>
    </dgm:pt>
    <dgm:pt modelId="{2ADBA58F-6815-4451-9D19-75F1D8263791}" type="pres">
      <dgm:prSet presAssocID="{3D368F5C-DC11-44D7-B1D5-B1F2068AA287}" presName="root" presStyleCnt="0"/>
      <dgm:spPr/>
    </dgm:pt>
    <dgm:pt modelId="{030BA754-8F04-4F57-BF37-BD0AED374B0F}" type="pres">
      <dgm:prSet presAssocID="{3D368F5C-DC11-44D7-B1D5-B1F2068AA287}" presName="rootComposite" presStyleCnt="0"/>
      <dgm:spPr/>
    </dgm:pt>
    <dgm:pt modelId="{3C993D20-441D-40D4-8784-D2F413B70F2B}" type="pres">
      <dgm:prSet presAssocID="{3D368F5C-DC11-44D7-B1D5-B1F2068AA287}" presName="rootText" presStyleLbl="node1" presStyleIdx="2" presStyleCnt="3"/>
      <dgm:spPr/>
      <dgm:t>
        <a:bodyPr/>
        <a:lstStyle/>
        <a:p>
          <a:endParaRPr lang="en-IN"/>
        </a:p>
      </dgm:t>
    </dgm:pt>
    <dgm:pt modelId="{46F2212E-3AF3-4D69-95A0-60272C301D0A}" type="pres">
      <dgm:prSet presAssocID="{3D368F5C-DC11-44D7-B1D5-B1F2068AA287}" presName="rootConnector" presStyleLbl="node1" presStyleIdx="2" presStyleCnt="3"/>
      <dgm:spPr/>
      <dgm:t>
        <a:bodyPr/>
        <a:lstStyle/>
        <a:p>
          <a:endParaRPr lang="en-IN"/>
        </a:p>
      </dgm:t>
    </dgm:pt>
    <dgm:pt modelId="{97481940-9E22-47D8-A5F3-11AE13ED9D9C}" type="pres">
      <dgm:prSet presAssocID="{3D368F5C-DC11-44D7-B1D5-B1F2068AA287}" presName="childShape" presStyleCnt="0"/>
      <dgm:spPr/>
    </dgm:pt>
  </dgm:ptLst>
  <dgm:cxnLst>
    <dgm:cxn modelId="{083671A0-7BA0-4BB4-A4BA-4D5708EF08EE}" type="presOf" srcId="{29D913DB-E4EE-432B-88F0-823279B6738B}" destId="{B83D5A81-FCC5-4818-BAE5-293D4C8A3254}" srcOrd="0" destOrd="0" presId="urn:microsoft.com/office/officeart/2005/8/layout/hierarchy3"/>
    <dgm:cxn modelId="{B8785587-CE3A-4EB5-BE50-37BA8495DB23}" srcId="{4656C243-0F46-488B-8E0B-5105638B0F92}" destId="{652D1BC9-188E-4430-AF0A-5C9E813C7F1B}" srcOrd="1" destOrd="0" parTransId="{36472C80-0021-4ED7-8B32-85F48CF5F85C}" sibTransId="{E108F5AA-2E07-4EC4-A414-BD8129728250}"/>
    <dgm:cxn modelId="{1AFC2287-ACBE-4C5C-BD54-B9D2B15A10A7}" type="presOf" srcId="{652D1BC9-188E-4430-AF0A-5C9E813C7F1B}" destId="{78787577-4031-40D4-B0A7-2278D0FDED62}" srcOrd="1" destOrd="0" presId="urn:microsoft.com/office/officeart/2005/8/layout/hierarchy3"/>
    <dgm:cxn modelId="{8AE9717A-D89C-4E82-A826-61F5D76B764B}" srcId="{4656C243-0F46-488B-8E0B-5105638B0F92}" destId="{3D368F5C-DC11-44D7-B1D5-B1F2068AA287}" srcOrd="2" destOrd="0" parTransId="{96F7E446-BE43-454E-B285-87564A97F9F8}" sibTransId="{CE1DDE22-2C07-4CC4-9FD3-D496990A2283}"/>
    <dgm:cxn modelId="{CA4C7598-517D-4C5E-A77B-7830301D884B}" type="presOf" srcId="{29D913DB-E4EE-432B-88F0-823279B6738B}" destId="{641785D1-E3C9-4F4E-A007-0F27B98D353A}" srcOrd="1" destOrd="0" presId="urn:microsoft.com/office/officeart/2005/8/layout/hierarchy3"/>
    <dgm:cxn modelId="{516F4DAB-8667-46F3-B51E-1AF58750360C}" srcId="{4656C243-0F46-488B-8E0B-5105638B0F92}" destId="{29D913DB-E4EE-432B-88F0-823279B6738B}" srcOrd="0" destOrd="0" parTransId="{371A6436-CD8A-432C-A892-B17E03F2D817}" sibTransId="{FA06D3C6-142B-49FD-8718-20156268A0C1}"/>
    <dgm:cxn modelId="{7668E399-45A5-4C3B-8ADA-221ABC53820D}" type="presOf" srcId="{652D1BC9-188E-4430-AF0A-5C9E813C7F1B}" destId="{DEE98077-EFEB-47B4-B490-59396B5712D6}" srcOrd="0" destOrd="0" presId="urn:microsoft.com/office/officeart/2005/8/layout/hierarchy3"/>
    <dgm:cxn modelId="{919D44E3-49D8-4EE4-ABD6-159235BEFC36}" type="presOf" srcId="{4656C243-0F46-488B-8E0B-5105638B0F92}" destId="{8EA532E7-3482-4281-8808-D6C8C2F54F27}" srcOrd="0" destOrd="0" presId="urn:microsoft.com/office/officeart/2005/8/layout/hierarchy3"/>
    <dgm:cxn modelId="{61E60016-39C0-433A-9AF8-E4DDEB2A5CF4}" type="presOf" srcId="{3D368F5C-DC11-44D7-B1D5-B1F2068AA287}" destId="{3C993D20-441D-40D4-8784-D2F413B70F2B}" srcOrd="0" destOrd="0" presId="urn:microsoft.com/office/officeart/2005/8/layout/hierarchy3"/>
    <dgm:cxn modelId="{514C8026-D78E-485B-8EDA-10479E1A1B8D}" type="presOf" srcId="{3D368F5C-DC11-44D7-B1D5-B1F2068AA287}" destId="{46F2212E-3AF3-4D69-95A0-60272C301D0A}" srcOrd="1" destOrd="0" presId="urn:microsoft.com/office/officeart/2005/8/layout/hierarchy3"/>
    <dgm:cxn modelId="{F85F4940-2ADF-4DD2-AD4C-0938D2EF9E49}" type="presParOf" srcId="{8EA532E7-3482-4281-8808-D6C8C2F54F27}" destId="{8FC1E0E7-BE6E-439E-9BE4-0BAE11D720D8}" srcOrd="0" destOrd="0" presId="urn:microsoft.com/office/officeart/2005/8/layout/hierarchy3"/>
    <dgm:cxn modelId="{8A175A0A-D955-405F-9E2A-17F920E8DFEF}" type="presParOf" srcId="{8FC1E0E7-BE6E-439E-9BE4-0BAE11D720D8}" destId="{8E00CFB3-F3D0-4770-9EA7-A01C699E7B91}" srcOrd="0" destOrd="0" presId="urn:microsoft.com/office/officeart/2005/8/layout/hierarchy3"/>
    <dgm:cxn modelId="{62110BDB-7986-433C-80E1-BF20AA37F1EB}" type="presParOf" srcId="{8E00CFB3-F3D0-4770-9EA7-A01C699E7B91}" destId="{B83D5A81-FCC5-4818-BAE5-293D4C8A3254}" srcOrd="0" destOrd="0" presId="urn:microsoft.com/office/officeart/2005/8/layout/hierarchy3"/>
    <dgm:cxn modelId="{7006C140-9529-4BE5-BD06-527A6EE5C84D}" type="presParOf" srcId="{8E00CFB3-F3D0-4770-9EA7-A01C699E7B91}" destId="{641785D1-E3C9-4F4E-A007-0F27B98D353A}" srcOrd="1" destOrd="0" presId="urn:microsoft.com/office/officeart/2005/8/layout/hierarchy3"/>
    <dgm:cxn modelId="{84830121-5CC6-4037-B921-2ADAE64B15C9}" type="presParOf" srcId="{8FC1E0E7-BE6E-439E-9BE4-0BAE11D720D8}" destId="{86B39E6D-8736-40DC-9D94-258451F794BF}" srcOrd="1" destOrd="0" presId="urn:microsoft.com/office/officeart/2005/8/layout/hierarchy3"/>
    <dgm:cxn modelId="{EE8FC638-B125-49A1-B98C-823865285412}" type="presParOf" srcId="{8EA532E7-3482-4281-8808-D6C8C2F54F27}" destId="{1DDDA545-8100-4C1A-B191-CF0F66DEB26B}" srcOrd="1" destOrd="0" presId="urn:microsoft.com/office/officeart/2005/8/layout/hierarchy3"/>
    <dgm:cxn modelId="{3812620F-48B4-433C-A8F7-6A3508DCCE88}" type="presParOf" srcId="{1DDDA545-8100-4C1A-B191-CF0F66DEB26B}" destId="{A56C04C1-E4CC-4AC3-86DF-8EF077B0BAAD}" srcOrd="0" destOrd="0" presId="urn:microsoft.com/office/officeart/2005/8/layout/hierarchy3"/>
    <dgm:cxn modelId="{7405425A-56BD-428C-9CE9-C5E062608479}" type="presParOf" srcId="{A56C04C1-E4CC-4AC3-86DF-8EF077B0BAAD}" destId="{DEE98077-EFEB-47B4-B490-59396B5712D6}" srcOrd="0" destOrd="0" presId="urn:microsoft.com/office/officeart/2005/8/layout/hierarchy3"/>
    <dgm:cxn modelId="{CAB25082-8703-41BD-BCBE-F3697A1C284C}" type="presParOf" srcId="{A56C04C1-E4CC-4AC3-86DF-8EF077B0BAAD}" destId="{78787577-4031-40D4-B0A7-2278D0FDED62}" srcOrd="1" destOrd="0" presId="urn:microsoft.com/office/officeart/2005/8/layout/hierarchy3"/>
    <dgm:cxn modelId="{C513F80A-13F4-402D-9336-942ACE81B91A}" type="presParOf" srcId="{1DDDA545-8100-4C1A-B191-CF0F66DEB26B}" destId="{FDDE0601-D70F-46D3-B50C-5AABD2EC2CFA}" srcOrd="1" destOrd="0" presId="urn:microsoft.com/office/officeart/2005/8/layout/hierarchy3"/>
    <dgm:cxn modelId="{EBAC7FD6-1F1D-47BD-952A-A19A258D942C}" type="presParOf" srcId="{8EA532E7-3482-4281-8808-D6C8C2F54F27}" destId="{2ADBA58F-6815-4451-9D19-75F1D8263791}" srcOrd="2" destOrd="0" presId="urn:microsoft.com/office/officeart/2005/8/layout/hierarchy3"/>
    <dgm:cxn modelId="{AE3BED9A-163F-4446-9406-41409335ACF0}" type="presParOf" srcId="{2ADBA58F-6815-4451-9D19-75F1D8263791}" destId="{030BA754-8F04-4F57-BF37-BD0AED374B0F}" srcOrd="0" destOrd="0" presId="urn:microsoft.com/office/officeart/2005/8/layout/hierarchy3"/>
    <dgm:cxn modelId="{E2F267D9-192B-4E19-8CC6-FD87BC7D1934}" type="presParOf" srcId="{030BA754-8F04-4F57-BF37-BD0AED374B0F}" destId="{3C993D20-441D-40D4-8784-D2F413B70F2B}" srcOrd="0" destOrd="0" presId="urn:microsoft.com/office/officeart/2005/8/layout/hierarchy3"/>
    <dgm:cxn modelId="{50322C8D-2E21-40E8-AF7E-3E4526C69AD6}" type="presParOf" srcId="{030BA754-8F04-4F57-BF37-BD0AED374B0F}" destId="{46F2212E-3AF3-4D69-95A0-60272C301D0A}" srcOrd="1" destOrd="0" presId="urn:microsoft.com/office/officeart/2005/8/layout/hierarchy3"/>
    <dgm:cxn modelId="{B8E6F773-B942-47FC-BC82-9B05C96A1CDB}" type="presParOf" srcId="{2ADBA58F-6815-4451-9D19-75F1D8263791}" destId="{97481940-9E22-47D8-A5F3-11AE13ED9D9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CFFD7-6AC9-409D-9CC8-86540E63CBD0}">
      <dsp:nvSpPr>
        <dsp:cNvPr id="0" name=""/>
        <dsp:cNvSpPr/>
      </dsp:nvSpPr>
      <dsp:spPr>
        <a:xfrm>
          <a:off x="0" y="65942"/>
          <a:ext cx="8229600" cy="89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The files will be secure and safe.</a:t>
          </a:r>
          <a:endParaRPr lang="en-IN" sz="2300" kern="1200"/>
        </a:p>
      </dsp:txBody>
      <dsp:txXfrm>
        <a:off x="43761" y="109703"/>
        <a:ext cx="8142078" cy="808917"/>
      </dsp:txXfrm>
    </dsp:sp>
    <dsp:sp modelId="{8575E43A-804C-4451-BEB4-A36D515B51B5}">
      <dsp:nvSpPr>
        <dsp:cNvPr id="0" name=""/>
        <dsp:cNvSpPr/>
      </dsp:nvSpPr>
      <dsp:spPr>
        <a:xfrm>
          <a:off x="0" y="1028622"/>
          <a:ext cx="8229600" cy="89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Improving the security in the system by providing AES algroithm</a:t>
          </a:r>
          <a:endParaRPr lang="en-IN" sz="2300" kern="1200"/>
        </a:p>
      </dsp:txBody>
      <dsp:txXfrm>
        <a:off x="43761" y="1072383"/>
        <a:ext cx="8142078" cy="808917"/>
      </dsp:txXfrm>
    </dsp:sp>
    <dsp:sp modelId="{68C9EFBF-2510-4ED2-B091-14CC3F40BE52}">
      <dsp:nvSpPr>
        <dsp:cNvPr id="0" name=""/>
        <dsp:cNvSpPr/>
      </dsp:nvSpPr>
      <dsp:spPr>
        <a:xfrm>
          <a:off x="0" y="1991301"/>
          <a:ext cx="8229600" cy="89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It used in hospitals, schools, colleges,offices etc.. for security purpose.</a:t>
          </a:r>
          <a:endParaRPr lang="en-IN" sz="2300" kern="1200"/>
        </a:p>
      </dsp:txBody>
      <dsp:txXfrm>
        <a:off x="43761" y="2035062"/>
        <a:ext cx="8142078" cy="808917"/>
      </dsp:txXfrm>
    </dsp:sp>
    <dsp:sp modelId="{1C1204D6-5E76-4972-9C23-644DC5348157}">
      <dsp:nvSpPr>
        <dsp:cNvPr id="0" name=""/>
        <dsp:cNvSpPr/>
      </dsp:nvSpPr>
      <dsp:spPr>
        <a:xfrm>
          <a:off x="0" y="2953980"/>
          <a:ext cx="8229600" cy="896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It will reduce the threat or riskiness.</a:t>
          </a:r>
          <a:endParaRPr lang="en-IN" sz="2300" kern="1200"/>
        </a:p>
      </dsp:txBody>
      <dsp:txXfrm>
        <a:off x="43761" y="2997741"/>
        <a:ext cx="8142078" cy="80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5A81-FCC5-4818-BAE5-293D4C8A3254}">
      <dsp:nvSpPr>
        <dsp:cNvPr id="0" name=""/>
        <dsp:cNvSpPr/>
      </dsp:nvSpPr>
      <dsp:spPr>
        <a:xfrm>
          <a:off x="1004" y="1751496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smtClean="0"/>
            <a:t>MODULE 1: It will encryption the data (audio,vedieo,text,image) which you have been selected </a:t>
          </a:r>
          <a:endParaRPr lang="en-IN" sz="1400" kern="1200"/>
        </a:p>
      </dsp:txBody>
      <dsp:txXfrm>
        <a:off x="35429" y="1785921"/>
        <a:ext cx="2281890" cy="1106520"/>
      </dsp:txXfrm>
    </dsp:sp>
    <dsp:sp modelId="{DEE98077-EFEB-47B4-B490-59396B5712D6}">
      <dsp:nvSpPr>
        <dsp:cNvPr id="0" name=""/>
        <dsp:cNvSpPr/>
      </dsp:nvSpPr>
      <dsp:spPr>
        <a:xfrm>
          <a:off x="2939429" y="1751496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MODULE 2:It will safeguard the data and prevent others from viewing it after encryption.</a:t>
          </a:r>
          <a:endParaRPr lang="en-IN" sz="1400" kern="1200" dirty="0" smtClean="0"/>
        </a:p>
      </dsp:txBody>
      <dsp:txXfrm>
        <a:off x="2973854" y="1785921"/>
        <a:ext cx="2281890" cy="1106520"/>
      </dsp:txXfrm>
    </dsp:sp>
    <dsp:sp modelId="{3C993D20-441D-40D4-8784-D2F413B70F2B}">
      <dsp:nvSpPr>
        <dsp:cNvPr id="0" name=""/>
        <dsp:cNvSpPr/>
      </dsp:nvSpPr>
      <dsp:spPr>
        <a:xfrm>
          <a:off x="5877855" y="1751496"/>
          <a:ext cx="2350740" cy="1175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Module3:</a:t>
          </a:r>
          <a:r>
            <a:rPr lang="en-US" sz="1400" kern="1200" dirty="0" smtClean="0"/>
            <a:t>When you wish to double-check your data, You can open your file if you decrypt the data.
</a:t>
          </a:r>
          <a:endParaRPr lang="en-IN" sz="1400" kern="1200" dirty="0"/>
        </a:p>
      </dsp:txBody>
      <dsp:txXfrm>
        <a:off x="5912280" y="1785921"/>
        <a:ext cx="2281890" cy="110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52600"/>
            <a:ext cx="6477000" cy="4038600"/>
          </a:xfrm>
        </p:spPr>
        <p:txBody>
          <a:bodyPr>
            <a:normAutofit/>
          </a:bodyPr>
          <a:lstStyle/>
          <a:p>
            <a:r>
              <a:rPr lang="en-US" cap="small" dirty="0" smtClean="0"/>
              <a:t>          </a:t>
            </a:r>
            <a:r>
              <a:rPr lang="en-US" dirty="0" smtClean="0">
                <a:latin typeface="Algerian" pitchFamily="82" charset="0"/>
              </a:rPr>
              <a:t>sp_2 </a:t>
            </a:r>
            <a:r>
              <a:rPr lang="en-US" cap="small" dirty="0" smtClean="0">
                <a:latin typeface="Algerian" pitchFamily="82" charset="0"/>
              </a:rPr>
              <a:t>PROJECT </a:t>
            </a:r>
            <a:r>
              <a:rPr lang="en-US" cap="small" dirty="0">
                <a:latin typeface="Algerian" pitchFamily="82" charset="0"/>
              </a:rPr>
              <a:t>SEMINAR</a:t>
            </a:r>
            <a:br>
              <a:rPr lang="en-US" cap="small" dirty="0">
                <a:latin typeface="Algerian" pitchFamily="82" charset="0"/>
              </a:rPr>
            </a:br>
            <a:r>
              <a:rPr lang="en-US" cap="small" dirty="0" smtClean="0">
                <a:latin typeface="Algerian" pitchFamily="82" charset="0"/>
              </a:rPr>
              <a:t>                               ON</a:t>
            </a:r>
            <a:br>
              <a:rPr lang="en-US" cap="small" dirty="0" smtClean="0">
                <a:latin typeface="Algerian" pitchFamily="82" charset="0"/>
              </a:rPr>
            </a:br>
            <a:r>
              <a:rPr lang="en-US" cap="small" dirty="0" smtClean="0">
                <a:latin typeface="Algerian" pitchFamily="82" charset="0"/>
              </a:rPr>
              <a:t>        “ADVANCE </a:t>
            </a:r>
            <a:r>
              <a:rPr lang="en-US" cap="small" dirty="0">
                <a:latin typeface="Algerian" pitchFamily="82" charset="0"/>
              </a:rPr>
              <a:t>ENCRYPTION</a:t>
            </a:r>
            <a:br>
              <a:rPr lang="en-US" cap="small" dirty="0">
                <a:latin typeface="Algerian" pitchFamily="82" charset="0"/>
              </a:rPr>
            </a:br>
            <a:r>
              <a:rPr lang="en-US" cap="small" dirty="0" smtClean="0">
                <a:latin typeface="Algerian" pitchFamily="82" charset="0"/>
              </a:rPr>
              <a:t>          STANDARD </a:t>
            </a:r>
            <a:r>
              <a:rPr lang="en-US" cap="small" dirty="0">
                <a:latin typeface="Algerian" pitchFamily="82" charset="0"/>
              </a:rPr>
              <a:t>USING </a:t>
            </a:r>
            <a:r>
              <a:rPr lang="en-US" cap="small" dirty="0" smtClean="0">
                <a:latin typeface="Algerian" pitchFamily="82" charset="0"/>
              </a:rPr>
              <a:t>PYTHON”</a:t>
            </a:r>
            <a:r>
              <a:rPr lang="en-IN" b="1" cap="small" dirty="0">
                <a:latin typeface="Algerian" pitchFamily="82" charset="0"/>
              </a:rPr>
              <a:t/>
            </a:r>
            <a:br>
              <a:rPr lang="en-IN" b="1" cap="small" dirty="0">
                <a:latin typeface="Algerian" pitchFamily="82" charset="0"/>
              </a:rPr>
            </a:b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/>
              <a:t>Requirements Specification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A. Software Requirements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Operating system : Windows XP Professional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Text Editor : Visual Studio or IDLE (PYTHON)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Language : PYTHON 3.0</a:t>
            </a:r>
          </a:p>
          <a:p>
            <a:pPr marL="0" indent="0">
              <a:buNone/>
            </a:pPr>
            <a:r>
              <a:rPr lang="en-IN" b="1" dirty="0" smtClean="0"/>
              <a:t>B.    Hardware Requirements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Processor : PENTIUM III 866 MHz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RAM: 128 MD SD RAM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Monitor: 15’’ COLOUR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Hard disk:20GB</a:t>
            </a:r>
          </a:p>
          <a:p>
            <a:pPr>
              <a:buFont typeface="Wingdings" pitchFamily="2" charset="2"/>
              <a:buChar char="Ø"/>
            </a:pPr>
            <a:r>
              <a:rPr lang="en-IN" dirty="0" err="1" smtClean="0"/>
              <a:t>Foppy</a:t>
            </a:r>
            <a:r>
              <a:rPr lang="en-IN" dirty="0" smtClean="0"/>
              <a:t> drive:1.44 MB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CD drive : LG 52X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Keyboard : STANDARD102 KEYS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Mouse : 3 BUTTONS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0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        </a:t>
            </a:r>
            <a:r>
              <a:rPr lang="en-IN" dirty="0" smtClean="0"/>
              <a:t>SYSTEM ARCHITECTURE 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27" y="2550905"/>
            <a:ext cx="5696745" cy="2972215"/>
          </a:xfrm>
        </p:spPr>
      </p:pic>
    </p:spTree>
    <p:extLst>
      <p:ext uri="{BB962C8B-B14F-4D97-AF65-F5344CB8AC3E}">
        <p14:creationId xmlns:p14="http://schemas.microsoft.com/office/powerpoint/2010/main" val="2092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17" y="1731641"/>
            <a:ext cx="5306165" cy="4610743"/>
          </a:xfrm>
        </p:spPr>
      </p:pic>
    </p:spTree>
    <p:extLst>
      <p:ext uri="{BB962C8B-B14F-4D97-AF65-F5344CB8AC3E}">
        <p14:creationId xmlns:p14="http://schemas.microsoft.com/office/powerpoint/2010/main" val="20223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81" y="1600200"/>
            <a:ext cx="4914237" cy="4873625"/>
          </a:xfrm>
        </p:spPr>
      </p:pic>
    </p:spTree>
    <p:extLst>
      <p:ext uri="{BB962C8B-B14F-4D97-AF65-F5344CB8AC3E}">
        <p14:creationId xmlns:p14="http://schemas.microsoft.com/office/powerpoint/2010/main" val="37847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83775439"/>
              </p:ext>
            </p:extLst>
          </p:nvPr>
        </p:nvGraphicFramePr>
        <p:xfrm>
          <a:off x="457200" y="1447800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6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IN" b="1" dirty="0"/>
              <a:t>UML Diagrams</a:t>
            </a:r>
          </a:p>
          <a:p>
            <a:pPr fontAlgn="base"/>
            <a:r>
              <a:rPr lang="en-IN" dirty="0"/>
              <a:t>Class Diagram</a:t>
            </a:r>
            <a:r>
              <a:rPr lang="en-IN" dirty="0" smtClean="0"/>
              <a:t>:</a:t>
            </a:r>
          </a:p>
          <a:p>
            <a:pPr fontAlgn="base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200"/>
            <a:ext cx="75437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1" y="457200"/>
            <a:ext cx="7619999" cy="5943600"/>
          </a:xfrm>
        </p:spPr>
        <p:txBody>
          <a:bodyPr/>
          <a:lstStyle/>
          <a:p>
            <a:r>
              <a:rPr lang="en-IN" dirty="0" smtClean="0"/>
              <a:t>USE CASE DIAGRAM: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6199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153400" cy="6016752"/>
          </a:xfrm>
        </p:spPr>
        <p:txBody>
          <a:bodyPr/>
          <a:lstStyle/>
          <a:p>
            <a:r>
              <a:rPr lang="en-IN" dirty="0"/>
              <a:t>Sequential Diagram:</a:t>
            </a: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0"/>
            <a:ext cx="8229599" cy="40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5048"/>
            <a:ext cx="8229600" cy="5788152"/>
          </a:xfrm>
        </p:spPr>
        <p:txBody>
          <a:bodyPr/>
          <a:lstStyle/>
          <a:p>
            <a:r>
              <a:rPr lang="en-IN" cap="small" dirty="0" smtClean="0"/>
              <a:t>Activity Diagram: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07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Base tables: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696200" cy="4419600"/>
          </a:xfrm>
        </p:spPr>
      </p:pic>
    </p:spTree>
    <p:extLst>
      <p:ext uri="{BB962C8B-B14F-4D97-AF65-F5344CB8AC3E}">
        <p14:creationId xmlns:p14="http://schemas.microsoft.com/office/powerpoint/2010/main" val="4824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200" dirty="0"/>
              <a:t> 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643"/>
            <a:ext cx="7467600" cy="5657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800" dirty="0"/>
              <a:t>  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Special Project-II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term Seminar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Presentation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Supervisor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B.Deevena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Raju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Associate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Department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of Data Science and Artificial intelligence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Done By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Kuralla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Sravya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Sree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20STUCHH010265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667372" cy="6668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2432"/>
            <a:ext cx="2324424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7772400" cy="4484899"/>
          </a:xfrm>
        </p:spPr>
      </p:pic>
    </p:spTree>
    <p:extLst>
      <p:ext uri="{BB962C8B-B14F-4D97-AF65-F5344CB8AC3E}">
        <p14:creationId xmlns:p14="http://schemas.microsoft.com/office/powerpoint/2010/main" val="10663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3112"/>
            <a:ext cx="7467600" cy="4207801"/>
          </a:xfrm>
        </p:spPr>
      </p:pic>
    </p:spTree>
    <p:extLst>
      <p:ext uri="{BB962C8B-B14F-4D97-AF65-F5344CB8AC3E}">
        <p14:creationId xmlns:p14="http://schemas.microsoft.com/office/powerpoint/2010/main" val="34992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SOURCE CODE: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16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IMPLEMENTATION: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8972"/>
            <a:ext cx="7467600" cy="4196080"/>
          </a:xfrm>
        </p:spPr>
      </p:pic>
    </p:spTree>
    <p:extLst>
      <p:ext uri="{BB962C8B-B14F-4D97-AF65-F5344CB8AC3E}">
        <p14:creationId xmlns:p14="http://schemas.microsoft.com/office/powerpoint/2010/main" val="10734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2806"/>
            <a:ext cx="7467600" cy="4208412"/>
          </a:xfrm>
        </p:spPr>
      </p:pic>
    </p:spTree>
    <p:extLst>
      <p:ext uri="{BB962C8B-B14F-4D97-AF65-F5344CB8AC3E}">
        <p14:creationId xmlns:p14="http://schemas.microsoft.com/office/powerpoint/2010/main" val="5112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File before encryption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dirty="0" smtClean="0"/>
              <a:t>File after encryption</a:t>
            </a:r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86001"/>
            <a:ext cx="3510527" cy="328634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428654"/>
            <a:ext cx="432510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en-IN" dirty="0" smtClean="0"/>
              <a:t>File after decryption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1604708"/>
            <a:ext cx="829743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IMAGE before encryption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IMAGE after encryption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800"/>
            <a:ext cx="4419600" cy="338713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590800"/>
            <a:ext cx="3810000" cy="33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467600" cy="4873752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IMAGE after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decryption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670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project AES algorithm with python is for securing the data. It help to secure the files, images, videos that no other person can not under stand the file after </a:t>
            </a:r>
            <a:r>
              <a:rPr lang="en-IN" dirty="0" smtClean="0"/>
              <a:t>encrypted. After </a:t>
            </a:r>
            <a:r>
              <a:rPr lang="en-IN" dirty="0"/>
              <a:t>we can decrypt the data with the password. </a:t>
            </a:r>
            <a:endParaRPr lang="en-IN" dirty="0" smtClean="0"/>
          </a:p>
          <a:p>
            <a:pPr algn="just"/>
            <a:r>
              <a:rPr lang="en-IN" dirty="0" smtClean="0"/>
              <a:t>AES </a:t>
            </a:r>
            <a:r>
              <a:rPr lang="en-IN" dirty="0"/>
              <a:t>is the most secured and fast and they take many years to decrypt the encrypted data with </a:t>
            </a:r>
            <a:r>
              <a:rPr lang="en-IN" dirty="0" smtClean="0"/>
              <a:t>password, it </a:t>
            </a:r>
            <a:r>
              <a:rPr lang="en-IN" dirty="0"/>
              <a:t>is very hard to decrypt the data with out </a:t>
            </a:r>
            <a:r>
              <a:rPr lang="en-IN" dirty="0" smtClean="0"/>
              <a:t>password.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security of data transmitted across a global network has turned into a key factor on the network performance measures. </a:t>
            </a:r>
            <a:endParaRPr lang="en-US" dirty="0" smtClean="0"/>
          </a:p>
          <a:p>
            <a:pPr algn="just"/>
            <a:r>
              <a:rPr lang="en-US" dirty="0"/>
              <a:t>The aim of this project is to develop a new approach to hiding a secret information in an </a:t>
            </a:r>
            <a:r>
              <a:rPr lang="en-US" dirty="0" err="1" smtClean="0"/>
              <a:t>image,text</a:t>
            </a:r>
            <a:r>
              <a:rPr lang="en-US" dirty="0" smtClean="0"/>
              <a:t> ,audio ,</a:t>
            </a:r>
            <a:r>
              <a:rPr lang="en-US" dirty="0" smtClean="0"/>
              <a:t>video </a:t>
            </a:r>
            <a:r>
              <a:rPr lang="en-US" dirty="0"/>
              <a:t>by taking advantage of benefits of combining cryptography and </a:t>
            </a:r>
            <a:r>
              <a:rPr lang="en-US" dirty="0" smtClean="0"/>
              <a:t>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9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705600" cy="3505200"/>
          </a:xfrm>
        </p:spPr>
      </p:pic>
    </p:spTree>
    <p:extLst>
      <p:ext uri="{BB962C8B-B14F-4D97-AF65-F5344CB8AC3E}">
        <p14:creationId xmlns:p14="http://schemas.microsoft.com/office/powerpoint/2010/main" val="259992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purpose of this project is to provide the correct data with security to the users.</a:t>
            </a:r>
            <a:endParaRPr lang="en-IN" dirty="0" smtClean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can use this program in any where like hospitals, schools, colleges, data </a:t>
            </a:r>
            <a:r>
              <a:rPr lang="en-IN" dirty="0" err="1"/>
              <a:t>center</a:t>
            </a:r>
            <a:r>
              <a:rPr lang="en-IN" dirty="0"/>
              <a:t> to keep the data secured and files to be </a:t>
            </a:r>
            <a:r>
              <a:rPr lang="en-IN" dirty="0" smtClean="0"/>
              <a:t>safe.</a:t>
            </a:r>
          </a:p>
          <a:p>
            <a:pPr algn="just" fontAlgn="base"/>
            <a:r>
              <a:rPr lang="en-US" dirty="0"/>
              <a:t>The image can only be viewed by the receiver as the image is encrypted using AES and the key is only known to the sender and receiver.</a:t>
            </a:r>
          </a:p>
          <a:p>
            <a:pPr algn="just" fontAlgn="base"/>
            <a:r>
              <a:rPr lang="en-US" dirty="0"/>
              <a:t>Since the image is encrypted using AES, it is more secure than the DES and triple DES.</a:t>
            </a:r>
          </a:p>
          <a:p>
            <a:pPr algn="just"/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existing system based on </a:t>
            </a:r>
            <a:r>
              <a:rPr lang="en-IN" dirty="0"/>
              <a:t>AES comprises </a:t>
            </a:r>
            <a:r>
              <a:rPr lang="en-IN" dirty="0" smtClean="0"/>
              <a:t>two </a:t>
            </a:r>
            <a:r>
              <a:rPr lang="en-IN" dirty="0"/>
              <a:t>block ciphers: AES-128, AES-192 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There is only possibility </a:t>
            </a:r>
            <a:r>
              <a:rPr lang="en-US" dirty="0"/>
              <a:t>hiding a secret information in </a:t>
            </a:r>
            <a:r>
              <a:rPr lang="en-US" dirty="0" smtClean="0"/>
              <a:t>and text </a:t>
            </a:r>
            <a:r>
              <a:rPr lang="en-US" dirty="0"/>
              <a:t>,audio ,</a:t>
            </a:r>
            <a:r>
              <a:rPr lang="en-US" dirty="0" smtClean="0"/>
              <a:t>video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not available to secure the data in image format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small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 smtClean="0"/>
              <a:t>proposed system </a:t>
            </a:r>
            <a:r>
              <a:rPr lang="en-IN" dirty="0"/>
              <a:t>based on AES comprises two block ciphers: AES-128, AES-192 </a:t>
            </a:r>
            <a:r>
              <a:rPr lang="en-IN" dirty="0" smtClean="0"/>
              <a:t>,AES-256</a:t>
            </a:r>
          </a:p>
          <a:p>
            <a:pPr algn="just"/>
            <a:r>
              <a:rPr lang="en-US" dirty="0"/>
              <a:t>The image is more secure than DES and triple DES because it is encrypted using AES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more secured and it used for image ,</a:t>
            </a:r>
            <a:r>
              <a:rPr lang="en-US" dirty="0" err="1" smtClean="0"/>
              <a:t>texrt,audio</a:t>
            </a:r>
            <a:r>
              <a:rPr lang="en-US" dirty="0" smtClean="0"/>
              <a:t> and </a:t>
            </a:r>
            <a:r>
              <a:rPr lang="en-US" dirty="0" err="1" smtClean="0"/>
              <a:t>vedio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15962"/>
          </a:xfrm>
        </p:spPr>
        <p:txBody>
          <a:bodyPr>
            <a:normAutofit/>
          </a:bodyPr>
          <a:lstStyle/>
          <a:p>
            <a:r>
              <a:rPr lang="en-IN" dirty="0" smtClean="0"/>
              <a:t>The existing and proposed system .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7543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scope of the project is to maintain the secure the data. </a:t>
            </a:r>
            <a:endParaRPr lang="en-IN" dirty="0" smtClean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can encrypt the data image, video, PDF, and some other files. </a:t>
            </a:r>
            <a:endParaRPr lang="en-IN" dirty="0" smtClean="0"/>
          </a:p>
          <a:p>
            <a:pPr algn="just"/>
            <a:r>
              <a:rPr lang="en-IN" dirty="0" smtClean="0"/>
              <a:t>By </a:t>
            </a:r>
            <a:r>
              <a:rPr lang="en-IN" dirty="0"/>
              <a:t>encrypting the data the data is secured and the normal person can not understand the files data. We encrypt the data by the </a:t>
            </a:r>
            <a:r>
              <a:rPr lang="en-IN" dirty="0" smtClean="0"/>
              <a:t>password and </a:t>
            </a:r>
            <a:r>
              <a:rPr lang="en-IN" dirty="0"/>
              <a:t>we again decrypt the data by same password. We use the AES algorithm so they is very </a:t>
            </a:r>
            <a:r>
              <a:rPr lang="en-IN" dirty="0" smtClean="0"/>
              <a:t>chances </a:t>
            </a:r>
            <a:r>
              <a:rPr lang="en-IN" dirty="0"/>
              <a:t>to decode the file expect if the password is week.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338" y="228600"/>
            <a:ext cx="8643938" cy="15240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1100" cap="small" dirty="0"/>
              <a:t/>
            </a:r>
            <a:br>
              <a:rPr lang="en-US" sz="1100" cap="small" dirty="0"/>
            </a:br>
            <a:r>
              <a:rPr lang="en-US" sz="2700" cap="small" dirty="0"/>
              <a:t>This   project has a broad scope because it includes the following features that make it simple to use, understand, and modify</a:t>
            </a:r>
            <a:r>
              <a:rPr lang="en-US" sz="1100" cap="small" dirty="0"/>
              <a:t>:</a:t>
            </a:r>
            <a:endParaRPr lang="en-IN" sz="11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410852"/>
              </p:ext>
            </p:extLst>
          </p:nvPr>
        </p:nvGraphicFramePr>
        <p:xfrm>
          <a:off x="457200" y="2209800"/>
          <a:ext cx="82296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676</TotalTime>
  <Words>628</Words>
  <Application>Microsoft Office PowerPoint</Application>
  <PresentationFormat>On-screen Show (4:3)</PresentationFormat>
  <Paragraphs>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          sp_2 PROJECT SEMINAR                                ON         “ADVANCE ENCRYPTION           STANDARD USING PYTHON” </vt:lpstr>
      <vt:lpstr> </vt:lpstr>
      <vt:lpstr>Introduction</vt:lpstr>
      <vt:lpstr>Purpose</vt:lpstr>
      <vt:lpstr>Existing system</vt:lpstr>
      <vt:lpstr>Proposed system</vt:lpstr>
      <vt:lpstr>The existing and proposed system .</vt:lpstr>
      <vt:lpstr>SCOPE</vt:lpstr>
      <vt:lpstr>         This   project has a broad scope because it includes the following features that make it simple to use, understand, and modify:</vt:lpstr>
      <vt:lpstr>Requirements Specification</vt:lpstr>
      <vt:lpstr>         SYSTEM ARCHITECTURE :</vt:lpstr>
      <vt:lpstr>Functional Requirements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Data Base tables:</vt:lpstr>
      <vt:lpstr>PowerPoint Presentation</vt:lpstr>
      <vt:lpstr>PowerPoint Presentation</vt:lpstr>
      <vt:lpstr>OUTPUT:</vt:lpstr>
      <vt:lpstr>CODE IMPLEMENTATION:</vt:lpstr>
      <vt:lpstr>PowerPoint Presentation</vt:lpstr>
      <vt:lpstr>OUTPUT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ON ADVANCE ENCRYPTION STANDARD USING PYTHON</dc:title>
  <dc:creator>ksravya</dc:creator>
  <cp:lastModifiedBy>ksravya</cp:lastModifiedBy>
  <cp:revision>52</cp:revision>
  <dcterms:created xsi:type="dcterms:W3CDTF">2006-08-16T00:00:00Z</dcterms:created>
  <dcterms:modified xsi:type="dcterms:W3CDTF">2023-05-10T14:18:47Z</dcterms:modified>
</cp:coreProperties>
</file>