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89" r:id="rId4"/>
    <p:sldId id="292" r:id="rId5"/>
    <p:sldId id="294" r:id="rId6"/>
    <p:sldId id="312" r:id="rId7"/>
    <p:sldId id="313" r:id="rId8"/>
    <p:sldId id="296" r:id="rId9"/>
    <p:sldId id="297" r:id="rId10"/>
    <p:sldId id="301" r:id="rId11"/>
    <p:sldId id="308" r:id="rId12"/>
    <p:sldId id="309" r:id="rId13"/>
    <p:sldId id="310" r:id="rId14"/>
    <p:sldId id="311" r:id="rId15"/>
    <p:sldId id="306" r:id="rId16"/>
    <p:sldId id="307" r:id="rId17"/>
    <p:sldId id="266" r:id="rId18"/>
  </p:sldIdLst>
  <p:sldSz cx="12192000" cy="6858000"/>
  <p:notesSz cx="6858000" cy="9144000"/>
  <p:embeddedFontLst>
    <p:embeddedFont>
      <p:font typeface="Fira Sans Extra Condensed Medium"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94660"/>
  </p:normalViewPr>
  <p:slideViewPr>
    <p:cSldViewPr snapToGrid="0">
      <p:cViewPr varScale="1">
        <p:scale>
          <a:sx n="81" d="100"/>
          <a:sy n="81" d="100"/>
        </p:scale>
        <p:origin x="5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154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file:///C:\Users\sandh\Downloads\Hand_gesture_recognition_using_machine_learning_al.pdf" TargetMode="External"/><Relationship Id="rId3" Type="http://schemas.openxmlformats.org/officeDocument/2006/relationships/hyperlink" Target="https://ieeexplore.ieee.org/document/8367759" TargetMode="External"/><Relationship Id="rId7" Type="http://schemas.openxmlformats.org/officeDocument/2006/relationships/hyperlink" Target="file:///C:\Users\sandh\Downloads\2018_hadri_soubhi_thesis.pdf" TargetMode="External"/><Relationship Id="rId2" Type="http://schemas.openxmlformats.org/officeDocument/2006/relationships/hyperlink" Target="https://developers.googleblog.com/en/drone-control-via-gestures-using-mediapipe-hands/" TargetMode="External"/><Relationship Id="rId1" Type="http://schemas.openxmlformats.org/officeDocument/2006/relationships/slideLayout" Target="../slideLayouts/slideLayout2.xml"/><Relationship Id="rId6" Type="http://schemas.openxmlformats.org/officeDocument/2006/relationships/hyperlink" Target="https://github.com/kinivi/tello-gesture-control" TargetMode="External"/><Relationship Id="rId11" Type="http://schemas.openxmlformats.org/officeDocument/2006/relationships/hyperlink" Target="file:///C:\Users\sandh\Downloads\HAND%20GESTURE%20DRONE.pdf" TargetMode="External"/><Relationship Id="rId5" Type="http://schemas.openxmlformats.org/officeDocument/2006/relationships/hyperlink" Target="https://www.ijnrd.org/papers/IJNRD2305495.pdf" TargetMode="External"/><Relationship Id="rId10" Type="http://schemas.openxmlformats.org/officeDocument/2006/relationships/hyperlink" Target="file:///C:\Users\sandh\Downloads\GhaziasgarDroneHandControl.pdf" TargetMode="External"/><Relationship Id="rId4" Type="http://schemas.openxmlformats.org/officeDocument/2006/relationships/hyperlink" Target="https://www.researchgate.net/publication/359583277_Hand_Gesture_Recognition_for_Drone_Con" TargetMode="External"/><Relationship Id="rId9" Type="http://schemas.openxmlformats.org/officeDocument/2006/relationships/hyperlink" Target="file:///C:\Users\sandh\Downloads\hgd.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8367759" TargetMode="External"/><Relationship Id="rId2" Type="http://schemas.openxmlformats.org/officeDocument/2006/relationships/hyperlink" Target="https://www.researchgate.net/publication/359583277_Hand_Gesture_Recognition_for_Drone_Control"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52583277_Real-Time_Human_Detection_and_Gesture_Recognition_for_On-Board_UAV_Rescu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mdpi.com/1424-8220/22/5/2666" TargetMode="External"/><Relationship Id="rId2" Type="http://schemas.openxmlformats.org/officeDocument/2006/relationships/hyperlink" Target="https://www.researchgate.net/profile/Soubhi-Hadri/publication/328583277_Hand_Gestures_for_Drone_Control_Using_Deep_Learning/links/5bdb832a92851c6b3b5a5a5a/Hand-Gestures-for-Drone-Control-Using-Deep-Learning.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CS8</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algn="ctr">
              <a:buSzPts val="1800"/>
            </a:pPr>
            <a:r>
              <a:rPr lang="en-US" sz="1800" b="1">
                <a:solidFill>
                  <a:schemeClr val="dk1"/>
                </a:solidFill>
                <a:latin typeface="Times New Roman"/>
                <a:ea typeface="Montserrat"/>
                <a:cs typeface="Times New Roman"/>
              </a:rPr>
              <a:t>Gesture Driven Unmanned Vehicle</a:t>
            </a:r>
            <a:endParaRPr lang="en-US" sz="1800" b="1" i="0" u="none" strike="noStrike" cap="none">
              <a:solidFill>
                <a:schemeClr val="dk1"/>
              </a:solidFill>
              <a:latin typeface="Times New Roman"/>
              <a:ea typeface="Montserrat"/>
              <a:cs typeface="Times New Roman"/>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Team: </a:t>
            </a:r>
          </a:p>
          <a:p>
            <a:pPr marL="285750" indent="-285750">
              <a:buSzPts val="1400"/>
              <a:buFont typeface="Arial" panose="020B0604020202020204" pitchFamily="34" charset="0"/>
              <a:buChar char="•"/>
            </a:pPr>
            <a:r>
              <a:rPr lang="en-US" b="1" err="1">
                <a:solidFill>
                  <a:schemeClr val="dk1"/>
                </a:solidFill>
                <a:latin typeface="Montserrat Medium"/>
              </a:rPr>
              <a:t>Kumpati</a:t>
            </a:r>
            <a:r>
              <a:rPr lang="en-US" b="1">
                <a:solidFill>
                  <a:schemeClr val="dk1"/>
                </a:solidFill>
                <a:latin typeface="Montserrat Medium"/>
              </a:rPr>
              <a:t> Rakesh</a:t>
            </a:r>
            <a:endParaRPr lang="en-US" sz="1400" b="1" i="0" u="none" strike="noStrike" cap="none">
              <a:solidFill>
                <a:schemeClr val="dk1"/>
              </a:solidFill>
              <a:latin typeface="Montserrat Medium"/>
              <a:ea typeface="Arial"/>
              <a:cs typeface="Arial"/>
            </a:endParaRPr>
          </a:p>
          <a:p>
            <a:pPr marL="285750" indent="-285750">
              <a:buSzPts val="1400"/>
              <a:buFont typeface="Arial" panose="020B0604020202020204" pitchFamily="34" charset="0"/>
              <a:buChar char="•"/>
            </a:pPr>
            <a:r>
              <a:rPr lang="en-US" b="1">
                <a:solidFill>
                  <a:schemeClr val="dk1"/>
                </a:solidFill>
                <a:latin typeface="Montserrat Medium"/>
              </a:rPr>
              <a:t>Sandhya Kuram</a:t>
            </a:r>
            <a:endParaRPr lang="en-US" sz="1400" b="1" i="0" u="none" strike="noStrike" cap="none">
              <a:solidFill>
                <a:schemeClr val="dk1"/>
              </a:solidFill>
              <a:latin typeface="Montserrat Medium"/>
              <a:ea typeface="Arial"/>
              <a:cs typeface="Arial"/>
            </a:endParaRPr>
          </a:p>
          <a:p>
            <a:pPr marL="285750" indent="-285750">
              <a:buSzPts val="1400"/>
              <a:buChar char="•"/>
            </a:pPr>
            <a:r>
              <a:rPr lang="en-US" b="1">
                <a:solidFill>
                  <a:schemeClr val="dk1"/>
                </a:solidFill>
                <a:latin typeface="Montserrat Medium"/>
              </a:rPr>
              <a:t>Nunna Karthikeyan</a:t>
            </a:r>
          </a:p>
          <a:p>
            <a:pPr marL="285750" indent="-285750">
              <a:buSzPts val="1400"/>
              <a:buFont typeface="Arial" panose="020B0604020202020204" pitchFamily="34" charset="0"/>
              <a:buChar char="•"/>
            </a:pPr>
            <a:endParaRPr lang="en-GB" b="1">
              <a:solidFill>
                <a:schemeClr val="dk1"/>
              </a:solidFil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157317" y="5419053"/>
            <a:ext cx="2926946" cy="615513"/>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Mentor: </a:t>
            </a:r>
          </a:p>
          <a:p>
            <a:pPr marL="285750" indent="-285750" algn="ctr">
              <a:buSzPts val="1400"/>
              <a:buFont typeface="Arial" panose="020B0604020202020204" pitchFamily="34" charset="0"/>
              <a:buChar char="•"/>
            </a:pPr>
            <a:r>
              <a:rPr lang="en-US" sz="2000" b="1">
                <a:solidFill>
                  <a:schemeClr val="dk1"/>
                </a:solidFill>
                <a:latin typeface="Montserrat Medium"/>
              </a:rPr>
              <a:t>Dr K Koshy George</a:t>
            </a:r>
            <a:endParaRPr lang="en-US" sz="2000" b="1" i="0" u="none" strike="noStrike" cap="none">
              <a:solidFill>
                <a:schemeClr val="dk1"/>
              </a:solidFill>
              <a:latin typeface="Montserrat Medium"/>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334296"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50000"/>
              </a:lnSpc>
              <a:spcBef>
                <a:spcPts val="0"/>
              </a:spcBef>
              <a:spcAft>
                <a:spcPts val="0"/>
              </a:spcAft>
              <a:buFont typeface="Arial" panose="020B0604020202020204" pitchFamily="34" charset="0"/>
              <a:buChar char="•"/>
            </a:pPr>
            <a:r>
              <a:rPr lang="en-US" sz="1600" b="1" dirty="0">
                <a:latin typeface="Aptos Display" panose="020B0004020202020204" pitchFamily="34" charset="0"/>
              </a:rPr>
              <a:t>Emergency Response</a:t>
            </a:r>
            <a:r>
              <a:rPr lang="en-US" sz="1600" dirty="0">
                <a:latin typeface="Aptos Display" panose="020B0004020202020204" pitchFamily="34" charset="0"/>
              </a:rPr>
              <a:t>: Control robots or drones to search and rescue in disaster zones, where hands-free and rapid response is critical.</a:t>
            </a:r>
            <a:endParaRPr lang="en-IN" sz="1600" dirty="0">
              <a:latin typeface="Aptos Display" panose="020B000402020202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r>
              <a:rPr lang="en-US" sz="1600" b="1" dirty="0">
                <a:latin typeface="Aptos Display" panose="020B0004020202020204" pitchFamily="34" charset="0"/>
              </a:rPr>
              <a:t>Healthcare Assistance</a:t>
            </a:r>
            <a:r>
              <a:rPr lang="en-US" sz="1600" dirty="0">
                <a:latin typeface="Aptos Display" panose="020B0004020202020204" pitchFamily="34" charset="0"/>
              </a:rPr>
              <a:t>: Enable people with disabilities or mobility impairments to control assistive robots or wheelchairs with simple gestures.</a:t>
            </a:r>
            <a:endParaRPr lang="en-IN" sz="1600" dirty="0">
              <a:latin typeface="Aptos Display" panose="020B000402020202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r>
              <a:rPr lang="en-US" sz="1600" b="1" dirty="0">
                <a:latin typeface="Aptos Display" panose="020B0004020202020204" pitchFamily="34" charset="0"/>
              </a:rPr>
              <a:t>Public Spaces</a:t>
            </a:r>
            <a:r>
              <a:rPr lang="en-US" sz="1600" dirty="0">
                <a:latin typeface="Aptos Display" panose="020B0004020202020204" pitchFamily="34" charset="0"/>
              </a:rPr>
              <a:t>: Manage unmanned vehicles for security surveillance or delivery services in airports, malls, or parks.</a:t>
            </a:r>
            <a:endParaRPr lang="en-IN" sz="1600" dirty="0">
              <a:latin typeface="Aptos Display" panose="020B000402020202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R="0" lvl="0" rtl="0">
              <a:lnSpc>
                <a:spcPct val="150000"/>
              </a:lnSpc>
              <a:spcBef>
                <a:spcPts val="0"/>
              </a:spcBef>
              <a:spcAft>
                <a:spcPts val="0"/>
              </a:spcAft>
            </a:pPr>
            <a:r>
              <a:rPr lang="en-IN" sz="1600" b="1" dirty="0"/>
              <a:t>1.Gesture Recognition Accuracy</a:t>
            </a:r>
          </a:p>
          <a:p>
            <a:pPr marL="285750" marR="0" lvl="0" indent="-285750" rtl="0">
              <a:lnSpc>
                <a:spcPct val="150000"/>
              </a:lnSpc>
              <a:spcBef>
                <a:spcPts val="0"/>
              </a:spcBef>
              <a:spcAft>
                <a:spcPts val="0"/>
              </a:spcAft>
              <a:buFont typeface="Arial" panose="020B0604020202020204" pitchFamily="34" charset="0"/>
              <a:buChar char="•"/>
            </a:pPr>
            <a:r>
              <a:rPr lang="en-US" sz="1600" b="1" dirty="0"/>
              <a:t>Test Case:</a:t>
            </a:r>
            <a:r>
              <a:rPr lang="en-US" sz="1600" dirty="0"/>
              <a:t> Verify the accuracy of gesture recognition.</a:t>
            </a:r>
            <a:endParaRPr lang="en-IN" sz="1600" dirty="0">
              <a:latin typeface="Verdana" panose="020B0604030504040204" pitchFamily="34" charset="0"/>
              <a:ea typeface="Verdana" panose="020B0604030504040204" pitchFamily="34" charset="0"/>
            </a:endParaRPr>
          </a:p>
          <a:p>
            <a:pPr marR="0" lvl="0" rtl="0">
              <a:lnSpc>
                <a:spcPct val="150000"/>
              </a:lnSpc>
              <a:spcBef>
                <a:spcPts val="0"/>
              </a:spcBef>
              <a:spcAft>
                <a:spcPts val="0"/>
              </a:spcAft>
            </a:pPr>
            <a:r>
              <a:rPr lang="en-US" sz="1600" b="1" dirty="0"/>
              <a:t>2. Response Time to Gestures:</a:t>
            </a:r>
          </a:p>
          <a:p>
            <a:pPr marL="285750" marR="0" lvl="0" indent="-285750" rtl="0">
              <a:lnSpc>
                <a:spcPct val="150000"/>
              </a:lnSpc>
              <a:spcBef>
                <a:spcPts val="0"/>
              </a:spcBef>
              <a:spcAft>
                <a:spcPts val="0"/>
              </a:spcAft>
              <a:buFont typeface="Arial" panose="020B0604020202020204" pitchFamily="34" charset="0"/>
              <a:buChar char="•"/>
            </a:pPr>
            <a:r>
              <a:rPr lang="en-US" sz="1600" b="1" dirty="0"/>
              <a:t>Test Case:</a:t>
            </a:r>
            <a:r>
              <a:rPr lang="en-US" sz="1600" dirty="0"/>
              <a:t> Measure the response time between gesture recognition and vehicle action.</a:t>
            </a:r>
            <a:endParaRPr lang="en-IN" sz="1600" dirty="0">
              <a:latin typeface="Verdana" panose="020B0604030504040204" pitchFamily="34" charset="0"/>
              <a:ea typeface="Verdana" panose="020B0604030504040204" pitchFamily="34" charset="0"/>
            </a:endParaRPr>
          </a:p>
          <a:p>
            <a:pPr marR="0" lvl="0" rtl="0">
              <a:lnSpc>
                <a:spcPct val="150000"/>
              </a:lnSpc>
              <a:spcBef>
                <a:spcPts val="0"/>
              </a:spcBef>
              <a:spcAft>
                <a:spcPts val="0"/>
              </a:spcAft>
            </a:pPr>
            <a:r>
              <a:rPr lang="en-IN" sz="1600" b="1" dirty="0"/>
              <a:t>3.Obstacle Detection and Avoidance:</a:t>
            </a:r>
          </a:p>
          <a:p>
            <a:pPr marL="285750" marR="0" lvl="0" indent="-285750" rtl="0">
              <a:lnSpc>
                <a:spcPct val="150000"/>
              </a:lnSpc>
              <a:spcBef>
                <a:spcPts val="0"/>
              </a:spcBef>
              <a:spcAft>
                <a:spcPts val="0"/>
              </a:spcAft>
              <a:buFont typeface="Arial" panose="020B0604020202020204" pitchFamily="34" charset="0"/>
              <a:buChar char="•"/>
            </a:pPr>
            <a:r>
              <a:rPr lang="en-US" sz="1600" b="1" dirty="0"/>
              <a:t>Test Case:</a:t>
            </a:r>
            <a:r>
              <a:rPr lang="en-US" sz="1600" dirty="0"/>
              <a:t> Ensure the vehicle detects and avoids obstacles</a:t>
            </a:r>
            <a:endParaRPr lang="en-IN" sz="16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CC0A1B-1771-4D4D-8F7C-99471CAE9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AF4F923C-C6F3-567B-0F4D-68852D8DCCCB}"/>
              </a:ext>
            </a:extLst>
          </p:cNvPr>
          <p:cNvSpPr txBox="1"/>
          <p:nvPr/>
        </p:nvSpPr>
        <p:spPr>
          <a:xfrm>
            <a:off x="2452813" y="195795"/>
            <a:ext cx="6169842" cy="461665"/>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latin typeface="Montserrat"/>
                <a:sym typeface="Montserrat"/>
              </a:rPr>
              <a:t>Implementation And Result</a:t>
            </a:r>
            <a:endParaRPr lang="en-US" sz="2400" b="0" i="0" u="none" strike="noStrike" cap="none" dirty="0">
              <a:solidFill>
                <a:srgbClr val="000000"/>
              </a:solidFill>
              <a:latin typeface="Arial"/>
              <a:ea typeface="Arial"/>
              <a:cs typeface="Arial"/>
              <a:sym typeface="Arial"/>
            </a:endParaRPr>
          </a:p>
        </p:txBody>
      </p:sp>
      <p:sp>
        <p:nvSpPr>
          <p:cNvPr id="7" name="Rectangle 2">
            <a:extLst>
              <a:ext uri="{FF2B5EF4-FFF2-40B4-BE49-F238E27FC236}">
                <a16:creationId xmlns:a16="http://schemas.microsoft.com/office/drawing/2014/main" id="{15AF530A-429D-DD00-9631-C04407A5270A}"/>
              </a:ext>
            </a:extLst>
          </p:cNvPr>
          <p:cNvSpPr>
            <a:spLocks noChangeArrowheads="1"/>
          </p:cNvSpPr>
          <p:nvPr/>
        </p:nvSpPr>
        <p:spPr bwMode="auto">
          <a:xfrm>
            <a:off x="152400" y="-216932"/>
            <a:ext cx="32573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Quicksand"/>
              </a:rPr>
              <a:t>S</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AC20DEBE-F3B3-95AE-9DDD-F23D468BDF94}"/>
              </a:ext>
            </a:extLst>
          </p:cNvPr>
          <p:cNvSpPr>
            <a:spLocks noChangeArrowheads="1"/>
          </p:cNvSpPr>
          <p:nvPr/>
        </p:nvSpPr>
        <p:spPr bwMode="auto">
          <a:xfrm>
            <a:off x="-152400" y="10180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rgbClr val="FFFFFF"/>
                </a:solidFill>
                <a:effectLst/>
                <a:latin typeface="Quicksand"/>
              </a:rPr>
              <a:t>MACHINE LEARNING ALGORITHMS</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B35939F7-4DBC-111E-AA75-ACC6F5D8A38E}"/>
              </a:ext>
            </a:extLst>
          </p:cNvPr>
          <p:cNvSpPr>
            <a:spLocks noChangeArrowheads="1"/>
          </p:cNvSpPr>
          <p:nvPr/>
        </p:nvSpPr>
        <p:spPr bwMode="auto">
          <a:xfrm>
            <a:off x="152400" y="862554"/>
            <a:ext cx="11654761"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rgbClr val="000000"/>
                </a:solidFill>
                <a:effectLst/>
                <a:latin typeface="Quicksand"/>
              </a:rPr>
              <a:t>MACHINE LEARNING ALGORITHMS: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Quicksand"/>
              </a:rPr>
              <a:t>KNN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600" dirty="0">
                <a:solidFill>
                  <a:schemeClr val="tx1"/>
                </a:solidFill>
                <a:latin typeface="Quicksand"/>
              </a:rPr>
              <a:t>SVM</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Quicksand"/>
              </a:rPr>
              <a:t>CNN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600" dirty="0">
                <a:solidFill>
                  <a:schemeClr val="tx1"/>
                </a:solidFill>
                <a:latin typeface="Quicksand"/>
              </a:rPr>
              <a:t>DECISION TREES</a:t>
            </a:r>
          </a:p>
          <a:p>
            <a:pPr>
              <a:lnSpc>
                <a:spcPct val="150000"/>
              </a:lnSpc>
            </a:pPr>
            <a:r>
              <a:rPr lang="en-US" sz="1600" b="1" dirty="0"/>
              <a:t>1. K-Nearest Neighbors (KNN)</a:t>
            </a:r>
          </a:p>
          <a:p>
            <a:pPr>
              <a:lnSpc>
                <a:spcPct val="150000"/>
              </a:lnSpc>
              <a:buFont typeface="Arial" panose="020B0604020202020204" pitchFamily="34" charset="0"/>
              <a:buChar char="•"/>
            </a:pPr>
            <a:r>
              <a:rPr lang="en-US" sz="1600" b="1" dirty="0"/>
              <a:t>Definition</a:t>
            </a:r>
            <a:r>
              <a:rPr lang="en-US" sz="1600" dirty="0"/>
              <a:t>: A simple, non-parametric classification algorithm.</a:t>
            </a:r>
          </a:p>
          <a:p>
            <a:pPr>
              <a:lnSpc>
                <a:spcPct val="150000"/>
              </a:lnSpc>
              <a:buFont typeface="Arial" panose="020B0604020202020204" pitchFamily="34" charset="0"/>
              <a:buChar char="•"/>
            </a:pPr>
            <a:r>
              <a:rPr lang="en-IN" sz="1600" b="1" dirty="0"/>
              <a:t>Type</a:t>
            </a:r>
            <a:r>
              <a:rPr lang="en-IN" sz="1600" dirty="0"/>
              <a:t>: Supervised</a:t>
            </a:r>
            <a:endParaRPr lang="en-US" sz="1600" dirty="0"/>
          </a:p>
          <a:p>
            <a:pPr>
              <a:lnSpc>
                <a:spcPct val="150000"/>
              </a:lnSpc>
              <a:buFont typeface="Arial" panose="020B0604020202020204" pitchFamily="34" charset="0"/>
              <a:buChar char="•"/>
            </a:pPr>
            <a:r>
              <a:rPr lang="en-US" sz="1600" b="1" dirty="0"/>
              <a:t>How it works</a:t>
            </a:r>
            <a:r>
              <a:rPr lang="en-US" sz="1600" dirty="0"/>
              <a:t>:</a:t>
            </a:r>
          </a:p>
          <a:p>
            <a:pPr marL="742950" lvl="1" indent="-285750">
              <a:lnSpc>
                <a:spcPct val="150000"/>
              </a:lnSpc>
              <a:buFont typeface="Arial" panose="020B0604020202020204" pitchFamily="34" charset="0"/>
              <a:buChar char="•"/>
            </a:pPr>
            <a:r>
              <a:rPr lang="en-US" sz="1600" dirty="0"/>
              <a:t>Stores all training instances.</a:t>
            </a:r>
          </a:p>
          <a:p>
            <a:pPr marL="742950" lvl="1" indent="-285750">
              <a:lnSpc>
                <a:spcPct val="150000"/>
              </a:lnSpc>
              <a:buFont typeface="Arial" panose="020B0604020202020204" pitchFamily="34" charset="0"/>
              <a:buChar char="•"/>
            </a:pPr>
            <a:r>
              <a:rPr lang="en-US" sz="1600" dirty="0"/>
              <a:t>Classifies based on the majority class of K closest neighbors.</a:t>
            </a:r>
          </a:p>
          <a:p>
            <a:pPr>
              <a:lnSpc>
                <a:spcPct val="150000"/>
              </a:lnSpc>
              <a:buFont typeface="Arial" panose="020B0604020202020204" pitchFamily="34" charset="0"/>
              <a:buChar char="•"/>
            </a:pPr>
            <a:r>
              <a:rPr lang="en-US" sz="1600" b="1" dirty="0"/>
              <a:t>Use cases</a:t>
            </a:r>
            <a:r>
              <a:rPr lang="en-US" sz="1600" dirty="0"/>
              <a:t>: Image classification, recommendation systems.</a:t>
            </a:r>
          </a:p>
          <a:p>
            <a:pPr>
              <a:lnSpc>
                <a:spcPct val="150000"/>
              </a:lnSpc>
              <a:buFont typeface="Arial" panose="020B0604020202020204" pitchFamily="34" charset="0"/>
              <a:buChar char="•"/>
            </a:pPr>
            <a:r>
              <a:rPr lang="en-US" sz="1600" b="1" dirty="0"/>
              <a:t>Pros</a:t>
            </a:r>
            <a:r>
              <a:rPr lang="en-US" sz="1600" dirty="0"/>
              <a:t>: Easy to implement, intuitive.</a:t>
            </a:r>
          </a:p>
          <a:p>
            <a:pPr>
              <a:lnSpc>
                <a:spcPct val="150000"/>
              </a:lnSpc>
              <a:buFont typeface="Arial" panose="020B0604020202020204" pitchFamily="34" charset="0"/>
              <a:buChar char="•"/>
            </a:pPr>
            <a:r>
              <a:rPr lang="en-US" sz="1600" b="1" dirty="0"/>
              <a:t>Cons</a:t>
            </a:r>
            <a:r>
              <a:rPr lang="en-US" sz="1600" dirty="0"/>
              <a:t>: Slow with large datasets, sensitive to irrelevant features.</a:t>
            </a:r>
          </a:p>
          <a:p>
            <a:pPr>
              <a:lnSpc>
                <a:spcPct val="150000"/>
              </a:lnSpc>
              <a:buFont typeface="Arial" panose="020B0604020202020204" pitchFamily="34" charset="0"/>
              <a:buChar char="•"/>
            </a:pPr>
            <a:r>
              <a:rPr lang="en-US" sz="1600" b="1" dirty="0"/>
              <a:t>Application</a:t>
            </a:r>
            <a:r>
              <a:rPr lang="en-US" sz="1600" dirty="0"/>
              <a:t>: Classifies gestures based on features extracted from sensor data (e.g., accelerometer or gyroscope).</a:t>
            </a:r>
          </a:p>
          <a:p>
            <a:pPr>
              <a:lnSpc>
                <a:spcPct val="150000"/>
              </a:lnSpc>
              <a:buFont typeface="Arial" panose="020B0604020202020204" pitchFamily="34" charset="0"/>
              <a:buChar char="•"/>
            </a:pPr>
            <a:r>
              <a:rPr lang="en-US" sz="1600" b="1" dirty="0"/>
              <a:t>How it helps</a:t>
            </a:r>
            <a:r>
              <a:rPr lang="en-US" sz="1600" dirty="0"/>
              <a:t>: Quickly identifies the closest matching gesture from the training set based on distance metrics.</a:t>
            </a:r>
          </a:p>
          <a:p>
            <a:pPr>
              <a:lnSpc>
                <a:spcPct val="150000"/>
              </a:lnSpc>
              <a:buFont typeface="Arial" panose="020B0604020202020204" pitchFamily="34" charset="0"/>
              <a:buChar char="•"/>
            </a:pPr>
            <a:endParaRPr lang="en-US" sz="1600" dirty="0"/>
          </a:p>
          <a:p>
            <a:pPr>
              <a:lnSpc>
                <a:spcPct val="150000"/>
              </a:lnSpc>
              <a:buFont typeface="Arial" panose="020B0604020202020204" pitchFamily="34" charset="0"/>
              <a:buChar char="•"/>
            </a:pPr>
            <a:endParaRPr lang="en-US" sz="1600" dirty="0"/>
          </a:p>
          <a:p>
            <a:pPr marR="0" lvl="0" defTabSz="914400" rtl="0" eaLnBrk="0" fontAlgn="base" latinLnBrk="0" hangingPunct="0">
              <a:lnSpc>
                <a:spcPct val="150000"/>
              </a:lnSpc>
              <a:spcBef>
                <a:spcPct val="0"/>
              </a:spcBef>
              <a:spcAft>
                <a:spcPct val="0"/>
              </a:spcAft>
              <a:buClrTx/>
              <a:buSzTx/>
              <a:tabLst/>
            </a:pPr>
            <a:endParaRPr lang="en-US" altLang="en-US" sz="1600" dirty="0">
              <a:solidFill>
                <a:schemeClr val="tx1"/>
              </a:solidFill>
              <a:latin typeface="Quicksand"/>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400" dirty="0">
              <a:solidFill>
                <a:schemeClr val="tx1"/>
              </a:solidFill>
              <a:latin typeface="Quicksand"/>
            </a:endParaRPr>
          </a:p>
        </p:txBody>
      </p:sp>
      <p:pic>
        <p:nvPicPr>
          <p:cNvPr id="1033" name="Picture 9" descr="K-Nearest Neighbor(KNN) Algorithm for ...">
            <a:extLst>
              <a:ext uri="{FF2B5EF4-FFF2-40B4-BE49-F238E27FC236}">
                <a16:creationId xmlns:a16="http://schemas.microsoft.com/office/drawing/2014/main" id="{51362EEA-C1E3-F88B-C72E-C52325C1E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055" y="3201698"/>
            <a:ext cx="4588240" cy="279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41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3D78554-A25D-53C0-9072-4CD5286D8D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Box 4">
            <a:extLst>
              <a:ext uri="{FF2B5EF4-FFF2-40B4-BE49-F238E27FC236}">
                <a16:creationId xmlns:a16="http://schemas.microsoft.com/office/drawing/2014/main" id="{ADF6B0AD-E277-5467-EF99-DF0E0D91D3CB}"/>
              </a:ext>
            </a:extLst>
          </p:cNvPr>
          <p:cNvSpPr txBox="1"/>
          <p:nvPr/>
        </p:nvSpPr>
        <p:spPr>
          <a:xfrm>
            <a:off x="347870" y="914401"/>
            <a:ext cx="8937762" cy="4955203"/>
          </a:xfrm>
          <a:prstGeom prst="rect">
            <a:avLst/>
          </a:prstGeom>
          <a:noFill/>
        </p:spPr>
        <p:txBody>
          <a:bodyPr wrap="square">
            <a:spAutoFit/>
          </a:bodyPr>
          <a:lstStyle/>
          <a:p>
            <a:pPr>
              <a:lnSpc>
                <a:spcPct val="150000"/>
              </a:lnSpc>
            </a:pPr>
            <a:r>
              <a:rPr lang="en-US" sz="1600" b="1" dirty="0"/>
              <a:t>2. Support Vector Machine (SVM)</a:t>
            </a:r>
          </a:p>
          <a:p>
            <a:pPr>
              <a:lnSpc>
                <a:spcPct val="150000"/>
              </a:lnSpc>
              <a:buFont typeface="Arial" panose="020B0604020202020204" pitchFamily="34" charset="0"/>
              <a:buChar char="•"/>
            </a:pPr>
            <a:r>
              <a:rPr lang="en-US" sz="1600" b="1" dirty="0"/>
              <a:t>Definition</a:t>
            </a:r>
            <a:r>
              <a:rPr lang="en-US" sz="1600" dirty="0"/>
              <a:t>: A supervised learning model used for classification and regression.</a:t>
            </a:r>
          </a:p>
          <a:p>
            <a:pPr>
              <a:lnSpc>
                <a:spcPct val="150000"/>
              </a:lnSpc>
              <a:buFont typeface="Arial" panose="020B0604020202020204" pitchFamily="34" charset="0"/>
              <a:buChar char="•"/>
            </a:pPr>
            <a:r>
              <a:rPr lang="en-US" sz="1600" b="1" dirty="0"/>
              <a:t>Type </a:t>
            </a:r>
            <a:r>
              <a:rPr lang="en-US" sz="1600" dirty="0"/>
              <a:t>: Supervised</a:t>
            </a:r>
          </a:p>
          <a:p>
            <a:pPr>
              <a:lnSpc>
                <a:spcPct val="150000"/>
              </a:lnSpc>
              <a:buFont typeface="Arial" panose="020B0604020202020204" pitchFamily="34" charset="0"/>
              <a:buChar char="•"/>
            </a:pPr>
            <a:r>
              <a:rPr lang="en-US" sz="1600" b="1" dirty="0"/>
              <a:t>How it works</a:t>
            </a:r>
            <a:r>
              <a:rPr lang="en-US" sz="1600" dirty="0"/>
              <a:t>:</a:t>
            </a:r>
          </a:p>
          <a:p>
            <a:pPr marL="742950" lvl="1" indent="-285750">
              <a:lnSpc>
                <a:spcPct val="150000"/>
              </a:lnSpc>
              <a:buFont typeface="Arial" panose="020B0604020202020204" pitchFamily="34" charset="0"/>
              <a:buChar char="•"/>
            </a:pPr>
            <a:r>
              <a:rPr lang="en-US" sz="1600" dirty="0"/>
              <a:t>Finds the hyperplane that best separates different classes.</a:t>
            </a:r>
          </a:p>
          <a:p>
            <a:pPr marL="742950" lvl="1" indent="-285750">
              <a:lnSpc>
                <a:spcPct val="150000"/>
              </a:lnSpc>
              <a:buFont typeface="Arial" panose="020B0604020202020204" pitchFamily="34" charset="0"/>
              <a:buChar char="•"/>
            </a:pPr>
            <a:r>
              <a:rPr lang="en-US" sz="1600" dirty="0"/>
              <a:t>Maximizes the margin between the closest points of classes.</a:t>
            </a:r>
          </a:p>
          <a:p>
            <a:pPr>
              <a:lnSpc>
                <a:spcPct val="150000"/>
              </a:lnSpc>
              <a:buFont typeface="Arial" panose="020B0604020202020204" pitchFamily="34" charset="0"/>
              <a:buChar char="•"/>
            </a:pPr>
            <a:r>
              <a:rPr lang="en-US" sz="1600" b="1" dirty="0"/>
              <a:t>Use cases</a:t>
            </a:r>
            <a:r>
              <a:rPr lang="en-US" sz="1600" dirty="0"/>
              <a:t>: Text classification, image recognition.</a:t>
            </a:r>
          </a:p>
          <a:p>
            <a:pPr>
              <a:lnSpc>
                <a:spcPct val="150000"/>
              </a:lnSpc>
              <a:buFont typeface="Arial" panose="020B0604020202020204" pitchFamily="34" charset="0"/>
              <a:buChar char="•"/>
            </a:pPr>
            <a:r>
              <a:rPr lang="en-US" sz="1600" b="1" dirty="0"/>
              <a:t>Pros</a:t>
            </a:r>
            <a:r>
              <a:rPr lang="en-US" sz="1600" dirty="0"/>
              <a:t>: Effective in high-dimensional spaces, robust to overfitting.</a:t>
            </a:r>
          </a:p>
          <a:p>
            <a:pPr>
              <a:lnSpc>
                <a:spcPct val="150000"/>
              </a:lnSpc>
              <a:buFont typeface="Arial" panose="020B0604020202020204" pitchFamily="34" charset="0"/>
              <a:buChar char="•"/>
            </a:pPr>
            <a:r>
              <a:rPr lang="en-US" sz="1600" b="1" dirty="0"/>
              <a:t>Cons</a:t>
            </a:r>
            <a:r>
              <a:rPr lang="en-US" sz="1600" dirty="0"/>
              <a:t>: Less effective on very large datasets, sensitive to choice of kernel.</a:t>
            </a:r>
          </a:p>
          <a:p>
            <a:pPr>
              <a:lnSpc>
                <a:spcPct val="150000"/>
              </a:lnSpc>
            </a:pPr>
            <a:endParaRPr lang="en-US" sz="1600" dirty="0"/>
          </a:p>
          <a:p>
            <a:pPr>
              <a:lnSpc>
                <a:spcPct val="150000"/>
              </a:lnSpc>
              <a:buFont typeface="Arial" panose="020B0604020202020204" pitchFamily="34" charset="0"/>
              <a:buChar char="•"/>
            </a:pPr>
            <a:endParaRPr lang="en-US" sz="1600" dirty="0"/>
          </a:p>
          <a:p>
            <a:pPr>
              <a:lnSpc>
                <a:spcPct val="150000"/>
              </a:lnSpc>
              <a:buFont typeface="Arial" panose="020B0604020202020204" pitchFamily="34" charset="0"/>
              <a:buChar char="•"/>
            </a:pPr>
            <a:endParaRPr lang="en-US" sz="1600"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15" name="Rectangle 6">
            <a:extLst>
              <a:ext uri="{FF2B5EF4-FFF2-40B4-BE49-F238E27FC236}">
                <a16:creationId xmlns:a16="http://schemas.microsoft.com/office/drawing/2014/main" id="{EE24F0D0-6F42-890B-2013-BF4DE04F1330}"/>
              </a:ext>
            </a:extLst>
          </p:cNvPr>
          <p:cNvSpPr>
            <a:spLocks noChangeArrowheads="1"/>
          </p:cNvSpPr>
          <p:nvPr/>
        </p:nvSpPr>
        <p:spPr bwMode="auto">
          <a:xfrm>
            <a:off x="323045" y="4207097"/>
            <a:ext cx="1186895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Application</a:t>
            </a:r>
            <a:r>
              <a:rPr kumimoji="0" lang="en-US" altLang="en-US" sz="1600" b="0" i="0" u="none" strike="noStrike" cap="none" normalizeH="0" baseline="0" dirty="0">
                <a:ln>
                  <a:noFill/>
                </a:ln>
                <a:solidFill>
                  <a:schemeClr val="tx1"/>
                </a:solidFill>
                <a:effectLst/>
                <a:latin typeface="Arial" panose="020B0604020202020204" pitchFamily="34" charset="0"/>
              </a:rPr>
              <a:t>: Separates different gestures sing a hyperplane in feature space.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How it helps</a:t>
            </a:r>
            <a:r>
              <a:rPr kumimoji="0" lang="en-US" altLang="en-US" sz="1600" b="0" i="0" u="none" strike="noStrike" cap="none" normalizeH="0" baseline="0" dirty="0">
                <a:ln>
                  <a:noFill/>
                </a:ln>
                <a:solidFill>
                  <a:schemeClr val="tx1"/>
                </a:solidFill>
                <a:effectLst/>
                <a:latin typeface="Arial" panose="020B0604020202020204" pitchFamily="34" charset="0"/>
              </a:rPr>
              <a:t>: Effectively distinguishes between complex gesture classes by maximizing the margin between different gestures. </a:t>
            </a:r>
          </a:p>
        </p:txBody>
      </p:sp>
      <p:pic>
        <p:nvPicPr>
          <p:cNvPr id="2056" name="Picture 8" descr="Support Vector Machine (SVM) Algorithm - Javatpoint">
            <a:extLst>
              <a:ext uri="{FF2B5EF4-FFF2-40B4-BE49-F238E27FC236}">
                <a16:creationId xmlns:a16="http://schemas.microsoft.com/office/drawing/2014/main" id="{15F6810A-5449-6534-2919-8049E4E97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364" y="1544578"/>
            <a:ext cx="4686870" cy="312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83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220CD2-C50A-38CD-4F14-20E3C04CDCAD}"/>
              </a:ext>
            </a:extLst>
          </p:cNvPr>
          <p:cNvSpPr>
            <a:spLocks noGrp="1"/>
          </p:cNvSpPr>
          <p:nvPr>
            <p:ph idx="1"/>
          </p:nvPr>
        </p:nvSpPr>
        <p:spPr>
          <a:xfrm>
            <a:off x="215197" y="822616"/>
            <a:ext cx="11111346" cy="5344920"/>
          </a:xfrm>
        </p:spPr>
        <p:txBody>
          <a:bodyPr/>
          <a:lstStyle/>
          <a:p>
            <a:pPr marL="50800" indent="0">
              <a:buNone/>
            </a:pPr>
            <a:r>
              <a:rPr lang="en-US" sz="1600" b="1" dirty="0">
                <a:latin typeface="+mj-lt"/>
              </a:rPr>
              <a:t>3. Convolutional Neural Network (CNN)</a:t>
            </a:r>
          </a:p>
          <a:p>
            <a:pPr>
              <a:buFont typeface="Arial" panose="020B0604020202020204" pitchFamily="34" charset="0"/>
              <a:buChar char="•"/>
            </a:pPr>
            <a:r>
              <a:rPr lang="en-US" sz="1600" b="1" dirty="0">
                <a:latin typeface="+mj-lt"/>
              </a:rPr>
              <a:t>Definition</a:t>
            </a:r>
            <a:r>
              <a:rPr lang="en-US" sz="1600" dirty="0">
                <a:latin typeface="+mj-lt"/>
              </a:rPr>
              <a:t>: A deep learning model designed for processing structured grid data, like images.</a:t>
            </a:r>
          </a:p>
          <a:p>
            <a:pPr>
              <a:buFont typeface="Arial" panose="020B0604020202020204" pitchFamily="34" charset="0"/>
              <a:buChar char="•"/>
            </a:pPr>
            <a:r>
              <a:rPr lang="en-US" sz="1600" b="1" dirty="0">
                <a:latin typeface="+mj-lt"/>
              </a:rPr>
              <a:t>Type </a:t>
            </a:r>
            <a:r>
              <a:rPr lang="en-US" sz="1600" dirty="0">
                <a:latin typeface="+mj-lt"/>
              </a:rPr>
              <a:t>: Supervised</a:t>
            </a:r>
          </a:p>
          <a:p>
            <a:pPr>
              <a:buFont typeface="Arial" panose="020B0604020202020204" pitchFamily="34" charset="0"/>
              <a:buChar char="•"/>
            </a:pPr>
            <a:r>
              <a:rPr lang="en-US" sz="1600" b="1" dirty="0">
                <a:latin typeface="+mj-lt"/>
              </a:rPr>
              <a:t>How it works</a:t>
            </a:r>
            <a:r>
              <a:rPr lang="en-US" sz="1600" dirty="0">
                <a:latin typeface="+mj-lt"/>
              </a:rPr>
              <a:t>:</a:t>
            </a:r>
          </a:p>
          <a:p>
            <a:pPr marL="742950" lvl="1" indent="-285750">
              <a:buFont typeface="Arial" panose="020B0604020202020204" pitchFamily="34" charset="0"/>
              <a:buChar char="•"/>
            </a:pPr>
            <a:r>
              <a:rPr lang="en-US" sz="1600" dirty="0">
                <a:latin typeface="+mj-lt"/>
              </a:rPr>
              <a:t>Uses convolutional layers to automatically detect features.</a:t>
            </a:r>
          </a:p>
          <a:p>
            <a:pPr marL="742950" lvl="1" indent="-285750">
              <a:buFont typeface="Arial" panose="020B0604020202020204" pitchFamily="34" charset="0"/>
              <a:buChar char="•"/>
            </a:pPr>
            <a:r>
              <a:rPr lang="en-US" sz="1600" dirty="0">
                <a:latin typeface="+mj-lt"/>
              </a:rPr>
              <a:t>Pools features to reduce dimensionality and improve generalization.</a:t>
            </a:r>
          </a:p>
          <a:p>
            <a:pPr>
              <a:buFont typeface="Arial" panose="020B0604020202020204" pitchFamily="34" charset="0"/>
              <a:buChar char="•"/>
            </a:pPr>
            <a:r>
              <a:rPr lang="en-US" sz="1600" b="1" dirty="0">
                <a:latin typeface="+mj-lt"/>
              </a:rPr>
              <a:t>Use cases</a:t>
            </a:r>
            <a:r>
              <a:rPr lang="en-US" sz="1600" dirty="0">
                <a:latin typeface="+mj-lt"/>
              </a:rPr>
              <a:t>: Image and video recognition, medical image analysis.</a:t>
            </a:r>
          </a:p>
          <a:p>
            <a:pPr>
              <a:buFont typeface="Arial" panose="020B0604020202020204" pitchFamily="34" charset="0"/>
              <a:buChar char="•"/>
            </a:pPr>
            <a:r>
              <a:rPr lang="en-US" sz="1600" b="1" dirty="0">
                <a:latin typeface="+mj-lt"/>
              </a:rPr>
              <a:t>Pros</a:t>
            </a:r>
            <a:r>
              <a:rPr lang="en-US" sz="1600" dirty="0">
                <a:latin typeface="+mj-lt"/>
              </a:rPr>
              <a:t>: Excellent for image data, reduces need for manual feature extraction.</a:t>
            </a:r>
          </a:p>
          <a:p>
            <a:pPr>
              <a:buFont typeface="Arial" panose="020B0604020202020204" pitchFamily="34" charset="0"/>
              <a:buChar char="•"/>
            </a:pPr>
            <a:r>
              <a:rPr lang="en-US" sz="1600" b="1" dirty="0">
                <a:latin typeface="+mj-lt"/>
              </a:rPr>
              <a:t>Cons</a:t>
            </a:r>
            <a:r>
              <a:rPr lang="en-US" sz="1600" dirty="0">
                <a:latin typeface="+mj-lt"/>
              </a:rPr>
              <a:t>: Requires a lot of data and computational resources.</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Arial" panose="020B0604020202020204" pitchFamily="34" charset="0"/>
              </a:rPr>
              <a:t> Application</a:t>
            </a:r>
            <a:r>
              <a:rPr kumimoji="0" lang="en-US" altLang="en-US" sz="1600" b="0" i="0" u="none" strike="noStrike" cap="none" normalizeH="0" baseline="0" dirty="0">
                <a:ln>
                  <a:noFill/>
                </a:ln>
                <a:solidFill>
                  <a:schemeClr val="tx1"/>
                </a:solidFill>
                <a:effectLst/>
                <a:latin typeface="Arial" panose="020B0604020202020204" pitchFamily="34" charset="0"/>
              </a:rPr>
              <a:t>: Processes image or video data of gestures.</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Arial" panose="020B0604020202020204" pitchFamily="34" charset="0"/>
              </a:rPr>
              <a:t> How it helps</a:t>
            </a:r>
            <a:r>
              <a:rPr kumimoji="0" lang="en-US" altLang="en-US" sz="1600" b="0" i="0" u="none" strike="noStrike" cap="none" normalizeH="0" baseline="0" dirty="0">
                <a:ln>
                  <a:noFill/>
                </a:ln>
                <a:solidFill>
                  <a:schemeClr val="tx1"/>
                </a:solidFill>
                <a:effectLst/>
                <a:latin typeface="Arial" panose="020B0604020202020204" pitchFamily="34" charset="0"/>
              </a:rPr>
              <a:t>: Automatically learns spatial hierarchies of features, making it excellent for recognizing gestures in images or video streams, especially in real-time applications.</a:t>
            </a:r>
          </a:p>
          <a:p>
            <a:pPr>
              <a:buFont typeface="Arial" panose="020B0604020202020204" pitchFamily="34" charset="0"/>
              <a:buChar char="•"/>
            </a:pPr>
            <a:endParaRPr lang="en-US" sz="1600" dirty="0">
              <a:latin typeface="+mj-lt"/>
            </a:endParaRPr>
          </a:p>
          <a:p>
            <a:pPr>
              <a:buFont typeface="Arial" panose="020B0604020202020204" pitchFamily="34" charset="0"/>
              <a:buChar char="•"/>
            </a:pPr>
            <a:endParaRPr lang="en-US" sz="1600" dirty="0">
              <a:latin typeface="+mj-lt"/>
            </a:endParaRPr>
          </a:p>
          <a:p>
            <a:endParaRPr lang="en-IN" dirty="0"/>
          </a:p>
        </p:txBody>
      </p:sp>
      <p:pic>
        <p:nvPicPr>
          <p:cNvPr id="3076" name="Picture 4" descr="RETRACTED ARTICLE: An efficient method for human hand gesture detection and  recognition using deep learning convolutional neural networks | Soft  Computing">
            <a:extLst>
              <a:ext uri="{FF2B5EF4-FFF2-40B4-BE49-F238E27FC236}">
                <a16:creationId xmlns:a16="http://schemas.microsoft.com/office/drawing/2014/main" id="{32E77B1F-7030-A0EB-6FA1-476192830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320" y="1953609"/>
            <a:ext cx="4403483" cy="186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D30F17-9FB1-B49F-4E16-550E3842BB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a16="http://schemas.microsoft.com/office/drawing/2014/main" id="{B7147644-D8A1-7811-F777-A656379CB0DD}"/>
              </a:ext>
            </a:extLst>
          </p:cNvPr>
          <p:cNvSpPr txBox="1"/>
          <p:nvPr/>
        </p:nvSpPr>
        <p:spPr>
          <a:xfrm>
            <a:off x="188536" y="933254"/>
            <a:ext cx="8971961" cy="4185761"/>
          </a:xfrm>
          <a:prstGeom prst="rect">
            <a:avLst/>
          </a:prstGeom>
          <a:noFill/>
        </p:spPr>
        <p:txBody>
          <a:bodyPr wrap="square">
            <a:spAutoFit/>
          </a:bodyPr>
          <a:lstStyle/>
          <a:p>
            <a:pPr>
              <a:lnSpc>
                <a:spcPct val="150000"/>
              </a:lnSpc>
            </a:pPr>
            <a:r>
              <a:rPr lang="en-US" b="1" dirty="0"/>
              <a:t>4. Decision Trees:</a:t>
            </a:r>
          </a:p>
          <a:p>
            <a:pPr>
              <a:lnSpc>
                <a:spcPct val="150000"/>
              </a:lnSpc>
              <a:buFont typeface="Arial" panose="020B0604020202020204" pitchFamily="34" charset="0"/>
              <a:buChar char="•"/>
            </a:pPr>
            <a:r>
              <a:rPr lang="en-US" b="1" dirty="0"/>
              <a:t>Definition</a:t>
            </a:r>
            <a:r>
              <a:rPr lang="en-US" dirty="0"/>
              <a:t>: A tree-like model used for classification and regression tasks.</a:t>
            </a:r>
          </a:p>
          <a:p>
            <a:pPr>
              <a:lnSpc>
                <a:spcPct val="150000"/>
              </a:lnSpc>
              <a:buFont typeface="Arial" panose="020B0604020202020204" pitchFamily="34" charset="0"/>
              <a:buChar char="•"/>
            </a:pPr>
            <a:r>
              <a:rPr lang="en-US" sz="1400" b="1" dirty="0">
                <a:latin typeface="+mj-lt"/>
              </a:rPr>
              <a:t>Type </a:t>
            </a:r>
            <a:r>
              <a:rPr lang="en-US" sz="1400" dirty="0">
                <a:latin typeface="+mj-lt"/>
              </a:rPr>
              <a:t>: Supervised</a:t>
            </a:r>
            <a:endParaRPr lang="en-US" dirty="0"/>
          </a:p>
          <a:p>
            <a:pPr>
              <a:lnSpc>
                <a:spcPct val="150000"/>
              </a:lnSpc>
              <a:buFont typeface="Arial" panose="020B0604020202020204" pitchFamily="34" charset="0"/>
              <a:buChar char="•"/>
            </a:pPr>
            <a:r>
              <a:rPr lang="en-US" b="1" dirty="0"/>
              <a:t>How it works</a:t>
            </a:r>
            <a:r>
              <a:rPr lang="en-US" dirty="0"/>
              <a:t>:</a:t>
            </a:r>
          </a:p>
          <a:p>
            <a:pPr marL="742950" lvl="1" indent="-285750">
              <a:lnSpc>
                <a:spcPct val="150000"/>
              </a:lnSpc>
              <a:buFont typeface="Arial" panose="020B0604020202020204" pitchFamily="34" charset="0"/>
              <a:buChar char="•"/>
            </a:pPr>
            <a:r>
              <a:rPr lang="en-US" dirty="0"/>
              <a:t>Splits data into branches based on feature values.</a:t>
            </a:r>
          </a:p>
          <a:p>
            <a:pPr marL="742950" lvl="1" indent="-285750">
              <a:lnSpc>
                <a:spcPct val="150000"/>
              </a:lnSpc>
              <a:buFont typeface="Arial" panose="020B0604020202020204" pitchFamily="34" charset="0"/>
              <a:buChar char="•"/>
            </a:pPr>
            <a:r>
              <a:rPr lang="en-US" dirty="0"/>
              <a:t>Each node represents a feature, and each branch represents a decision rule.</a:t>
            </a:r>
          </a:p>
          <a:p>
            <a:pPr>
              <a:lnSpc>
                <a:spcPct val="150000"/>
              </a:lnSpc>
              <a:buFont typeface="Arial" panose="020B0604020202020204" pitchFamily="34" charset="0"/>
              <a:buChar char="•"/>
            </a:pPr>
            <a:r>
              <a:rPr lang="en-US" b="1" dirty="0"/>
              <a:t>Use cases</a:t>
            </a:r>
            <a:r>
              <a:rPr lang="en-US" dirty="0"/>
              <a:t>: Customer segmentation, credit scoring.</a:t>
            </a:r>
          </a:p>
          <a:p>
            <a:pPr>
              <a:lnSpc>
                <a:spcPct val="150000"/>
              </a:lnSpc>
              <a:buFont typeface="Arial" panose="020B0604020202020204" pitchFamily="34" charset="0"/>
              <a:buChar char="•"/>
            </a:pPr>
            <a:r>
              <a:rPr lang="en-US" b="1" dirty="0"/>
              <a:t>Pros</a:t>
            </a:r>
            <a:r>
              <a:rPr lang="en-US" dirty="0"/>
              <a:t>: Easy to interpret, can handle both numerical and categorical data.</a:t>
            </a:r>
          </a:p>
          <a:p>
            <a:pPr>
              <a:lnSpc>
                <a:spcPct val="150000"/>
              </a:lnSpc>
              <a:buFont typeface="Arial" panose="020B0604020202020204" pitchFamily="34" charset="0"/>
              <a:buChar char="•"/>
            </a:pPr>
            <a:r>
              <a:rPr lang="en-US" b="1" dirty="0"/>
              <a:t>Cons</a:t>
            </a:r>
            <a:r>
              <a:rPr lang="en-US" dirty="0"/>
              <a:t>: Prone to overfitting, sensitive to noisy data.</a:t>
            </a:r>
          </a:p>
          <a:p>
            <a:pPr>
              <a:lnSpc>
                <a:spcPct val="150000"/>
              </a:lnSpc>
              <a:buFont typeface="Arial" panose="020B0604020202020204" pitchFamily="34" charset="0"/>
              <a:buChar char="•"/>
            </a:pPr>
            <a:r>
              <a:rPr lang="en-US" b="1" dirty="0"/>
              <a:t>Application</a:t>
            </a:r>
            <a:r>
              <a:rPr lang="en-US" dirty="0"/>
              <a:t>: Classifies gestures based on decision rules derived from features.</a:t>
            </a:r>
          </a:p>
          <a:p>
            <a:pPr>
              <a:lnSpc>
                <a:spcPct val="150000"/>
              </a:lnSpc>
              <a:buFont typeface="Arial" panose="020B0604020202020204" pitchFamily="34" charset="0"/>
              <a:buChar char="•"/>
            </a:pPr>
            <a:r>
              <a:rPr lang="en-US" b="1" dirty="0"/>
              <a:t>How it helps</a:t>
            </a:r>
            <a:r>
              <a:rPr lang="en-US" dirty="0"/>
              <a:t>: Provides an interpretable model for gesture classification, allowing for straightforward adjustments and understanding of the decision-making process.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6364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Contribution</a:t>
            </a:r>
            <a:endParaRPr lang="en-US" sz="1400" b="0" i="0" u="none" strike="noStrike" cap="none">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Working on different types of algorithms week by week such as </a:t>
            </a:r>
          </a:p>
          <a:p>
            <a:pPr marL="285750" marR="0" lvl="0" indent="-285750" rtl="0">
              <a:lnSpc>
                <a:spcPct val="100000"/>
              </a:lnSpc>
              <a:spcBef>
                <a:spcPts val="0"/>
              </a:spcBef>
              <a:spcAft>
                <a:spcPts val="0"/>
              </a:spcAft>
              <a:buFont typeface="Wingdings" panose="05000000000000000000" pitchFamily="2" charset="2"/>
              <a:buChar char="Ø"/>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K-Nearest Neighbours Method</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Convolutional Neural Network</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Decision Trees</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Support Vector Machine</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lvl="3"/>
            <a:endParaRPr lang="en-IN" b="1" dirty="0">
              <a:latin typeface="Verdana"/>
              <a:ea typeface="Verdana"/>
            </a:endParaRPr>
          </a:p>
          <a:p>
            <a:pPr lvl="3"/>
            <a:endParaRPr lang="en-IN" b="1" dirty="0">
              <a:latin typeface="Verdana"/>
              <a:ea typeface="Verdana"/>
            </a:endParaRPr>
          </a:p>
          <a:p>
            <a:pPr lvl="3"/>
            <a:r>
              <a:rPr lang="en-IN" b="1" dirty="0">
                <a:latin typeface="Verdana"/>
                <a:ea typeface="Verdana"/>
              </a:rPr>
              <a:t>(1) </a:t>
            </a:r>
            <a:r>
              <a:rPr lang="en-IN" b="1" dirty="0" err="1">
                <a:latin typeface="Verdana"/>
                <a:ea typeface="Verdana"/>
              </a:rPr>
              <a:t>Kumpati</a:t>
            </a:r>
            <a:r>
              <a:rPr lang="en-IN" b="1" dirty="0">
                <a:latin typeface="Verdana"/>
                <a:ea typeface="Verdana"/>
              </a:rPr>
              <a:t> Rakesh</a:t>
            </a:r>
            <a:endParaRPr lang="en-IN" dirty="0"/>
          </a:p>
          <a:p>
            <a:pPr lvl="3"/>
            <a:endParaRPr lang="en-IN" dirty="0">
              <a:latin typeface="Verdana"/>
              <a:ea typeface="Verdana"/>
            </a:endParaRPr>
          </a:p>
          <a:p>
            <a:pPr marL="285750" lvl="1" indent="-285750">
              <a:buFont typeface="Arial" panose="020B0604020202020204" pitchFamily="34" charset="0"/>
              <a:buChar char="•"/>
            </a:pPr>
            <a:r>
              <a:rPr lang="en-IN" dirty="0">
                <a:latin typeface="Verdana"/>
                <a:ea typeface="Verdana"/>
              </a:rPr>
              <a:t>Helped in coding part</a:t>
            </a:r>
            <a:endParaRPr lang="en-IN" dirty="0">
              <a:latin typeface="Verdana" panose="020B0604030504040204" pitchFamily="34" charset="0"/>
              <a:ea typeface="Verdana" panose="020B0604030504040204" pitchFamily="34" charset="0"/>
            </a:endParaRPr>
          </a:p>
          <a:p>
            <a:pPr marL="285750" lvl="1" indent="-285750">
              <a:buFont typeface="Arial" panose="020B0604020202020204" pitchFamily="34" charset="0"/>
              <a:buChar char="•"/>
            </a:pPr>
            <a:r>
              <a:rPr lang="en-IN" dirty="0">
                <a:latin typeface="Verdana"/>
                <a:ea typeface="Verdana"/>
              </a:rPr>
              <a:t>Used python for the project</a:t>
            </a:r>
          </a:p>
          <a:p>
            <a:pPr lvl="3"/>
            <a:endParaRPr lang="en-IN" dirty="0">
              <a:latin typeface="Verdana"/>
              <a:ea typeface="Verdana"/>
            </a:endParaRPr>
          </a:p>
          <a:p>
            <a:pPr lvl="3"/>
            <a:r>
              <a:rPr lang="en-IN" b="1" dirty="0">
                <a:latin typeface="Verdana"/>
                <a:ea typeface="Verdana"/>
              </a:rPr>
              <a:t>(2) </a:t>
            </a:r>
            <a:r>
              <a:rPr lang="en-IN" b="1" dirty="0" err="1">
                <a:latin typeface="Verdana"/>
                <a:ea typeface="Verdana"/>
              </a:rPr>
              <a:t>Nunna</a:t>
            </a:r>
            <a:r>
              <a:rPr lang="en-IN" b="1" dirty="0">
                <a:latin typeface="Verdana"/>
                <a:ea typeface="Verdana"/>
              </a:rPr>
              <a:t> Karthikeyan</a:t>
            </a:r>
            <a:endParaRPr lang="en-IN" b="1" dirty="0"/>
          </a:p>
          <a:p>
            <a:pPr lvl="3"/>
            <a:endParaRPr lang="en-IN" b="1" dirty="0">
              <a:latin typeface="Verdana"/>
              <a:ea typeface="Verdana"/>
            </a:endParaRPr>
          </a:p>
          <a:p>
            <a:pPr marL="285750" lvl="1" indent="-285750">
              <a:buFont typeface="Arial" panose="020B0604020202020204" pitchFamily="34" charset="0"/>
              <a:buChar char="•"/>
            </a:pPr>
            <a:r>
              <a:rPr lang="en-IN" dirty="0">
                <a:latin typeface="Verdana"/>
                <a:ea typeface="Verdana"/>
              </a:rPr>
              <a:t>Found required datasets</a:t>
            </a:r>
            <a:endParaRPr lang="en-IN" dirty="0">
              <a:latin typeface="Verdana" panose="020B0604030504040204" pitchFamily="34" charset="0"/>
              <a:ea typeface="Verdana" panose="020B0604030504040204" pitchFamily="34" charset="0"/>
            </a:endParaRPr>
          </a:p>
          <a:p>
            <a:pPr marL="285750" lvl="1" indent="-285750">
              <a:buFont typeface="Arial" panose="020B0604020202020204" pitchFamily="34" charset="0"/>
              <a:buChar char="•"/>
            </a:pPr>
            <a:r>
              <a:rPr lang="en-IN" dirty="0">
                <a:latin typeface="Verdana"/>
                <a:ea typeface="Verdana"/>
              </a:rPr>
              <a:t>Helped in understanding ML algorithms</a:t>
            </a:r>
          </a:p>
          <a:p>
            <a:pPr lvl="3"/>
            <a:endParaRPr lang="en-IN" dirty="0">
              <a:latin typeface="Verdana" panose="020B0604030504040204" pitchFamily="34" charset="0"/>
              <a:ea typeface="Verdana" panose="020B0604030504040204" pitchFamily="34" charset="0"/>
            </a:endParaRPr>
          </a:p>
          <a:p>
            <a:pPr lvl="3"/>
            <a:r>
              <a:rPr lang="en-IN" b="1" dirty="0">
                <a:latin typeface="Verdana"/>
                <a:ea typeface="Verdana"/>
              </a:rPr>
              <a:t>(3) Sandhya </a:t>
            </a:r>
            <a:r>
              <a:rPr lang="en-IN" b="1" dirty="0" err="1">
                <a:latin typeface="Verdana"/>
                <a:ea typeface="Verdana"/>
              </a:rPr>
              <a:t>Kuram</a:t>
            </a:r>
            <a:endParaRPr lang="en-IN" b="1" dirty="0">
              <a:latin typeface="Verdana"/>
              <a:ea typeface="Verdana"/>
            </a:endParaRPr>
          </a:p>
          <a:p>
            <a:pPr lvl="3"/>
            <a:endParaRPr lang="en-IN" b="1" dirty="0">
              <a:latin typeface="Verdana"/>
              <a:ea typeface="Verdana"/>
            </a:endParaRPr>
          </a:p>
          <a:p>
            <a:pPr marL="285750" lvl="1" indent="-285750">
              <a:buFont typeface="Arial" panose="020B0604020202020204" pitchFamily="34" charset="0"/>
              <a:buChar char="•"/>
            </a:pPr>
            <a:r>
              <a:rPr lang="en-IN" dirty="0">
                <a:latin typeface="Verdana"/>
                <a:ea typeface="Verdana"/>
              </a:rPr>
              <a:t>Researched several </a:t>
            </a:r>
            <a:r>
              <a:rPr lang="en-IN" dirty="0" err="1">
                <a:latin typeface="Verdana"/>
                <a:ea typeface="Verdana"/>
              </a:rPr>
              <a:t>publictions</a:t>
            </a:r>
            <a:r>
              <a:rPr lang="en-IN" dirty="0">
                <a:latin typeface="Verdana"/>
                <a:ea typeface="Verdana"/>
              </a:rPr>
              <a:t> and articles.</a:t>
            </a:r>
          </a:p>
          <a:p>
            <a:pPr marL="285750" lvl="1" indent="-285750">
              <a:buFont typeface="Arial" panose="020B0604020202020204" pitchFamily="34" charset="0"/>
              <a:buChar char="•"/>
            </a:pPr>
            <a:r>
              <a:rPr lang="en-IN" dirty="0">
                <a:latin typeface="Verdana"/>
                <a:ea typeface="Verdana"/>
              </a:rPr>
              <a:t>Executing ML algorithms</a:t>
            </a:r>
          </a:p>
          <a:p>
            <a:pPr marL="285750" indent="-285750">
              <a:buFont typeface="Arial" panose="020B0604020202020204" pitchFamily="34" charset="0"/>
              <a:buChar char="•"/>
            </a:pPr>
            <a:endParaRPr lang="en-IN" dirty="0">
              <a:latin typeface="Verdana"/>
              <a:ea typeface="Verdana"/>
            </a:endParaRPr>
          </a:p>
          <a:p>
            <a:pPr lvl="3"/>
            <a:endParaRPr lang="en-IN" dirty="0">
              <a:ea typeface="Verdana" panose="020B0604030504040204" pitchFamily="34" charset="0"/>
            </a:endParaRP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endParaRPr lang="en-IN" b="1" dirty="0">
              <a:latin typeface="Verdana"/>
              <a:ea typeface="Verdana"/>
            </a:endParaRPr>
          </a:p>
          <a:p>
            <a:r>
              <a:rPr lang="en-IN" dirty="0">
                <a:ea typeface="Verdana"/>
              </a:rPr>
              <a:t>The utilization of these techniques not only streamlines the control process but also enhances the vehicles' ability to respond to dynamic environments, such as those encountered in search and rescue operations. The project demonstrates the feasibility of using hand gestures as a natural and efficient means of controlling UAVs and UGVs, with experimental results showing significant improvements in operational effectiveness.</a:t>
            </a:r>
            <a:endParaRPr lang="en-IN" dirty="0"/>
          </a:p>
          <a:p>
            <a:endParaRPr lang="en-IN" dirty="0">
              <a:ea typeface="Verdana"/>
            </a:endParaRPr>
          </a:p>
          <a:p>
            <a:r>
              <a:rPr lang="en-IN" dirty="0">
                <a:ea typeface="Verdana"/>
              </a:rPr>
              <a:t>In conclusion, the project successfully illustrates the potential of hand gesture recognition combined with machine learning techniques to revolutionize the control of unmanned vehicles. By employing sophisticated models like CNNs, alongside KNN and SVM, the system can achieve high accuracy in gesture interpretation, facilitating seamless human-robot interaction. This approach not only simplifies the control mechanisms but also enhances the operational capabilities of unmanned vehicles in various applications, particularly in critical scenarios where rapid and intuitive responses are essential. Future work may focus on refining these algorithms further and exploring additional gestures to expand the system's versatility and effectiveness in real-world applications.</a:t>
            </a:r>
            <a:endParaRPr lang="en-IN" b="1" dirty="0">
              <a:latin typeface="Verdana"/>
              <a:ea typeface="Verdana"/>
            </a:endParaRPr>
          </a:p>
          <a:p>
            <a:br>
              <a:rPr lang="en-US" dirty="0"/>
            </a:br>
            <a:endParaRPr lang="en-US" dirty="0"/>
          </a:p>
          <a:p>
            <a:pPr marL="0" marR="0" lvl="0" indent="0">
              <a:lnSpc>
                <a:spcPct val="100000"/>
              </a:lnSpc>
              <a:spcBef>
                <a:spcPts val="0"/>
              </a:spcBef>
              <a:spcAft>
                <a:spcPts val="0"/>
              </a:spcAft>
              <a:buNone/>
            </a:pPr>
            <a:endParaRPr lang="en-IN" sz="2000" dirty="0">
              <a:latin typeface="Verdana" panose="020B0604030504040204" pitchFamily="34" charset="0"/>
              <a:ea typeface="Verdana" panose="020B0604030504040204" pitchFamily="34" charset="0"/>
            </a:endParaRPr>
          </a:p>
          <a:p>
            <a:r>
              <a:rPr lang="en-IN" sz="2000" b="1" dirty="0">
                <a:latin typeface="Verdana"/>
                <a:ea typeface="Verdana"/>
              </a:rPr>
              <a:t>Future Work</a:t>
            </a:r>
          </a:p>
          <a:p>
            <a:pPr marR="0" lvl="0">
              <a:lnSpc>
                <a:spcPct val="100000"/>
              </a:lnSpc>
              <a:spcBef>
                <a:spcPts val="0"/>
              </a:spcBef>
              <a:spcAft>
                <a:spcPts val="0"/>
              </a:spcAft>
            </a:pPr>
            <a:endParaRPr lang="en-IN" b="1" dirty="0">
              <a:latin typeface="Verdana" panose="020B0604030504040204" pitchFamily="34" charset="0"/>
              <a:ea typeface="Verdana" panose="020B0604030504040204" pitchFamily="34" charset="0"/>
            </a:endParaRPr>
          </a:p>
          <a:p>
            <a:r>
              <a:rPr lang="en-IN" sz="2000" dirty="0">
                <a:latin typeface="Verdana"/>
                <a:ea typeface="Verdana"/>
              </a:rPr>
              <a:t>We trained some hand gesture datasets with the machine learning algorithms and compared them for  classification accuracy and in the future, we update the project by doing communication part with receiver from the transmitter hardware and software. We will choose a vehicle for receiving side and work with it.</a:t>
            </a:r>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Montserrat"/>
                <a:ea typeface="Montserrat"/>
                <a:cs typeface="Montserrat"/>
                <a:sym typeface="Montserrat"/>
              </a:rPr>
              <a:t>Project Group – Details</a:t>
            </a:r>
            <a:endParaRPr/>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lang="en-US" sz="1000" b="1">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905784" y="1270748"/>
            <a:ext cx="10609940" cy="1359330"/>
            <a:chOff x="905784" y="1270748"/>
            <a:chExt cx="10609940" cy="941509"/>
          </a:xfrm>
        </p:grpSpPr>
        <p:sp>
          <p:nvSpPr>
            <p:cNvPr id="4" name="Google Shape;120;p76">
              <a:extLst>
                <a:ext uri="{FF2B5EF4-FFF2-40B4-BE49-F238E27FC236}">
                  <a16:creationId xmlns:a16="http://schemas.microsoft.com/office/drawing/2014/main" id="{3AD7F3A5-9B93-6163-9D85-A08E588D2811}"/>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endParaRPr lang="en-US" sz="1600" b="0" i="0" u="none" strike="noStrike" cap="none" dirty="0">
                <a:solidFill>
                  <a:schemeClr val="lt1"/>
                </a:solidFill>
                <a:latin typeface="Verdana"/>
                <a:ea typeface="Verdana"/>
              </a:endParaRPr>
            </a:p>
          </p:txBody>
        </p:sp>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AI/ML</a:t>
              </a:r>
              <a:endParaRPr sz="900" b="0" i="0" u="none" strike="noStrike" cap="none">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solidFill>
                    <a:schemeClr val="lt1"/>
                  </a:solidFill>
                  <a:latin typeface="Verdana"/>
                  <a:ea typeface="Verdana"/>
                </a:rPr>
                <a:t>BU21EECE0100506</a:t>
              </a:r>
              <a:endParaRPr lang="en-US" b="0" i="0" u="none" strike="noStrike" cap="none">
                <a:solidFill>
                  <a:schemeClr val="lt1"/>
                </a:solidFill>
                <a:latin typeface="Verdana"/>
                <a:ea typeface="Verdana"/>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800" dirty="0" err="1">
                  <a:solidFill>
                    <a:schemeClr val="lt1"/>
                  </a:solidFill>
                  <a:latin typeface="Verdana"/>
                  <a:ea typeface="Verdana"/>
                </a:rPr>
                <a:t>Kumpati</a:t>
              </a:r>
              <a:r>
                <a:rPr lang="en-US" sz="1800" dirty="0">
                  <a:solidFill>
                    <a:schemeClr val="lt1"/>
                  </a:solidFill>
                  <a:latin typeface="Verdana"/>
                  <a:ea typeface="Verdana"/>
                </a:rPr>
                <a:t> Rakesh</a:t>
              </a:r>
              <a:endParaRPr lang="en-US" sz="1800" b="0" i="0" u="none" strike="noStrike" cap="none" dirty="0">
                <a:solidFill>
                  <a:schemeClr val="lt1"/>
                </a:solidFill>
                <a:latin typeface="Verdana"/>
                <a:ea typeface="Verdana"/>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905784" y="2907756"/>
            <a:ext cx="10609940" cy="1645389"/>
            <a:chOff x="905784" y="1270748"/>
            <a:chExt cx="10609940" cy="941509"/>
          </a:xfrm>
        </p:grpSpPr>
        <p:sp>
          <p:nvSpPr>
            <p:cNvPr id="18" name="Google Shape;120;p76">
              <a:extLst>
                <a:ext uri="{FF2B5EF4-FFF2-40B4-BE49-F238E27FC236}">
                  <a16:creationId xmlns:a16="http://schemas.microsoft.com/office/drawing/2014/main" id="{6CA962F3-D447-C626-9C8B-C981ADBCA2B9}"/>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AI/ML</a:t>
              </a:r>
              <a:endParaRPr sz="900" b="0" i="0" u="none" strike="noStrike" cap="none">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n-US" dirty="0">
                  <a:solidFill>
                    <a:schemeClr val="lt1"/>
                  </a:solidFill>
                  <a:latin typeface="Verdana"/>
                  <a:ea typeface="Verdana"/>
                </a:rPr>
                <a:t>BU21EECE0100165</a:t>
              </a:r>
              <a:endParaRPr lang="en-US" b="0" i="0" u="none" strike="noStrike" cap="none" dirty="0">
                <a:solidFill>
                  <a:schemeClr val="lt1"/>
                </a:solidFill>
                <a:latin typeface="Verdana"/>
                <a:ea typeface="Verdana"/>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800">
                  <a:solidFill>
                    <a:schemeClr val="lt1"/>
                  </a:solidFill>
                  <a:latin typeface="Verdana"/>
                  <a:ea typeface="Verdana"/>
                  <a:sym typeface="Verdana"/>
                </a:rPr>
                <a:t>Sandhya Kuram</a:t>
              </a:r>
              <a:endParaRPr lang="en-US" sz="1800" b="0" i="0" u="none" strike="noStrike" cap="none">
                <a:solidFill>
                  <a:schemeClr val="lt1"/>
                </a:solidFill>
                <a:latin typeface="Verdana"/>
                <a:ea typeface="Verdana"/>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905784" y="4856268"/>
            <a:ext cx="10609940" cy="1706461"/>
            <a:chOff x="905784" y="1270748"/>
            <a:chExt cx="10609940" cy="941509"/>
          </a:xfrm>
        </p:grpSpPr>
        <p:sp>
          <p:nvSpPr>
            <p:cNvPr id="23" name="Google Shape;120;p76">
              <a:extLst>
                <a:ext uri="{FF2B5EF4-FFF2-40B4-BE49-F238E27FC236}">
                  <a16:creationId xmlns:a16="http://schemas.microsoft.com/office/drawing/2014/main" id="{71E47BAB-A39F-C1CD-E15C-652105F1F1DE}"/>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n-US" dirty="0">
                  <a:solidFill>
                    <a:schemeClr val="lt1"/>
                  </a:solidFill>
                  <a:latin typeface="Verdana"/>
                  <a:ea typeface="Verdana"/>
                </a:rPr>
                <a:t>BU21EECE0100478</a:t>
              </a: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800">
                  <a:solidFill>
                    <a:schemeClr val="lt1"/>
                  </a:solidFill>
                  <a:latin typeface="Verdana"/>
                  <a:ea typeface="Verdana"/>
                </a:rPr>
                <a:t>Nunna Karthikeyan</a:t>
              </a:r>
              <a:endParaRPr lang="en-US" sz="1800" b="0" i="0" u="none" strike="noStrike" cap="none">
                <a:solidFill>
                  <a:schemeClr val="lt1"/>
                </a:solidFill>
                <a:latin typeface="Verdana"/>
                <a:ea typeface="Verdana"/>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5" name="Picture 4">
            <a:extLst>
              <a:ext uri="{FF2B5EF4-FFF2-40B4-BE49-F238E27FC236}">
                <a16:creationId xmlns:a16="http://schemas.microsoft.com/office/drawing/2014/main" id="{73457BDB-9860-0ED4-9E62-F352608F65EA}"/>
              </a:ext>
            </a:extLst>
          </p:cNvPr>
          <p:cNvPicPr>
            <a:picLocks noChangeAspect="1"/>
          </p:cNvPicPr>
          <p:nvPr/>
        </p:nvPicPr>
        <p:blipFill>
          <a:blip r:embed="rId5"/>
          <a:stretch>
            <a:fillRect/>
          </a:stretch>
        </p:blipFill>
        <p:spPr>
          <a:xfrm>
            <a:off x="838986" y="1280175"/>
            <a:ext cx="1338606" cy="1425318"/>
          </a:xfrm>
          <a:prstGeom prst="rect">
            <a:avLst/>
          </a:prstGeom>
        </p:spPr>
      </p:pic>
      <p:pic>
        <p:nvPicPr>
          <p:cNvPr id="27" name="Picture 26">
            <a:extLst>
              <a:ext uri="{FF2B5EF4-FFF2-40B4-BE49-F238E27FC236}">
                <a16:creationId xmlns:a16="http://schemas.microsoft.com/office/drawing/2014/main" id="{BDD0C61E-F88B-29AE-57F9-EA5BCF2E351F}"/>
              </a:ext>
            </a:extLst>
          </p:cNvPr>
          <p:cNvPicPr>
            <a:picLocks noChangeAspect="1"/>
          </p:cNvPicPr>
          <p:nvPr/>
        </p:nvPicPr>
        <p:blipFill>
          <a:blip r:embed="rId6"/>
          <a:stretch>
            <a:fillRect/>
          </a:stretch>
        </p:blipFill>
        <p:spPr>
          <a:xfrm>
            <a:off x="838986" y="2907755"/>
            <a:ext cx="1338606" cy="1645389"/>
          </a:xfrm>
          <a:prstGeom prst="rect">
            <a:avLst/>
          </a:prstGeom>
        </p:spPr>
      </p:pic>
      <p:pic>
        <p:nvPicPr>
          <p:cNvPr id="29" name="Picture 28">
            <a:extLst>
              <a:ext uri="{FF2B5EF4-FFF2-40B4-BE49-F238E27FC236}">
                <a16:creationId xmlns:a16="http://schemas.microsoft.com/office/drawing/2014/main" id="{3B1B3BD5-729E-E87E-4F7E-30508FAE760B}"/>
              </a:ext>
            </a:extLst>
          </p:cNvPr>
          <p:cNvPicPr>
            <a:picLocks noChangeAspect="1"/>
          </p:cNvPicPr>
          <p:nvPr/>
        </p:nvPicPr>
        <p:blipFill>
          <a:blip r:embed="rId7"/>
          <a:stretch>
            <a:fillRect/>
          </a:stretch>
        </p:blipFill>
        <p:spPr>
          <a:xfrm>
            <a:off x="820121" y="4830820"/>
            <a:ext cx="1311441" cy="17689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Montserrat"/>
                <a:ea typeface="Montserrat"/>
                <a:cs typeface="Montserrat"/>
                <a:sym typeface="Montserrat"/>
              </a:rPr>
              <a:t>Objective and Goals</a:t>
            </a:r>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Objective </a:t>
            </a:r>
            <a:endParaRPr sz="1000" b="1" i="0" u="none" strike="noStrike" cap="none">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719939" y="4090939"/>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Goals</a:t>
            </a:r>
            <a:endParaRPr sz="1000" b="1" i="0" u="none" strike="noStrike" cap="none">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876972" y="1129816"/>
            <a:ext cx="10089421" cy="3016210"/>
          </a:xfrm>
          <a:prstGeom prst="rect">
            <a:avLst/>
          </a:prstGeom>
          <a:noFill/>
        </p:spPr>
        <p:txBody>
          <a:bodyPr wrap="square" lIns="91440" tIns="45720" rIns="91440" bIns="45720" rtlCol="0" anchor="t">
            <a:spAutoFit/>
          </a:bodyPr>
          <a:lstStyle/>
          <a:p>
            <a:r>
              <a:rPr lang="en-IN" sz="1600" dirty="0">
                <a:ea typeface="Verdana"/>
              </a:rPr>
              <a:t>The objective of developing hand gesture-driven unmanned vehicles using machine learning techniques is to create an intuitive and efficient control interface that enhances human-robot interaction. By leveraging hand gesture recognition, these systems aim to facilitate seamless communication between users and unmanned aerial vehicles (UAVs) or unmanned ground vehicles (UGVs), allowing operators to issue commands through natural hand movements rather than traditional input devices like joysticks or keyboards. This approach not only simplifies the control process but also improves operational effectiveness in dynamic environments, such as search and rescue operations, where quick and accurate responses are critical. Advanced machine learning models, particularly deep learning algorithms, are employed to interpret hand gesture data in real-time, translating user intentions into precise vehicle </a:t>
            </a:r>
            <a:r>
              <a:rPr lang="en-IN" sz="1600" dirty="0" err="1">
                <a:ea typeface="Verdana"/>
              </a:rPr>
              <a:t>manoeuvers</a:t>
            </a:r>
            <a:r>
              <a:rPr lang="en-IN" sz="1600" dirty="0">
                <a:ea typeface="Verdana"/>
              </a:rPr>
              <a:t>. This optimization enhances the performance and responsiveness of autonomous systems across various applications, making them more accessible and user-friendly.</a:t>
            </a:r>
            <a:endParaRPr lang="en-IN" sz="1600" dirty="0"/>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876397" y="4522436"/>
            <a:ext cx="9943179" cy="1631216"/>
          </a:xfrm>
          <a:prstGeom prst="rect">
            <a:avLst/>
          </a:prstGeom>
          <a:noFill/>
        </p:spPr>
        <p:txBody>
          <a:bodyPr wrap="square" lIns="91440" tIns="45720" rIns="91440" bIns="45720" rtlCol="0" anchor="t">
            <a:spAutoFit/>
          </a:bodyPr>
          <a:lstStyle/>
          <a:p>
            <a:r>
              <a:rPr lang="en-IN" sz="1800">
                <a:latin typeface="Verdana"/>
                <a:ea typeface="Verdana"/>
              </a:rPr>
              <a:t>Main Goals </a:t>
            </a:r>
          </a:p>
          <a:p>
            <a:endParaRPr lang="en-IN">
              <a:latin typeface="Verdana"/>
              <a:ea typeface="Verdana"/>
            </a:endParaRPr>
          </a:p>
          <a:p>
            <a:pPr marL="285750" indent="-285750">
              <a:buFont typeface="Arial" panose="020B0604020202020204" pitchFamily="34" charset="0"/>
              <a:buChar char="•"/>
            </a:pPr>
            <a:r>
              <a:rPr lang="en-IN" sz="1800">
                <a:ea typeface="Verdana"/>
              </a:rPr>
              <a:t>Real-Time Gesture Recognition</a:t>
            </a:r>
            <a:endParaRPr lang="en-IN" sz="1800">
              <a:latin typeface="Verdana"/>
              <a:ea typeface="Verdana"/>
            </a:endParaRPr>
          </a:p>
          <a:p>
            <a:pPr marL="285750" indent="-285750">
              <a:buFont typeface="Arial" panose="020B0604020202020204" pitchFamily="34" charset="0"/>
              <a:buChar char="•"/>
            </a:pPr>
            <a:r>
              <a:rPr lang="en-IN" sz="1800">
                <a:ea typeface="Verdana"/>
              </a:rPr>
              <a:t>Enhanced Control Interface</a:t>
            </a:r>
          </a:p>
          <a:p>
            <a:pPr marL="285750" indent="-285750">
              <a:buFont typeface="Arial" panose="020B0604020202020204" pitchFamily="34" charset="0"/>
              <a:buChar char="•"/>
            </a:pPr>
            <a:r>
              <a:rPr lang="en-IN" sz="1800">
                <a:ea typeface="Verdana"/>
              </a:rPr>
              <a:t>Operational Efficiency</a:t>
            </a:r>
          </a:p>
          <a:p>
            <a:endParaRPr lang="en-IN">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Montserrat"/>
                <a:ea typeface="Montserrat"/>
                <a:cs typeface="Montserrat"/>
                <a:sym typeface="Montserrat"/>
              </a:rPr>
              <a:t>Project Plan</a:t>
            </a:r>
            <a:endParaRPr/>
          </a:p>
        </p:txBody>
      </p:sp>
      <p:sp>
        <p:nvSpPr>
          <p:cNvPr id="12" name="TextBox 11">
            <a:extLst>
              <a:ext uri="{FF2B5EF4-FFF2-40B4-BE49-F238E27FC236}">
                <a16:creationId xmlns:a16="http://schemas.microsoft.com/office/drawing/2014/main" id="{5FE47288-2C97-21B3-F45E-ACDB9990EFEA}"/>
              </a:ext>
            </a:extLst>
          </p:cNvPr>
          <p:cNvSpPr txBox="1"/>
          <p:nvPr/>
        </p:nvSpPr>
        <p:spPr>
          <a:xfrm>
            <a:off x="379430" y="920099"/>
            <a:ext cx="7237428" cy="338554"/>
          </a:xfrm>
          <a:prstGeom prst="rect">
            <a:avLst/>
          </a:prstGeom>
          <a:noFill/>
        </p:spPr>
        <p:txBody>
          <a:bodyPr wrap="square">
            <a:spAutoFit/>
          </a:bodyPr>
          <a:lstStyle/>
          <a:p>
            <a:r>
              <a:rPr lang="en-IN" sz="1600" b="1" dirty="0"/>
              <a:t>Current Semester: Learning Algorithms </a:t>
            </a:r>
          </a:p>
        </p:txBody>
      </p:sp>
      <p:graphicFrame>
        <p:nvGraphicFramePr>
          <p:cNvPr id="14" name="Table 13">
            <a:extLst>
              <a:ext uri="{FF2B5EF4-FFF2-40B4-BE49-F238E27FC236}">
                <a16:creationId xmlns:a16="http://schemas.microsoft.com/office/drawing/2014/main" id="{AF3471E7-6691-7D49-A344-2AD166D04894}"/>
              </a:ext>
            </a:extLst>
          </p:cNvPr>
          <p:cNvGraphicFramePr>
            <a:graphicFrameLocks noGrp="1"/>
          </p:cNvGraphicFramePr>
          <p:nvPr>
            <p:extLst>
              <p:ext uri="{D42A27DB-BD31-4B8C-83A1-F6EECF244321}">
                <p14:modId xmlns:p14="http://schemas.microsoft.com/office/powerpoint/2010/main" val="938663644"/>
              </p:ext>
            </p:extLst>
          </p:nvPr>
        </p:nvGraphicFramePr>
        <p:xfrm>
          <a:off x="379430" y="1307220"/>
          <a:ext cx="11477291" cy="2206844"/>
        </p:xfrm>
        <a:graphic>
          <a:graphicData uri="http://schemas.openxmlformats.org/drawingml/2006/table">
            <a:tbl>
              <a:tblPr firstRow="1" bandRow="1">
                <a:tableStyleId>{487C13AC-C4EB-4B75-A16E-F28B5C2F6171}</a:tableStyleId>
              </a:tblPr>
              <a:tblGrid>
                <a:gridCol w="3738245">
                  <a:extLst>
                    <a:ext uri="{9D8B030D-6E8A-4147-A177-3AD203B41FA5}">
                      <a16:colId xmlns:a16="http://schemas.microsoft.com/office/drawing/2014/main" val="2439567106"/>
                    </a:ext>
                  </a:extLst>
                </a:gridCol>
                <a:gridCol w="2579682">
                  <a:extLst>
                    <a:ext uri="{9D8B030D-6E8A-4147-A177-3AD203B41FA5}">
                      <a16:colId xmlns:a16="http://schemas.microsoft.com/office/drawing/2014/main" val="603038143"/>
                    </a:ext>
                  </a:extLst>
                </a:gridCol>
                <a:gridCol w="2579682">
                  <a:extLst>
                    <a:ext uri="{9D8B030D-6E8A-4147-A177-3AD203B41FA5}">
                      <a16:colId xmlns:a16="http://schemas.microsoft.com/office/drawing/2014/main" val="1233831168"/>
                    </a:ext>
                  </a:extLst>
                </a:gridCol>
                <a:gridCol w="2579682">
                  <a:extLst>
                    <a:ext uri="{9D8B030D-6E8A-4147-A177-3AD203B41FA5}">
                      <a16:colId xmlns:a16="http://schemas.microsoft.com/office/drawing/2014/main" val="1608544474"/>
                    </a:ext>
                  </a:extLst>
                </a:gridCol>
              </a:tblGrid>
              <a:tr h="275788">
                <a:tc>
                  <a:txBody>
                    <a:bodyPr/>
                    <a:lstStyle/>
                    <a:p>
                      <a:r>
                        <a:rPr lang="en-IN" b="1" dirty="0"/>
                        <a:t>Task</a:t>
                      </a:r>
                      <a:endParaRPr lang="en-IN" dirty="0"/>
                    </a:p>
                  </a:txBody>
                  <a:tcPr anchor="ctr"/>
                </a:tc>
                <a:tc>
                  <a:txBody>
                    <a:bodyPr/>
                    <a:lstStyle/>
                    <a:p>
                      <a:r>
                        <a:rPr lang="en-IN" b="1"/>
                        <a:t>Duration</a:t>
                      </a:r>
                      <a:endParaRPr lang="en-IN"/>
                    </a:p>
                  </a:txBody>
                  <a:tcPr anchor="ctr"/>
                </a:tc>
                <a:tc>
                  <a:txBody>
                    <a:bodyPr/>
                    <a:lstStyle/>
                    <a:p>
                      <a:r>
                        <a:rPr lang="en-IN" b="1"/>
                        <a:t>Start Date</a:t>
                      </a:r>
                      <a:endParaRPr lang="en-IN"/>
                    </a:p>
                  </a:txBody>
                  <a:tcPr anchor="ctr"/>
                </a:tc>
                <a:tc>
                  <a:txBody>
                    <a:bodyPr/>
                    <a:lstStyle/>
                    <a:p>
                      <a:r>
                        <a:rPr lang="en-IN" b="1"/>
                        <a:t>End Date</a:t>
                      </a:r>
                      <a:endParaRPr lang="en-IN"/>
                    </a:p>
                  </a:txBody>
                  <a:tcPr anchor="ctr"/>
                </a:tc>
                <a:extLst>
                  <a:ext uri="{0D108BD9-81ED-4DB2-BD59-A6C34878D82A}">
                    <a16:rowId xmlns:a16="http://schemas.microsoft.com/office/drawing/2014/main" val="1158550113"/>
                  </a:ext>
                </a:extLst>
              </a:tr>
              <a:tr h="384275">
                <a:tc>
                  <a:txBody>
                    <a:bodyPr/>
                    <a:lstStyle/>
                    <a:p>
                      <a:r>
                        <a:rPr lang="en-US"/>
                        <a:t>Learn machine learning algorithms for gesture data</a:t>
                      </a:r>
                    </a:p>
                  </a:txBody>
                  <a:tcPr anchor="ctr"/>
                </a:tc>
                <a:tc>
                  <a:txBody>
                    <a:bodyPr/>
                    <a:lstStyle/>
                    <a:p>
                      <a:r>
                        <a:rPr lang="en-IN"/>
                        <a:t>4 weeks</a:t>
                      </a:r>
                    </a:p>
                  </a:txBody>
                  <a:tcPr anchor="ctr"/>
                </a:tc>
                <a:tc>
                  <a:txBody>
                    <a:bodyPr/>
                    <a:lstStyle/>
                    <a:p>
                      <a:r>
                        <a:rPr lang="en-IN"/>
                        <a:t>Week 1</a:t>
                      </a:r>
                    </a:p>
                  </a:txBody>
                  <a:tcPr anchor="ctr"/>
                </a:tc>
                <a:tc>
                  <a:txBody>
                    <a:bodyPr/>
                    <a:lstStyle/>
                    <a:p>
                      <a:r>
                        <a:rPr lang="en-IN"/>
                        <a:t>Week 4</a:t>
                      </a:r>
                    </a:p>
                  </a:txBody>
                  <a:tcPr anchor="ctr"/>
                </a:tc>
                <a:extLst>
                  <a:ext uri="{0D108BD9-81ED-4DB2-BD59-A6C34878D82A}">
                    <a16:rowId xmlns:a16="http://schemas.microsoft.com/office/drawing/2014/main" val="2925414131"/>
                  </a:ext>
                </a:extLst>
              </a:tr>
              <a:tr h="384590">
                <a:tc>
                  <a:txBody>
                    <a:bodyPr/>
                    <a:lstStyle/>
                    <a:p>
                      <a:r>
                        <a:rPr lang="en-US"/>
                        <a:t>Implement algorithms on hand gesture datasets</a:t>
                      </a:r>
                    </a:p>
                  </a:txBody>
                  <a:tcPr anchor="ctr"/>
                </a:tc>
                <a:tc>
                  <a:txBody>
                    <a:bodyPr/>
                    <a:lstStyle/>
                    <a:p>
                      <a:r>
                        <a:rPr lang="en-IN"/>
                        <a:t>4 weeks</a:t>
                      </a:r>
                    </a:p>
                  </a:txBody>
                  <a:tcPr anchor="ctr"/>
                </a:tc>
                <a:tc>
                  <a:txBody>
                    <a:bodyPr/>
                    <a:lstStyle/>
                    <a:p>
                      <a:r>
                        <a:rPr lang="en-IN"/>
                        <a:t>Week 5</a:t>
                      </a:r>
                    </a:p>
                  </a:txBody>
                  <a:tcPr anchor="ctr"/>
                </a:tc>
                <a:tc>
                  <a:txBody>
                    <a:bodyPr/>
                    <a:lstStyle/>
                    <a:p>
                      <a:r>
                        <a:rPr lang="en-IN"/>
                        <a:t>Week 8</a:t>
                      </a:r>
                    </a:p>
                  </a:txBody>
                  <a:tcPr anchor="ctr"/>
                </a:tc>
                <a:extLst>
                  <a:ext uri="{0D108BD9-81ED-4DB2-BD59-A6C34878D82A}">
                    <a16:rowId xmlns:a16="http://schemas.microsoft.com/office/drawing/2014/main" val="1555826496"/>
                  </a:ext>
                </a:extLst>
              </a:tr>
              <a:tr h="347564">
                <a:tc>
                  <a:txBody>
                    <a:bodyPr/>
                    <a:lstStyle/>
                    <a:p>
                      <a:r>
                        <a:rPr lang="en-IN"/>
                        <a:t>Compare algorithm accuracy in classification</a:t>
                      </a:r>
                    </a:p>
                  </a:txBody>
                  <a:tcPr anchor="ctr"/>
                </a:tc>
                <a:tc>
                  <a:txBody>
                    <a:bodyPr/>
                    <a:lstStyle/>
                    <a:p>
                      <a:r>
                        <a:rPr lang="en-IN"/>
                        <a:t>2 weeks</a:t>
                      </a:r>
                    </a:p>
                  </a:txBody>
                  <a:tcPr anchor="ctr"/>
                </a:tc>
                <a:tc>
                  <a:txBody>
                    <a:bodyPr/>
                    <a:lstStyle/>
                    <a:p>
                      <a:r>
                        <a:rPr lang="en-IN"/>
                        <a:t>Week 9</a:t>
                      </a:r>
                    </a:p>
                  </a:txBody>
                  <a:tcPr anchor="ctr"/>
                </a:tc>
                <a:tc>
                  <a:txBody>
                    <a:bodyPr/>
                    <a:lstStyle/>
                    <a:p>
                      <a:r>
                        <a:rPr lang="en-IN"/>
                        <a:t>Week 10</a:t>
                      </a:r>
                    </a:p>
                  </a:txBody>
                  <a:tcPr anchor="ctr"/>
                </a:tc>
                <a:extLst>
                  <a:ext uri="{0D108BD9-81ED-4DB2-BD59-A6C34878D82A}">
                    <a16:rowId xmlns:a16="http://schemas.microsoft.com/office/drawing/2014/main" val="3221569548"/>
                  </a:ext>
                </a:extLst>
              </a:tr>
              <a:tr h="468839">
                <a:tc>
                  <a:txBody>
                    <a:bodyPr/>
                    <a:lstStyle/>
                    <a:p>
                      <a:r>
                        <a:rPr lang="en-US" dirty="0"/>
                        <a:t>Added more algorithms and changed datasets </a:t>
                      </a:r>
                    </a:p>
                  </a:txBody>
                  <a:tcPr anchor="ctr"/>
                </a:tc>
                <a:tc>
                  <a:txBody>
                    <a:bodyPr/>
                    <a:lstStyle/>
                    <a:p>
                      <a:r>
                        <a:rPr lang="en-IN" dirty="0"/>
                        <a:t>4 weeks</a:t>
                      </a:r>
                    </a:p>
                  </a:txBody>
                  <a:tcPr anchor="ctr"/>
                </a:tc>
                <a:tc>
                  <a:txBody>
                    <a:bodyPr/>
                    <a:lstStyle/>
                    <a:p>
                      <a:r>
                        <a:rPr lang="en-IN" dirty="0"/>
                        <a:t>Week 11</a:t>
                      </a:r>
                    </a:p>
                  </a:txBody>
                  <a:tcPr anchor="ctr"/>
                </a:tc>
                <a:tc>
                  <a:txBody>
                    <a:bodyPr/>
                    <a:lstStyle/>
                    <a:p>
                      <a:r>
                        <a:rPr lang="en-US" dirty="0"/>
                        <a:t>Week 14</a:t>
                      </a:r>
                      <a:endParaRPr lang="en-IN" dirty="0"/>
                    </a:p>
                  </a:txBody>
                  <a:tcPr anchor="ctr"/>
                </a:tc>
                <a:extLst>
                  <a:ext uri="{0D108BD9-81ED-4DB2-BD59-A6C34878D82A}">
                    <a16:rowId xmlns:a16="http://schemas.microsoft.com/office/drawing/2014/main" val="2225351942"/>
                  </a:ext>
                </a:extLst>
              </a:tr>
            </a:tbl>
          </a:graphicData>
        </a:graphic>
      </p:graphicFrame>
      <p:sp>
        <p:nvSpPr>
          <p:cNvPr id="16" name="TextBox 15">
            <a:extLst>
              <a:ext uri="{FF2B5EF4-FFF2-40B4-BE49-F238E27FC236}">
                <a16:creationId xmlns:a16="http://schemas.microsoft.com/office/drawing/2014/main" id="{D6A51D7F-25A1-ECEB-5E36-924FBD6D95B7}"/>
              </a:ext>
            </a:extLst>
          </p:cNvPr>
          <p:cNvSpPr txBox="1"/>
          <p:nvPr/>
        </p:nvSpPr>
        <p:spPr>
          <a:xfrm>
            <a:off x="379430" y="3641273"/>
            <a:ext cx="6094428" cy="307777"/>
          </a:xfrm>
          <a:prstGeom prst="rect">
            <a:avLst/>
          </a:prstGeom>
          <a:noFill/>
        </p:spPr>
        <p:txBody>
          <a:bodyPr wrap="square">
            <a:spAutoFit/>
          </a:bodyPr>
          <a:lstStyle/>
          <a:p>
            <a:r>
              <a:rPr lang="en-US" b="1" dirty="0"/>
              <a:t>Next Semester: Functional Prototype &amp; Vehicle Integration</a:t>
            </a:r>
            <a:endParaRPr lang="en-IN" b="1" dirty="0"/>
          </a:p>
        </p:txBody>
      </p:sp>
      <p:graphicFrame>
        <p:nvGraphicFramePr>
          <p:cNvPr id="21" name="Table 20">
            <a:extLst>
              <a:ext uri="{FF2B5EF4-FFF2-40B4-BE49-F238E27FC236}">
                <a16:creationId xmlns:a16="http://schemas.microsoft.com/office/drawing/2014/main" id="{7DC76C85-CFD0-97FD-D9A7-28D72FC51BCD}"/>
              </a:ext>
            </a:extLst>
          </p:cNvPr>
          <p:cNvGraphicFramePr>
            <a:graphicFrameLocks noGrp="1"/>
          </p:cNvGraphicFramePr>
          <p:nvPr>
            <p:extLst>
              <p:ext uri="{D42A27DB-BD31-4B8C-83A1-F6EECF244321}">
                <p14:modId xmlns:p14="http://schemas.microsoft.com/office/powerpoint/2010/main" val="2817704968"/>
              </p:ext>
            </p:extLst>
          </p:nvPr>
        </p:nvGraphicFramePr>
        <p:xfrm>
          <a:off x="480766" y="3949049"/>
          <a:ext cx="11227324" cy="2849329"/>
        </p:xfrm>
        <a:graphic>
          <a:graphicData uri="http://schemas.openxmlformats.org/drawingml/2006/table">
            <a:tbl>
              <a:tblPr firstRow="1" bandRow="1">
                <a:tableStyleId>{487C13AC-C4EB-4B75-A16E-F28B5C2F6171}</a:tableStyleId>
              </a:tblPr>
              <a:tblGrid>
                <a:gridCol w="2806831">
                  <a:extLst>
                    <a:ext uri="{9D8B030D-6E8A-4147-A177-3AD203B41FA5}">
                      <a16:colId xmlns:a16="http://schemas.microsoft.com/office/drawing/2014/main" val="2891561280"/>
                    </a:ext>
                  </a:extLst>
                </a:gridCol>
                <a:gridCol w="2806831">
                  <a:extLst>
                    <a:ext uri="{9D8B030D-6E8A-4147-A177-3AD203B41FA5}">
                      <a16:colId xmlns:a16="http://schemas.microsoft.com/office/drawing/2014/main" val="3756686982"/>
                    </a:ext>
                  </a:extLst>
                </a:gridCol>
                <a:gridCol w="2806831">
                  <a:extLst>
                    <a:ext uri="{9D8B030D-6E8A-4147-A177-3AD203B41FA5}">
                      <a16:colId xmlns:a16="http://schemas.microsoft.com/office/drawing/2014/main" val="2058739010"/>
                    </a:ext>
                  </a:extLst>
                </a:gridCol>
                <a:gridCol w="2806831">
                  <a:extLst>
                    <a:ext uri="{9D8B030D-6E8A-4147-A177-3AD203B41FA5}">
                      <a16:colId xmlns:a16="http://schemas.microsoft.com/office/drawing/2014/main" val="3618141293"/>
                    </a:ext>
                  </a:extLst>
                </a:gridCol>
              </a:tblGrid>
              <a:tr h="374518">
                <a:tc>
                  <a:txBody>
                    <a:bodyPr/>
                    <a:lstStyle/>
                    <a:p>
                      <a:r>
                        <a:rPr lang="en-IN" b="1" dirty="0"/>
                        <a:t>Task</a:t>
                      </a:r>
                      <a:endParaRPr lang="en-IN" dirty="0"/>
                    </a:p>
                  </a:txBody>
                  <a:tcPr anchor="ctr"/>
                </a:tc>
                <a:tc>
                  <a:txBody>
                    <a:bodyPr/>
                    <a:lstStyle/>
                    <a:p>
                      <a:r>
                        <a:rPr lang="en-IN" b="1"/>
                        <a:t>Duration</a:t>
                      </a:r>
                      <a:endParaRPr lang="en-IN"/>
                    </a:p>
                  </a:txBody>
                  <a:tcPr anchor="ctr"/>
                </a:tc>
                <a:tc>
                  <a:txBody>
                    <a:bodyPr/>
                    <a:lstStyle/>
                    <a:p>
                      <a:r>
                        <a:rPr lang="en-IN" b="1"/>
                        <a:t>Start Date</a:t>
                      </a:r>
                      <a:endParaRPr lang="en-IN"/>
                    </a:p>
                  </a:txBody>
                  <a:tcPr anchor="ctr"/>
                </a:tc>
                <a:tc>
                  <a:txBody>
                    <a:bodyPr/>
                    <a:lstStyle/>
                    <a:p>
                      <a:r>
                        <a:rPr lang="en-IN" b="1"/>
                        <a:t>End Date</a:t>
                      </a:r>
                      <a:endParaRPr lang="en-IN"/>
                    </a:p>
                  </a:txBody>
                  <a:tcPr anchor="ctr"/>
                </a:tc>
                <a:extLst>
                  <a:ext uri="{0D108BD9-81ED-4DB2-BD59-A6C34878D82A}">
                    <a16:rowId xmlns:a16="http://schemas.microsoft.com/office/drawing/2014/main" val="461126655"/>
                  </a:ext>
                </a:extLst>
              </a:tr>
              <a:tr h="479497">
                <a:tc>
                  <a:txBody>
                    <a:bodyPr/>
                    <a:lstStyle/>
                    <a:p>
                      <a:r>
                        <a:rPr lang="en-US"/>
                        <a:t>Select a vehicle for the project</a:t>
                      </a:r>
                    </a:p>
                  </a:txBody>
                  <a:tcPr anchor="ctr"/>
                </a:tc>
                <a:tc>
                  <a:txBody>
                    <a:bodyPr/>
                    <a:lstStyle/>
                    <a:p>
                      <a:r>
                        <a:rPr lang="en-IN"/>
                        <a:t>2 weeks</a:t>
                      </a:r>
                    </a:p>
                  </a:txBody>
                  <a:tcPr anchor="ctr"/>
                </a:tc>
                <a:tc>
                  <a:txBody>
                    <a:bodyPr/>
                    <a:lstStyle/>
                    <a:p>
                      <a:r>
                        <a:rPr lang="en-IN"/>
                        <a:t>Week 1</a:t>
                      </a:r>
                    </a:p>
                  </a:txBody>
                  <a:tcPr anchor="ctr"/>
                </a:tc>
                <a:tc>
                  <a:txBody>
                    <a:bodyPr/>
                    <a:lstStyle/>
                    <a:p>
                      <a:r>
                        <a:rPr lang="en-IN"/>
                        <a:t>Week 2</a:t>
                      </a:r>
                    </a:p>
                  </a:txBody>
                  <a:tcPr anchor="ctr"/>
                </a:tc>
                <a:extLst>
                  <a:ext uri="{0D108BD9-81ED-4DB2-BD59-A6C34878D82A}">
                    <a16:rowId xmlns:a16="http://schemas.microsoft.com/office/drawing/2014/main" val="1324911189"/>
                  </a:ext>
                </a:extLst>
              </a:tr>
              <a:tr h="479497">
                <a:tc>
                  <a:txBody>
                    <a:bodyPr/>
                    <a:lstStyle/>
                    <a:p>
                      <a:r>
                        <a:rPr lang="en-IN"/>
                        <a:t>Implement functional prototype</a:t>
                      </a:r>
                    </a:p>
                  </a:txBody>
                  <a:tcPr anchor="ctr"/>
                </a:tc>
                <a:tc>
                  <a:txBody>
                    <a:bodyPr/>
                    <a:lstStyle/>
                    <a:p>
                      <a:r>
                        <a:rPr lang="en-IN"/>
                        <a:t>4 weeks</a:t>
                      </a:r>
                    </a:p>
                  </a:txBody>
                  <a:tcPr anchor="ctr"/>
                </a:tc>
                <a:tc>
                  <a:txBody>
                    <a:bodyPr/>
                    <a:lstStyle/>
                    <a:p>
                      <a:r>
                        <a:rPr lang="en-IN"/>
                        <a:t>Week 3</a:t>
                      </a:r>
                    </a:p>
                  </a:txBody>
                  <a:tcPr anchor="ctr"/>
                </a:tc>
                <a:tc>
                  <a:txBody>
                    <a:bodyPr/>
                    <a:lstStyle/>
                    <a:p>
                      <a:r>
                        <a:rPr lang="en-IN"/>
                        <a:t>Week 6</a:t>
                      </a:r>
                    </a:p>
                  </a:txBody>
                  <a:tcPr anchor="ctr"/>
                </a:tc>
                <a:extLst>
                  <a:ext uri="{0D108BD9-81ED-4DB2-BD59-A6C34878D82A}">
                    <a16:rowId xmlns:a16="http://schemas.microsoft.com/office/drawing/2014/main" val="772304611"/>
                  </a:ext>
                </a:extLst>
              </a:tr>
              <a:tr h="493766">
                <a:tc>
                  <a:txBody>
                    <a:bodyPr/>
                    <a:lstStyle/>
                    <a:p>
                      <a:r>
                        <a:rPr lang="en-US"/>
                        <a:t>Integrate signal reception and commands on vehicle</a:t>
                      </a:r>
                    </a:p>
                  </a:txBody>
                  <a:tcPr anchor="ctr"/>
                </a:tc>
                <a:tc>
                  <a:txBody>
                    <a:bodyPr/>
                    <a:lstStyle/>
                    <a:p>
                      <a:r>
                        <a:rPr lang="en-IN"/>
                        <a:t>4 weeks</a:t>
                      </a:r>
                    </a:p>
                  </a:txBody>
                  <a:tcPr anchor="ctr"/>
                </a:tc>
                <a:tc>
                  <a:txBody>
                    <a:bodyPr/>
                    <a:lstStyle/>
                    <a:p>
                      <a:r>
                        <a:rPr lang="en-IN"/>
                        <a:t>Week 7</a:t>
                      </a:r>
                    </a:p>
                  </a:txBody>
                  <a:tcPr anchor="ctr"/>
                </a:tc>
                <a:tc>
                  <a:txBody>
                    <a:bodyPr/>
                    <a:lstStyle/>
                    <a:p>
                      <a:r>
                        <a:rPr lang="en-IN"/>
                        <a:t>Week 10</a:t>
                      </a:r>
                    </a:p>
                  </a:txBody>
                  <a:tcPr anchor="ctr"/>
                </a:tc>
                <a:extLst>
                  <a:ext uri="{0D108BD9-81ED-4DB2-BD59-A6C34878D82A}">
                    <a16:rowId xmlns:a16="http://schemas.microsoft.com/office/drawing/2014/main" val="2686097952"/>
                  </a:ext>
                </a:extLst>
              </a:tr>
              <a:tr h="493766">
                <a:tc>
                  <a:txBody>
                    <a:bodyPr/>
                    <a:lstStyle/>
                    <a:p>
                      <a:r>
                        <a:rPr lang="en-US"/>
                        <a:t>Add more hand gestures for additional commands</a:t>
                      </a:r>
                    </a:p>
                  </a:txBody>
                  <a:tcPr anchor="ctr"/>
                </a:tc>
                <a:tc>
                  <a:txBody>
                    <a:bodyPr/>
                    <a:lstStyle/>
                    <a:p>
                      <a:r>
                        <a:rPr lang="en-IN"/>
                        <a:t>3 weeks</a:t>
                      </a:r>
                    </a:p>
                  </a:txBody>
                  <a:tcPr anchor="ctr"/>
                </a:tc>
                <a:tc>
                  <a:txBody>
                    <a:bodyPr/>
                    <a:lstStyle/>
                    <a:p>
                      <a:r>
                        <a:rPr lang="en-IN"/>
                        <a:t>Week 11</a:t>
                      </a:r>
                    </a:p>
                  </a:txBody>
                  <a:tcPr anchor="ctr"/>
                </a:tc>
                <a:tc>
                  <a:txBody>
                    <a:bodyPr/>
                    <a:lstStyle/>
                    <a:p>
                      <a:r>
                        <a:rPr lang="en-IN"/>
                        <a:t>Week 13</a:t>
                      </a:r>
                    </a:p>
                  </a:txBody>
                  <a:tcPr anchor="ctr"/>
                </a:tc>
                <a:extLst>
                  <a:ext uri="{0D108BD9-81ED-4DB2-BD59-A6C34878D82A}">
                    <a16:rowId xmlns:a16="http://schemas.microsoft.com/office/drawing/2014/main" val="3340495799"/>
                  </a:ext>
                </a:extLst>
              </a:tr>
              <a:tr h="479497">
                <a:tc>
                  <a:txBody>
                    <a:bodyPr/>
                    <a:lstStyle/>
                    <a:p>
                      <a:r>
                        <a:rPr lang="en-IN"/>
                        <a:t>Final testing and adjustments</a:t>
                      </a:r>
                    </a:p>
                  </a:txBody>
                  <a:tcPr anchor="ctr"/>
                </a:tc>
                <a:tc>
                  <a:txBody>
                    <a:bodyPr/>
                    <a:lstStyle/>
                    <a:p>
                      <a:r>
                        <a:rPr lang="en-IN"/>
                        <a:t>2 weeks</a:t>
                      </a:r>
                    </a:p>
                  </a:txBody>
                  <a:tcPr anchor="ctr"/>
                </a:tc>
                <a:tc>
                  <a:txBody>
                    <a:bodyPr/>
                    <a:lstStyle/>
                    <a:p>
                      <a:r>
                        <a:rPr lang="en-IN"/>
                        <a:t>Week 14</a:t>
                      </a:r>
                    </a:p>
                  </a:txBody>
                  <a:tcPr anchor="ctr"/>
                </a:tc>
                <a:tc>
                  <a:txBody>
                    <a:bodyPr/>
                    <a:lstStyle/>
                    <a:p>
                      <a:r>
                        <a:rPr lang="en-IN" dirty="0"/>
                        <a:t>Week 15</a:t>
                      </a:r>
                    </a:p>
                  </a:txBody>
                  <a:tcPr anchor="ctr"/>
                </a:tc>
                <a:extLst>
                  <a:ext uri="{0D108BD9-81ED-4DB2-BD59-A6C34878D82A}">
                    <a16:rowId xmlns:a16="http://schemas.microsoft.com/office/drawing/2014/main" val="1061024"/>
                  </a:ext>
                </a:extLst>
              </a:tr>
            </a:tbl>
          </a:graphicData>
        </a:graphic>
      </p:graphicFrame>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Literature Survey</a:t>
            </a:r>
            <a:endParaRPr/>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r>
              <a:rPr lang="en-IN" dirty="0">
                <a:ea typeface="Verdana"/>
              </a:rPr>
              <a:t>LINKS:</a:t>
            </a:r>
            <a:endParaRPr lang="en-IN" dirty="0"/>
          </a:p>
          <a:p>
            <a:r>
              <a:rPr lang="en-IN" dirty="0">
                <a:ea typeface="Verdana"/>
                <a:hlinkClick r:id="rId2"/>
              </a:rPr>
              <a:t>https://developers.googleblog.com/en/drone-control-via-gestures-using-mediapipe-hands/</a:t>
            </a:r>
            <a:endParaRPr lang="en-IN" dirty="0"/>
          </a:p>
          <a:p>
            <a:r>
              <a:rPr lang="en-IN" dirty="0">
                <a:ea typeface="Verdana"/>
                <a:hlinkClick r:id="rId3"/>
              </a:rPr>
              <a:t>https://ieeexplore.ieee.org/document/8367759</a:t>
            </a:r>
            <a:endParaRPr lang="en-IN" dirty="0"/>
          </a:p>
          <a:p>
            <a:r>
              <a:rPr lang="en-IN" dirty="0">
                <a:ea typeface="Verdana"/>
                <a:hlinkClick r:id="rId4"/>
              </a:rPr>
              <a:t>https://www.researchgate.net/publication/359583277_Hand_Gesture_Recognition_for_Drone_Con</a:t>
            </a:r>
            <a:r>
              <a:rPr lang="en-IN" dirty="0">
                <a:ea typeface="Verdana"/>
              </a:rPr>
              <a:t>trol</a:t>
            </a:r>
            <a:endParaRPr lang="en-IN" dirty="0"/>
          </a:p>
          <a:p>
            <a:r>
              <a:rPr lang="en-IN" dirty="0">
                <a:ea typeface="Verdana"/>
                <a:hlinkClick r:id="rId5"/>
              </a:rPr>
              <a:t>https://www.ijnrd.org/papers/IJNRD2305495.pdf</a:t>
            </a:r>
            <a:endParaRPr lang="en-IN" dirty="0"/>
          </a:p>
          <a:p>
            <a:endParaRPr lang="en-IN" dirty="0"/>
          </a:p>
          <a:p>
            <a:r>
              <a:rPr lang="en-IN" dirty="0">
                <a:ea typeface="Verdana"/>
              </a:rPr>
              <a:t>GITHUB help:</a:t>
            </a:r>
            <a:endParaRPr lang="en-IN" dirty="0"/>
          </a:p>
          <a:p>
            <a:r>
              <a:rPr lang="en-IN" dirty="0">
                <a:ea typeface="Verdana"/>
                <a:hlinkClick r:id="rId6"/>
              </a:rPr>
              <a:t>https://github.com/kinivi/tello-gesture-control</a:t>
            </a:r>
            <a:endParaRPr lang="en-IN" dirty="0"/>
          </a:p>
          <a:p>
            <a:endParaRPr lang="en-IN" dirty="0"/>
          </a:p>
          <a:p>
            <a:r>
              <a:rPr lang="en-IN" dirty="0">
                <a:ea typeface="Verdana"/>
              </a:rPr>
              <a:t>PDFs:</a:t>
            </a:r>
            <a:endParaRPr lang="en-IN" dirty="0"/>
          </a:p>
          <a:p>
            <a:r>
              <a:rPr lang="en-IN" dirty="0">
                <a:ea typeface="Verdana"/>
                <a:hlinkClick r:id="rId7"/>
              </a:rPr>
              <a:t>2018_hadri_soubhi_thesis.pdf</a:t>
            </a:r>
            <a:endParaRPr lang="en-IN" dirty="0"/>
          </a:p>
          <a:p>
            <a:r>
              <a:rPr lang="en-IN" dirty="0">
                <a:ea typeface="Verdana"/>
                <a:hlinkClick r:id="rId8"/>
              </a:rPr>
              <a:t>Hand_gesture_recognition_using_machine_learning_al.pdf</a:t>
            </a:r>
            <a:endParaRPr lang="en-IN" dirty="0"/>
          </a:p>
          <a:p>
            <a:r>
              <a:rPr lang="en-IN" dirty="0">
                <a:ea typeface="Verdana"/>
                <a:hlinkClick r:id="rId9"/>
              </a:rPr>
              <a:t>hgd.pdf</a:t>
            </a:r>
            <a:endParaRPr lang="en-IN" dirty="0"/>
          </a:p>
          <a:p>
            <a:r>
              <a:rPr lang="en-IN" dirty="0">
                <a:ea typeface="Verdana"/>
                <a:hlinkClick r:id="rId10"/>
              </a:rPr>
              <a:t>GhaziasgarDroneHandControl.pdf</a:t>
            </a:r>
            <a:endParaRPr lang="en-IN" dirty="0"/>
          </a:p>
          <a:p>
            <a:r>
              <a:rPr lang="en-IN" dirty="0">
                <a:ea typeface="Verdana"/>
                <a:hlinkClick r:id="rId11"/>
              </a:rPr>
              <a:t>HAND GESTURE DRONE.pdf</a:t>
            </a:r>
            <a:endParaRPr lang="en-IN" dirty="0"/>
          </a:p>
          <a:p>
            <a:endParaRPr lang="en-IN" dirty="0">
              <a:ea typeface="Verdana"/>
            </a:endParaRPr>
          </a:p>
          <a:p>
            <a:endParaRPr lang="en-IN" sz="2400" dirty="0">
              <a:ea typeface="Verdana"/>
            </a:endParaRPr>
          </a:p>
          <a:p>
            <a:r>
              <a:rPr lang="en-IN" sz="2400" dirty="0">
                <a:ea typeface="Verdana"/>
              </a:rPr>
              <a:t>The above given links gets us to the papers or publication we went through.</a:t>
            </a:r>
            <a:endParaRPr lang="en-IN" sz="2400" dirty="0"/>
          </a:p>
          <a:p>
            <a:r>
              <a:rPr lang="en-IN" sz="2400" dirty="0">
                <a:ea typeface="Verdana"/>
              </a:rPr>
              <a:t>We also saw other papers but these are more informative for our project.</a:t>
            </a:r>
            <a:r>
              <a:rPr lang="en-IN" sz="2400" dirty="0">
                <a:latin typeface="Verdana"/>
                <a:ea typeface="Verdana"/>
              </a:rPr>
              <a:t> </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82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2EEB68-7C83-F683-8CA0-DBD000C303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5" name="Table 4">
            <a:extLst>
              <a:ext uri="{FF2B5EF4-FFF2-40B4-BE49-F238E27FC236}">
                <a16:creationId xmlns:a16="http://schemas.microsoft.com/office/drawing/2014/main" id="{22635BA4-04EB-DA24-92BA-8D855E1870BD}"/>
              </a:ext>
            </a:extLst>
          </p:cNvPr>
          <p:cNvGraphicFramePr>
            <a:graphicFrameLocks noGrp="1"/>
          </p:cNvGraphicFramePr>
          <p:nvPr>
            <p:extLst>
              <p:ext uri="{D42A27DB-BD31-4B8C-83A1-F6EECF244321}">
                <p14:modId xmlns:p14="http://schemas.microsoft.com/office/powerpoint/2010/main" val="213893425"/>
              </p:ext>
            </p:extLst>
          </p:nvPr>
        </p:nvGraphicFramePr>
        <p:xfrm>
          <a:off x="540469" y="669303"/>
          <a:ext cx="10064685" cy="565608"/>
        </p:xfrm>
        <a:graphic>
          <a:graphicData uri="http://schemas.openxmlformats.org/drawingml/2006/table">
            <a:tbl>
              <a:tblPr>
                <a:tableStyleId>{487C13AC-C4EB-4B75-A16E-F28B5C2F6171}</a:tableStyleId>
              </a:tblPr>
              <a:tblGrid>
                <a:gridCol w="2012937">
                  <a:extLst>
                    <a:ext uri="{9D8B030D-6E8A-4147-A177-3AD203B41FA5}">
                      <a16:colId xmlns:a16="http://schemas.microsoft.com/office/drawing/2014/main" val="2741255049"/>
                    </a:ext>
                  </a:extLst>
                </a:gridCol>
                <a:gridCol w="2012937">
                  <a:extLst>
                    <a:ext uri="{9D8B030D-6E8A-4147-A177-3AD203B41FA5}">
                      <a16:colId xmlns:a16="http://schemas.microsoft.com/office/drawing/2014/main" val="1826428559"/>
                    </a:ext>
                  </a:extLst>
                </a:gridCol>
                <a:gridCol w="2012937">
                  <a:extLst>
                    <a:ext uri="{9D8B030D-6E8A-4147-A177-3AD203B41FA5}">
                      <a16:colId xmlns:a16="http://schemas.microsoft.com/office/drawing/2014/main" val="3477215057"/>
                    </a:ext>
                  </a:extLst>
                </a:gridCol>
                <a:gridCol w="2012937">
                  <a:extLst>
                    <a:ext uri="{9D8B030D-6E8A-4147-A177-3AD203B41FA5}">
                      <a16:colId xmlns:a16="http://schemas.microsoft.com/office/drawing/2014/main" val="4155177989"/>
                    </a:ext>
                  </a:extLst>
                </a:gridCol>
                <a:gridCol w="2012937">
                  <a:extLst>
                    <a:ext uri="{9D8B030D-6E8A-4147-A177-3AD203B41FA5}">
                      <a16:colId xmlns:a16="http://schemas.microsoft.com/office/drawing/2014/main" val="1278778143"/>
                    </a:ext>
                  </a:extLst>
                </a:gridCol>
              </a:tblGrid>
              <a:tr h="565608">
                <a:tc>
                  <a:txBody>
                    <a:bodyPr/>
                    <a:lstStyle/>
                    <a:p>
                      <a:r>
                        <a:rPr lang="en-IN" b="1" dirty="0"/>
                        <a:t>Title</a:t>
                      </a:r>
                      <a:endParaRPr lang="en-IN" dirty="0"/>
                    </a:p>
                  </a:txBody>
                  <a:tcPr anchor="ctr"/>
                </a:tc>
                <a:tc>
                  <a:txBody>
                    <a:bodyPr/>
                    <a:lstStyle/>
                    <a:p>
                      <a:r>
                        <a:rPr lang="en-IN" b="1"/>
                        <a:t>Author(s)</a:t>
                      </a:r>
                      <a:endParaRPr lang="en-IN"/>
                    </a:p>
                  </a:txBody>
                  <a:tcPr anchor="ctr"/>
                </a:tc>
                <a:tc>
                  <a:txBody>
                    <a:bodyPr/>
                    <a:lstStyle/>
                    <a:p>
                      <a:r>
                        <a:rPr lang="en-IN" b="1"/>
                        <a:t>Year</a:t>
                      </a:r>
                      <a:endParaRPr lang="en-IN"/>
                    </a:p>
                  </a:txBody>
                  <a:tcPr anchor="ctr"/>
                </a:tc>
                <a:tc>
                  <a:txBody>
                    <a:bodyPr/>
                    <a:lstStyle/>
                    <a:p>
                      <a:r>
                        <a:rPr lang="en-IN" b="1"/>
                        <a:t>Summary</a:t>
                      </a:r>
                      <a:endParaRPr lang="en-IN"/>
                    </a:p>
                  </a:txBody>
                  <a:tcPr anchor="ctr"/>
                </a:tc>
                <a:tc>
                  <a:txBody>
                    <a:bodyPr/>
                    <a:lstStyle/>
                    <a:p>
                      <a:r>
                        <a:rPr lang="en-IN" b="1" dirty="0"/>
                        <a:t>Link</a:t>
                      </a:r>
                      <a:endParaRPr lang="en-IN" dirty="0"/>
                    </a:p>
                  </a:txBody>
                  <a:tcPr anchor="ctr"/>
                </a:tc>
                <a:extLst>
                  <a:ext uri="{0D108BD9-81ED-4DB2-BD59-A6C34878D82A}">
                    <a16:rowId xmlns:a16="http://schemas.microsoft.com/office/drawing/2014/main" val="1162773751"/>
                  </a:ext>
                </a:extLst>
              </a:tr>
            </a:tbl>
          </a:graphicData>
        </a:graphic>
      </p:graphicFrame>
      <p:graphicFrame>
        <p:nvGraphicFramePr>
          <p:cNvPr id="7" name="Table 6">
            <a:extLst>
              <a:ext uri="{FF2B5EF4-FFF2-40B4-BE49-F238E27FC236}">
                <a16:creationId xmlns:a16="http://schemas.microsoft.com/office/drawing/2014/main" id="{A45BF34D-2AD4-0F81-7D3E-626C345DC3D4}"/>
              </a:ext>
            </a:extLst>
          </p:cNvPr>
          <p:cNvGraphicFramePr>
            <a:graphicFrameLocks noGrp="1"/>
          </p:cNvGraphicFramePr>
          <p:nvPr>
            <p:extLst>
              <p:ext uri="{D42A27DB-BD31-4B8C-83A1-F6EECF244321}">
                <p14:modId xmlns:p14="http://schemas.microsoft.com/office/powerpoint/2010/main" val="1879222951"/>
              </p:ext>
            </p:extLst>
          </p:nvPr>
        </p:nvGraphicFramePr>
        <p:xfrm>
          <a:off x="540469" y="1234911"/>
          <a:ext cx="10064685" cy="5638800"/>
        </p:xfrm>
        <a:graphic>
          <a:graphicData uri="http://schemas.openxmlformats.org/drawingml/2006/table">
            <a:tbl>
              <a:tblPr firstRow="1" bandRow="1">
                <a:tableStyleId>{487C13AC-C4EB-4B75-A16E-F28B5C2F6171}</a:tableStyleId>
              </a:tblPr>
              <a:tblGrid>
                <a:gridCol w="2012937">
                  <a:extLst>
                    <a:ext uri="{9D8B030D-6E8A-4147-A177-3AD203B41FA5}">
                      <a16:colId xmlns:a16="http://schemas.microsoft.com/office/drawing/2014/main" val="4090612666"/>
                    </a:ext>
                  </a:extLst>
                </a:gridCol>
                <a:gridCol w="2012937">
                  <a:extLst>
                    <a:ext uri="{9D8B030D-6E8A-4147-A177-3AD203B41FA5}">
                      <a16:colId xmlns:a16="http://schemas.microsoft.com/office/drawing/2014/main" val="3304673923"/>
                    </a:ext>
                  </a:extLst>
                </a:gridCol>
                <a:gridCol w="2012937">
                  <a:extLst>
                    <a:ext uri="{9D8B030D-6E8A-4147-A177-3AD203B41FA5}">
                      <a16:colId xmlns:a16="http://schemas.microsoft.com/office/drawing/2014/main" val="204982694"/>
                    </a:ext>
                  </a:extLst>
                </a:gridCol>
                <a:gridCol w="2012937">
                  <a:extLst>
                    <a:ext uri="{9D8B030D-6E8A-4147-A177-3AD203B41FA5}">
                      <a16:colId xmlns:a16="http://schemas.microsoft.com/office/drawing/2014/main" val="468112920"/>
                    </a:ext>
                  </a:extLst>
                </a:gridCol>
                <a:gridCol w="2012937">
                  <a:extLst>
                    <a:ext uri="{9D8B030D-6E8A-4147-A177-3AD203B41FA5}">
                      <a16:colId xmlns:a16="http://schemas.microsoft.com/office/drawing/2014/main" val="3994781762"/>
                    </a:ext>
                  </a:extLst>
                </a:gridCol>
              </a:tblGrid>
              <a:tr h="1899348">
                <a:tc>
                  <a:txBody>
                    <a:bodyPr/>
                    <a:lstStyle/>
                    <a:p>
                      <a:r>
                        <a:rPr lang="en-US" dirty="0"/>
                        <a:t>Hand Gesture Recognition for Drone Control</a:t>
                      </a:r>
                    </a:p>
                  </a:txBody>
                  <a:tcPr anchor="ctr"/>
                </a:tc>
                <a:tc>
                  <a:txBody>
                    <a:bodyPr/>
                    <a:lstStyle/>
                    <a:p>
                      <a:r>
                        <a:rPr lang="en-IN"/>
                        <a:t>Mehrdad Ghaziasgar, James Connan, Reg Dodds</a:t>
                      </a:r>
                    </a:p>
                  </a:txBody>
                  <a:tcPr anchor="ctr"/>
                </a:tc>
                <a:tc>
                  <a:txBody>
                    <a:bodyPr/>
                    <a:lstStyle/>
                    <a:p>
                      <a:r>
                        <a:rPr lang="en-IN" dirty="0"/>
                        <a:t>2017</a:t>
                      </a:r>
                    </a:p>
                  </a:txBody>
                  <a:tcPr anchor="ctr"/>
                </a:tc>
                <a:tc>
                  <a:txBody>
                    <a:bodyPr/>
                    <a:lstStyle/>
                    <a:p>
                      <a:r>
                        <a:rPr lang="en-US" sz="1100" dirty="0"/>
                        <a:t>This paper presents a gesture-based interface for controlling UAV drones using webcam input. The system detects, tracks, and recognizes the user’s hand shape to issue flight commands. It recognizes eight hand shapes and is robust to variations in test subjects.</a:t>
                      </a:r>
                    </a:p>
                  </a:txBody>
                  <a:tcPr anchor="ctr"/>
                </a:tc>
                <a:tc>
                  <a:txBody>
                    <a:bodyPr/>
                    <a:lstStyle/>
                    <a:p>
                      <a:r>
                        <a:rPr lang="en-IN" dirty="0">
                          <a:hlinkClick r:id="rId2"/>
                        </a:rPr>
                        <a:t>ResearchGate</a:t>
                      </a:r>
                      <a:endParaRPr lang="en-IN" dirty="0"/>
                    </a:p>
                  </a:txBody>
                  <a:tcPr anchor="ctr"/>
                </a:tc>
                <a:extLst>
                  <a:ext uri="{0D108BD9-81ED-4DB2-BD59-A6C34878D82A}">
                    <a16:rowId xmlns:a16="http://schemas.microsoft.com/office/drawing/2014/main" val="985268156"/>
                  </a:ext>
                </a:extLst>
              </a:tr>
              <a:tr h="1817093">
                <a:tc>
                  <a:txBody>
                    <a:bodyPr/>
                    <a:lstStyle/>
                    <a:p>
                      <a:r>
                        <a:rPr lang="en-US" dirty="0"/>
                        <a:t>Hand Gesture Controlled Drones: An Open Source Library</a:t>
                      </a:r>
                    </a:p>
                  </a:txBody>
                  <a:tcPr anchor="ctr"/>
                </a:tc>
                <a:tc>
                  <a:txBody>
                    <a:bodyPr/>
                    <a:lstStyle/>
                    <a:p>
                      <a:r>
                        <a:rPr lang="en-IN"/>
                        <a:t>Kathiravan Natarajan, Truong-Huy D. Nguyen, Mutlu Mete</a:t>
                      </a:r>
                    </a:p>
                  </a:txBody>
                  <a:tcPr anchor="ctr"/>
                </a:tc>
                <a:tc>
                  <a:txBody>
                    <a:bodyPr/>
                    <a:lstStyle/>
                    <a:p>
                      <a:r>
                        <a:rPr lang="en-IN" dirty="0"/>
                        <a:t>2018</a:t>
                      </a:r>
                    </a:p>
                  </a:txBody>
                  <a:tcPr anchor="ctr"/>
                </a:tc>
                <a:tc>
                  <a:txBody>
                    <a:bodyPr/>
                    <a:lstStyle/>
                    <a:p>
                      <a:r>
                        <a:rPr lang="en-US" sz="1050" dirty="0"/>
                        <a:t>The study introduces a gesture-based drone control mechanism using a Parrot </a:t>
                      </a:r>
                      <a:r>
                        <a:rPr lang="en-US" sz="1050" dirty="0" err="1"/>
                        <a:t>AR.Drone</a:t>
                      </a:r>
                      <a:r>
                        <a:rPr lang="en-US" sz="1050" dirty="0"/>
                        <a:t> 2.0. The framework demonstrated a 0.90 accuracy rate using a cascaded AdaBoost algorithm on 8,302 images. Accuracy improves with closer proximity, better lighting, and higher-resolution cameras.</a:t>
                      </a:r>
                    </a:p>
                  </a:txBody>
                  <a:tcPr anchor="ctr"/>
                </a:tc>
                <a:tc>
                  <a:txBody>
                    <a:bodyPr/>
                    <a:lstStyle/>
                    <a:p>
                      <a:r>
                        <a:rPr lang="en-IN">
                          <a:hlinkClick r:id="rId3"/>
                        </a:rPr>
                        <a:t>IEEE Xplore</a:t>
                      </a:r>
                      <a:endParaRPr lang="en-IN"/>
                    </a:p>
                  </a:txBody>
                  <a:tcPr anchor="ctr"/>
                </a:tc>
                <a:extLst>
                  <a:ext uri="{0D108BD9-81ED-4DB2-BD59-A6C34878D82A}">
                    <a16:rowId xmlns:a16="http://schemas.microsoft.com/office/drawing/2014/main" val="555058313"/>
                  </a:ext>
                </a:extLst>
              </a:tr>
              <a:tr h="1817093">
                <a:tc>
                  <a:txBody>
                    <a:bodyPr/>
                    <a:lstStyle/>
                    <a:p>
                      <a:r>
                        <a:rPr lang="en-US"/>
                        <a:t>Real-Time Human Detection and Gesture Recognition for On-Board UAV Rescue</a:t>
                      </a:r>
                    </a:p>
                  </a:txBody>
                  <a:tcPr anchor="ctr"/>
                </a:tc>
                <a:tc>
                  <a:txBody>
                    <a:bodyPr/>
                    <a:lstStyle/>
                    <a:p>
                      <a:r>
                        <a:rPr lang="en-IN"/>
                        <a:t>Chang Liu, Tamás Szirányi</a:t>
                      </a:r>
                    </a:p>
                  </a:txBody>
                  <a:tcPr anchor="ctr"/>
                </a:tc>
                <a:tc>
                  <a:txBody>
                    <a:bodyPr/>
                    <a:lstStyle/>
                    <a:p>
                      <a:r>
                        <a:rPr lang="en-IN"/>
                        <a:t>2021</a:t>
                      </a:r>
                    </a:p>
                  </a:txBody>
                  <a:tcPr anchor="ctr"/>
                </a:tc>
                <a:tc>
                  <a:txBody>
                    <a:bodyPr/>
                    <a:lstStyle/>
                    <a:p>
                      <a:r>
                        <a:rPr lang="en-IN" sz="1050" dirty="0"/>
                        <a:t>The paper proposes a gesture recognition system for UAV rescue operations, detecting and tracking people while recognizing ten predefined gestures. It uses YOLO3-tiny for human detection and a deep neural network for gesture recognition, achieving 99.80% accuracy. Future work involves outdoor testing.</a:t>
                      </a:r>
                    </a:p>
                  </a:txBody>
                  <a:tcPr anchor="ctr"/>
                </a:tc>
                <a:tc>
                  <a:txBody>
                    <a:bodyPr/>
                    <a:lstStyle/>
                    <a:p>
                      <a:r>
                        <a:rPr lang="en-IN" dirty="0">
                          <a:hlinkClick r:id="rId4"/>
                        </a:rPr>
                        <a:t>ResearchGate</a:t>
                      </a:r>
                      <a:endParaRPr lang="en-IN" dirty="0"/>
                    </a:p>
                  </a:txBody>
                  <a:tcPr anchor="ctr"/>
                </a:tc>
                <a:extLst>
                  <a:ext uri="{0D108BD9-81ED-4DB2-BD59-A6C34878D82A}">
                    <a16:rowId xmlns:a16="http://schemas.microsoft.com/office/drawing/2014/main" val="608022591"/>
                  </a:ext>
                </a:extLst>
              </a:tr>
            </a:tbl>
          </a:graphicData>
        </a:graphic>
      </p:graphicFrame>
    </p:spTree>
    <p:extLst>
      <p:ext uri="{BB962C8B-B14F-4D97-AF65-F5344CB8AC3E}">
        <p14:creationId xmlns:p14="http://schemas.microsoft.com/office/powerpoint/2010/main" val="97222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AD004D-7EEB-D5AA-0A60-942F036394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4" name="Table 3">
            <a:extLst>
              <a:ext uri="{FF2B5EF4-FFF2-40B4-BE49-F238E27FC236}">
                <a16:creationId xmlns:a16="http://schemas.microsoft.com/office/drawing/2014/main" id="{F7B0BDE4-9CB4-0C55-CDE0-48E816EECCDD}"/>
              </a:ext>
            </a:extLst>
          </p:cNvPr>
          <p:cNvGraphicFramePr>
            <a:graphicFrameLocks noGrp="1"/>
          </p:cNvGraphicFramePr>
          <p:nvPr>
            <p:extLst>
              <p:ext uri="{D42A27DB-BD31-4B8C-83A1-F6EECF244321}">
                <p14:modId xmlns:p14="http://schemas.microsoft.com/office/powerpoint/2010/main" val="791896352"/>
              </p:ext>
            </p:extLst>
          </p:nvPr>
        </p:nvGraphicFramePr>
        <p:xfrm>
          <a:off x="1282045" y="719666"/>
          <a:ext cx="8877955" cy="5852160"/>
        </p:xfrm>
        <a:graphic>
          <a:graphicData uri="http://schemas.openxmlformats.org/drawingml/2006/table">
            <a:tbl>
              <a:tblPr firstRow="1" bandRow="1">
                <a:tableStyleId>{487C13AC-C4EB-4B75-A16E-F28B5C2F6171}</a:tableStyleId>
              </a:tblPr>
              <a:tblGrid>
                <a:gridCol w="1775591">
                  <a:extLst>
                    <a:ext uri="{9D8B030D-6E8A-4147-A177-3AD203B41FA5}">
                      <a16:colId xmlns:a16="http://schemas.microsoft.com/office/drawing/2014/main" val="1532383152"/>
                    </a:ext>
                  </a:extLst>
                </a:gridCol>
                <a:gridCol w="1775591">
                  <a:extLst>
                    <a:ext uri="{9D8B030D-6E8A-4147-A177-3AD203B41FA5}">
                      <a16:colId xmlns:a16="http://schemas.microsoft.com/office/drawing/2014/main" val="1191138617"/>
                    </a:ext>
                  </a:extLst>
                </a:gridCol>
                <a:gridCol w="1775591">
                  <a:extLst>
                    <a:ext uri="{9D8B030D-6E8A-4147-A177-3AD203B41FA5}">
                      <a16:colId xmlns:a16="http://schemas.microsoft.com/office/drawing/2014/main" val="3502368029"/>
                    </a:ext>
                  </a:extLst>
                </a:gridCol>
                <a:gridCol w="1775591">
                  <a:extLst>
                    <a:ext uri="{9D8B030D-6E8A-4147-A177-3AD203B41FA5}">
                      <a16:colId xmlns:a16="http://schemas.microsoft.com/office/drawing/2014/main" val="3026521275"/>
                    </a:ext>
                  </a:extLst>
                </a:gridCol>
                <a:gridCol w="1775591">
                  <a:extLst>
                    <a:ext uri="{9D8B030D-6E8A-4147-A177-3AD203B41FA5}">
                      <a16:colId xmlns:a16="http://schemas.microsoft.com/office/drawing/2014/main" val="3574279375"/>
                    </a:ext>
                  </a:extLst>
                </a:gridCol>
              </a:tblGrid>
              <a:tr h="965175">
                <a:tc>
                  <a:txBody>
                    <a:bodyPr/>
                    <a:lstStyle/>
                    <a:p>
                      <a:r>
                        <a:rPr lang="en-US" dirty="0"/>
                        <a:t>Hand Gestures for Drone Control Using Deep Learning</a:t>
                      </a:r>
                    </a:p>
                  </a:txBody>
                  <a:tcPr anchor="ctr"/>
                </a:tc>
                <a:tc>
                  <a:txBody>
                    <a:bodyPr/>
                    <a:lstStyle/>
                    <a:p>
                      <a:r>
                        <a:rPr lang="en-IN"/>
                        <a:t>Soubhi Hadri</a:t>
                      </a:r>
                    </a:p>
                  </a:txBody>
                  <a:tcPr anchor="ctr"/>
                </a:tc>
                <a:tc>
                  <a:txBody>
                    <a:bodyPr/>
                    <a:lstStyle/>
                    <a:p>
                      <a:r>
                        <a:rPr lang="en-IN"/>
                        <a:t>2018</a:t>
                      </a:r>
                    </a:p>
                  </a:txBody>
                  <a:tcPr anchor="ctr"/>
                </a:tc>
                <a:tc>
                  <a:txBody>
                    <a:bodyPr/>
                    <a:lstStyle/>
                    <a:p>
                      <a:r>
                        <a:rPr lang="en-US" sz="1200" dirty="0"/>
                        <a:t>This system utilizes deep learning-based Single Shot Multi Box Detect (SSD) for hand detection, with gesture recognition done through image processing. It allows easy integration of new gestures without retraining and works with MAV Link-supported drones using Arduino pilot for communication.</a:t>
                      </a:r>
                    </a:p>
                  </a:txBody>
                  <a:tcPr anchor="ctr"/>
                </a:tc>
                <a:tc>
                  <a:txBody>
                    <a:bodyPr/>
                    <a:lstStyle/>
                    <a:p>
                      <a:r>
                        <a:rPr lang="en-IN">
                          <a:hlinkClick r:id="rId2"/>
                        </a:rPr>
                        <a:t>Thesis PDF</a:t>
                      </a:r>
                      <a:endParaRPr lang="en-IN"/>
                    </a:p>
                  </a:txBody>
                  <a:tcPr anchor="ctr"/>
                </a:tc>
                <a:extLst>
                  <a:ext uri="{0D108BD9-81ED-4DB2-BD59-A6C34878D82A}">
                    <a16:rowId xmlns:a16="http://schemas.microsoft.com/office/drawing/2014/main" val="2282656419"/>
                  </a:ext>
                </a:extLst>
              </a:tr>
              <a:tr h="2289099">
                <a:tc>
                  <a:txBody>
                    <a:bodyPr/>
                    <a:lstStyle/>
                    <a:p>
                      <a:r>
                        <a:rPr lang="en-US"/>
                        <a:t>UAV Manipulation by Hand Gesture Recognition</a:t>
                      </a:r>
                    </a:p>
                  </a:txBody>
                  <a:tcPr anchor="ctr"/>
                </a:tc>
                <a:tc>
                  <a:txBody>
                    <a:bodyPr/>
                    <a:lstStyle/>
                    <a:p>
                      <a:r>
                        <a:rPr lang="en-IN"/>
                        <a:t>Shoichiro Togo, Hiroyuki Ukida</a:t>
                      </a:r>
                    </a:p>
                  </a:txBody>
                  <a:tcPr anchor="ctr"/>
                </a:tc>
                <a:tc>
                  <a:txBody>
                    <a:bodyPr/>
                    <a:lstStyle/>
                    <a:p>
                      <a:r>
                        <a:rPr lang="en-IN"/>
                        <a:t>2022</a:t>
                      </a:r>
                    </a:p>
                  </a:txBody>
                  <a:tcPr anchor="ctr"/>
                </a:tc>
                <a:tc>
                  <a:txBody>
                    <a:bodyPr/>
                    <a:lstStyle/>
                    <a:p>
                      <a:r>
                        <a:rPr lang="en-US" sz="1200" dirty="0"/>
                        <a:t>This paper compares two methods for UAV control: the FB method, which uses color information and Fourier-transformed data, and the ML method using </a:t>
                      </a:r>
                      <a:r>
                        <a:rPr lang="en-US" sz="1200" dirty="0" err="1"/>
                        <a:t>OpenPose</a:t>
                      </a:r>
                      <a:r>
                        <a:rPr lang="en-US" sz="1200" dirty="0"/>
                        <a:t> and LSTM for gesture recognition. The FB method is accurate in specific conditions, but the ML method is more adaptable and robust across environments.</a:t>
                      </a:r>
                    </a:p>
                  </a:txBody>
                  <a:tcPr anchor="ctr"/>
                </a:tc>
                <a:tc>
                  <a:txBody>
                    <a:bodyPr/>
                    <a:lstStyle/>
                    <a:p>
                      <a:r>
                        <a:rPr lang="en-IN" dirty="0">
                          <a:hlinkClick r:id="rId3"/>
                        </a:rPr>
                        <a:t>MDPI Sensors</a:t>
                      </a:r>
                      <a:endParaRPr lang="en-IN" dirty="0"/>
                    </a:p>
                  </a:txBody>
                  <a:tcPr anchor="ctr"/>
                </a:tc>
                <a:extLst>
                  <a:ext uri="{0D108BD9-81ED-4DB2-BD59-A6C34878D82A}">
                    <a16:rowId xmlns:a16="http://schemas.microsoft.com/office/drawing/2014/main" val="3005993229"/>
                  </a:ext>
                </a:extLst>
              </a:tr>
            </a:tbl>
          </a:graphicData>
        </a:graphic>
      </p:graphicFrame>
    </p:spTree>
    <p:extLst>
      <p:ext uri="{BB962C8B-B14F-4D97-AF65-F5344CB8AC3E}">
        <p14:creationId xmlns:p14="http://schemas.microsoft.com/office/powerpoint/2010/main" val="297517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Analysis - SWOT</a:t>
            </a:r>
            <a:endParaRPr/>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2027994"/>
            <a:chOff x="928691" y="421011"/>
            <a:chExt cx="2812894" cy="1521033"/>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2312546" cy="1521033"/>
              <a:chOff x="928691" y="421011"/>
              <a:chExt cx="2312546" cy="1521033"/>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71070" y="964885"/>
                <a:ext cx="2270167" cy="977159"/>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S1. </a:t>
                </a:r>
                <a:r>
                  <a:rPr lang="en-IN" sz="1800" b="1" dirty="0">
                    <a:latin typeface="Aptos Display" panose="020B0004020202020204" pitchFamily="34" charset="0"/>
                  </a:rPr>
                  <a:t>Intuitive Control</a:t>
                </a:r>
                <a:endParaRPr lang="en-US" sz="1800" b="1" dirty="0">
                  <a:solidFill>
                    <a:srgbClr val="434343"/>
                  </a:solidFill>
                  <a:latin typeface="Aptos Display" panose="020B0004020202020204" pitchFamily="34" charset="0"/>
                  <a:ea typeface="Roboto"/>
                  <a:cs typeface="Roboto"/>
                  <a:sym typeface="Roboto"/>
                </a:endParaRPr>
              </a:p>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S2. </a:t>
                </a:r>
                <a:r>
                  <a:rPr lang="en-IN" sz="1800" b="1" dirty="0">
                    <a:latin typeface="Aptos Display" panose="020B0004020202020204" pitchFamily="34" charset="0"/>
                  </a:rPr>
                  <a:t>Hands-Free Operation</a:t>
                </a:r>
              </a:p>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S3. </a:t>
                </a:r>
                <a:r>
                  <a:rPr lang="en-IN" sz="1800" b="1" dirty="0">
                    <a:latin typeface="Aptos Display" panose="020B0004020202020204" pitchFamily="34" charset="0"/>
                  </a:rPr>
                  <a:t>Increased Safety</a:t>
                </a:r>
              </a:p>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S4.</a:t>
                </a:r>
                <a:r>
                  <a:rPr lang="en-IN" sz="2400" dirty="0"/>
                  <a:t> </a:t>
                </a:r>
                <a:r>
                  <a:rPr lang="en-IN" sz="1800" b="1" dirty="0">
                    <a:latin typeface="Aptos Display" panose="020B0004020202020204" pitchFamily="34" charset="0"/>
                  </a:rPr>
                  <a:t>Versatility</a:t>
                </a: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4" y="990976"/>
            <a:ext cx="5328973" cy="2695067"/>
            <a:chOff x="5188548" y="1062506"/>
            <a:chExt cx="3996729" cy="1421075"/>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308779" y="1062506"/>
              <a:ext cx="2876498" cy="1421075"/>
              <a:chOff x="6308779" y="1062506"/>
              <a:chExt cx="2876498" cy="1421075"/>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1"/>
                    </a:solidFill>
                    <a:latin typeface="Fira Sans Extra Condensed Medium"/>
                    <a:ea typeface="Fira Sans Extra Condensed Medium"/>
                    <a:cs typeface="Fira Sans Extra Condensed Medium"/>
                    <a:sym typeface="Fira Sans Extra Condensed Medium"/>
                  </a:rPr>
                  <a:t>Weaknesses</a:t>
                </a:r>
                <a:endParaRPr sz="2267" b="1">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308779" y="1373280"/>
                <a:ext cx="2876498" cy="1110301"/>
              </a:xfrm>
              <a:prstGeom prst="rect">
                <a:avLst/>
              </a:prstGeom>
              <a:noFill/>
              <a:ln>
                <a:noFill/>
              </a:ln>
            </p:spPr>
            <p:txBody>
              <a:bodyPr spcFirstLastPara="1" wrap="square" lIns="121900" tIns="121900" rIns="121900" bIns="121900" anchor="ctr" anchorCtr="0">
                <a:noAutofit/>
              </a:bodyPr>
              <a:lstStyle/>
              <a:p>
                <a:r>
                  <a:rPr lang="en-US" sz="1800" b="1" dirty="0">
                    <a:solidFill>
                      <a:srgbClr val="434343"/>
                    </a:solidFill>
                    <a:latin typeface="Aptos Display" panose="020B0004020202020204" pitchFamily="34" charset="0"/>
                    <a:ea typeface="Roboto"/>
                    <a:cs typeface="Roboto"/>
                    <a:sym typeface="Roboto"/>
                  </a:rPr>
                  <a:t>W1. </a:t>
                </a:r>
                <a:r>
                  <a:rPr lang="en-IN" sz="1800" b="1" dirty="0">
                    <a:latin typeface="Aptos Display" panose="020B0004020202020204" pitchFamily="34" charset="0"/>
                  </a:rPr>
                  <a:t>Limited Accuracy</a:t>
                </a:r>
                <a:endParaRPr lang="en-US" sz="1800" b="1" dirty="0">
                  <a:solidFill>
                    <a:srgbClr val="434343"/>
                  </a:solidFill>
                  <a:latin typeface="Aptos Display" panose="020B0004020202020204" pitchFamily="34" charset="0"/>
                  <a:ea typeface="Roboto"/>
                  <a:cs typeface="Roboto"/>
                  <a:sym typeface="Roboto"/>
                </a:endParaRPr>
              </a:p>
              <a:p>
                <a:r>
                  <a:rPr lang="en-US" sz="1800" b="1" dirty="0">
                    <a:solidFill>
                      <a:srgbClr val="434343"/>
                    </a:solidFill>
                    <a:latin typeface="Aptos Display" panose="020B0004020202020204" pitchFamily="34" charset="0"/>
                    <a:ea typeface="Roboto"/>
                    <a:cs typeface="Roboto"/>
                    <a:sym typeface="Roboto"/>
                  </a:rPr>
                  <a:t>W2. </a:t>
                </a:r>
                <a:r>
                  <a:rPr lang="en-IN" sz="1800" b="1" dirty="0">
                    <a:latin typeface="Aptos Display" panose="020B0004020202020204" pitchFamily="34" charset="0"/>
                  </a:rPr>
                  <a:t>Environmental Sensitivity</a:t>
                </a:r>
                <a:endParaRPr sz="1800" b="1" dirty="0">
                  <a:solidFill>
                    <a:srgbClr val="434343"/>
                  </a:solidFill>
                  <a:latin typeface="Aptos Display" panose="020B0004020202020204" pitchFamily="34" charset="0"/>
                  <a:ea typeface="Roboto"/>
                  <a:cs typeface="Roboto"/>
                  <a:sym typeface="Roboto"/>
                </a:endParaRPr>
              </a:p>
              <a:p>
                <a:r>
                  <a:rPr lang="en-US" sz="1800" b="1" dirty="0">
                    <a:solidFill>
                      <a:srgbClr val="434343"/>
                    </a:solidFill>
                    <a:latin typeface="Aptos Display" panose="020B0004020202020204" pitchFamily="34" charset="0"/>
                    <a:ea typeface="Roboto"/>
                    <a:cs typeface="Roboto"/>
                    <a:sym typeface="Roboto"/>
                  </a:rPr>
                  <a:t>W3. </a:t>
                </a:r>
                <a:r>
                  <a:rPr lang="en-IN" sz="1800" b="1" dirty="0">
                    <a:latin typeface="Aptos Display" panose="020B0004020202020204" pitchFamily="34" charset="0"/>
                  </a:rPr>
                  <a:t>High Computational   Requirements</a:t>
                </a:r>
                <a:endParaRPr lang="en-US" sz="1800" b="1" dirty="0">
                  <a:solidFill>
                    <a:srgbClr val="434343"/>
                  </a:solidFill>
                  <a:latin typeface="Aptos Display" panose="020B0004020202020204" pitchFamily="34" charset="0"/>
                  <a:ea typeface="Roboto"/>
                  <a:cs typeface="Roboto"/>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46965" y="3874139"/>
            <a:ext cx="4241690" cy="1148282"/>
            <a:chOff x="5188548" y="2952300"/>
            <a:chExt cx="3220721" cy="861233"/>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5"/>
                  </a:solidFill>
                  <a:latin typeface="Fira Sans Extra Condensed Medium"/>
                  <a:ea typeface="Fira Sans Extra Condensed Medium"/>
                  <a:cs typeface="Fira Sans Extra Condensed Medium"/>
                  <a:sym typeface="Fira Sans Extra Condensed Medium"/>
                </a:rPr>
                <a:t>Threats</a:t>
              </a:r>
              <a:endParaRPr sz="2267" b="1"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298938" y="4498050"/>
            <a:ext cx="6046276" cy="2058985"/>
            <a:chOff x="957137" y="3168878"/>
            <a:chExt cx="4534820" cy="1544277"/>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957137" y="3168878"/>
              <a:ext cx="3731700" cy="1544277"/>
              <a:chOff x="957137" y="3168878"/>
              <a:chExt cx="3731700" cy="1544277"/>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4"/>
                    </a:solidFill>
                    <a:latin typeface="Fira Sans Extra Condensed Medium"/>
                    <a:ea typeface="Fira Sans Extra Condensed Medium"/>
                    <a:cs typeface="Fira Sans Extra Condensed Medium"/>
                    <a:sym typeface="Fira Sans Extra Condensed Medium"/>
                  </a:rPr>
                  <a:t>Opportunities</a:t>
                </a:r>
                <a:endParaRPr sz="2267" b="1">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957137" y="3687455"/>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O1. </a:t>
                </a:r>
                <a:r>
                  <a:rPr lang="en-IN" sz="1800" b="1" dirty="0">
                    <a:latin typeface="Aptos Display" panose="020B0004020202020204" pitchFamily="34" charset="0"/>
                  </a:rPr>
                  <a:t>Emergency Response and Rescue</a:t>
                </a:r>
                <a:endParaRPr lang="en-US" sz="1800" b="1" dirty="0">
                  <a:solidFill>
                    <a:srgbClr val="434343"/>
                  </a:solidFill>
                  <a:latin typeface="Aptos Display" panose="020B0004020202020204" pitchFamily="34" charset="0"/>
                  <a:ea typeface="Roboto"/>
                  <a:cs typeface="Roboto"/>
                  <a:sym typeface="Roboto"/>
                </a:endParaRPr>
              </a:p>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O2. </a:t>
                </a:r>
                <a:r>
                  <a:rPr lang="en-IN" sz="1800" b="1" dirty="0">
                    <a:latin typeface="Aptos Display" panose="020B0004020202020204" pitchFamily="34" charset="0"/>
                  </a:rPr>
                  <a:t>Healthcare and Assistive Robotics</a:t>
                </a:r>
                <a:endParaRPr sz="1800" b="1" dirty="0">
                  <a:solidFill>
                    <a:srgbClr val="434343"/>
                  </a:solidFill>
                  <a:latin typeface="Aptos Display" panose="020B0004020202020204" pitchFamily="34" charset="0"/>
                  <a:ea typeface="Roboto"/>
                  <a:cs typeface="Roboto"/>
                  <a:sym typeface="Roboto"/>
                </a:endParaRPr>
              </a:p>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O3. </a:t>
                </a:r>
                <a:r>
                  <a:rPr lang="en-IN" sz="1800" b="1" dirty="0">
                    <a:latin typeface="Aptos Display" panose="020B0004020202020204" pitchFamily="34" charset="0"/>
                  </a:rPr>
                  <a:t>Education and Training</a:t>
                </a:r>
                <a:endParaRPr lang="en-US" sz="1800" b="1" dirty="0">
                  <a:solidFill>
                    <a:srgbClr val="434343"/>
                  </a:solidFill>
                  <a:latin typeface="Aptos Display" panose="020B0004020202020204" pitchFamily="34" charset="0"/>
                  <a:ea typeface="Roboto"/>
                  <a:cs typeface="Roboto"/>
                  <a:sym typeface="Roboto"/>
                </a:endParaRPr>
              </a:p>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O4. </a:t>
                </a:r>
                <a:r>
                  <a:rPr lang="en-IN" sz="1800" b="1" dirty="0">
                    <a:latin typeface="Aptos Display" panose="020B0004020202020204" pitchFamily="34" charset="0"/>
                  </a:rPr>
                  <a:t>Agriculture</a:t>
                </a:r>
                <a:endParaRPr sz="1800" b="1" dirty="0">
                  <a:latin typeface="Aptos Display" panose="020B0004020202020204" pitchFamily="34" charset="0"/>
                </a:endParaRPr>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
        <p:nvSpPr>
          <p:cNvPr id="92" name="TextBox 91">
            <a:extLst>
              <a:ext uri="{FF2B5EF4-FFF2-40B4-BE49-F238E27FC236}">
                <a16:creationId xmlns:a16="http://schemas.microsoft.com/office/drawing/2014/main" id="{2CFC3A18-34A9-594D-0B27-29E91CB8B6B2}"/>
              </a:ext>
            </a:extLst>
          </p:cNvPr>
          <p:cNvSpPr txBox="1"/>
          <p:nvPr/>
        </p:nvSpPr>
        <p:spPr>
          <a:xfrm>
            <a:off x="8550588" y="4446925"/>
            <a:ext cx="2483757" cy="646331"/>
          </a:xfrm>
          <a:prstGeom prst="rect">
            <a:avLst/>
          </a:prstGeom>
          <a:noFill/>
        </p:spPr>
        <p:txBody>
          <a:bodyPr wrap="square">
            <a:spAutoFit/>
          </a:bodyPr>
          <a:lstStyle/>
          <a:p>
            <a:pPr marL="0" marR="0" lvl="0" indent="0" algn="just" rtl="0">
              <a:spcBef>
                <a:spcPts val="0"/>
              </a:spcBef>
              <a:spcAft>
                <a:spcPts val="0"/>
              </a:spcAft>
              <a:buNone/>
            </a:pPr>
            <a:r>
              <a:rPr lang="en-US" sz="1800" b="1" dirty="0">
                <a:solidFill>
                  <a:srgbClr val="434343"/>
                </a:solidFill>
                <a:latin typeface="Aptos Display" panose="020B0004020202020204" pitchFamily="34" charset="0"/>
                <a:ea typeface="Roboto"/>
                <a:cs typeface="Roboto"/>
                <a:sym typeface="Roboto"/>
              </a:rPr>
              <a:t>T1.</a:t>
            </a:r>
            <a:r>
              <a:rPr lang="en-IN" sz="1800" b="1" dirty="0">
                <a:solidFill>
                  <a:schemeClr val="tx1"/>
                </a:solidFill>
                <a:latin typeface="Aptos Display" panose="020B0004020202020204" pitchFamily="34" charset="0"/>
              </a:rPr>
              <a:t>Privacy Concerns</a:t>
            </a:r>
            <a:endParaRPr lang="en-US" sz="1800" b="1" dirty="0">
              <a:solidFill>
                <a:schemeClr val="tx1"/>
              </a:solidFill>
              <a:latin typeface="Aptos Display" panose="020B0004020202020204" pitchFamily="34" charset="0"/>
              <a:ea typeface="Roboto"/>
              <a:cs typeface="Roboto"/>
              <a:sym typeface="Roboto"/>
            </a:endParaRPr>
          </a:p>
          <a:p>
            <a:pPr marL="0" marR="0" lvl="0" indent="0" algn="just" rtl="0">
              <a:spcBef>
                <a:spcPts val="0"/>
              </a:spcBef>
              <a:spcAft>
                <a:spcPts val="0"/>
              </a:spcAft>
              <a:buNone/>
            </a:pPr>
            <a:r>
              <a:rPr lang="en-US" sz="1800" b="1" dirty="0">
                <a:solidFill>
                  <a:schemeClr val="tx1"/>
                </a:solidFill>
                <a:latin typeface="Aptos Display" panose="020B0004020202020204" pitchFamily="34" charset="0"/>
                <a:ea typeface="Roboto"/>
                <a:cs typeface="Roboto"/>
                <a:sym typeface="Roboto"/>
              </a:rPr>
              <a:t>T2. Market Competition</a:t>
            </a:r>
            <a:endParaRPr lang="en-US" sz="1800" b="1"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225100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Analysis – 4W1H</a:t>
            </a:r>
            <a:endParaRPr/>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594543" y="939676"/>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 </a:t>
            </a:r>
            <a:r>
              <a:rPr lang="en-US" dirty="0"/>
              <a:t>To offer an intuitive, hands-free control method that enhances user experience and accessibility.</a:t>
            </a: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What: </a:t>
            </a:r>
            <a:r>
              <a:rPr lang="en-US" dirty="0"/>
              <a:t>A vehicle controlled by human gestures for navigation and operation.</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Where: </a:t>
            </a:r>
            <a:r>
              <a:rPr lang="en-US" dirty="0"/>
              <a:t>Applicable in environments like hazardous areas, public spaces, or industrial settings.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When:</a:t>
            </a:r>
            <a:r>
              <a:rPr lang="en-US" dirty="0"/>
              <a:t>Used when traditional controls are impractical or when hands-free operation is required..</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How: </a:t>
            </a:r>
            <a:r>
              <a:rPr lang="en-US" dirty="0"/>
              <a:t>Utilizes sensors to detect gestures and translate them into vehicle commands.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Refined Objective: </a:t>
            </a:r>
            <a:r>
              <a:rPr lang="en-US" dirty="0"/>
              <a:t>To create a user-friendly, gesture-controlled vehicle for diverse applications, improving safety and efficiency.</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1944</Words>
  <Application>Microsoft Office PowerPoint</Application>
  <PresentationFormat>Widescreen</PresentationFormat>
  <Paragraphs>296</Paragraphs>
  <Slides>17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Montserrat</vt:lpstr>
      <vt:lpstr>Arial</vt:lpstr>
      <vt:lpstr>Montserrat Medium</vt:lpstr>
      <vt:lpstr>Roboto</vt:lpstr>
      <vt:lpstr>Times New Roman</vt:lpstr>
      <vt:lpstr>Quicksand</vt:lpstr>
      <vt:lpstr>Fira Sans Extra Condensed Medium</vt:lpstr>
      <vt:lpstr>Verdana</vt:lpstr>
      <vt:lpstr>Aptos Display</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Nagineni Saicharan</cp:lastModifiedBy>
  <cp:revision>4</cp:revision>
  <dcterms:created xsi:type="dcterms:W3CDTF">2021-01-07T12:40:50Z</dcterms:created>
  <dcterms:modified xsi:type="dcterms:W3CDTF">2024-10-24T18:06:07Z</dcterms:modified>
</cp:coreProperties>
</file>