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  <p:sldId id="328" r:id="rId70"/>
    <p:sldId id="330" r:id="rId71"/>
    <p:sldId id="331" r:id="rId72"/>
    <p:sldId id="332" r:id="rId73"/>
    <p:sldId id="333" r:id="rId74"/>
    <p:sldId id="335" r:id="rId75"/>
    <p:sldId id="336" r:id="rId76"/>
    <p:sldId id="338" r:id="rId77"/>
    <p:sldId id="339" r:id="rId78"/>
    <p:sldId id="340" r:id="rId79"/>
    <p:sldId id="342" r:id="rId80"/>
    <p:sldId id="343" r:id="rId81"/>
    <p:sldId id="344" r:id="rId82"/>
    <p:sldId id="346" r:id="rId83"/>
    <p:sldId id="348" r:id="rId84"/>
    <p:sldId id="362" r:id="rId85"/>
    <p:sldId id="350" r:id="rId86"/>
    <p:sldId id="351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01D7-2754-4472-BDA6-B2420B8D3700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E366-146A-47ED-950C-AB9A6412A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533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1E366-146A-47ED-950C-AB9A6412AA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53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1E366-146A-47ED-950C-AB9A6412AA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67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2B8F6-45EF-49DB-9C57-1A2D42CC506C}" type="slidenum">
              <a:rPr lang="en-IN" altLang="en-US"/>
              <a:pPr eaLnBrk="1" hangingPunct="1"/>
              <a:t>61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28340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6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2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5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0A26-AD34-4F14-B2E7-2D8C1959E48B}" type="datetimeFigureOut">
              <a:rPr lang="en-US"/>
              <a:pPr>
                <a:defRPr/>
              </a:pPr>
              <a:t>02/01/2017</a:t>
            </a:fld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BF821-E859-495C-BF64-DCA4F773F2F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1940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872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0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2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04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0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97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7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7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79FF-EBA6-4046-B3D8-4762C90A9663}" type="datetimeFigureOut">
              <a:rPr lang="en-US" smtClean="0"/>
              <a:pPr/>
              <a:t>02/01/2017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7856-CAB5-44E4-88FA-E19648265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8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conca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joi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po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pu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revers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sor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jsref/jsref_length_string.as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random.asp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round.as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qrt.as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utcday.asp" TargetMode="External"/><Relationship Id="rId3" Type="http://schemas.openxmlformats.org/officeDocument/2006/relationships/hyperlink" Target="http://www.w3schools.com/jsref/jsref_getmonth.asp" TargetMode="External"/><Relationship Id="rId7" Type="http://schemas.openxmlformats.org/officeDocument/2006/relationships/hyperlink" Target="http://www.w3schools.com/jsref/jsref_getutcdate.asp" TargetMode="External"/><Relationship Id="rId2" Type="http://schemas.openxmlformats.org/officeDocument/2006/relationships/hyperlink" Target="http://www.w3schools.com/jsref/jsref_getminut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timezoneoffset.asp" TargetMode="External"/><Relationship Id="rId5" Type="http://schemas.openxmlformats.org/officeDocument/2006/relationships/hyperlink" Target="http://www.w3schools.com/jsref/jsref_gettime.asp" TargetMode="External"/><Relationship Id="rId4" Type="http://schemas.openxmlformats.org/officeDocument/2006/relationships/hyperlink" Target="http://www.w3schools.com/jsref/jsref_getseconds.asp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date.asp" TargetMode="External"/><Relationship Id="rId3" Type="http://schemas.openxmlformats.org/officeDocument/2006/relationships/hyperlink" Target="http://www.w3schools.com/jsref/jsref_getutchours.asp" TargetMode="External"/><Relationship Id="rId7" Type="http://schemas.openxmlformats.org/officeDocument/2006/relationships/hyperlink" Target="http://www.w3schools.com/jsref/jsref_getutcseconds.asp" TargetMode="External"/><Relationship Id="rId2" Type="http://schemas.openxmlformats.org/officeDocument/2006/relationships/hyperlink" Target="http://www.w3schools.com/jsref/jsref_getutcfully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utcmonth.asp" TargetMode="External"/><Relationship Id="rId5" Type="http://schemas.openxmlformats.org/officeDocument/2006/relationships/hyperlink" Target="http://www.w3schools.com/jsref/jsref_getutcminutes.asp" TargetMode="External"/><Relationship Id="rId4" Type="http://schemas.openxmlformats.org/officeDocument/2006/relationships/hyperlink" Target="http://www.w3schools.com/jsref/jsref_getutcmilliseconds.asp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fullyear.as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hours.asp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milliseconds.as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minutes.asp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month.asp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second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settime.as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utcseconds.asp" TargetMode="External"/><Relationship Id="rId3" Type="http://schemas.openxmlformats.org/officeDocument/2006/relationships/hyperlink" Target="http://www.w3schools.com/jsref/jsref_setutcfullyear.asp" TargetMode="External"/><Relationship Id="rId7" Type="http://schemas.openxmlformats.org/officeDocument/2006/relationships/hyperlink" Target="http://www.w3schools.com/jsref/jsref_setutcmonth.asp" TargetMode="External"/><Relationship Id="rId2" Type="http://schemas.openxmlformats.org/officeDocument/2006/relationships/hyperlink" Target="http://www.w3schools.com/jsref/jsref_s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utcminutes.asp" TargetMode="External"/><Relationship Id="rId5" Type="http://schemas.openxmlformats.org/officeDocument/2006/relationships/hyperlink" Target="http://www.w3schools.com/jsref/jsref_setutcmilliseconds.asp" TargetMode="External"/><Relationship Id="rId4" Type="http://schemas.openxmlformats.org/officeDocument/2006/relationships/hyperlink" Target="http://www.w3schools.com/jsref/jsref_setutchours.asp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9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82" y="709684"/>
            <a:ext cx="12082817" cy="6148316"/>
          </a:xfrm>
        </p:spPr>
        <p:txBody>
          <a:bodyPr/>
          <a:lstStyle/>
          <a:p>
            <a:pPr algn="l"/>
            <a:r>
              <a:rPr lang="en-US" dirty="0" smtClean="0"/>
              <a:t>was developed by Netscape, was originally named Mocha but  soon was  renamed </a:t>
            </a:r>
            <a:r>
              <a:rPr lang="en-US" dirty="0" err="1" smtClean="0"/>
              <a:t>LiveScript</a:t>
            </a:r>
            <a:endParaRPr lang="en-US" dirty="0" smtClean="0"/>
          </a:p>
          <a:p>
            <a:pPr algn="l"/>
            <a:r>
              <a:rPr lang="en-US" dirty="0" smtClean="0"/>
              <a:t>In  late 1995 Live Script became a  joint venture of Netscape and Sun Microsystems, then renamed as JavaScript.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What is JavaScript</a:t>
            </a:r>
          </a:p>
          <a:p>
            <a:pPr algn="l"/>
            <a:r>
              <a:rPr lang="en-US" dirty="0" smtClean="0"/>
              <a:t>JavaScript is a lightweight, interpreted programming language </a:t>
            </a:r>
          </a:p>
          <a:p>
            <a:pPr algn="l"/>
            <a:r>
              <a:rPr lang="en-US" dirty="0" smtClean="0"/>
              <a:t>Designed for creating network-centric applications </a:t>
            </a:r>
          </a:p>
          <a:p>
            <a:pPr algn="l"/>
            <a:r>
              <a:rPr lang="en-US" dirty="0" smtClean="0"/>
              <a:t>Complementary to and integrated with Java </a:t>
            </a:r>
          </a:p>
          <a:p>
            <a:pPr algn="l"/>
            <a:r>
              <a:rPr lang="en-US" dirty="0" smtClean="0"/>
              <a:t>Complementary to and integrated with HTML </a:t>
            </a:r>
          </a:p>
          <a:p>
            <a:pPr algn="l"/>
            <a:r>
              <a:rPr lang="en-US" dirty="0" smtClean="0"/>
              <a:t>Open and cross-platform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JavaScript is loosely based on Java and it is built into all the major modern browsers. </a:t>
            </a:r>
          </a:p>
        </p:txBody>
      </p:sp>
    </p:spTree>
    <p:extLst>
      <p:ext uri="{BB962C8B-B14F-4D97-AF65-F5344CB8AC3E}">
        <p14:creationId xmlns="" xmlns:p14="http://schemas.microsoft.com/office/powerpoint/2010/main" val="31051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0" y="0"/>
            <a:ext cx="11726811" cy="6687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</a:t>
            </a:r>
            <a:r>
              <a:rPr lang="en-US" sz="3600" dirty="0" smtClean="0"/>
              <a:t>JavaScript </a:t>
            </a:r>
            <a:r>
              <a:rPr lang="en-US" sz="3600" dirty="0"/>
              <a:t>Reserved </a:t>
            </a:r>
            <a:r>
              <a:rPr lang="en-US" sz="3600" dirty="0" smtClean="0"/>
              <a:t>Words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They </a:t>
            </a:r>
            <a:r>
              <a:rPr lang="en-US" sz="2200" dirty="0"/>
              <a:t>cannot be used as JavaScript variables, </a:t>
            </a:r>
            <a:r>
              <a:rPr lang="en-US" sz="2200" dirty="0" smtClean="0"/>
              <a:t>functions</a:t>
            </a:r>
            <a:r>
              <a:rPr lang="en-US" sz="2200" dirty="0"/>
              <a:t>, methods, loop labels, or any object names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150" y="818866"/>
            <a:ext cx="11953110" cy="5923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460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354842"/>
            <a:ext cx="11859905" cy="637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Arithmetic </a:t>
            </a:r>
            <a:r>
              <a:rPr lang="en-US" dirty="0" smtClean="0">
                <a:solidFill>
                  <a:srgbClr val="FF0000"/>
                </a:solidFill>
              </a:rPr>
              <a:t>Operators supported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marL="0" indent="0">
              <a:buNone/>
            </a:pPr>
            <a:r>
              <a:rPr lang="en-US" dirty="0"/>
              <a:t>+  Adds </a:t>
            </a:r>
            <a:r>
              <a:rPr lang="en-US" dirty="0" smtClean="0"/>
              <a:t>two </a:t>
            </a:r>
            <a:r>
              <a:rPr lang="en-US" dirty="0"/>
              <a:t>operands </a:t>
            </a:r>
          </a:p>
          <a:p>
            <a:pPr marL="0" indent="0">
              <a:buNone/>
            </a:pPr>
            <a:r>
              <a:rPr lang="en-US" dirty="0"/>
              <a:t>-  Subtracts second operand from the first </a:t>
            </a:r>
          </a:p>
          <a:p>
            <a:pPr marL="0" indent="0">
              <a:buNone/>
            </a:pPr>
            <a:r>
              <a:rPr lang="en-US" dirty="0"/>
              <a:t>*  Multiply both operands </a:t>
            </a:r>
          </a:p>
          <a:p>
            <a:pPr marL="0" indent="0">
              <a:buNone/>
            </a:pPr>
            <a:r>
              <a:rPr lang="en-US" dirty="0"/>
              <a:t>/  Divide numerator by </a:t>
            </a:r>
            <a:r>
              <a:rPr lang="en-US" dirty="0" err="1"/>
              <a:t>denumerator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%  Modulus Operator and remainder of after an </a:t>
            </a:r>
            <a:r>
              <a:rPr lang="en-US" dirty="0" smtClean="0"/>
              <a:t>integer </a:t>
            </a:r>
            <a:r>
              <a:rPr lang="en-US" dirty="0"/>
              <a:t>division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Comparison </a:t>
            </a:r>
            <a:r>
              <a:rPr lang="en-US" dirty="0" smtClean="0">
                <a:solidFill>
                  <a:srgbClr val="FF0000"/>
                </a:solidFill>
              </a:rPr>
              <a:t>Operators </a:t>
            </a:r>
            <a:r>
              <a:rPr lang="en-US" dirty="0">
                <a:solidFill>
                  <a:srgbClr val="FF0000"/>
                </a:solidFill>
              </a:rPr>
              <a:t>supported by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marL="0" indent="0">
              <a:buNone/>
            </a:pPr>
            <a:r>
              <a:rPr lang="en-US" dirty="0" smtClean="0"/>
              <a:t>==,&gt;,&lt;,&gt;=,=&lt;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Logical </a:t>
            </a:r>
            <a:r>
              <a:rPr lang="en-US" dirty="0" smtClean="0">
                <a:solidFill>
                  <a:srgbClr val="FF0000"/>
                </a:solidFill>
              </a:rPr>
              <a:t>Operators</a:t>
            </a:r>
            <a:r>
              <a:rPr lang="en-US" dirty="0">
                <a:solidFill>
                  <a:srgbClr val="FF0000"/>
                </a:solidFill>
              </a:rPr>
              <a:t> supported by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marL="0" indent="0">
              <a:buNone/>
            </a:pPr>
            <a:r>
              <a:rPr lang="en-US" dirty="0" smtClean="0"/>
              <a:t>&amp;&amp; (</a:t>
            </a:r>
            <a:r>
              <a:rPr lang="en-US" dirty="0"/>
              <a:t>Logical AND </a:t>
            </a:r>
            <a:r>
              <a:rPr lang="en-US" dirty="0" smtClean="0"/>
              <a:t>),|| (</a:t>
            </a:r>
            <a:r>
              <a:rPr lang="en-US" dirty="0"/>
              <a:t>Logical OR</a:t>
            </a:r>
            <a:r>
              <a:rPr lang="en-US" dirty="0" smtClean="0"/>
              <a:t>),! (</a:t>
            </a:r>
            <a:r>
              <a:rPr lang="en-US" dirty="0"/>
              <a:t>Logical </a:t>
            </a:r>
            <a:r>
              <a:rPr lang="en-US" dirty="0" smtClean="0"/>
              <a:t>NOT)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Bitwise </a:t>
            </a:r>
            <a:r>
              <a:rPr lang="en-US" dirty="0" smtClean="0">
                <a:solidFill>
                  <a:srgbClr val="FF0000"/>
                </a:solidFill>
              </a:rPr>
              <a:t>Operators </a:t>
            </a:r>
            <a:r>
              <a:rPr lang="en-US" dirty="0">
                <a:solidFill>
                  <a:srgbClr val="FF0000"/>
                </a:solidFill>
              </a:rPr>
              <a:t>supported by JavaScript</a:t>
            </a:r>
          </a:p>
          <a:p>
            <a:pPr marL="0" indent="0">
              <a:buNone/>
            </a:pPr>
            <a:r>
              <a:rPr lang="en-US" dirty="0"/>
              <a:t>&amp;(Bitwise AND </a:t>
            </a:r>
            <a:r>
              <a:rPr lang="en-US" dirty="0" smtClean="0"/>
              <a:t>),|(</a:t>
            </a:r>
            <a:r>
              <a:rPr lang="en-US" dirty="0"/>
              <a:t>Bitwise </a:t>
            </a:r>
            <a:r>
              <a:rPr lang="en-US" dirty="0" smtClean="0"/>
              <a:t>OR), </a:t>
            </a:r>
            <a:r>
              <a:rPr lang="en-US" dirty="0"/>
              <a:t>^ (Bitwise XOR) , ~ (Bitwise </a:t>
            </a:r>
            <a:r>
              <a:rPr lang="en-US" dirty="0" smtClean="0"/>
              <a:t>NOT)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25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300251"/>
            <a:ext cx="11737075" cy="63598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Assignment </a:t>
            </a:r>
            <a:r>
              <a:rPr lang="en-US" dirty="0" smtClean="0">
                <a:solidFill>
                  <a:srgbClr val="FF0000"/>
                </a:solidFill>
              </a:rPr>
              <a:t>Operators </a:t>
            </a:r>
            <a:r>
              <a:rPr lang="en-US" dirty="0">
                <a:solidFill>
                  <a:srgbClr val="FF0000"/>
                </a:solidFill>
              </a:rPr>
              <a:t>supported by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marL="0" indent="0">
              <a:buNone/>
            </a:pPr>
            <a:r>
              <a:rPr lang="en-US" dirty="0"/>
              <a:t>= , += , -= , *= , /= , %=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Conditional </a:t>
            </a:r>
            <a:r>
              <a:rPr lang="en-US" dirty="0" smtClean="0"/>
              <a:t>Operator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Operator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The  </a:t>
            </a:r>
            <a:r>
              <a:rPr lang="en-US" dirty="0" err="1"/>
              <a:t>typeof</a:t>
            </a:r>
            <a:r>
              <a:rPr lang="en-US" dirty="0"/>
              <a:t>  is a unary operator that is placed before its single operand, which can be of any </a:t>
            </a:r>
            <a:r>
              <a:rPr lang="en-US" dirty="0" smtClean="0"/>
              <a:t>type</a:t>
            </a:r>
            <a:r>
              <a:rPr lang="en-US" dirty="0"/>
              <a:t>. Its value is a string indicating the data type of the operand.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76" y="1814584"/>
            <a:ext cx="9599494" cy="1085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84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6"/>
            <a:ext cx="10515600" cy="464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859808"/>
            <a:ext cx="11723427" cy="5998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if (expression){ </a:t>
            </a:r>
          </a:p>
          <a:p>
            <a:pPr marL="0" indent="0">
              <a:buNone/>
            </a:pPr>
            <a:r>
              <a:rPr lang="en-US" dirty="0"/>
              <a:t>   Statement(s) to be executed if expression is true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if...else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(expression){ </a:t>
            </a:r>
          </a:p>
          <a:p>
            <a:pPr marL="0" indent="0">
              <a:buNone/>
            </a:pPr>
            <a:r>
              <a:rPr lang="en-US" dirty="0"/>
              <a:t>   Statement(s) to be executed if expression is true </a:t>
            </a:r>
          </a:p>
          <a:p>
            <a:pPr marL="0" indent="0">
              <a:buNone/>
            </a:pPr>
            <a:r>
              <a:rPr lang="en-US" dirty="0"/>
              <a:t>}else{ </a:t>
            </a:r>
          </a:p>
          <a:p>
            <a:pPr marL="0" indent="0">
              <a:buNone/>
            </a:pPr>
            <a:r>
              <a:rPr lang="en-US" dirty="0"/>
              <a:t>   Statement(s) to be executed if expression is false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211053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245660"/>
            <a:ext cx="11941791" cy="6509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if...else if...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(expression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Statement(s) to be executed if expression 1 is true </a:t>
            </a:r>
          </a:p>
          <a:p>
            <a:pPr marL="0" indent="0">
              <a:buNone/>
            </a:pPr>
            <a:r>
              <a:rPr lang="en-US" dirty="0"/>
              <a:t>}else if (expression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Statement(s) to be executed if expression 2 is true </a:t>
            </a:r>
          </a:p>
          <a:p>
            <a:pPr marL="0" indent="0">
              <a:buNone/>
            </a:pPr>
            <a:r>
              <a:rPr lang="en-US" dirty="0"/>
              <a:t>}else if (expression 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Statement(s) to be executed if expression 3 is true 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Statement(s</a:t>
            </a:r>
            <a:r>
              <a:rPr lang="en-US" dirty="0"/>
              <a:t>) to be executed if no expression is true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757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switch statement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switch </a:t>
            </a:r>
            <a:r>
              <a:rPr lang="en-US" dirty="0"/>
              <a:t>(expression)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case condition 1: statement(s) </a:t>
            </a:r>
          </a:p>
          <a:p>
            <a:pPr marL="0" indent="0">
              <a:buNone/>
            </a:pPr>
            <a:r>
              <a:rPr lang="en-US" dirty="0"/>
              <a:t>                    break; </a:t>
            </a:r>
          </a:p>
          <a:p>
            <a:pPr marL="0" indent="0">
              <a:buNone/>
            </a:pPr>
            <a:r>
              <a:rPr lang="en-US" dirty="0"/>
              <a:t>  case condition 2: statement(s) </a:t>
            </a:r>
          </a:p>
          <a:p>
            <a:pPr marL="0" indent="0">
              <a:buNone/>
            </a:pPr>
            <a:r>
              <a:rPr lang="en-US" dirty="0"/>
              <a:t>                    break; </a:t>
            </a:r>
          </a:p>
          <a:p>
            <a:pPr marL="0" indent="0">
              <a:buNone/>
            </a:pPr>
            <a:r>
              <a:rPr lang="en-US" dirty="0"/>
              <a:t>   ... </a:t>
            </a:r>
          </a:p>
          <a:p>
            <a:pPr marL="0" indent="0">
              <a:buNone/>
            </a:pPr>
            <a:r>
              <a:rPr lang="en-US" dirty="0"/>
              <a:t>  case condition n: statement(s) </a:t>
            </a:r>
          </a:p>
          <a:p>
            <a:pPr marL="0" indent="0">
              <a:buNone/>
            </a:pPr>
            <a:r>
              <a:rPr lang="en-US" dirty="0"/>
              <a:t>                    break; </a:t>
            </a:r>
          </a:p>
          <a:p>
            <a:pPr marL="0" indent="0">
              <a:buNone/>
            </a:pPr>
            <a:r>
              <a:rPr lang="en-US" dirty="0"/>
              <a:t>  default: statement(s)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28698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22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Script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09432"/>
            <a:ext cx="12192000" cy="6448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Alert </a:t>
            </a:r>
            <a:r>
              <a:rPr lang="en-US" dirty="0" smtClean="0">
                <a:solidFill>
                  <a:srgbClr val="FF0000"/>
                </a:solidFill>
              </a:rPr>
              <a:t>Box  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alert dialog box is mostly used to give a warning message to the </a:t>
            </a:r>
            <a:r>
              <a:rPr lang="en-US" dirty="0" smtClean="0"/>
              <a:t>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pPr marL="0" indent="0">
              <a:buNone/>
            </a:pPr>
            <a:r>
              <a:rPr lang="en-US" dirty="0"/>
              <a:t>&lt;!-- </a:t>
            </a:r>
          </a:p>
          <a:p>
            <a:pPr marL="0" indent="0">
              <a:buNone/>
            </a:pPr>
            <a:r>
              <a:rPr lang="en-US" dirty="0"/>
              <a:t>   alert("Warning Message"); </a:t>
            </a:r>
          </a:p>
          <a:p>
            <a:pPr marL="0" indent="0">
              <a:buNone/>
            </a:pPr>
            <a:r>
              <a:rPr lang="en-US" dirty="0"/>
              <a:t>//--&gt;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956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Confirmation Dialog </a:t>
            </a:r>
            <a:r>
              <a:rPr lang="en-US" dirty="0" smtClean="0">
                <a:solidFill>
                  <a:srgbClr val="FF0000"/>
                </a:solidFill>
              </a:rPr>
              <a:t>Box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</a:t>
            </a:r>
            <a:r>
              <a:rPr lang="en-US" dirty="0" smtClean="0"/>
              <a:t>dialog </a:t>
            </a:r>
            <a:r>
              <a:rPr lang="en-US" dirty="0"/>
              <a:t>box with two buttons: OK and Cancel.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respond()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confirm("are u sure to continue");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retVal</a:t>
            </a:r>
            <a:r>
              <a:rPr lang="en-US" dirty="0"/>
              <a:t> == true)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 err="1"/>
              <a:t>window.location</a:t>
            </a:r>
            <a:r>
              <a:rPr lang="en-US" dirty="0"/>
              <a:t>="../first.html";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else{alert("you have canceled the redirection");}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7091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36478"/>
            <a:ext cx="11778018" cy="6550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Prompt Dialog </a:t>
            </a:r>
            <a:r>
              <a:rPr lang="en-US" dirty="0" smtClean="0">
                <a:solidFill>
                  <a:srgbClr val="FF0000"/>
                </a:solidFill>
              </a:rPr>
              <a:t>Box</a:t>
            </a:r>
          </a:p>
          <a:p>
            <a:pPr marL="0" indent="0">
              <a:buNone/>
            </a:pPr>
            <a:r>
              <a:rPr lang="en-US" dirty="0" smtClean="0"/>
              <a:t>Prompt box is often used if you want the user to input a value before entering a page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pPr marL="0" indent="0">
              <a:buNone/>
            </a:pPr>
            <a:r>
              <a:rPr lang="en-US" dirty="0"/>
              <a:t>&lt;!--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prompt</a:t>
            </a:r>
            <a:r>
              <a:rPr lang="en-US" dirty="0" smtClean="0"/>
              <a:t>(“</a:t>
            </a:r>
            <a:r>
              <a:rPr lang="en-US" dirty="0" err="1" smtClean="0"/>
              <a:t>someText</a:t>
            </a:r>
            <a:r>
              <a:rPr lang="en-US" dirty="0" smtClean="0"/>
              <a:t>", “</a:t>
            </a:r>
            <a:r>
              <a:rPr lang="en-US" dirty="0" err="1" smtClean="0"/>
              <a:t>defaultvalue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alert("You have entered : " +  </a:t>
            </a:r>
            <a:r>
              <a:rPr lang="en-US" dirty="0" err="1"/>
              <a:t>retVal</a:t>
            </a:r>
            <a:r>
              <a:rPr lang="en-US" dirty="0"/>
              <a:t> ); </a:t>
            </a:r>
          </a:p>
          <a:p>
            <a:pPr marL="0" indent="0">
              <a:buNone/>
            </a:pPr>
            <a:r>
              <a:rPr lang="en-US" dirty="0"/>
              <a:t>//--&gt; 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</p:txBody>
      </p:sp>
    </p:spTree>
    <p:extLst>
      <p:ext uri="{BB962C8B-B14F-4D97-AF65-F5344CB8AC3E}">
        <p14:creationId xmlns="" xmlns:p14="http://schemas.microsoft.com/office/powerpoint/2010/main" val="78828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6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86854"/>
            <a:ext cx="11900848" cy="6271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way to define a </a:t>
            </a:r>
            <a:r>
              <a:rPr lang="en-US" dirty="0" smtClean="0"/>
              <a:t>function </a:t>
            </a:r>
            <a:r>
              <a:rPr lang="en-US" dirty="0"/>
              <a:t>in JavaScript is by using the function keyword, followed by a unique function name, a </a:t>
            </a:r>
            <a:r>
              <a:rPr lang="en-US" dirty="0" smtClean="0"/>
              <a:t>list </a:t>
            </a:r>
            <a:r>
              <a:rPr lang="en-US" dirty="0"/>
              <a:t>of parameters (that might be empty), and a statement block surrounded by curly braces.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&lt;!--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(parameter-list)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statements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//--&gt; 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function contain some code that will be executed only by an event or a call to that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552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  can  be  divided  into  three  parts:</a:t>
            </a:r>
          </a:p>
          <a:p>
            <a:pPr marL="0" indent="0">
              <a:buNone/>
            </a:pPr>
            <a:r>
              <a:rPr lang="en-US" dirty="0" smtClean="0"/>
              <a:t>		1. the  core JavaScript</a:t>
            </a:r>
          </a:p>
          <a:p>
            <a:pPr marL="0" indent="0">
              <a:buNone/>
            </a:pPr>
            <a:r>
              <a:rPr lang="en-US" dirty="0" smtClean="0"/>
              <a:t>		2. client  side JavaScript</a:t>
            </a:r>
          </a:p>
          <a:p>
            <a:pPr marL="0" indent="0">
              <a:buNone/>
            </a:pPr>
            <a:r>
              <a:rPr lang="en-US" dirty="0" smtClean="0"/>
              <a:t>		3. server  side JavaScript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 core JavaScript : </a:t>
            </a:r>
            <a:r>
              <a:rPr lang="en-US" dirty="0" smtClean="0"/>
              <a:t>is  the  heart  of  the  language, it includes operators,  expressions, statements, and  subprograms.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client  side JavaScript: </a:t>
            </a:r>
            <a:r>
              <a:rPr lang="en-US" dirty="0" smtClean="0"/>
              <a:t>is  a  collection of objects  that  support  the  control of  a browser  and  interactions with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Server-side JavaScript : </a:t>
            </a:r>
            <a:r>
              <a:rPr lang="en-US" dirty="0" smtClean="0"/>
              <a:t>is a collection of objects that make the language useful on a Web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1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9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1444"/>
            <a:ext cx="12192000" cy="6216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displaymessage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lert(“hello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&lt;form&gt;</a:t>
            </a:r>
          </a:p>
          <a:p>
            <a:pPr marL="0" indent="0">
              <a:buNone/>
            </a:pPr>
            <a:r>
              <a:rPr lang="en-US" dirty="0" smtClean="0"/>
              <a:t>&lt;input type=“button” value=“</a:t>
            </a:r>
            <a:r>
              <a:rPr lang="en-US" dirty="0" err="1" smtClean="0"/>
              <a:t>clickme</a:t>
            </a:r>
            <a:r>
              <a:rPr lang="en-US" dirty="0" smtClean="0"/>
              <a:t>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displaymessage</a:t>
            </a:r>
            <a:r>
              <a:rPr lang="en-US" dirty="0" smtClean="0"/>
              <a:t>()”&gt;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875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0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JavaScript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50376"/>
            <a:ext cx="12091916" cy="6407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while Loop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while (expression){ </a:t>
            </a:r>
          </a:p>
          <a:p>
            <a:pPr marL="0" indent="0">
              <a:buNone/>
            </a:pPr>
            <a:r>
              <a:rPr lang="en-US" dirty="0"/>
              <a:t>   Statement(s) to be executed if expression is true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do...while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/>
              <a:t>do{ </a:t>
            </a:r>
          </a:p>
          <a:p>
            <a:pPr marL="0" indent="0">
              <a:buNone/>
            </a:pPr>
            <a:r>
              <a:rPr lang="en-US" dirty="0"/>
              <a:t>   Statement(s) to be executed; </a:t>
            </a:r>
          </a:p>
          <a:p>
            <a:pPr marL="0" indent="0">
              <a:buNone/>
            </a:pPr>
            <a:r>
              <a:rPr lang="en-US" dirty="0"/>
              <a:t>} while (expression);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/>
              <a:t>for (initialization; test condition; iteration statement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Statement(s) to be executed if test condition is true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for...in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 smtClean="0"/>
              <a:t>variablename</a:t>
            </a:r>
            <a:r>
              <a:rPr lang="en-US" dirty="0" smtClean="0"/>
              <a:t> in object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statement or block to execute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246154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6687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1999" cy="580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Every element on a web page has certain Events which can trigger </a:t>
            </a:r>
            <a:r>
              <a:rPr lang="en-US" dirty="0" err="1" smtClean="0"/>
              <a:t>javascript</a:t>
            </a:r>
            <a:r>
              <a:rPr lang="en-US" dirty="0" smtClean="0"/>
              <a:t> functions.</a:t>
            </a:r>
          </a:p>
          <a:p>
            <a:pPr marL="0" indent="0">
              <a:buNone/>
            </a:pPr>
            <a:r>
              <a:rPr lang="en-US" dirty="0" smtClean="0"/>
              <a:t>Example of events</a:t>
            </a:r>
          </a:p>
          <a:p>
            <a:pPr marL="457200" lvl="1" indent="0">
              <a:buNone/>
            </a:pPr>
            <a:r>
              <a:rPr lang="en-US" dirty="0" smtClean="0"/>
              <a:t>1.A mouse clicks</a:t>
            </a:r>
          </a:p>
          <a:p>
            <a:pPr marL="457200" lvl="1" indent="0">
              <a:buNone/>
            </a:pPr>
            <a:r>
              <a:rPr lang="en-US" dirty="0" smtClean="0"/>
              <a:t>2.A web page loading or an image loading</a:t>
            </a:r>
          </a:p>
          <a:p>
            <a:pPr marL="457200" lvl="1" indent="0">
              <a:buNone/>
            </a:pPr>
            <a:r>
              <a:rPr lang="en-US" dirty="0" smtClean="0"/>
              <a:t>3.Mouse over a hot spot on the web page</a:t>
            </a:r>
          </a:p>
          <a:p>
            <a:pPr marL="457200" lvl="1" indent="0">
              <a:buNone/>
            </a:pPr>
            <a:r>
              <a:rPr lang="en-US" dirty="0" smtClean="0"/>
              <a:t>4.selecting an input box in an HTML form</a:t>
            </a:r>
          </a:p>
          <a:p>
            <a:pPr marL="457200" lvl="1" indent="0">
              <a:buNone/>
            </a:pPr>
            <a:r>
              <a:rPr lang="en-US" dirty="0" smtClean="0"/>
              <a:t>5.submitting an HTML form</a:t>
            </a:r>
          </a:p>
          <a:p>
            <a:pPr marL="457200" lvl="1" indent="0">
              <a:buNone/>
            </a:pPr>
            <a:r>
              <a:rPr lang="en-US" dirty="0" smtClean="0"/>
              <a:t>6.A key Stroke.</a:t>
            </a:r>
          </a:p>
          <a:p>
            <a:pPr marL="457200" lvl="1" indent="0">
              <a:buNone/>
            </a:pPr>
            <a:r>
              <a:rPr lang="en-US" u="sng" dirty="0" smtClean="0"/>
              <a:t>Types of events</a:t>
            </a:r>
          </a:p>
          <a:p>
            <a:pPr marL="914400" lvl="2" indent="0">
              <a:buNone/>
            </a:pPr>
            <a:r>
              <a:rPr lang="en-US" dirty="0" smtClean="0"/>
              <a:t>1.</a:t>
            </a:r>
            <a:r>
              <a:rPr lang="en-US" b="1" dirty="0" smtClean="0"/>
              <a:t>Window Events(</a:t>
            </a:r>
            <a:r>
              <a:rPr lang="en-US" dirty="0" err="1"/>
              <a:t>Onload</a:t>
            </a:r>
            <a:r>
              <a:rPr lang="en-US" dirty="0"/>
              <a:t> and </a:t>
            </a:r>
            <a:r>
              <a:rPr lang="en-US" dirty="0" err="1"/>
              <a:t>onunload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2.Form Events(</a:t>
            </a:r>
            <a:r>
              <a:rPr lang="en-US" dirty="0" err="1"/>
              <a:t>OnFocus</a:t>
            </a:r>
            <a:r>
              <a:rPr lang="en-US" dirty="0"/>
              <a:t> ,</a:t>
            </a:r>
            <a:r>
              <a:rPr lang="en-US" dirty="0" err="1"/>
              <a:t>onBlur</a:t>
            </a:r>
            <a:r>
              <a:rPr lang="en-US" dirty="0"/>
              <a:t> and </a:t>
            </a:r>
            <a:r>
              <a:rPr lang="en-US" dirty="0" err="1" smtClean="0"/>
              <a:t>onChange,onsubmit</a:t>
            </a:r>
            <a:r>
              <a:rPr lang="en-US" dirty="0" smtClean="0"/>
              <a:t>)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3.</a:t>
            </a:r>
            <a:r>
              <a:rPr lang="en-US" b="1" dirty="0"/>
              <a:t> </a:t>
            </a:r>
            <a:r>
              <a:rPr lang="en-US" b="1" dirty="0" smtClean="0"/>
              <a:t>Keyboard Events(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onkeypress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onkeyup</a:t>
            </a:r>
            <a:r>
              <a:rPr lang="en-US" dirty="0" smtClean="0"/>
              <a:t>)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4.</a:t>
            </a:r>
            <a:r>
              <a:rPr lang="en-US" b="1" dirty="0"/>
              <a:t> Mouse </a:t>
            </a:r>
            <a:r>
              <a:rPr lang="en-US" b="1" dirty="0" smtClean="0"/>
              <a:t>Events(</a:t>
            </a:r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25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dirty="0" err="1" smtClean="0"/>
              <a:t>Onload</a:t>
            </a:r>
            <a:r>
              <a:rPr lang="en-US" dirty="0" smtClean="0"/>
              <a:t> and </a:t>
            </a:r>
            <a:r>
              <a:rPr lang="en-US" dirty="0" err="1" smtClean="0"/>
              <a:t>onunload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onload</a:t>
            </a:r>
            <a:r>
              <a:rPr lang="en-US" dirty="0" smtClean="0"/>
              <a:t> and </a:t>
            </a:r>
            <a:r>
              <a:rPr lang="en-US" dirty="0" err="1" smtClean="0"/>
              <a:t>onunload</a:t>
            </a:r>
            <a:r>
              <a:rPr lang="en-US" dirty="0" smtClean="0"/>
              <a:t> events are trigged when the enters or leaves the page.</a:t>
            </a:r>
          </a:p>
          <a:p>
            <a:r>
              <a:rPr lang="en-US" dirty="0"/>
              <a:t>The </a:t>
            </a:r>
            <a:r>
              <a:rPr lang="en-US" dirty="0" err="1"/>
              <a:t>onload</a:t>
            </a:r>
            <a:r>
              <a:rPr lang="en-US" dirty="0"/>
              <a:t> attribute can be used to check the visitor's browser type and browser version, and load the proper version of the web page based on the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i="1" dirty="0"/>
              <a:t>script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5230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OnFocus</a:t>
            </a:r>
            <a:r>
              <a:rPr lang="en-US" dirty="0" smtClean="0"/>
              <a:t> ,</a:t>
            </a:r>
            <a:r>
              <a:rPr lang="en-US" dirty="0" err="1" smtClean="0"/>
              <a:t>onBlur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onChange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60310"/>
            <a:ext cx="12192000" cy="5295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onFocus</a:t>
            </a:r>
            <a:r>
              <a:rPr lang="en-US" dirty="0" smtClean="0"/>
              <a:t>: The </a:t>
            </a:r>
            <a:r>
              <a:rPr lang="en-US" dirty="0" err="1"/>
              <a:t>onfocus</a:t>
            </a:r>
            <a:r>
              <a:rPr lang="en-US" dirty="0"/>
              <a:t> attribute fires the moment that the element gets focus.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onBlur</a:t>
            </a:r>
            <a:r>
              <a:rPr lang="en-US" dirty="0" smtClean="0"/>
              <a:t>: </a:t>
            </a:r>
            <a:r>
              <a:rPr lang="en-US" dirty="0"/>
              <a:t>The </a:t>
            </a:r>
            <a:r>
              <a:rPr lang="en-US" dirty="0" err="1"/>
              <a:t>onblur</a:t>
            </a:r>
            <a:r>
              <a:rPr lang="en-US" dirty="0"/>
              <a:t> attribute fires the moment that the element loses focus.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onChange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  <a:r>
              <a:rPr lang="en-US" dirty="0"/>
              <a:t>The </a:t>
            </a:r>
            <a:r>
              <a:rPr lang="en-US" dirty="0" err="1"/>
              <a:t>onchange</a:t>
            </a:r>
            <a:r>
              <a:rPr lang="en-US" dirty="0"/>
              <a:t> attribute fires the moment when the value of the element is changed.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events are often used in combination with validation of form fields.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/>
              <a:t>onfocus</a:t>
            </a:r>
            <a:r>
              <a:rPr lang="en-US" dirty="0"/>
              <a:t>="</a:t>
            </a:r>
            <a:r>
              <a:rPr lang="en-US" i="1" dirty="0"/>
              <a:t>script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 smtClean="0"/>
              <a:t>onblur</a:t>
            </a:r>
            <a:r>
              <a:rPr lang="en-US" dirty="0" smtClean="0"/>
              <a:t>="</a:t>
            </a:r>
            <a:r>
              <a:rPr lang="en-US" i="1" dirty="0"/>
              <a:t>script</a:t>
            </a:r>
            <a:r>
              <a:rPr lang="en-US" dirty="0"/>
              <a:t>"&gt;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i="1" dirty="0"/>
              <a:t>script</a:t>
            </a:r>
            <a:r>
              <a:rPr lang="en-US" dirty="0"/>
              <a:t>"&gt;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882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onsubmit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onsubmit</a:t>
            </a:r>
            <a:r>
              <a:rPr lang="en-US" dirty="0"/>
              <a:t> attribute fires when a form is submitted.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onsubmit</a:t>
            </a:r>
            <a:r>
              <a:rPr lang="en-US" dirty="0" smtClean="0"/>
              <a:t> event is used to validate all form fields before submitting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 err="1"/>
              <a:t>onsubmit</a:t>
            </a:r>
            <a:r>
              <a:rPr lang="en-US" dirty="0"/>
              <a:t>="</a:t>
            </a:r>
            <a:r>
              <a:rPr lang="en-US" i="1" dirty="0"/>
              <a:t>script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0836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pPr algn="ctr"/>
            <a:r>
              <a:rPr lang="en-US" dirty="0" err="1" smtClean="0"/>
              <a:t>onkeydown</a:t>
            </a:r>
            <a:r>
              <a:rPr lang="en-US" dirty="0"/>
              <a:t>, </a:t>
            </a:r>
            <a:r>
              <a:rPr lang="en-US" dirty="0" err="1"/>
              <a:t>onkeypress</a:t>
            </a:r>
            <a:r>
              <a:rPr lang="en-US" dirty="0"/>
              <a:t>, </a:t>
            </a:r>
            <a:r>
              <a:rPr lang="en-US" dirty="0" err="1"/>
              <a:t>onkeyup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1825625"/>
            <a:ext cx="11846256" cy="465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onkeydown</a:t>
            </a:r>
            <a:r>
              <a:rPr lang="en-US" dirty="0"/>
              <a:t> attribute fires when the user is pressing a </a:t>
            </a:r>
            <a:r>
              <a:rPr lang="en-US" dirty="0" smtClean="0"/>
              <a:t>key.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onkeypress</a:t>
            </a:r>
            <a:r>
              <a:rPr lang="en-US" dirty="0"/>
              <a:t> attribute fires when the user presses a </a:t>
            </a:r>
            <a:r>
              <a:rPr lang="en-US" dirty="0" smtClean="0"/>
              <a:t>key.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onkeyup</a:t>
            </a:r>
            <a:r>
              <a:rPr lang="en-US" dirty="0"/>
              <a:t> attribute fires when the user releases a </a:t>
            </a:r>
            <a:r>
              <a:rPr lang="en-US" dirty="0" smtClean="0"/>
              <a:t>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onkeydown</a:t>
            </a:r>
            <a:r>
              <a:rPr lang="en-US" dirty="0" smtClean="0"/>
              <a:t>="</a:t>
            </a:r>
            <a:r>
              <a:rPr lang="en-US" i="1" dirty="0"/>
              <a:t> script </a:t>
            </a:r>
            <a:r>
              <a:rPr lang="en-US" dirty="0" smtClean="0"/>
              <a:t>" </a:t>
            </a:r>
            <a:r>
              <a:rPr lang="en-US" dirty="0" err="1"/>
              <a:t>onkeypress</a:t>
            </a:r>
            <a:r>
              <a:rPr lang="en-US" dirty="0" smtClean="0"/>
              <a:t>="</a:t>
            </a:r>
            <a:r>
              <a:rPr lang="en-US" i="1" dirty="0"/>
              <a:t> script </a:t>
            </a:r>
            <a:r>
              <a:rPr lang="en-US" dirty="0" smtClean="0"/>
              <a:t>" </a:t>
            </a:r>
            <a:r>
              <a:rPr lang="en-US" dirty="0" err="1"/>
              <a:t>onkeyup</a:t>
            </a:r>
            <a:r>
              <a:rPr lang="en-US" dirty="0" smtClean="0"/>
              <a:t>="</a:t>
            </a:r>
            <a:r>
              <a:rPr lang="en-US" i="1" dirty="0"/>
              <a:t> script 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945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pPr algn="ctr"/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4901"/>
            <a:ext cx="12192001" cy="5158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onmouseover</a:t>
            </a:r>
            <a:r>
              <a:rPr lang="en-US" dirty="0"/>
              <a:t> attribute fires when the mouse pointer moves over </a:t>
            </a:r>
            <a:r>
              <a:rPr lang="en-US" dirty="0" smtClean="0"/>
              <a:t>an element.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i="1" dirty="0"/>
              <a:t>script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onmouseout</a:t>
            </a:r>
            <a:r>
              <a:rPr lang="en-US" dirty="0"/>
              <a:t> attribute fires when the mouse pointer moves out of </a:t>
            </a:r>
            <a:r>
              <a:rPr lang="en-US" dirty="0" smtClean="0"/>
              <a:t>an element.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i="1" dirty="0"/>
              <a:t>script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502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1952625" y="60325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Objects </a:t>
            </a:r>
            <a:r>
              <a:rPr lang="en-US" altLang="en-US" sz="3600" dirty="0"/>
              <a:t>in JavaScript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1952625" y="1928813"/>
            <a:ext cx="8229600" cy="4525962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Array object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String object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Math object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Date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1489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177421"/>
            <a:ext cx="10515600" cy="709683"/>
          </a:xfrm>
        </p:spPr>
        <p:txBody>
          <a:bodyPr/>
          <a:lstStyle/>
          <a:p>
            <a:pPr algn="ctr"/>
            <a:r>
              <a:rPr lang="en-US" altLang="en-US" sz="3600" dirty="0"/>
              <a:t>Arrays	</a:t>
            </a:r>
            <a:endParaRPr lang="en-IN" altLang="en-US" sz="3600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0" y="887104"/>
            <a:ext cx="12091916" cy="586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 smtClean="0"/>
              <a:t>An array is a special variable, which can hold more than one value, at a time.</a:t>
            </a:r>
          </a:p>
          <a:p>
            <a:pPr marL="0" indent="0">
              <a:buNone/>
            </a:pPr>
            <a:r>
              <a:rPr lang="en-IN" altLang="en-US" dirty="0" smtClean="0"/>
              <a:t>An array can be defined in three ways.</a:t>
            </a:r>
          </a:p>
          <a:p>
            <a:pPr marL="0" indent="0">
              <a:buNone/>
            </a:pPr>
            <a:r>
              <a:rPr lang="en-IN" altLang="en-US" dirty="0"/>
              <a:t>The following code creates an Array object called </a:t>
            </a:r>
            <a:r>
              <a:rPr lang="en-IN" altLang="en-US" dirty="0" err="1"/>
              <a:t>myCars</a:t>
            </a:r>
            <a:r>
              <a:rPr lang="en-IN" altLang="en-US" dirty="0"/>
              <a:t>:</a:t>
            </a:r>
          </a:p>
          <a:p>
            <a:pPr marL="0" indent="0">
              <a:buNone/>
            </a:pPr>
            <a:r>
              <a:rPr lang="en-IN" altLang="en-US" dirty="0"/>
              <a:t>1:</a:t>
            </a:r>
          </a:p>
          <a:p>
            <a:pPr marL="0" indent="0">
              <a:buNone/>
            </a:pP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err="1"/>
              <a:t>myCars</a:t>
            </a:r>
            <a:r>
              <a:rPr lang="en-IN" altLang="en-US" dirty="0"/>
              <a:t>=new Array(); // regular array </a:t>
            </a:r>
            <a:br>
              <a:rPr lang="en-IN" altLang="en-US" dirty="0"/>
            </a:br>
            <a:r>
              <a:rPr lang="en-IN" altLang="en-US" dirty="0" err="1"/>
              <a:t>myCars</a:t>
            </a:r>
            <a:r>
              <a:rPr lang="en-IN" altLang="en-US" dirty="0"/>
              <a:t>[0]="Saab";      </a:t>
            </a:r>
            <a:br>
              <a:rPr lang="en-IN" altLang="en-US" dirty="0"/>
            </a:br>
            <a:r>
              <a:rPr lang="en-IN" altLang="en-US" dirty="0" err="1"/>
              <a:t>myCars</a:t>
            </a:r>
            <a:r>
              <a:rPr lang="en-IN" altLang="en-US" dirty="0"/>
              <a:t>[1]="Volvo";</a:t>
            </a:r>
            <a:br>
              <a:rPr lang="en-IN" altLang="en-US" dirty="0"/>
            </a:br>
            <a:r>
              <a:rPr lang="en-IN" altLang="en-US" dirty="0" err="1"/>
              <a:t>myCars</a:t>
            </a:r>
            <a:r>
              <a:rPr lang="en-IN" altLang="en-US" dirty="0"/>
              <a:t>[2]="BMW</a:t>
            </a:r>
            <a:r>
              <a:rPr lang="en-IN" altLang="en-US" dirty="0" smtClean="0"/>
              <a:t>";</a:t>
            </a:r>
          </a:p>
          <a:p>
            <a:pPr marL="0" indent="0">
              <a:buNone/>
            </a:pPr>
            <a:r>
              <a:rPr lang="en-IN" altLang="en-US" dirty="0"/>
              <a:t>2:</a:t>
            </a:r>
          </a:p>
          <a:p>
            <a:pPr marL="0" indent="0">
              <a:buNone/>
            </a:pP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err="1"/>
              <a:t>myCars</a:t>
            </a:r>
            <a:r>
              <a:rPr lang="en-IN" altLang="en-US" dirty="0"/>
              <a:t>=new Array("</a:t>
            </a:r>
            <a:r>
              <a:rPr lang="en-IN" altLang="en-US" dirty="0" err="1"/>
              <a:t>Saab","Volvo","BMW</a:t>
            </a:r>
            <a:r>
              <a:rPr lang="en-IN" altLang="en-US" dirty="0"/>
              <a:t>"); </a:t>
            </a:r>
          </a:p>
          <a:p>
            <a:pPr marL="0" indent="0">
              <a:buNone/>
            </a:pPr>
            <a:r>
              <a:rPr lang="en-IN" altLang="en-US" dirty="0"/>
              <a:t>3:</a:t>
            </a:r>
          </a:p>
          <a:p>
            <a:pPr marL="0" indent="0">
              <a:buNone/>
            </a:pP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err="1"/>
              <a:t>myCars</a:t>
            </a:r>
            <a:r>
              <a:rPr lang="en-IN" altLang="en-US" dirty="0"/>
              <a:t>=["</a:t>
            </a:r>
            <a:r>
              <a:rPr lang="en-IN" altLang="en-US" dirty="0" err="1"/>
              <a:t>Saab","Volvo","BMW</a:t>
            </a:r>
            <a:r>
              <a:rPr lang="en-IN" altLang="en-US" dirty="0"/>
              <a:t>"]; 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1989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4776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difference between Java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3330"/>
            <a:ext cx="12191999" cy="613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two languages are completely unrelated. they could hardly be more different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is a object-oriented languages; Java Script is Object-based Language.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is strongly typed, while JavaScript is weakly typed.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JavaScript has first-class functions; Java lacks them.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Java is class-based; JavaScript is prototype-based.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Java is distributed as compiled bytecode; JavaScript is distributed in its source code.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9661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dirty="0"/>
              <a:t>Access an Array</a:t>
            </a:r>
            <a:r>
              <a:rPr lang="en-IN" altLang="en-US" dirty="0" smtClean="0"/>
              <a:t/>
            </a:r>
            <a:br>
              <a:rPr lang="en-IN" altLang="en-US" dirty="0" smtClean="0"/>
            </a:br>
            <a:endParaRPr lang="en-IN" alt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The following code line:</a:t>
            </a:r>
          </a:p>
          <a:p>
            <a:r>
              <a:rPr lang="en-IN" altLang="en-US" dirty="0" smtClean="0"/>
              <a:t>document. write(</a:t>
            </a:r>
            <a:r>
              <a:rPr lang="en-IN" altLang="en-US" dirty="0" err="1" smtClean="0"/>
              <a:t>myCars</a:t>
            </a:r>
            <a:r>
              <a:rPr lang="en-IN" altLang="en-US" dirty="0" smtClean="0"/>
              <a:t>[0]);will result in the following output: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dirty="0" smtClean="0"/>
              <a:t>			Saab</a:t>
            </a:r>
          </a:p>
        </p:txBody>
      </p:sp>
    </p:spTree>
    <p:extLst>
      <p:ext uri="{BB962C8B-B14F-4D97-AF65-F5344CB8AC3E}">
        <p14:creationId xmlns="" xmlns:p14="http://schemas.microsoft.com/office/powerpoint/2010/main" val="203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/>
              <a:t>Modify Values in an Array</a:t>
            </a:r>
            <a:br>
              <a:rPr lang="en-IN" altLang="en-US" sz="3600" dirty="0"/>
            </a:br>
            <a:endParaRPr lang="en-IN" altLang="en-US" sz="3600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To modify a value in an existing array, just add a new value to the array with a specified index number:</a:t>
            </a:r>
          </a:p>
          <a:p>
            <a:r>
              <a:rPr lang="en-IN" altLang="en-US" dirty="0" err="1" smtClean="0"/>
              <a:t>myCars</a:t>
            </a:r>
            <a:r>
              <a:rPr lang="en-IN" altLang="en-US" dirty="0" smtClean="0"/>
              <a:t>[0]="Opel";</a:t>
            </a:r>
          </a:p>
          <a:p>
            <a:r>
              <a:rPr lang="en-IN" altLang="en-US" dirty="0" smtClean="0"/>
              <a:t>Now, the following code line:</a:t>
            </a:r>
          </a:p>
          <a:p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myCars</a:t>
            </a:r>
            <a:r>
              <a:rPr lang="en-IN" altLang="en-US" dirty="0" smtClean="0"/>
              <a:t>[0]);</a:t>
            </a:r>
          </a:p>
          <a:p>
            <a:r>
              <a:rPr lang="en-IN" altLang="en-US" dirty="0" smtClean="0"/>
              <a:t>will result in the following output: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dirty="0" smtClean="0"/>
              <a:t>	Opel</a:t>
            </a:r>
          </a:p>
        </p:txBody>
      </p:sp>
    </p:spTree>
    <p:extLst>
      <p:ext uri="{BB962C8B-B14F-4D97-AF65-F5344CB8AC3E}">
        <p14:creationId xmlns="" xmlns:p14="http://schemas.microsoft.com/office/powerpoint/2010/main" val="28188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0" y="2"/>
            <a:ext cx="8229600" cy="655092"/>
          </a:xfrm>
        </p:spPr>
        <p:txBody>
          <a:bodyPr/>
          <a:lstStyle/>
          <a:p>
            <a:pPr algn="ctr"/>
            <a:r>
              <a:rPr lang="en-US" altLang="en-US" sz="3600" dirty="0"/>
              <a:t>Predefined methods</a:t>
            </a:r>
            <a:endParaRPr lang="en-IN" altLang="en-US" sz="3600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91069" y="655094"/>
            <a:ext cx="10877265" cy="620290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altLang="en-US" sz="2000" dirty="0">
                <a:hlinkClick r:id="rId2" action="ppaction://hlinkfile"/>
              </a:rPr>
              <a:t>Join two arrays - </a:t>
            </a:r>
            <a:r>
              <a:rPr lang="en-IN" altLang="en-US" sz="2000" dirty="0" err="1">
                <a:hlinkClick r:id="rId2" action="ppaction://hlinkfile"/>
              </a:rPr>
              <a:t>concat</a:t>
            </a:r>
            <a:r>
              <a:rPr lang="en-IN" altLang="en-US" sz="2000" dirty="0">
                <a:hlinkClick r:id="rId2" action="ppaction://hlinkfile"/>
              </a:rPr>
              <a:t>()</a:t>
            </a:r>
            <a:endParaRPr lang="en-IN" altLang="en-US" sz="2000" dirty="0"/>
          </a:p>
          <a:p>
            <a:pPr marL="514350" indent="-514350">
              <a:buNone/>
            </a:pPr>
            <a:endParaRPr lang="en-IN" altLang="en-US" sz="2000" dirty="0" smtClean="0"/>
          </a:p>
          <a:p>
            <a:pPr marL="514350" indent="-514350">
              <a:buNone/>
            </a:pPr>
            <a:r>
              <a:rPr lang="en-IN" altLang="en-US" sz="2000" dirty="0" smtClean="0"/>
              <a:t>&lt;</a:t>
            </a:r>
            <a:r>
              <a:rPr lang="en-IN" altLang="en-US" sz="2000" dirty="0"/>
              <a:t>html&gt;</a:t>
            </a:r>
          </a:p>
          <a:p>
            <a:pPr marL="514350" indent="-514350">
              <a:buNone/>
            </a:pPr>
            <a:r>
              <a:rPr lang="en-IN" altLang="en-US" sz="2000" dirty="0"/>
              <a:t>&lt;body&gt;</a:t>
            </a:r>
          </a:p>
          <a:p>
            <a:pPr marL="514350" indent="-514350">
              <a:buNone/>
            </a:pPr>
            <a:endParaRPr lang="en-IN" altLang="en-US" sz="2000" dirty="0"/>
          </a:p>
          <a:p>
            <a:pPr marL="514350" indent="-514350">
              <a:buNone/>
            </a:pPr>
            <a:r>
              <a:rPr lang="en-IN" altLang="en-US" sz="2000" dirty="0"/>
              <a:t>&lt;script type="text/</a:t>
            </a:r>
            <a:r>
              <a:rPr lang="en-IN" altLang="en-US" sz="2000" dirty="0" err="1"/>
              <a:t>javascript</a:t>
            </a:r>
            <a:r>
              <a:rPr lang="en-IN" altLang="en-US" sz="2000" dirty="0"/>
              <a:t>"&gt;</a:t>
            </a:r>
          </a:p>
          <a:p>
            <a:pPr marL="514350" indent="-514350">
              <a:buNone/>
            </a:pPr>
            <a:endParaRPr lang="en-IN" altLang="en-US" sz="2000" dirty="0"/>
          </a:p>
          <a:p>
            <a:pPr marL="514350" indent="-514350">
              <a:buNone/>
            </a:pPr>
            <a:r>
              <a:rPr lang="en-IN" altLang="en-US" sz="2000" dirty="0" err="1"/>
              <a:t>var</a:t>
            </a:r>
            <a:r>
              <a:rPr lang="en-IN" altLang="en-US" sz="2000" dirty="0"/>
              <a:t> parents = ["</a:t>
            </a:r>
            <a:r>
              <a:rPr lang="en-IN" altLang="en-US" sz="2000" dirty="0" err="1"/>
              <a:t>Jani</a:t>
            </a:r>
            <a:r>
              <a:rPr lang="en-IN" altLang="en-US" sz="2000" dirty="0"/>
              <a:t>", "</a:t>
            </a:r>
            <a:r>
              <a:rPr lang="en-IN" altLang="en-US" sz="2000" dirty="0" err="1"/>
              <a:t>Tove</a:t>
            </a:r>
            <a:r>
              <a:rPr lang="en-IN" altLang="en-US" sz="2000" dirty="0"/>
              <a:t>"];</a:t>
            </a:r>
          </a:p>
          <a:p>
            <a:pPr marL="514350" indent="-514350">
              <a:buNone/>
            </a:pPr>
            <a:r>
              <a:rPr lang="en-IN" altLang="en-US" sz="2000" dirty="0" err="1"/>
              <a:t>var</a:t>
            </a:r>
            <a:r>
              <a:rPr lang="en-IN" altLang="en-US" sz="2000" dirty="0"/>
              <a:t> children = ["</a:t>
            </a:r>
            <a:r>
              <a:rPr lang="en-IN" altLang="en-US" sz="2000" dirty="0" err="1"/>
              <a:t>Cecilie</a:t>
            </a:r>
            <a:r>
              <a:rPr lang="en-IN" altLang="en-US" sz="2000" dirty="0"/>
              <a:t>", "Lone"];</a:t>
            </a:r>
          </a:p>
          <a:p>
            <a:pPr marL="514350" indent="-514350">
              <a:buNone/>
            </a:pPr>
            <a:r>
              <a:rPr lang="en-IN" altLang="en-US" sz="2000" dirty="0" err="1"/>
              <a:t>var</a:t>
            </a:r>
            <a:r>
              <a:rPr lang="en-IN" altLang="en-US" sz="2000" dirty="0"/>
              <a:t> family = </a:t>
            </a:r>
            <a:r>
              <a:rPr lang="en-IN" altLang="en-US" sz="2000" dirty="0" err="1"/>
              <a:t>parents.concat</a:t>
            </a:r>
            <a:r>
              <a:rPr lang="en-IN" altLang="en-US" sz="2000" dirty="0"/>
              <a:t>(children);</a:t>
            </a:r>
          </a:p>
          <a:p>
            <a:pPr marL="514350" indent="-514350">
              <a:buNone/>
            </a:pPr>
            <a:r>
              <a:rPr lang="en-IN" altLang="en-US" sz="2000" dirty="0" err="1"/>
              <a:t>document.write</a:t>
            </a:r>
            <a:r>
              <a:rPr lang="en-IN" altLang="en-US" sz="2000" dirty="0"/>
              <a:t>(family);</a:t>
            </a:r>
          </a:p>
          <a:p>
            <a:pPr marL="514350" indent="-514350">
              <a:buNone/>
            </a:pPr>
            <a:endParaRPr lang="en-IN" altLang="en-US" sz="2000" dirty="0"/>
          </a:p>
          <a:p>
            <a:pPr marL="514350" indent="-514350">
              <a:buNone/>
            </a:pPr>
            <a:r>
              <a:rPr lang="en-IN" altLang="en-US" sz="2000" dirty="0"/>
              <a:t>&lt;/script&gt;</a:t>
            </a:r>
          </a:p>
          <a:p>
            <a:pPr marL="514350" indent="-514350">
              <a:buNone/>
            </a:pPr>
            <a:endParaRPr lang="en-IN" altLang="en-US" sz="2000" dirty="0"/>
          </a:p>
          <a:p>
            <a:pPr marL="514350" indent="-514350">
              <a:buNone/>
            </a:pPr>
            <a:r>
              <a:rPr lang="en-IN" altLang="en-US" sz="2000" dirty="0"/>
              <a:t>&lt;/body&gt;</a:t>
            </a:r>
          </a:p>
          <a:p>
            <a:pPr marL="514350" indent="-514350">
              <a:buNone/>
            </a:pPr>
            <a:r>
              <a:rPr lang="en-IN" altLang="en-US" sz="20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0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b="1" u="sng" dirty="0"/>
              <a:t>Code for joining three arrays</a:t>
            </a:r>
            <a:endParaRPr lang="en-IN" sz="2000" b="1" u="sng" dirty="0"/>
          </a:p>
          <a:p>
            <a:pPr marL="0" indent="0">
              <a:buNone/>
              <a:defRPr/>
            </a:pPr>
            <a:r>
              <a:rPr lang="en-IN" sz="2000" dirty="0"/>
              <a:t>&lt;html&gt;</a:t>
            </a:r>
          </a:p>
          <a:p>
            <a:pPr marL="0" indent="0">
              <a:buNone/>
              <a:defRPr/>
            </a:pPr>
            <a:r>
              <a:rPr lang="en-IN" sz="2000" dirty="0"/>
              <a:t>&lt;body&gt;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 marL="0" indent="0">
              <a:buNone/>
              <a:defRPr/>
            </a:pPr>
            <a:r>
              <a:rPr lang="en-IN" sz="2000" dirty="0"/>
              <a:t>&lt;script type="text/javascript"&gt;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 marL="0" indent="0">
              <a:buNone/>
              <a:defRPr/>
            </a:pPr>
            <a:r>
              <a:rPr lang="en-IN" sz="2000" dirty="0"/>
              <a:t>var parents = ["Jani", "Tove"];</a:t>
            </a:r>
          </a:p>
          <a:p>
            <a:pPr marL="0" indent="0">
              <a:buNone/>
              <a:defRPr/>
            </a:pPr>
            <a:r>
              <a:rPr lang="en-IN" sz="2000" dirty="0"/>
              <a:t>var brothers = ["Stale", "Kai Jim", "Borge"];</a:t>
            </a:r>
          </a:p>
          <a:p>
            <a:pPr marL="0" indent="0">
              <a:buNone/>
              <a:defRPr/>
            </a:pPr>
            <a:r>
              <a:rPr lang="en-IN" sz="2000" dirty="0"/>
              <a:t>var children = ["Cecilie", "Lone"];</a:t>
            </a:r>
          </a:p>
          <a:p>
            <a:pPr marL="0" indent="0">
              <a:buNone/>
              <a:defRPr/>
            </a:pPr>
            <a:r>
              <a:rPr lang="en-IN" sz="2000" dirty="0"/>
              <a:t>var family = parents.concat(brothers, children);</a:t>
            </a:r>
          </a:p>
          <a:p>
            <a:pPr marL="0" indent="0">
              <a:buNone/>
              <a:defRPr/>
            </a:pPr>
            <a:r>
              <a:rPr lang="en-IN" sz="2000" dirty="0"/>
              <a:t>document.write(family);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 marL="0" indent="0">
              <a:buNone/>
              <a:defRPr/>
            </a:pPr>
            <a:r>
              <a:rPr lang="en-IN" sz="2000" dirty="0"/>
              <a:t>&lt;/script&gt;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 marL="0" indent="0">
              <a:buNone/>
              <a:defRPr/>
            </a:pPr>
            <a:r>
              <a:rPr lang="en-IN" sz="2000" dirty="0"/>
              <a:t>&lt;/body&gt;</a:t>
            </a:r>
          </a:p>
          <a:p>
            <a:pPr marL="0" indent="0">
              <a:buNone/>
              <a:defRPr/>
            </a:pPr>
            <a:r>
              <a:rPr lang="en-IN" sz="2000" dirty="0"/>
              <a:t>&lt;/html&gt;</a:t>
            </a:r>
          </a:p>
          <a:p>
            <a:pPr marL="0" indent="0">
              <a:buNone/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1798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41193" y="365125"/>
            <a:ext cx="11750723" cy="67210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hlinkClick r:id="rId2" action="ppaction://hlinkfile"/>
              </a:rPr>
              <a:t>Join all elements of an array into a string - join()</a:t>
            </a:r>
            <a:endParaRPr lang="en-IN" alt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0" y="1228299"/>
            <a:ext cx="12091915" cy="562970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000" dirty="0"/>
              <a:t>&lt;html&gt;</a:t>
            </a:r>
          </a:p>
          <a:p>
            <a:pPr marL="0" indent="0">
              <a:buNone/>
            </a:pPr>
            <a:r>
              <a:rPr lang="en-IN" altLang="en-US" sz="2000" dirty="0"/>
              <a:t>&lt;body&gt;</a:t>
            </a:r>
          </a:p>
          <a:p>
            <a:pPr marL="0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&lt;script type="text/</a:t>
            </a:r>
            <a:r>
              <a:rPr lang="en-IN" altLang="en-US" sz="2000" dirty="0" err="1"/>
              <a:t>javascript</a:t>
            </a:r>
            <a:r>
              <a:rPr lang="en-IN" altLang="en-US" sz="2000" dirty="0"/>
              <a:t>"&gt;</a:t>
            </a:r>
          </a:p>
          <a:p>
            <a:pPr marL="0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 err="1"/>
              <a:t>var</a:t>
            </a:r>
            <a:r>
              <a:rPr lang="en-IN" altLang="en-US" sz="2000" dirty="0"/>
              <a:t> fruits = ["Banana", "Orange", "Apple", "Mango"];</a:t>
            </a:r>
          </a:p>
          <a:p>
            <a:pPr marL="0" indent="0">
              <a:buNone/>
            </a:pPr>
            <a:r>
              <a:rPr lang="en-IN" altLang="en-US" sz="2000" dirty="0" err="1"/>
              <a:t>document.write</a:t>
            </a:r>
            <a:r>
              <a:rPr lang="en-IN" altLang="en-US" sz="2000" dirty="0"/>
              <a:t>(</a:t>
            </a:r>
            <a:r>
              <a:rPr lang="en-IN" altLang="en-US" sz="2000" dirty="0" err="1"/>
              <a:t>fruits.join</a:t>
            </a:r>
            <a:r>
              <a:rPr lang="en-IN" altLang="en-US" sz="2000" dirty="0"/>
              <a:t>() + "&lt;</a:t>
            </a:r>
            <a:r>
              <a:rPr lang="en-IN" altLang="en-US" sz="2000" dirty="0" err="1"/>
              <a:t>br</a:t>
            </a:r>
            <a:r>
              <a:rPr lang="en-IN" altLang="en-US" sz="2000" dirty="0"/>
              <a:t> /&gt;");</a:t>
            </a:r>
          </a:p>
          <a:p>
            <a:pPr marL="0" indent="0">
              <a:buNone/>
            </a:pPr>
            <a:r>
              <a:rPr lang="en-IN" altLang="en-US" sz="2000" dirty="0" err="1"/>
              <a:t>document.write</a:t>
            </a:r>
            <a:r>
              <a:rPr lang="en-IN" altLang="en-US" sz="2000" dirty="0"/>
              <a:t>(</a:t>
            </a:r>
            <a:r>
              <a:rPr lang="en-IN" altLang="en-US" sz="2000" dirty="0" err="1"/>
              <a:t>fruits.join</a:t>
            </a:r>
            <a:r>
              <a:rPr lang="en-IN" altLang="en-US" sz="2000" dirty="0"/>
              <a:t>("+") + "&lt;</a:t>
            </a:r>
            <a:r>
              <a:rPr lang="en-IN" altLang="en-US" sz="2000" dirty="0" err="1"/>
              <a:t>br</a:t>
            </a:r>
            <a:r>
              <a:rPr lang="en-IN" altLang="en-US" sz="2000" dirty="0"/>
              <a:t> /&gt;");</a:t>
            </a:r>
          </a:p>
          <a:p>
            <a:pPr marL="0" indent="0">
              <a:buNone/>
            </a:pPr>
            <a:r>
              <a:rPr lang="en-IN" altLang="en-US" sz="2000" dirty="0" err="1"/>
              <a:t>document.write</a:t>
            </a:r>
            <a:r>
              <a:rPr lang="en-IN" altLang="en-US" sz="2000" dirty="0"/>
              <a:t>(</a:t>
            </a:r>
            <a:r>
              <a:rPr lang="en-IN" altLang="en-US" sz="2000" dirty="0" err="1"/>
              <a:t>fruits.join</a:t>
            </a:r>
            <a:r>
              <a:rPr lang="en-IN" altLang="en-US" sz="2000" dirty="0"/>
              <a:t>(" and "));</a:t>
            </a:r>
          </a:p>
          <a:p>
            <a:pPr marL="0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&lt;/script&gt;</a:t>
            </a:r>
          </a:p>
          <a:p>
            <a:pPr marL="0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&lt;/body&gt;</a:t>
            </a:r>
          </a:p>
          <a:p>
            <a:pPr marL="0" indent="0">
              <a:buNone/>
            </a:pPr>
            <a:r>
              <a:rPr lang="en-IN" altLang="en-US" sz="20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667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10904" y="109183"/>
            <a:ext cx="10515600" cy="3705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hlinkClick r:id="rId2" action="ppaction://hlinkfile"/>
              </a:rPr>
              <a:t>Remove the last element of an array - pop()</a:t>
            </a:r>
            <a:endParaRPr lang="en-IN" alt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09182" y="644577"/>
            <a:ext cx="12082817" cy="62134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altLang="en-US" sz="3200" dirty="0"/>
              <a:t>&lt;html&gt;</a:t>
            </a:r>
          </a:p>
          <a:p>
            <a:pPr marL="0" indent="0">
              <a:buNone/>
            </a:pPr>
            <a:r>
              <a:rPr lang="en-IN" altLang="en-US" sz="3200" dirty="0"/>
              <a:t>&lt;body&gt;</a:t>
            </a:r>
          </a:p>
          <a:p>
            <a:pPr marL="0" indent="0">
              <a:buNone/>
            </a:pPr>
            <a:r>
              <a:rPr lang="en-IN" altLang="en-US" sz="3200" dirty="0" smtClean="0"/>
              <a:t>&lt;</a:t>
            </a:r>
            <a:r>
              <a:rPr lang="en-IN" altLang="en-US" sz="3200" dirty="0"/>
              <a:t>script type="text/</a:t>
            </a:r>
            <a:r>
              <a:rPr lang="en-IN" altLang="en-US" sz="3200" dirty="0" err="1"/>
              <a:t>javascript</a:t>
            </a:r>
            <a:r>
              <a:rPr lang="en-IN" altLang="en-US" sz="3200" dirty="0"/>
              <a:t>"&gt;</a:t>
            </a:r>
          </a:p>
          <a:p>
            <a:pPr marL="0" indent="0">
              <a:buNone/>
            </a:pPr>
            <a:r>
              <a:rPr lang="en-IN" altLang="en-US" sz="3200" dirty="0" err="1" smtClean="0"/>
              <a:t>var</a:t>
            </a:r>
            <a:r>
              <a:rPr lang="en-IN" altLang="en-US" sz="3200" dirty="0" smtClean="0"/>
              <a:t> </a:t>
            </a:r>
            <a:r>
              <a:rPr lang="en-IN" altLang="en-US" sz="3200" dirty="0"/>
              <a:t>fruits = ["Banana", "Orange", "Apple", "Mango"];</a:t>
            </a:r>
          </a:p>
          <a:p>
            <a:pPr marL="0" indent="0">
              <a:buNone/>
            </a:pPr>
            <a:r>
              <a:rPr lang="en-IN" altLang="en-US" sz="3200" dirty="0" err="1"/>
              <a:t>document.write</a:t>
            </a:r>
            <a:r>
              <a:rPr lang="en-IN" altLang="en-US" sz="3200" dirty="0"/>
              <a:t>(</a:t>
            </a:r>
            <a:r>
              <a:rPr lang="en-IN" altLang="en-US" sz="3200" dirty="0" err="1"/>
              <a:t>fruits.pop</a:t>
            </a:r>
            <a:r>
              <a:rPr lang="en-IN" altLang="en-US" sz="3200" dirty="0"/>
              <a:t>() + "&lt;</a:t>
            </a:r>
            <a:r>
              <a:rPr lang="en-IN" altLang="en-US" sz="3200" dirty="0" err="1"/>
              <a:t>br</a:t>
            </a:r>
            <a:r>
              <a:rPr lang="en-IN" altLang="en-US" sz="3200" dirty="0"/>
              <a:t> /&gt;");</a:t>
            </a:r>
          </a:p>
          <a:p>
            <a:pPr marL="0" indent="0">
              <a:buNone/>
            </a:pPr>
            <a:r>
              <a:rPr lang="en-IN" altLang="en-US" sz="3200" dirty="0" err="1"/>
              <a:t>document.write</a:t>
            </a:r>
            <a:r>
              <a:rPr lang="en-IN" altLang="en-US" sz="3200" dirty="0"/>
              <a:t>(fruits + "&lt;</a:t>
            </a:r>
            <a:r>
              <a:rPr lang="en-IN" altLang="en-US" sz="3200" dirty="0" err="1"/>
              <a:t>br</a:t>
            </a:r>
            <a:r>
              <a:rPr lang="en-IN" altLang="en-US" sz="3200" dirty="0"/>
              <a:t> /&gt;");</a:t>
            </a:r>
          </a:p>
          <a:p>
            <a:pPr marL="0" indent="0">
              <a:buNone/>
            </a:pPr>
            <a:r>
              <a:rPr lang="en-IN" altLang="en-US" sz="3200" dirty="0" err="1"/>
              <a:t>document.write</a:t>
            </a:r>
            <a:r>
              <a:rPr lang="en-IN" altLang="en-US" sz="3200" dirty="0"/>
              <a:t>(</a:t>
            </a:r>
            <a:r>
              <a:rPr lang="en-IN" altLang="en-US" sz="3200" dirty="0" err="1"/>
              <a:t>fruits.pop</a:t>
            </a:r>
            <a:r>
              <a:rPr lang="en-IN" altLang="en-US" sz="3200" dirty="0"/>
              <a:t>() + "&lt;</a:t>
            </a:r>
            <a:r>
              <a:rPr lang="en-IN" altLang="en-US" sz="3200" dirty="0" err="1"/>
              <a:t>br</a:t>
            </a:r>
            <a:r>
              <a:rPr lang="en-IN" altLang="en-US" sz="3200" dirty="0"/>
              <a:t> /&gt;");</a:t>
            </a:r>
          </a:p>
          <a:p>
            <a:pPr marL="0" indent="0">
              <a:buNone/>
            </a:pPr>
            <a:r>
              <a:rPr lang="en-IN" altLang="en-US" sz="3200" dirty="0" err="1"/>
              <a:t>document.write</a:t>
            </a:r>
            <a:r>
              <a:rPr lang="en-IN" altLang="en-US" sz="3200" dirty="0"/>
              <a:t>(fruits);</a:t>
            </a:r>
          </a:p>
          <a:p>
            <a:pPr marL="0" indent="0">
              <a:buNone/>
            </a:pPr>
            <a:r>
              <a:rPr lang="en-IN" altLang="en-US" sz="3200" dirty="0" smtClean="0"/>
              <a:t>&lt;/</a:t>
            </a:r>
            <a:r>
              <a:rPr lang="en-IN" altLang="en-US" sz="3200" dirty="0"/>
              <a:t>script&gt;</a:t>
            </a:r>
          </a:p>
          <a:p>
            <a:pPr marL="0" indent="0">
              <a:buNone/>
            </a:pPr>
            <a:r>
              <a:rPr lang="en-IN" altLang="en-US" sz="3200" dirty="0" smtClean="0"/>
              <a:t>&lt;/</a:t>
            </a:r>
            <a:r>
              <a:rPr lang="en-IN" altLang="en-US" sz="3200" dirty="0"/>
              <a:t>body&gt;</a:t>
            </a:r>
          </a:p>
          <a:p>
            <a:pPr marL="0" indent="0">
              <a:buNone/>
            </a:pPr>
            <a:r>
              <a:rPr lang="en-IN" altLang="en-US" sz="32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190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77421" y="1"/>
            <a:ext cx="11887200" cy="887104"/>
          </a:xfrm>
          <a:solidFill>
            <a:schemeClr val="bg1"/>
          </a:solidFill>
        </p:spPr>
        <p:txBody>
          <a:bodyPr/>
          <a:lstStyle/>
          <a:p>
            <a:r>
              <a:rPr lang="en-IN" altLang="en-US" dirty="0" smtClean="0">
                <a:hlinkClick r:id="rId2" action="ppaction://hlinkfile"/>
              </a:rPr>
              <a:t>Add new elements to the end of an array - push()</a:t>
            </a:r>
            <a:endParaRPr lang="en-IN" altLang="en-US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0" y="1050878"/>
            <a:ext cx="12064621" cy="580712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1800" dirty="0"/>
              <a:t>&lt;html&gt;</a:t>
            </a:r>
          </a:p>
          <a:p>
            <a:pPr marL="0" indent="0">
              <a:buNone/>
            </a:pPr>
            <a:r>
              <a:rPr lang="en-IN" altLang="en-US" sz="1800" dirty="0"/>
              <a:t>&lt;body&gt;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/>
              <a:t>&lt;script type="text/</a:t>
            </a:r>
            <a:r>
              <a:rPr lang="en-IN" altLang="en-US" sz="1800" dirty="0" err="1"/>
              <a:t>javascript</a:t>
            </a:r>
            <a:r>
              <a:rPr lang="en-IN" altLang="en-US" sz="1800" dirty="0"/>
              <a:t>"&gt;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 err="1"/>
              <a:t>var</a:t>
            </a:r>
            <a:r>
              <a:rPr lang="en-IN" altLang="en-US" sz="1800" dirty="0"/>
              <a:t> fruits = ["Banana", "Orange", "Apple", "Mango","</a:t>
            </a:r>
            <a:r>
              <a:rPr lang="en-IN" altLang="en-US" sz="1800" dirty="0" err="1"/>
              <a:t>ramana</a:t>
            </a:r>
            <a:r>
              <a:rPr lang="en-IN" altLang="en-US" sz="1800" dirty="0"/>
              <a:t>"];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</a:t>
            </a:r>
            <a:r>
              <a:rPr lang="en-IN" altLang="en-US" sz="1800" dirty="0" err="1"/>
              <a:t>fruits.push</a:t>
            </a:r>
            <a:r>
              <a:rPr lang="en-IN" altLang="en-US" sz="1800" dirty="0"/>
              <a:t>("Kiwi") + "&lt;</a:t>
            </a:r>
            <a:r>
              <a:rPr lang="en-IN" altLang="en-US" sz="1800" dirty="0" err="1"/>
              <a:t>br</a:t>
            </a:r>
            <a:r>
              <a:rPr lang="en-IN" altLang="en-US" sz="1800" dirty="0"/>
              <a:t> /&gt;");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</a:t>
            </a:r>
            <a:r>
              <a:rPr lang="en-IN" altLang="en-US" sz="1800" dirty="0" err="1"/>
              <a:t>fruits.push</a:t>
            </a:r>
            <a:r>
              <a:rPr lang="en-IN" altLang="en-US" sz="1800" dirty="0"/>
              <a:t>("</a:t>
            </a:r>
            <a:r>
              <a:rPr lang="en-IN" altLang="en-US" sz="1800" dirty="0" err="1"/>
              <a:t>Lemon","Pineapple</a:t>
            </a:r>
            <a:r>
              <a:rPr lang="en-IN" altLang="en-US" sz="1800" dirty="0"/>
              <a:t>") + "&lt;</a:t>
            </a:r>
            <a:r>
              <a:rPr lang="en-IN" altLang="en-US" sz="1800" dirty="0" err="1"/>
              <a:t>br</a:t>
            </a:r>
            <a:r>
              <a:rPr lang="en-IN" altLang="en-US" sz="1800" dirty="0"/>
              <a:t> /&gt;");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(fruits);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/>
              <a:t>&lt;/script&gt;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/>
              <a:t>&lt;/body&gt;</a:t>
            </a:r>
          </a:p>
          <a:p>
            <a:pPr marL="0" indent="0">
              <a:buNone/>
            </a:pPr>
            <a:r>
              <a:rPr lang="en-IN" altLang="en-US" sz="1800" dirty="0"/>
              <a:t>&lt;/html&gt;</a:t>
            </a:r>
          </a:p>
          <a:p>
            <a:pPr marL="0" indent="0">
              <a:buNone/>
            </a:pPr>
            <a:endParaRPr lang="en-I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4580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096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altLang="en-US" sz="4000" dirty="0" smtClean="0">
                <a:hlinkClick r:id="rId2" action="ppaction://hlinkfile"/>
              </a:rPr>
              <a:t>Reverse the order of the elements in an array - reverse()</a:t>
            </a:r>
            <a:endParaRPr lang="en-IN" altLang="en-US" sz="4000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68490" y="928048"/>
            <a:ext cx="10399594" cy="592995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sz="2400" dirty="0"/>
              <a:t>&lt;html&gt;</a:t>
            </a:r>
          </a:p>
          <a:p>
            <a:pPr marL="0" indent="0">
              <a:buNone/>
            </a:pPr>
            <a:r>
              <a:rPr lang="en-IN" altLang="en-US" sz="2400" dirty="0"/>
              <a:t>&lt;body&gt;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/>
              <a:t>&lt;script type="text/</a:t>
            </a:r>
            <a:r>
              <a:rPr lang="en-IN" altLang="en-US" sz="2400" dirty="0" err="1"/>
              <a:t>javascript</a:t>
            </a:r>
            <a:r>
              <a:rPr lang="en-IN" altLang="en-US" sz="2400" dirty="0"/>
              <a:t>"&gt;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 err="1"/>
              <a:t>var</a:t>
            </a:r>
            <a:r>
              <a:rPr lang="en-IN" altLang="en-US" sz="2400" dirty="0"/>
              <a:t> fruits = ["Banana", "Orange", "Apple", "Mango"];</a:t>
            </a:r>
          </a:p>
          <a:p>
            <a:pPr marL="0" indent="0">
              <a:buNone/>
            </a:pPr>
            <a:r>
              <a:rPr lang="en-IN" altLang="en-US" sz="2400" dirty="0" err="1"/>
              <a:t>document.write</a:t>
            </a:r>
            <a:r>
              <a:rPr lang="en-IN" altLang="en-US" sz="2400" dirty="0"/>
              <a:t>(</a:t>
            </a:r>
            <a:r>
              <a:rPr lang="en-IN" altLang="en-US" sz="2400" dirty="0" err="1"/>
              <a:t>fruits.reverse</a:t>
            </a:r>
            <a:r>
              <a:rPr lang="en-IN" altLang="en-US" sz="2400" dirty="0"/>
              <a:t>());</a:t>
            </a:r>
          </a:p>
          <a:p>
            <a:pPr marL="0" indent="0">
              <a:buNone/>
            </a:pPr>
            <a:r>
              <a:rPr lang="en-IN" altLang="en-US" sz="2400" dirty="0"/>
              <a:t>&lt;/script&gt;</a:t>
            </a:r>
          </a:p>
          <a:p>
            <a:pPr marL="0" indent="0">
              <a:buNone/>
            </a:pPr>
            <a:r>
              <a:rPr lang="en-IN" altLang="en-US" sz="2400" dirty="0"/>
              <a:t>&lt;/body&gt;</a:t>
            </a:r>
          </a:p>
          <a:p>
            <a:pPr marL="0" indent="0">
              <a:buNone/>
            </a:pPr>
            <a:r>
              <a:rPr lang="en-IN" altLang="en-US" sz="2400" dirty="0"/>
              <a:t>&lt;/html&gt;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endParaRPr lang="en-I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510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  <a:solidFill>
            <a:schemeClr val="bg1"/>
          </a:solidFill>
        </p:spPr>
        <p:txBody>
          <a:bodyPr/>
          <a:lstStyle/>
          <a:p>
            <a:r>
              <a:rPr lang="en-IN" altLang="en-US" sz="3600" u="sng" dirty="0">
                <a:solidFill>
                  <a:srgbClr val="92D050"/>
                </a:solidFill>
                <a:hlinkClick r:id="rId2" action="ppaction://hlinkfile"/>
              </a:rPr>
              <a:t>Sort an array (alphabetically and ascending) - sort()</a:t>
            </a:r>
            <a:endParaRPr lang="en-IN" altLang="en-US" sz="3600" u="sng" dirty="0">
              <a:solidFill>
                <a:srgbClr val="92D050"/>
              </a:solidFill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54842" y="1105469"/>
            <a:ext cx="9855958" cy="575253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400" dirty="0"/>
              <a:t>&lt;html&gt;</a:t>
            </a:r>
          </a:p>
          <a:p>
            <a:pPr marL="0" indent="0">
              <a:buNone/>
            </a:pPr>
            <a:r>
              <a:rPr lang="en-IN" altLang="en-US" sz="2400" dirty="0"/>
              <a:t>&lt;body&gt;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/>
              <a:t>&lt;script type="text/</a:t>
            </a:r>
            <a:r>
              <a:rPr lang="en-IN" altLang="en-US" sz="2400" dirty="0" err="1"/>
              <a:t>javascript</a:t>
            </a:r>
            <a:r>
              <a:rPr lang="en-IN" altLang="en-US" sz="2400" dirty="0"/>
              <a:t>"&gt;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 err="1"/>
              <a:t>var</a:t>
            </a:r>
            <a:r>
              <a:rPr lang="en-IN" altLang="en-US" sz="2400" dirty="0"/>
              <a:t> fruits = ["Banana", "Orange", "Apple", "Mango"];</a:t>
            </a:r>
          </a:p>
          <a:p>
            <a:pPr marL="0" indent="0">
              <a:buNone/>
            </a:pPr>
            <a:r>
              <a:rPr lang="en-IN" altLang="en-US" sz="2400" dirty="0" err="1"/>
              <a:t>document.write</a:t>
            </a:r>
            <a:r>
              <a:rPr lang="en-IN" altLang="en-US" sz="2400" dirty="0"/>
              <a:t>(</a:t>
            </a:r>
            <a:r>
              <a:rPr lang="en-IN" altLang="en-US" sz="2400" dirty="0" err="1"/>
              <a:t>fruits.sort</a:t>
            </a:r>
            <a:r>
              <a:rPr lang="en-IN" altLang="en-US" sz="2400" dirty="0"/>
              <a:t>());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/>
              <a:t>&lt;/script&gt;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/>
              <a:t>&lt;/body&gt;</a:t>
            </a:r>
          </a:p>
          <a:p>
            <a:pPr marL="0" indent="0">
              <a:buNone/>
            </a:pPr>
            <a:r>
              <a:rPr lang="en-IN" altLang="en-US" sz="2400" dirty="0"/>
              <a:t>&lt;/html&gt;</a:t>
            </a:r>
          </a:p>
          <a:p>
            <a:pPr marL="0" indent="0">
              <a:buNone/>
            </a:pPr>
            <a:endParaRPr lang="en-I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44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String Object 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838200" y="1433014"/>
            <a:ext cx="10515600" cy="518614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String object is used to manipulate a stored piece of text.</a:t>
            </a:r>
          </a:p>
          <a:p>
            <a:pPr marL="0" indent="0">
              <a:buNone/>
            </a:pPr>
            <a:r>
              <a:rPr lang="en-US" altLang="en-US" dirty="0"/>
              <a:t>String objects are created with </a:t>
            </a:r>
            <a:r>
              <a:rPr lang="en-US" altLang="en-US" dirty="0" smtClean="0"/>
              <a:t>new </a:t>
            </a:r>
            <a:r>
              <a:rPr lang="en-US" altLang="en-US" dirty="0"/>
              <a:t>String()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u="sng" dirty="0"/>
              <a:t>Syntax:</a:t>
            </a:r>
          </a:p>
          <a:p>
            <a:pPr marL="0" indent="0"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 txt = new String(string); </a:t>
            </a:r>
          </a:p>
          <a:p>
            <a:pPr marL="0" indent="0">
              <a:buNone/>
            </a:pPr>
            <a:r>
              <a:rPr lang="en-US" altLang="en-US" dirty="0"/>
              <a:t>	or more simply:</a:t>
            </a:r>
          </a:p>
          <a:p>
            <a:pPr marL="0" indent="0"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 txt = string;</a:t>
            </a:r>
          </a:p>
        </p:txBody>
      </p:sp>
    </p:spTree>
    <p:extLst>
      <p:ext uri="{BB962C8B-B14F-4D97-AF65-F5344CB8AC3E}">
        <p14:creationId xmlns="" xmlns:p14="http://schemas.microsoft.com/office/powerpoint/2010/main" val="57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6"/>
            <a:ext cx="10515600" cy="423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3206"/>
            <a:ext cx="12192000" cy="628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JavaScript consists of JavaScript statements that are placed within the &lt;script&gt;... &lt;/script&gt; HTML tags in a web page.</a:t>
            </a:r>
          </a:p>
          <a:p>
            <a:pPr marL="0" indent="0">
              <a:buNone/>
            </a:pPr>
            <a:r>
              <a:rPr lang="en-US" dirty="0" smtClean="0"/>
              <a:t>The &lt;script&gt; tag alert the browser program to begin interpreting all the text between these tags as a script.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 language="JavaScript" type="text/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"&gt;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JavaScript code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as two important attributes: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language: </a:t>
            </a:r>
            <a:r>
              <a:rPr lang="en-US" dirty="0" smtClean="0"/>
              <a:t>This attribute specifies what scripting language you are using.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type: </a:t>
            </a:r>
            <a:r>
              <a:rPr lang="en-US" dirty="0" smtClean="0"/>
              <a:t>This attribute is what is now recommended to indicate the scripting language in use and its value should be set to "text/</a:t>
            </a:r>
            <a:r>
              <a:rPr lang="en-US" dirty="0" err="1" smtClean="0"/>
              <a:t>javascript</a:t>
            </a:r>
            <a:r>
              <a:rPr lang="en-US" dirty="0" smtClean="0"/>
              <a:t>".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0484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1952625" y="176285"/>
            <a:ext cx="8229600" cy="765411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String Object Properties 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395785" y="1201003"/>
            <a:ext cx="9786440" cy="54045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hlinkClick r:id="rId2"/>
              </a:rPr>
              <a:t>Length</a:t>
            </a:r>
            <a:r>
              <a:rPr lang="en-US" altLang="en-US" dirty="0"/>
              <a:t> Returns the length of a string</a:t>
            </a:r>
          </a:p>
          <a:p>
            <a:pPr marL="0" indent="0">
              <a:buNone/>
            </a:pPr>
            <a:r>
              <a:rPr lang="en-US" altLang="en-US" dirty="0"/>
              <a:t>Return the number of characters in a string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7348" name="Rectangle 26"/>
          <p:cNvSpPr>
            <a:spLocks noChangeArrowheads="1"/>
          </p:cNvSpPr>
          <p:nvPr/>
        </p:nvSpPr>
        <p:spPr bwMode="auto">
          <a:xfrm>
            <a:off x="1952625" y="2802662"/>
            <a:ext cx="70139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/>
              <a:t>&lt;script type="text/JavaScript"&gt;</a:t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err="1"/>
              <a:t>var</a:t>
            </a:r>
            <a:r>
              <a:rPr lang="en-US" altLang="en-US" b="1" dirty="0"/>
              <a:t> txt = "Hello World!";</a:t>
            </a:r>
            <a:br>
              <a:rPr lang="en-US" altLang="en-US" b="1" dirty="0"/>
            </a:br>
            <a:r>
              <a:rPr lang="en-US" altLang="en-US" b="1" dirty="0" err="1"/>
              <a:t>document.write</a:t>
            </a:r>
            <a:r>
              <a:rPr lang="en-US" altLang="en-US" b="1" dirty="0"/>
              <a:t>(</a:t>
            </a:r>
            <a:r>
              <a:rPr lang="en-US" altLang="en-US" b="1" dirty="0" err="1"/>
              <a:t>txt.length</a:t>
            </a:r>
            <a:r>
              <a:rPr lang="en-US" altLang="en-US" b="1" dirty="0"/>
              <a:t>);</a:t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&lt;/script&gt; </a:t>
            </a:r>
          </a:p>
        </p:txBody>
      </p:sp>
    </p:spTree>
    <p:extLst>
      <p:ext uri="{BB962C8B-B14F-4D97-AF65-F5344CB8AC3E}">
        <p14:creationId xmlns="" xmlns:p14="http://schemas.microsoft.com/office/powerpoint/2010/main" val="30107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141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String </a:t>
            </a:r>
            <a:r>
              <a:rPr lang="en-US" altLang="en-US" sz="4000" dirty="0"/>
              <a:t>Object Methods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0" y="1052512"/>
            <a:ext cx="11805313" cy="5703129"/>
          </a:xfrm>
          <a:ln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Method			</a:t>
            </a:r>
            <a:r>
              <a:rPr lang="en-US" altLang="en-US" sz="2400" b="1" dirty="0" smtClean="0">
                <a:latin typeface="Arial" panose="020B0604020202020204" pitchFamily="34" charset="0"/>
              </a:rPr>
              <a:t> 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charAt</a:t>
            </a:r>
            <a:r>
              <a:rPr lang="en-US" altLang="en-US" sz="2400" dirty="0" smtClean="0">
                <a:latin typeface="Arial" panose="020B0604020202020204" pitchFamily="34" charset="0"/>
              </a:rPr>
              <a:t>()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r>
              <a:rPr lang="en-US" altLang="en-US" sz="2400" dirty="0" smtClean="0">
                <a:latin typeface="Arial" panose="020B0604020202020204" pitchFamily="34" charset="0"/>
              </a:rPr>
              <a:t> Returns </a:t>
            </a:r>
            <a:r>
              <a:rPr lang="en-US" altLang="en-US" sz="2400" dirty="0">
                <a:latin typeface="Arial" panose="020B0604020202020204" pitchFamily="34" charset="0"/>
              </a:rPr>
              <a:t>the character at the </a:t>
            </a:r>
            <a:r>
              <a:rPr lang="en-US" altLang="en-US" sz="2400" dirty="0" smtClean="0">
                <a:latin typeface="Arial" panose="020B0604020202020204" pitchFamily="34" charset="0"/>
              </a:rPr>
              <a:t>specified </a:t>
            </a:r>
            <a:r>
              <a:rPr lang="en-US" altLang="en-US" sz="2400" dirty="0">
                <a:latin typeface="Arial" panose="020B0604020202020204" pitchFamily="34" charset="0"/>
              </a:rPr>
              <a:t>index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b="1" u="sng" dirty="0">
                <a:latin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altLang="en-US" sz="2400" dirty="0"/>
              <a:t>Return the first and last character of a string: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/>
              <a:t>&lt;script type="text/</a:t>
            </a:r>
            <a:r>
              <a:rPr lang="en-IN" altLang="en-US" sz="2400" dirty="0" err="1"/>
              <a:t>javascript</a:t>
            </a:r>
            <a:r>
              <a:rPr lang="en-IN" altLang="en-US" sz="2400" dirty="0"/>
              <a:t>"&gt;</a:t>
            </a:r>
            <a:br>
              <a:rPr lang="en-IN" altLang="en-US" sz="2400" dirty="0"/>
            </a:br>
            <a:r>
              <a:rPr lang="en-IN" altLang="en-US" sz="2400" dirty="0"/>
              <a:t/>
            </a:r>
            <a:br>
              <a:rPr lang="en-IN" altLang="en-US" sz="2400" dirty="0"/>
            </a:br>
            <a:r>
              <a:rPr lang="en-IN" altLang="en-US" sz="2400" dirty="0" err="1"/>
              <a:t>var</a:t>
            </a:r>
            <a:r>
              <a:rPr lang="en-IN" altLang="en-US" sz="2400" dirty="0"/>
              <a:t> </a:t>
            </a:r>
            <a:r>
              <a:rPr lang="en-IN" altLang="en-US" sz="2400" dirty="0" err="1"/>
              <a:t>str</a:t>
            </a:r>
            <a:r>
              <a:rPr lang="en-IN" altLang="en-US" sz="2400" dirty="0"/>
              <a:t> = "Hello world!";</a:t>
            </a:r>
            <a:br>
              <a:rPr lang="en-IN" altLang="en-US" sz="2400" dirty="0"/>
            </a:br>
            <a:r>
              <a:rPr lang="en-IN" altLang="en-US" sz="2400" dirty="0" err="1"/>
              <a:t>document.write</a:t>
            </a:r>
            <a:r>
              <a:rPr lang="en-IN" altLang="en-US" sz="2400" dirty="0"/>
              <a:t>("First character: " + </a:t>
            </a:r>
            <a:r>
              <a:rPr lang="en-IN" altLang="en-US" sz="2400" dirty="0" err="1"/>
              <a:t>str.charAt</a:t>
            </a:r>
            <a:r>
              <a:rPr lang="en-IN" altLang="en-US" sz="2400" dirty="0"/>
              <a:t>(0) + "&lt;</a:t>
            </a:r>
            <a:r>
              <a:rPr lang="en-IN" altLang="en-US" sz="2400" dirty="0" err="1"/>
              <a:t>br</a:t>
            </a:r>
            <a:r>
              <a:rPr lang="en-IN" altLang="en-US" sz="2400" dirty="0"/>
              <a:t> /&gt;");</a:t>
            </a:r>
            <a:br>
              <a:rPr lang="en-IN" altLang="en-US" sz="2400" dirty="0"/>
            </a:br>
            <a:r>
              <a:rPr lang="en-IN" altLang="en-US" sz="2400" dirty="0" err="1"/>
              <a:t>document.write</a:t>
            </a:r>
            <a:r>
              <a:rPr lang="en-IN" altLang="en-US" sz="2400" dirty="0"/>
              <a:t>("Last character: " + </a:t>
            </a:r>
            <a:r>
              <a:rPr lang="en-IN" altLang="en-US" sz="2400" dirty="0" err="1"/>
              <a:t>str.charAt</a:t>
            </a:r>
            <a:r>
              <a:rPr lang="en-IN" altLang="en-US" sz="2400" dirty="0"/>
              <a:t>(str.length-1));</a:t>
            </a:r>
            <a:br>
              <a:rPr lang="en-IN" altLang="en-US" sz="2400" dirty="0"/>
            </a:br>
            <a:r>
              <a:rPr lang="en-IN" altLang="en-US" sz="2400" dirty="0"/>
              <a:t/>
            </a:r>
            <a:br>
              <a:rPr lang="en-IN" altLang="en-US" sz="2400" dirty="0"/>
            </a:br>
            <a:r>
              <a:rPr lang="en-IN" altLang="en-US" sz="2400" dirty="0"/>
              <a:t>&lt;/script&gt;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27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body" idx="1"/>
          </p:nvPr>
        </p:nvSpPr>
        <p:spPr>
          <a:xfrm>
            <a:off x="163773" y="333374"/>
            <a:ext cx="11805313" cy="65246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IN" altLang="en-US" dirty="0" err="1"/>
              <a:t>charCodeAt</a:t>
            </a:r>
            <a:r>
              <a:rPr lang="en-IN" altLang="en-US" dirty="0" smtClean="0"/>
              <a:t>():Returns </a:t>
            </a:r>
            <a:r>
              <a:rPr lang="en-IN" altLang="en-US" dirty="0"/>
              <a:t>the Unicode of the character at the specified index</a:t>
            </a:r>
          </a:p>
          <a:p>
            <a:pPr marL="0" indent="0">
              <a:buNone/>
            </a:pPr>
            <a:r>
              <a:rPr lang="en-IN" altLang="en-US" dirty="0"/>
              <a:t>Return the Unicode of the first and last character in a string: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 smtClean="0"/>
              <a:t>&lt;</a:t>
            </a:r>
            <a:r>
              <a:rPr lang="en-IN" altLang="en-US" dirty="0"/>
              <a:t>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err="1"/>
              <a:t>str</a:t>
            </a:r>
            <a:r>
              <a:rPr lang="en-IN" altLang="en-US" dirty="0"/>
              <a:t> = "Hello world!";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("First character: " + </a:t>
            </a:r>
            <a:r>
              <a:rPr lang="en-IN" altLang="en-US" dirty="0" err="1"/>
              <a:t>str.charCodeAt</a:t>
            </a:r>
            <a:r>
              <a:rPr lang="en-IN" altLang="en-US" dirty="0"/>
              <a:t>(0) + "&lt;</a:t>
            </a:r>
            <a:r>
              <a:rPr lang="en-IN" altLang="en-US" dirty="0" err="1"/>
              <a:t>br</a:t>
            </a:r>
            <a:r>
              <a:rPr lang="en-IN" altLang="en-US" dirty="0"/>
              <a:t> /&gt;");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("Last character: " + </a:t>
            </a:r>
            <a:r>
              <a:rPr lang="en-IN" altLang="en-US" dirty="0" err="1"/>
              <a:t>str.charCodeAt</a:t>
            </a:r>
            <a:r>
              <a:rPr lang="en-IN" altLang="en-US" dirty="0"/>
              <a:t>(str.length-1));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&lt;/script&gt;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708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body" idx="1"/>
          </p:nvPr>
        </p:nvSpPr>
        <p:spPr>
          <a:xfrm>
            <a:off x="97808" y="300251"/>
            <a:ext cx="12094191" cy="5894151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concat</a:t>
            </a:r>
            <a:r>
              <a:rPr lang="en-IN" altLang="en-US" dirty="0" smtClean="0"/>
              <a:t>():Joins two or more strings, and returns a copy of the joined strings</a:t>
            </a:r>
          </a:p>
          <a:p>
            <a:pPr marL="0" indent="0">
              <a:buNone/>
            </a:pPr>
            <a:endParaRPr lang="en-IN" altLang="en-US" b="1" u="sng" dirty="0" smtClean="0"/>
          </a:p>
          <a:p>
            <a:pPr marL="0" indent="0">
              <a:buNone/>
            </a:pPr>
            <a:r>
              <a:rPr lang="en-IN" altLang="en-US" b="1" dirty="0" smtClean="0"/>
              <a:t>	Join two strings: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str1="Hello ";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str2="world!";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(str1.concat(str2));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547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-1" y="285751"/>
            <a:ext cx="12078269" cy="6572249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fromCharCode</a:t>
            </a:r>
            <a:r>
              <a:rPr lang="en-IN" altLang="en-US" dirty="0" smtClean="0"/>
              <a:t>()	Converts Unicode values to characters</a:t>
            </a:r>
          </a:p>
          <a:p>
            <a:pPr marL="0" indent="0">
              <a:buNone/>
            </a:pPr>
            <a:r>
              <a:rPr lang="en-US" altLang="en-US" b="1" dirty="0" smtClean="0"/>
              <a:t>syntax:</a:t>
            </a:r>
            <a:endParaRPr lang="en-IN" altLang="en-US" b="1" dirty="0" smtClean="0"/>
          </a:p>
          <a:p>
            <a:pPr marL="0" indent="0">
              <a:buNone/>
            </a:pPr>
            <a:r>
              <a:rPr lang="en-IN" altLang="en-US" dirty="0" err="1" smtClean="0"/>
              <a:t>String.fromCharCode</a:t>
            </a:r>
            <a:r>
              <a:rPr lang="en-IN" altLang="en-US" dirty="0" smtClean="0"/>
              <a:t>(n1, n2, ..., </a:t>
            </a:r>
            <a:r>
              <a:rPr lang="en-IN" altLang="en-US" dirty="0" err="1" smtClean="0"/>
              <a:t>nX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endParaRPr lang="en-IN" altLang="en-US" b="1" u="sng" dirty="0" smtClean="0"/>
          </a:p>
          <a:p>
            <a:pPr marL="0" indent="0">
              <a:buNone/>
            </a:pPr>
            <a:r>
              <a:rPr lang="en-IN" altLang="en-US" b="1" u="sng" dirty="0" smtClean="0"/>
              <a:t>Convert Unicode values to characters: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String.fromCharCode</a:t>
            </a:r>
            <a:r>
              <a:rPr lang="en-IN" altLang="en-US" dirty="0" smtClean="0"/>
              <a:t>(72,69,76,76,79));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0863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0" y="428626"/>
            <a:ext cx="12192000" cy="614362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indexOf</a:t>
            </a:r>
            <a:r>
              <a:rPr lang="en-IN" altLang="en-US" dirty="0" smtClean="0"/>
              <a:t>():Returns the position of the first found occurrence of a specified value in a string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str</a:t>
            </a:r>
            <a:r>
              <a:rPr lang="en-IN" altLang="en-US" dirty="0" smtClean="0"/>
              <a:t>="Hello world!";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str.indexOf</a:t>
            </a:r>
            <a:r>
              <a:rPr lang="en-IN" altLang="en-US" dirty="0" smtClean="0"/>
              <a:t>("d")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str.indexOf</a:t>
            </a:r>
            <a:r>
              <a:rPr lang="en-IN" altLang="en-US" dirty="0" smtClean="0"/>
              <a:t>("WORLD")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str.indexOf</a:t>
            </a:r>
            <a:r>
              <a:rPr lang="en-IN" altLang="en-US" dirty="0" smtClean="0"/>
              <a:t>("world"));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46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0" y="214314"/>
            <a:ext cx="12192000" cy="66436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lastIndexOf</a:t>
            </a:r>
            <a:r>
              <a:rPr lang="en-IN" altLang="en-US" dirty="0" smtClean="0"/>
              <a:t>():Returns the position of the last found occurrence of a specified value in a string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str</a:t>
            </a:r>
            <a:r>
              <a:rPr lang="en-IN" altLang="en-US" dirty="0" smtClean="0"/>
              <a:t>="Hello world!";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str.lastIndexOf</a:t>
            </a:r>
            <a:r>
              <a:rPr lang="en-IN" altLang="en-US" dirty="0" smtClean="0"/>
              <a:t>("d")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str.lastIndexOf</a:t>
            </a:r>
            <a:r>
              <a:rPr lang="en-IN" altLang="en-US" dirty="0" smtClean="0"/>
              <a:t>("WORLD")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str.lastIndexOf</a:t>
            </a:r>
            <a:r>
              <a:rPr lang="en-IN" altLang="en-US" dirty="0" smtClean="0"/>
              <a:t>(“l"));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576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0" y="214312"/>
            <a:ext cx="12192000" cy="66436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altLang="en-US" dirty="0" err="1" smtClean="0">
                <a:solidFill>
                  <a:srgbClr val="FF0000"/>
                </a:solidFill>
              </a:rPr>
              <a:t>toLowerCase</a:t>
            </a:r>
            <a:r>
              <a:rPr lang="en-IN" altLang="en-US" dirty="0" smtClean="0">
                <a:solidFill>
                  <a:srgbClr val="FF0000"/>
                </a:solidFill>
              </a:rPr>
              <a:t>():</a:t>
            </a:r>
            <a:r>
              <a:rPr lang="en-IN" altLang="en-US" dirty="0" smtClean="0"/>
              <a:t>Converts a string to lowercase letters</a:t>
            </a:r>
          </a:p>
          <a:p>
            <a:pPr marL="0" indent="0">
              <a:buNone/>
            </a:pPr>
            <a:r>
              <a:rPr lang="en-IN" altLang="en-US" dirty="0" smtClean="0"/>
              <a:t> 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str</a:t>
            </a:r>
            <a:r>
              <a:rPr lang="en-IN" altLang="en-US" dirty="0" smtClean="0"/>
              <a:t>="Hello World!";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str.toLowerCase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>
                <a:solidFill>
                  <a:srgbClr val="FF0000"/>
                </a:solidFill>
              </a:rPr>
              <a:t>toUpperCase</a:t>
            </a:r>
            <a:r>
              <a:rPr lang="en-IN" altLang="en-US" dirty="0" smtClean="0">
                <a:solidFill>
                  <a:srgbClr val="FF0000"/>
                </a:solidFill>
              </a:rPr>
              <a:t>():</a:t>
            </a:r>
            <a:r>
              <a:rPr lang="en-IN" altLang="en-US" dirty="0" smtClean="0"/>
              <a:t>Converts </a:t>
            </a:r>
            <a:r>
              <a:rPr lang="en-IN" altLang="en-US" dirty="0"/>
              <a:t>a string to uppercase letters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</a:t>
            </a:r>
            <a:r>
              <a:rPr lang="en-IN" altLang="en-US" dirty="0"/>
              <a:t>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err="1"/>
              <a:t>str</a:t>
            </a:r>
            <a:r>
              <a:rPr lang="en-IN" altLang="en-US" dirty="0"/>
              <a:t>="Hello world!";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</a:t>
            </a:r>
            <a:r>
              <a:rPr lang="en-IN" altLang="en-US" dirty="0" err="1"/>
              <a:t>str.toUpperCase</a:t>
            </a:r>
            <a:r>
              <a:rPr lang="en-IN" altLang="en-US" dirty="0"/>
              <a:t>());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&lt;/script&gt;</a:t>
            </a:r>
          </a:p>
          <a:p>
            <a:pPr marL="0" indent="0">
              <a:buNone/>
            </a:pPr>
            <a:r>
              <a:rPr lang="en-IN" altLang="en-US" dirty="0" smtClean="0"/>
              <a:t/>
            </a:r>
            <a:br>
              <a:rPr lang="en-IN" altLang="en-US" dirty="0" smtClean="0"/>
            </a:b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925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0" y="285751"/>
            <a:ext cx="12192000" cy="6572249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substr</a:t>
            </a:r>
            <a:r>
              <a:rPr lang="en-IN" altLang="en-US" dirty="0" smtClean="0"/>
              <a:t>():Extracts the characters from a string, beginning at a specified start position, and through the specified number of character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str</a:t>
            </a:r>
            <a:r>
              <a:rPr lang="en-IN" altLang="en-US" dirty="0" smtClean="0"/>
              <a:t>="Hello world!";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str.substr</a:t>
            </a:r>
            <a:r>
              <a:rPr lang="en-IN" altLang="en-US" dirty="0" smtClean="0"/>
              <a:t>(3)+"&lt;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str.substr</a:t>
            </a:r>
            <a:r>
              <a:rPr lang="en-IN" altLang="en-US" dirty="0" smtClean="0"/>
              <a:t>(3,4));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5197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0" y="357189"/>
            <a:ext cx="12192000" cy="6500811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replace():Searches for a match between a substring (or regular expression) and a string, and replaces the matched substring with a new substring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str</a:t>
            </a:r>
            <a:r>
              <a:rPr lang="en-IN" altLang="en-US" dirty="0" smtClean="0"/>
              <a:t>="Visit Microsoft!";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str.replace</a:t>
            </a:r>
            <a:r>
              <a:rPr lang="en-IN" altLang="en-US" dirty="0" smtClean="0"/>
              <a:t>("Microsoft", “</a:t>
            </a:r>
            <a:r>
              <a:rPr lang="en-IN" altLang="en-US" dirty="0" err="1" smtClean="0"/>
              <a:t>jntu</a:t>
            </a:r>
            <a:r>
              <a:rPr lang="en-IN" altLang="en-US" dirty="0" smtClean="0"/>
              <a:t>"));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7125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3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to put the 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559558"/>
            <a:ext cx="11818961" cy="61824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You can put </a:t>
            </a:r>
            <a:r>
              <a:rPr lang="en-US" dirty="0" err="1" smtClean="0"/>
              <a:t>javascript</a:t>
            </a:r>
            <a:r>
              <a:rPr lang="en-US" dirty="0" smtClean="0"/>
              <a:t> any where in the document.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Scripts</a:t>
            </a:r>
            <a:r>
              <a:rPr lang="en-US" dirty="0" smtClean="0"/>
              <a:t> in the header section: scripts to be executed when they are </a:t>
            </a:r>
            <a:r>
              <a:rPr lang="en-US" dirty="0" err="1" smtClean="0"/>
              <a:t>called,or</a:t>
            </a:r>
            <a:r>
              <a:rPr lang="en-US" dirty="0" smtClean="0"/>
              <a:t> when an event is trigged.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---------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3045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609600" y="122830"/>
            <a:ext cx="10972800" cy="532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String HTML Wrapper Methods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sz="half" idx="1"/>
          </p:nvPr>
        </p:nvSpPr>
        <p:spPr>
          <a:xfrm>
            <a:off x="0" y="777923"/>
            <a:ext cx="12192000" cy="608007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HTML wrapper methods return the string wrapped inside the appropriate HTML tag.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75804" name="Group 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999892052"/>
              </p:ext>
            </p:extLst>
          </p:nvPr>
        </p:nvGraphicFramePr>
        <p:xfrm>
          <a:off x="709684" y="2388360"/>
          <a:ext cx="9501116" cy="3633031"/>
        </p:xfrm>
        <a:graphic>
          <a:graphicData uri="http://schemas.openxmlformats.org/drawingml/2006/table">
            <a:tbl>
              <a:tblPr/>
              <a:tblGrid>
                <a:gridCol w="1635823"/>
                <a:gridCol w="7865293"/>
              </a:tblGrid>
              <a:tr h="92006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big()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Displays a string using a big font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80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blink()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Displays a blinking string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80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bold()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Displays a string in bold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93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421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/>
          </p:cNvSpPr>
          <p:nvPr>
            <p:ph type="body" idx="1"/>
          </p:nvPr>
        </p:nvSpPr>
        <p:spPr>
          <a:xfrm>
            <a:off x="0" y="327546"/>
            <a:ext cx="12192000" cy="6030629"/>
          </a:xfrm>
        </p:spPr>
        <p:txBody>
          <a:bodyPr/>
          <a:lstStyle/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err="1"/>
              <a:t>fontcolor</a:t>
            </a:r>
            <a:r>
              <a:rPr lang="en-US" altLang="en-US" dirty="0" smtClean="0"/>
              <a:t>()	Displays </a:t>
            </a:r>
            <a:r>
              <a:rPr lang="en-US" altLang="en-US" dirty="0"/>
              <a:t>a string using a specified color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err="1"/>
              <a:t>fontsize</a:t>
            </a:r>
            <a:r>
              <a:rPr lang="en-US" altLang="en-US" dirty="0"/>
              <a:t>()	Displays a string using a specified size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italics()	</a:t>
            </a:r>
            <a:r>
              <a:rPr lang="en-US" altLang="en-US" dirty="0" smtClean="0"/>
              <a:t>Displays </a:t>
            </a:r>
            <a:r>
              <a:rPr lang="en-US" altLang="en-US" dirty="0"/>
              <a:t>a string in italic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small()	</a:t>
            </a:r>
            <a:r>
              <a:rPr lang="en-US" altLang="en-US" dirty="0" smtClean="0"/>
              <a:t>Displays </a:t>
            </a:r>
            <a:r>
              <a:rPr lang="en-US" altLang="en-US" dirty="0"/>
              <a:t>a string using a small font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strike()	</a:t>
            </a:r>
            <a:r>
              <a:rPr lang="en-US" altLang="en-US" dirty="0" smtClean="0"/>
              <a:t>Displays </a:t>
            </a:r>
            <a:r>
              <a:rPr lang="en-US" altLang="en-US" dirty="0"/>
              <a:t>a string with a strikethrough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en-US" dirty="0"/>
              <a:t>link()		Displays a string as a hyperlink</a:t>
            </a:r>
            <a:endParaRPr lang="en-US" altLang="en-US" dirty="0"/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sub()		Displays a string as subscript text</a:t>
            </a:r>
          </a:p>
          <a:p>
            <a:pPr marL="0" indent="0" fontAlgn="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sup()		Displays a string as superscript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2638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960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1800" dirty="0"/>
              <a:t>&lt;html&gt;</a:t>
            </a:r>
          </a:p>
          <a:p>
            <a:pPr marL="0" indent="0">
              <a:buNone/>
            </a:pPr>
            <a:r>
              <a:rPr lang="en-IN" altLang="en-US" sz="1800" dirty="0"/>
              <a:t>&lt;body</a:t>
            </a:r>
            <a:r>
              <a:rPr lang="en-IN" altLang="en-US" sz="1800" dirty="0" smtClean="0"/>
              <a:t>&gt;</a:t>
            </a: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/>
              <a:t>&lt;script type="text/</a:t>
            </a:r>
            <a:r>
              <a:rPr lang="en-IN" altLang="en-US" sz="1800" dirty="0" err="1"/>
              <a:t>javascript</a:t>
            </a:r>
            <a:r>
              <a:rPr lang="en-IN" altLang="en-US" sz="1800" dirty="0" smtClean="0"/>
              <a:t>"&gt;</a:t>
            </a: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 err="1"/>
              <a:t>var</a:t>
            </a:r>
            <a:r>
              <a:rPr lang="en-IN" altLang="en-US" sz="1800" dirty="0"/>
              <a:t> txt = "Hello World</a:t>
            </a:r>
            <a:r>
              <a:rPr lang="en-IN" altLang="en-US" sz="1800" dirty="0" smtClean="0"/>
              <a:t>!";</a:t>
            </a: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("&lt;p&gt;Big: " + </a:t>
            </a:r>
            <a:r>
              <a:rPr lang="en-IN" altLang="en-US" sz="1800" dirty="0" err="1"/>
              <a:t>txt.big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("&lt;p&gt;Small: " + </a:t>
            </a:r>
            <a:r>
              <a:rPr lang="en-IN" altLang="en-US" sz="1800" dirty="0" err="1"/>
              <a:t>txt.small</a:t>
            </a:r>
            <a:r>
              <a:rPr lang="en-IN" altLang="en-US" sz="1800" dirty="0"/>
              <a:t>() + "&lt;/p</a:t>
            </a:r>
            <a:r>
              <a:rPr lang="en-IN" altLang="en-US" sz="1800" dirty="0" smtClean="0"/>
              <a:t>&gt;");</a:t>
            </a:r>
            <a:endParaRPr lang="en-IN" altLang="en-US" sz="1800" dirty="0"/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("&lt;p&gt;Bold: " + </a:t>
            </a:r>
            <a:r>
              <a:rPr lang="en-IN" altLang="en-US" sz="1800" dirty="0" err="1"/>
              <a:t>txt.bold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("&lt;p&gt;Italic: " + </a:t>
            </a:r>
            <a:r>
              <a:rPr lang="en-IN" altLang="en-US" sz="1800" dirty="0" err="1"/>
              <a:t>txt.italics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 smtClean="0"/>
              <a:t>document.write</a:t>
            </a:r>
            <a:r>
              <a:rPr lang="en-IN" altLang="en-US" sz="1800" dirty="0"/>
              <a:t>("&lt;p&gt;Strike: " + </a:t>
            </a:r>
            <a:r>
              <a:rPr lang="en-IN" altLang="en-US" sz="1800" dirty="0" err="1"/>
              <a:t>txt.strike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 smtClean="0"/>
              <a:t>document.write</a:t>
            </a:r>
            <a:r>
              <a:rPr lang="en-IN" altLang="en-US" sz="1800" dirty="0"/>
              <a:t>("&lt;p&gt;</a:t>
            </a:r>
            <a:r>
              <a:rPr lang="en-IN" altLang="en-US" sz="1800" dirty="0" err="1"/>
              <a:t>Fontcolor</a:t>
            </a:r>
            <a:r>
              <a:rPr lang="en-IN" altLang="en-US" sz="1800" dirty="0"/>
              <a:t>: " + </a:t>
            </a:r>
            <a:r>
              <a:rPr lang="en-IN" altLang="en-US" sz="1800" dirty="0" err="1"/>
              <a:t>txt.fontcolor</a:t>
            </a:r>
            <a:r>
              <a:rPr lang="en-IN" altLang="en-US" sz="1800" dirty="0"/>
              <a:t>("green") + "&lt;/p&gt;");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</a:t>
            </a:r>
            <a:r>
              <a:rPr lang="en-IN" altLang="en-US" sz="1800" dirty="0" err="1"/>
              <a:t>Fontsize</a:t>
            </a:r>
            <a:r>
              <a:rPr lang="en-IN" altLang="en-US" sz="1800" dirty="0"/>
              <a:t>: " + </a:t>
            </a:r>
            <a:r>
              <a:rPr lang="en-IN" altLang="en-US" sz="1800" dirty="0" err="1"/>
              <a:t>txt.fontsize</a:t>
            </a:r>
            <a:r>
              <a:rPr lang="en-IN" altLang="en-US" sz="1800" dirty="0"/>
              <a:t>(6) + "&lt;/p&gt;");</a:t>
            </a:r>
          </a:p>
          <a:p>
            <a:pPr marL="0" indent="0">
              <a:buNone/>
            </a:pPr>
            <a:r>
              <a:rPr lang="en-IN" altLang="en-US" sz="1800" dirty="0" err="1" smtClean="0"/>
              <a:t>document.write</a:t>
            </a:r>
            <a:r>
              <a:rPr lang="en-IN" altLang="en-US" sz="1800" dirty="0"/>
              <a:t>("&lt;p&gt;Subscript: " + </a:t>
            </a:r>
            <a:r>
              <a:rPr lang="en-IN" altLang="en-US" sz="1800" dirty="0" err="1"/>
              <a:t>txt.sub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/>
              <a:t>document.write</a:t>
            </a:r>
            <a:r>
              <a:rPr lang="en-IN" altLang="en-US" sz="1800" dirty="0"/>
              <a:t>("&lt;p&gt;Superscript: " + </a:t>
            </a:r>
            <a:r>
              <a:rPr lang="en-IN" altLang="en-US" sz="1800" dirty="0" err="1"/>
              <a:t>txt.sup</a:t>
            </a:r>
            <a:r>
              <a:rPr lang="en-IN" altLang="en-US" sz="1800" dirty="0"/>
              <a:t>() + "&lt;/p&gt;");</a:t>
            </a:r>
          </a:p>
          <a:p>
            <a:pPr marL="0" indent="0">
              <a:buNone/>
            </a:pPr>
            <a:r>
              <a:rPr lang="en-IN" altLang="en-US" sz="1800" dirty="0" err="1" smtClean="0"/>
              <a:t>document.write</a:t>
            </a:r>
            <a:r>
              <a:rPr lang="en-IN" altLang="en-US" sz="1800" dirty="0"/>
              <a:t>("&lt;p&gt;Link: " + </a:t>
            </a:r>
            <a:r>
              <a:rPr lang="en-IN" altLang="en-US" sz="1800" dirty="0" err="1"/>
              <a:t>txt.link</a:t>
            </a:r>
            <a:r>
              <a:rPr lang="en-IN" altLang="en-US" sz="1800" dirty="0"/>
              <a:t>("http://www.w3schools.com") + "&lt;/p&gt;");</a:t>
            </a:r>
          </a:p>
          <a:p>
            <a:pPr marL="0" indent="0">
              <a:buNone/>
            </a:pPr>
            <a:r>
              <a:rPr lang="en-IN" altLang="en-US" sz="1800" dirty="0" err="1" smtClean="0"/>
              <a:t>document.write</a:t>
            </a:r>
            <a:r>
              <a:rPr lang="en-IN" altLang="en-US" sz="1800" dirty="0"/>
              <a:t>("&lt;p&gt;Blink: " + </a:t>
            </a:r>
            <a:r>
              <a:rPr lang="en-IN" altLang="en-US" sz="1800" dirty="0" err="1"/>
              <a:t>txt.blink</a:t>
            </a:r>
            <a:r>
              <a:rPr lang="en-IN" altLang="en-US" sz="1800" dirty="0"/>
              <a:t>() + " (does not work in IE, Chrome, or Safari)&lt;/p&gt;");</a:t>
            </a:r>
          </a:p>
          <a:p>
            <a:pPr marL="0" indent="0">
              <a:buNone/>
            </a:pPr>
            <a:r>
              <a:rPr lang="en-IN" altLang="en-US" sz="1800" dirty="0" smtClean="0"/>
              <a:t>&lt;/</a:t>
            </a:r>
            <a:r>
              <a:rPr lang="en-IN" altLang="en-US" sz="1800" dirty="0"/>
              <a:t>script&gt;</a:t>
            </a:r>
          </a:p>
          <a:p>
            <a:pPr marL="0" indent="0">
              <a:buNone/>
            </a:pPr>
            <a:r>
              <a:rPr lang="en-IN" altLang="en-US" sz="1800" dirty="0" smtClean="0"/>
              <a:t>&lt;/</a:t>
            </a:r>
            <a:r>
              <a:rPr lang="en-IN" altLang="en-US" sz="1800" dirty="0"/>
              <a:t>body&gt;</a:t>
            </a:r>
          </a:p>
          <a:p>
            <a:pPr marL="0" indent="0">
              <a:buNone/>
            </a:pPr>
            <a:r>
              <a:rPr lang="en-IN" altLang="en-US" sz="1800" dirty="0"/>
              <a:t>&lt;/html&gt;</a:t>
            </a:r>
          </a:p>
          <a:p>
            <a:pPr marL="0" indent="0">
              <a:buNone/>
            </a:pPr>
            <a:endParaRPr lang="en-IN" altLang="en-US" sz="1200" dirty="0"/>
          </a:p>
          <a:p>
            <a:pPr marL="0" indent="0">
              <a:buNone/>
            </a:pPr>
            <a:endParaRPr lang="en-I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544088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414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Math Object</a:t>
            </a:r>
            <a:br>
              <a:rPr lang="en-IN" altLang="en-US" dirty="0" smtClean="0"/>
            </a:br>
            <a:endParaRPr lang="en-IN" altLang="en-US" dirty="0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0" y="614149"/>
            <a:ext cx="12192000" cy="6243851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The Math object allows you to perform mathematical tasks.</a:t>
            </a:r>
          </a:p>
          <a:p>
            <a:pPr marL="0" indent="0">
              <a:buNone/>
            </a:pPr>
            <a:r>
              <a:rPr lang="en-IN" altLang="en-US" dirty="0" smtClean="0"/>
              <a:t>All properties/methods of Math can be called by using Math as an object, without creating it.</a:t>
            </a:r>
          </a:p>
          <a:p>
            <a:pPr marL="0" indent="0">
              <a:buNone/>
            </a:pPr>
            <a:r>
              <a:rPr lang="en-IN" altLang="en-US" dirty="0" smtClean="0"/>
              <a:t>	</a:t>
            </a:r>
            <a:r>
              <a:rPr lang="en-IN" altLang="en-US" b="1" u="sng" dirty="0" smtClean="0"/>
              <a:t>Syntax:</a:t>
            </a:r>
          </a:p>
          <a:p>
            <a:pPr marL="0" indent="0">
              <a:buNone/>
            </a:pPr>
            <a:r>
              <a:rPr lang="en-IN" altLang="en-US" dirty="0" err="1" smtClean="0"/>
              <a:t>var</a:t>
            </a:r>
            <a:r>
              <a:rPr lang="en-IN" altLang="en-US" dirty="0" smtClean="0"/>
              <a:t> x = </a:t>
            </a:r>
            <a:r>
              <a:rPr lang="en-IN" altLang="en-US" dirty="0" err="1" smtClean="0"/>
              <a:t>Math.PI</a:t>
            </a:r>
            <a:r>
              <a:rPr lang="en-IN" altLang="en-US" dirty="0" smtClean="0"/>
              <a:t>; // Returns PI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y = 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(16); // Returns the square root of 16</a:t>
            </a:r>
            <a:br>
              <a:rPr lang="en-IN" altLang="en-US" dirty="0" smtClean="0"/>
            </a:b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70198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8614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Math Object Methods</a:t>
            </a:r>
            <a:br>
              <a:rPr lang="en-IN" altLang="en-US" dirty="0" smtClean="0"/>
            </a:br>
            <a:endParaRPr lang="en-IN" altLang="en-US" dirty="0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0" y="1050878"/>
            <a:ext cx="12192000" cy="5521373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abs(x)	:Returns the absolute value of x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Math.abs</a:t>
            </a:r>
            <a:r>
              <a:rPr lang="en-IN" altLang="en-US" dirty="0" smtClean="0"/>
              <a:t>(7.25)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Math.abs</a:t>
            </a:r>
            <a:r>
              <a:rPr lang="en-IN" altLang="en-US" dirty="0" smtClean="0"/>
              <a:t>(-7.25)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Math.abs</a:t>
            </a:r>
            <a:r>
              <a:rPr lang="en-IN" altLang="en-US" dirty="0" smtClean="0"/>
              <a:t>(null)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Math.abs</a:t>
            </a:r>
            <a:r>
              <a:rPr lang="en-IN" altLang="en-US" dirty="0" smtClean="0"/>
              <a:t>("Hello")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Math.abs</a:t>
            </a:r>
            <a:r>
              <a:rPr lang="en-IN" altLang="en-US" dirty="0" smtClean="0"/>
              <a:t>(2+3));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3769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357189"/>
            <a:ext cx="12192000" cy="61436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altLang="en-US" dirty="0" smtClean="0"/>
              <a:t>ceil(x):Returns x, rounded upwards to the nearest integer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(0.60)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(0.40)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(5)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(5.1)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(-5.1)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Math.ceil</a:t>
            </a:r>
            <a:r>
              <a:rPr lang="en-IN" altLang="en-US" dirty="0" smtClean="0"/>
              <a:t>(-5.9));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  <a:br>
              <a:rPr lang="en-IN" altLang="en-US" dirty="0" smtClean="0"/>
            </a:b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46242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0" y="500063"/>
            <a:ext cx="12192000" cy="56261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cos(x):Returns the cosine of x 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Math.cos</a:t>
            </a:r>
            <a:r>
              <a:rPr lang="en-IN" altLang="en-US" dirty="0" smtClean="0"/>
              <a:t>(3)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Math.cos</a:t>
            </a:r>
            <a:r>
              <a:rPr lang="en-IN" altLang="en-US" dirty="0" smtClean="0"/>
              <a:t>(-3)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Math.cos</a:t>
            </a:r>
            <a:r>
              <a:rPr lang="en-IN" altLang="en-US" dirty="0" smtClean="0"/>
              <a:t>(0)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Math.cos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Math.PI</a:t>
            </a:r>
            <a:r>
              <a:rPr lang="en-IN" altLang="en-US" dirty="0" smtClean="0"/>
              <a:t>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Math.cos</a:t>
            </a:r>
            <a:r>
              <a:rPr lang="en-IN" altLang="en-US" dirty="0" smtClean="0"/>
              <a:t>(2*</a:t>
            </a:r>
            <a:r>
              <a:rPr lang="en-IN" altLang="en-US" dirty="0" err="1" smtClean="0"/>
              <a:t>Math.PI</a:t>
            </a:r>
            <a:r>
              <a:rPr lang="en-IN" altLang="en-US" dirty="0" smtClean="0"/>
              <a:t>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967544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95534" y="500063"/>
            <a:ext cx="10115266" cy="56261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exp</a:t>
            </a:r>
            <a:r>
              <a:rPr lang="en-IN" altLang="en-US" dirty="0" smtClean="0"/>
              <a:t>(x):Returns the value of E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Math.exp</a:t>
            </a:r>
            <a:r>
              <a:rPr lang="en-IN" altLang="en-US" dirty="0" smtClean="0"/>
              <a:t>(1)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Math.exp</a:t>
            </a:r>
            <a:r>
              <a:rPr lang="en-IN" altLang="en-US" dirty="0" smtClean="0"/>
              <a:t>(-1)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Math.exp</a:t>
            </a:r>
            <a:r>
              <a:rPr lang="en-IN" altLang="en-US" dirty="0" smtClean="0"/>
              <a:t>(5)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Math.exp</a:t>
            </a:r>
            <a:r>
              <a:rPr lang="en-IN" altLang="en-US" dirty="0" smtClean="0"/>
              <a:t>(10)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459024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" y="500064"/>
            <a:ext cx="10210800" cy="614362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floor(x):Returns x, rounded downwards to the nearest </a:t>
            </a:r>
            <a:r>
              <a:rPr lang="en-IN" altLang="en-US" dirty="0" err="1" smtClean="0"/>
              <a:t>intege</a:t>
            </a: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(0.60)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(0.40)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(5)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(5.1)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(-5.1)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(-5.9));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9628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0" y="357189"/>
            <a:ext cx="11996382" cy="576897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log(x):Returns the natural logarithm (base E) of x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(Math.log(2.7183)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(Math.log(2)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(Math.log(1)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(Math.log(0)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(Math.log(-1));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7619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218364"/>
            <a:ext cx="11873552" cy="66396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Scripts in the body section: </a:t>
            </a:r>
            <a:r>
              <a:rPr lang="en-US" dirty="0" smtClean="0"/>
              <a:t>scripts to be executed when the page loads.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………..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Scripts in both body and header section: </a:t>
            </a:r>
            <a:r>
              <a:rPr lang="en-US" dirty="0" smtClean="0"/>
              <a:t>you can place an unlimited number of scripts in your document.</a:t>
            </a:r>
          </a:p>
          <a:p>
            <a:pPr marL="0" indent="0">
              <a:buNone/>
            </a:pPr>
            <a:r>
              <a:rPr lang="en-US" dirty="0" smtClean="0"/>
              <a:t>We can also write java script in a separate file with .</a:t>
            </a:r>
            <a:r>
              <a:rPr lang="en-US" dirty="0" err="1" smtClean="0"/>
              <a:t>js</a:t>
            </a:r>
            <a:r>
              <a:rPr lang="en-US" dirty="0" smtClean="0"/>
              <a:t> extension. To call external </a:t>
            </a:r>
            <a:r>
              <a:rPr lang="en-US" dirty="0" err="1" smtClean="0"/>
              <a:t>javascript</a:t>
            </a:r>
            <a:r>
              <a:rPr lang="en-US" dirty="0" smtClean="0"/>
              <a:t> file we use an attribute in script tag that is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250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0" y="285751"/>
            <a:ext cx="11982734" cy="614362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max(</a:t>
            </a:r>
            <a:r>
              <a:rPr lang="en-IN" altLang="en-US" dirty="0" err="1" smtClean="0"/>
              <a:t>x,y,z</a:t>
            </a:r>
            <a:r>
              <a:rPr lang="en-IN" altLang="en-US" dirty="0" smtClean="0"/>
              <a:t>,...,n):Returns the number with the highest value</a:t>
            </a:r>
          </a:p>
          <a:p>
            <a:pPr marL="0" indent="0">
              <a:buNone/>
            </a:pPr>
            <a:r>
              <a:rPr lang="en-IN" altLang="en-US" dirty="0" smtClean="0"/>
              <a:t>min(</a:t>
            </a:r>
            <a:r>
              <a:rPr lang="en-IN" altLang="en-US" dirty="0" err="1" smtClean="0"/>
              <a:t>x,y,z</a:t>
            </a:r>
            <a:r>
              <a:rPr lang="en-IN" altLang="en-US" dirty="0" smtClean="0"/>
              <a:t>,...,n): Returns the number with the lowest value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Math.max</a:t>
            </a:r>
            <a:r>
              <a:rPr lang="en-IN" altLang="en-US" dirty="0" smtClean="0"/>
              <a:t>(5,10)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Math.max</a:t>
            </a:r>
            <a:r>
              <a:rPr lang="en-IN" altLang="en-US" dirty="0" smtClean="0"/>
              <a:t>(0,150,30,20,38)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Math.max</a:t>
            </a:r>
            <a:r>
              <a:rPr lang="en-IN" altLang="en-US" dirty="0" smtClean="0"/>
              <a:t>(-5,10)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Math.max</a:t>
            </a:r>
            <a:r>
              <a:rPr lang="en-IN" altLang="en-US" dirty="0" smtClean="0"/>
              <a:t>(-5,-10)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Math.max</a:t>
            </a:r>
            <a:r>
              <a:rPr lang="en-IN" altLang="en-US" dirty="0" smtClean="0"/>
              <a:t>(1.5,2.5));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4145611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86603" y="357188"/>
            <a:ext cx="11054687" cy="650081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Pow(</a:t>
            </a:r>
            <a:r>
              <a:rPr lang="en-IN" altLang="en-US" dirty="0" err="1" smtClean="0"/>
              <a:t>x,y</a:t>
            </a:r>
            <a:r>
              <a:rPr lang="en-IN" altLang="en-US" dirty="0" smtClean="0"/>
              <a:t>):Returns the value of x to the power of y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(0,0)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(0,1)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(1,1)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(1,10)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(7,2)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(-7,2)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Math.pow</a:t>
            </a:r>
            <a:r>
              <a:rPr lang="en-IN" altLang="en-US" dirty="0" smtClean="0"/>
              <a:t>(2,4));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281183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72955" y="357188"/>
            <a:ext cx="9937845" cy="62150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hlinkClick r:id="rId2" action="ppaction://hlinkfile"/>
              </a:rPr>
              <a:t>random()</a:t>
            </a:r>
            <a:r>
              <a:rPr lang="en-IN" altLang="en-US" dirty="0" smtClean="0"/>
              <a:t>:Returns a random number between 0 and 1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//return a random number between 0 and 1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Math.random</a:t>
            </a:r>
            <a:r>
              <a:rPr lang="en-IN" altLang="en-US" dirty="0" smtClean="0"/>
              <a:t>()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//return a random integer between 0 and 10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Math.floor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Math.random</a:t>
            </a:r>
            <a:r>
              <a:rPr lang="en-IN" altLang="en-US" dirty="0" smtClean="0"/>
              <a:t>()*11));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39382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64024" y="357189"/>
            <a:ext cx="9746776" cy="576897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hlinkClick r:id="rId2" action="ppaction://hlinkfile"/>
              </a:rPr>
              <a:t>round(x)</a:t>
            </a:r>
            <a:r>
              <a:rPr lang="en-IN" altLang="en-US" dirty="0" smtClean="0"/>
              <a:t>:Rounds x to the nearest integer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Math.round</a:t>
            </a:r>
            <a:r>
              <a:rPr lang="en-IN" altLang="en-US" dirty="0" smtClean="0"/>
              <a:t>(0.60)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Math.round</a:t>
            </a:r>
            <a:r>
              <a:rPr lang="en-IN" altLang="en-US" dirty="0" smtClean="0"/>
              <a:t>(0.50)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Math.round</a:t>
            </a:r>
            <a:r>
              <a:rPr lang="en-IN" altLang="en-US" dirty="0" smtClean="0"/>
              <a:t>(0.49)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Math.round</a:t>
            </a:r>
            <a:r>
              <a:rPr lang="en-IN" altLang="en-US" dirty="0" smtClean="0"/>
              <a:t>(-4.40)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Math.round</a:t>
            </a:r>
            <a:r>
              <a:rPr lang="en-IN" altLang="en-US" dirty="0" smtClean="0"/>
              <a:t>(-4.60));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938232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63773" y="285751"/>
            <a:ext cx="10959152" cy="58404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sqrt</a:t>
            </a:r>
            <a:r>
              <a:rPr lang="en-IN" altLang="en-US" dirty="0" smtClean="0">
                <a:hlinkClick r:id="rId2" action="ppaction://hlinkfile"/>
              </a:rPr>
              <a:t>(x)</a:t>
            </a:r>
            <a:r>
              <a:rPr lang="en-IN" altLang="en-US" dirty="0" smtClean="0"/>
              <a:t>:Returns the square root of x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(0)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(1)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(9)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(0.64) + "&lt;</a:t>
            </a:r>
            <a:r>
              <a:rPr lang="en-IN" altLang="en-US" dirty="0" err="1" smtClean="0"/>
              <a:t>br</a:t>
            </a:r>
            <a:r>
              <a:rPr lang="en-IN" altLang="en-US" dirty="0" smtClean="0"/>
              <a:t> /&gt;");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Math.sqrt</a:t>
            </a:r>
            <a:r>
              <a:rPr lang="en-IN" altLang="en-US" dirty="0" smtClean="0"/>
              <a:t>(-9));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91808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6141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Date Object</a:t>
            </a:r>
            <a:br>
              <a:rPr lang="en-IN" altLang="en-US" dirty="0" smtClean="0"/>
            </a:br>
            <a:endParaRPr lang="en-IN" altLang="en-US" dirty="0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-1" y="1000124"/>
            <a:ext cx="12050974" cy="572822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The Date object is used to work with dates and times.</a:t>
            </a:r>
          </a:p>
          <a:p>
            <a:pPr marL="0" indent="0">
              <a:buNone/>
            </a:pPr>
            <a:r>
              <a:rPr lang="en-IN" altLang="en-US" dirty="0" smtClean="0"/>
              <a:t>Date objects are created with new Date().</a:t>
            </a:r>
          </a:p>
          <a:p>
            <a:pPr marL="0" indent="0">
              <a:buNone/>
            </a:pPr>
            <a:r>
              <a:rPr lang="en-IN" altLang="en-US" dirty="0" smtClean="0"/>
              <a:t>There are four ways of instantiating a date:</a:t>
            </a:r>
          </a:p>
          <a:p>
            <a:pPr marL="0" indent="0">
              <a:buNone/>
            </a:pP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Date(milliseconds);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</a:t>
            </a:r>
            <a:r>
              <a:rPr lang="en-IN" altLang="en-US" dirty="0" err="1" smtClean="0"/>
              <a:t>dateString</a:t>
            </a:r>
            <a:r>
              <a:rPr lang="en-IN" altLang="en-US" dirty="0" smtClean="0"/>
              <a:t>);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Date(year, month, day, hours, minutes, seconds, milliseconds);</a:t>
            </a:r>
          </a:p>
        </p:txBody>
      </p:sp>
    </p:spTree>
    <p:extLst>
      <p:ext uri="{BB962C8B-B14F-4D97-AF65-F5344CB8AC3E}">
        <p14:creationId xmlns="" xmlns:p14="http://schemas.microsoft.com/office/powerpoint/2010/main" val="12078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238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Date Object Methods</a:t>
            </a:r>
            <a:br>
              <a:rPr lang="en-IN" altLang="en-US" dirty="0" smtClean="0"/>
            </a:br>
            <a:endParaRPr lang="en-IN" altLang="en-US" dirty="0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04715" y="900752"/>
            <a:ext cx="11987285" cy="59572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 err="1" smtClean="0"/>
              <a:t>getDate</a:t>
            </a:r>
            <a:r>
              <a:rPr lang="en-IN" altLang="en-US" dirty="0" smtClean="0"/>
              <a:t>():Returns the day of the month (from 1-31)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d.getDate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/>
              <a:t>Return the day of the month from a specific date: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</a:t>
            </a:r>
            <a:r>
              <a:rPr lang="en-IN" altLang="en-US" dirty="0"/>
              <a:t>script type="text/</a:t>
            </a:r>
            <a:r>
              <a:rPr lang="en-IN" altLang="en-US" dirty="0" err="1"/>
              <a:t>javascript</a:t>
            </a:r>
            <a:r>
              <a:rPr lang="en-IN" altLang="en-US" dirty="0" smtClean="0"/>
              <a:t>"&gt;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Date("July 21, 1983 01:15:00");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</a:t>
            </a:r>
            <a:r>
              <a:rPr lang="en-IN" altLang="en-US" dirty="0" err="1"/>
              <a:t>d.getDate</a:t>
            </a:r>
            <a:r>
              <a:rPr lang="en-IN" altLang="en-US" dirty="0"/>
              <a:t>());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07217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95534" y="285751"/>
            <a:ext cx="12096466" cy="638800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getDay</a:t>
            </a:r>
            <a:r>
              <a:rPr lang="en-IN" altLang="en-US" dirty="0" smtClean="0"/>
              <a:t>():Returns the day of the week (from 0-6)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d.getDay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35626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0" y="214312"/>
            <a:ext cx="12192000" cy="6643687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smtClean="0"/>
              <a:t>Return the name of the weekday (not just a number):</a:t>
            </a:r>
          </a:p>
          <a:p>
            <a:pPr marL="0" indent="0">
              <a:buNone/>
            </a:pPr>
            <a:endParaRPr lang="en-IN" altLang="en-US" sz="2000" dirty="0" smtClean="0"/>
          </a:p>
          <a:p>
            <a:pPr marL="0" indent="0">
              <a:buNone/>
            </a:pPr>
            <a:r>
              <a:rPr lang="en-IN" altLang="en-US" sz="2000" dirty="0" smtClean="0"/>
              <a:t>&lt;</a:t>
            </a:r>
            <a:r>
              <a:rPr lang="en-IN" altLang="en-US" sz="2000" dirty="0"/>
              <a:t>script type="text/</a:t>
            </a:r>
            <a:r>
              <a:rPr lang="en-IN" altLang="en-US" sz="2000" dirty="0" err="1"/>
              <a:t>javascript</a:t>
            </a:r>
            <a:r>
              <a:rPr lang="en-IN" altLang="en-US" sz="2000" dirty="0"/>
              <a:t>"&gt;</a:t>
            </a:r>
            <a:br>
              <a:rPr lang="en-IN" altLang="en-US" sz="2000" dirty="0"/>
            </a:br>
            <a:r>
              <a:rPr lang="en-IN" altLang="en-US" sz="2000" dirty="0" err="1" smtClean="0"/>
              <a:t>var</a:t>
            </a:r>
            <a:r>
              <a:rPr lang="en-IN" altLang="en-US" sz="2000" dirty="0" smtClean="0"/>
              <a:t> </a:t>
            </a:r>
            <a:r>
              <a:rPr lang="en-IN" altLang="en-US" sz="2000" dirty="0"/>
              <a:t>d=new Date();</a:t>
            </a:r>
            <a:br>
              <a:rPr lang="en-IN" altLang="en-US" sz="2000" dirty="0"/>
            </a:br>
            <a:r>
              <a:rPr lang="en-IN" altLang="en-US" sz="2000" dirty="0" err="1"/>
              <a:t>var</a:t>
            </a:r>
            <a:r>
              <a:rPr lang="en-IN" altLang="en-US" sz="2000" dirty="0"/>
              <a:t> weekday=new Array(7);</a:t>
            </a:r>
            <a:br>
              <a:rPr lang="en-IN" altLang="en-US" sz="2000" dirty="0"/>
            </a:br>
            <a:r>
              <a:rPr lang="en-IN" altLang="en-US" sz="2000" dirty="0"/>
              <a:t>weekday[0]="Sunday";</a:t>
            </a:r>
            <a:br>
              <a:rPr lang="en-IN" altLang="en-US" sz="2000" dirty="0"/>
            </a:br>
            <a:r>
              <a:rPr lang="en-IN" altLang="en-US" sz="2000" dirty="0"/>
              <a:t>weekday[1]="Monday";</a:t>
            </a:r>
            <a:br>
              <a:rPr lang="en-IN" altLang="en-US" sz="2000" dirty="0"/>
            </a:br>
            <a:r>
              <a:rPr lang="en-IN" altLang="en-US" sz="2000" dirty="0"/>
              <a:t>weekday[2]="Tuesday";</a:t>
            </a:r>
            <a:br>
              <a:rPr lang="en-IN" altLang="en-US" sz="2000" dirty="0"/>
            </a:br>
            <a:r>
              <a:rPr lang="en-IN" altLang="en-US" sz="2000" dirty="0"/>
              <a:t>weekday[3]="Wednesday";</a:t>
            </a:r>
            <a:br>
              <a:rPr lang="en-IN" altLang="en-US" sz="2000" dirty="0"/>
            </a:br>
            <a:r>
              <a:rPr lang="en-IN" altLang="en-US" sz="2000" dirty="0"/>
              <a:t>weekday[4]="Thursday";</a:t>
            </a:r>
            <a:br>
              <a:rPr lang="en-IN" altLang="en-US" sz="2000" dirty="0"/>
            </a:br>
            <a:r>
              <a:rPr lang="en-IN" altLang="en-US" sz="2000" dirty="0"/>
              <a:t>weekday[5]="Friday";</a:t>
            </a:r>
            <a:br>
              <a:rPr lang="en-IN" altLang="en-US" sz="2000" dirty="0"/>
            </a:br>
            <a:r>
              <a:rPr lang="en-IN" altLang="en-US" sz="2000" dirty="0"/>
              <a:t>weekday[6]="Saturday";</a:t>
            </a:r>
            <a:br>
              <a:rPr lang="en-IN" altLang="en-US" sz="2000" dirty="0"/>
            </a:br>
            <a:r>
              <a:rPr lang="en-IN" altLang="en-US" sz="2000" dirty="0" err="1" smtClean="0"/>
              <a:t>document.write</a:t>
            </a:r>
            <a:r>
              <a:rPr lang="en-IN" altLang="en-US" sz="2000" dirty="0"/>
              <a:t>("Today is " + weekday[</a:t>
            </a:r>
            <a:r>
              <a:rPr lang="en-IN" altLang="en-US" sz="2000" dirty="0" err="1"/>
              <a:t>d.getDay</a:t>
            </a:r>
            <a:r>
              <a:rPr lang="en-IN" altLang="en-US" sz="2000" dirty="0"/>
              <a:t>()]);</a:t>
            </a:r>
            <a:br>
              <a:rPr lang="en-IN" altLang="en-US" sz="2000" dirty="0"/>
            </a:br>
            <a:r>
              <a:rPr lang="en-IN" altLang="en-US" sz="2000" dirty="0"/>
              <a:t/>
            </a:r>
            <a:br>
              <a:rPr lang="en-IN" altLang="en-US" sz="2000" dirty="0"/>
            </a:br>
            <a:r>
              <a:rPr lang="en-IN" altLang="en-US" sz="2000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33259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0" y="214312"/>
            <a:ext cx="12192000" cy="654132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 err="1" smtClean="0"/>
              <a:t>getFullYear</a:t>
            </a:r>
            <a:r>
              <a:rPr lang="en-IN" altLang="en-US" dirty="0" smtClean="0"/>
              <a:t>():Returns the year (four digits)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d.getFullYear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Return </a:t>
            </a:r>
            <a:r>
              <a:rPr lang="en-IN" altLang="en-US" dirty="0"/>
              <a:t>the four-digit year from a specific date: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</a:t>
            </a:r>
            <a:r>
              <a:rPr lang="en-IN" altLang="en-US" dirty="0"/>
              <a:t>script type="text/</a:t>
            </a:r>
            <a:r>
              <a:rPr lang="en-IN" altLang="en-US" dirty="0" err="1"/>
              <a:t>javascript</a:t>
            </a:r>
            <a:r>
              <a:rPr lang="en-IN" altLang="en-US" dirty="0" smtClean="0"/>
              <a:t>"&gt;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Date("July 21, 1983 01:15:00");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("I was born in " + </a:t>
            </a:r>
            <a:r>
              <a:rPr lang="en-IN" altLang="en-US" dirty="0" err="1"/>
              <a:t>d.getFullYear</a:t>
            </a:r>
            <a:r>
              <a:rPr lang="en-IN" altLang="en-US" dirty="0"/>
              <a:t>());</a:t>
            </a:r>
            <a:br>
              <a:rPr lang="en-IN" altLang="en-US" dirty="0"/>
            </a:br>
            <a:r>
              <a:rPr lang="en-IN" altLang="en-US" dirty="0" smtClean="0"/>
              <a:t>&lt;/</a:t>
            </a:r>
            <a:r>
              <a:rPr lang="en-IN" altLang="en-US" dirty="0"/>
              <a:t>script&gt;</a:t>
            </a:r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424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6"/>
            <a:ext cx="10515600" cy="354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</a:t>
            </a:r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723330"/>
            <a:ext cx="11900848" cy="61346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en-US" dirty="0" smtClean="0"/>
              <a:t>allows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three </a:t>
            </a:r>
            <a:r>
              <a:rPr lang="en-US" dirty="0">
                <a:solidFill>
                  <a:srgbClr val="FF0000"/>
                </a:solidFill>
              </a:rPr>
              <a:t>primitive data types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1.Numbers </a:t>
            </a:r>
            <a:r>
              <a:rPr lang="en-US" dirty="0" err="1"/>
              <a:t>eg</a:t>
            </a:r>
            <a:r>
              <a:rPr lang="en-US" dirty="0"/>
              <a:t>. 123, 120.50 etc. </a:t>
            </a:r>
          </a:p>
          <a:p>
            <a:pPr marL="0" indent="0">
              <a:buNone/>
            </a:pPr>
            <a:r>
              <a:rPr lang="en-US" dirty="0" smtClean="0"/>
              <a:t>	2.Strings </a:t>
            </a:r>
            <a:r>
              <a:rPr lang="en-US" dirty="0"/>
              <a:t>of text e.g. "This text string" etc. </a:t>
            </a:r>
          </a:p>
          <a:p>
            <a:pPr marL="0" indent="0">
              <a:buNone/>
            </a:pPr>
            <a:r>
              <a:rPr lang="en-US" dirty="0" smtClean="0"/>
              <a:t>	3.Boolean </a:t>
            </a:r>
            <a:r>
              <a:rPr lang="en-US" dirty="0"/>
              <a:t>e.g. true or false.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two  </a:t>
            </a:r>
            <a:r>
              <a:rPr lang="en-US" dirty="0">
                <a:solidFill>
                  <a:srgbClr val="FF0000"/>
                </a:solidFill>
              </a:rPr>
              <a:t>trivial data </a:t>
            </a:r>
            <a:r>
              <a:rPr lang="en-US" dirty="0" smtClean="0">
                <a:solidFill>
                  <a:srgbClr val="FF0000"/>
                </a:solidFill>
              </a:rPr>
              <a:t>types</a:t>
            </a:r>
          </a:p>
          <a:p>
            <a:pPr marL="0" indent="0">
              <a:buNone/>
            </a:pPr>
            <a:r>
              <a:rPr lang="en-US" dirty="0" smtClean="0"/>
              <a:t> 	1.null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2.undefined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0609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0" y="285751"/>
            <a:ext cx="12192000" cy="657224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getHours</a:t>
            </a:r>
            <a:r>
              <a:rPr lang="en-IN" altLang="en-US" dirty="0" smtClean="0"/>
              <a:t>():Returns the hour (from 0-23)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d.getHours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Return the hour from a specific date and time: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Date("July 21, 1983 01:15:00");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d.getHours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70374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0" y="214314"/>
            <a:ext cx="12191999" cy="664368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/>
              <a:t>getMilliseconds</a:t>
            </a:r>
            <a:r>
              <a:rPr lang="en-IN" altLang="en-US" dirty="0" smtClean="0"/>
              <a:t>():Returns the milliseconds (from 0-999)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d.getMilliseconds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Return the milliseconds from a specific date and time: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Date("July 21, 1983 01:15:00");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d.getMilliseconds</a:t>
            </a:r>
            <a:r>
              <a:rPr lang="en-IN" altLang="en-US" dirty="0" smtClean="0"/>
              <a:t>());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02702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-1514901" y="0"/>
            <a:ext cx="13706901" cy="68580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getMinutes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:Returns the minutes (from 0-59)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3" action="ppaction://hlinkfile"/>
              </a:rPr>
              <a:t>getMonth</a:t>
            </a:r>
            <a:r>
              <a:rPr lang="en-IN" altLang="en-US" dirty="0" smtClean="0">
                <a:hlinkClick r:id="rId3" action="ppaction://hlinkfile"/>
              </a:rPr>
              <a:t>()</a:t>
            </a:r>
            <a:r>
              <a:rPr lang="en-IN" altLang="en-US" dirty="0" smtClean="0"/>
              <a:t>:Returns the month (from 0-11)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4" action="ppaction://hlinkfile"/>
              </a:rPr>
              <a:t>getSeconds</a:t>
            </a:r>
            <a:r>
              <a:rPr lang="en-IN" altLang="en-US" dirty="0" smtClean="0">
                <a:hlinkClick r:id="rId4" action="ppaction://hlinkfile"/>
              </a:rPr>
              <a:t>()</a:t>
            </a:r>
            <a:r>
              <a:rPr lang="en-IN" altLang="en-US" dirty="0" smtClean="0"/>
              <a:t>:Returns the seconds (from 0-59)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5" action="ppaction://hlinkfile"/>
              </a:rPr>
              <a:t>getTime</a:t>
            </a:r>
            <a:r>
              <a:rPr lang="en-IN" altLang="en-US" dirty="0" smtClean="0">
                <a:hlinkClick r:id="rId5" action="ppaction://hlinkfile"/>
              </a:rPr>
              <a:t>()</a:t>
            </a:r>
            <a:r>
              <a:rPr lang="en-IN" altLang="en-US" dirty="0" smtClean="0"/>
              <a:t>:Returns the number of milliseconds since midnight Jan 1, 1970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6" action="ppaction://hlinkfile"/>
              </a:rPr>
              <a:t>getTimezoneOffset</a:t>
            </a:r>
            <a:r>
              <a:rPr lang="en-IN" altLang="en-US" dirty="0" smtClean="0">
                <a:hlinkClick r:id="rId6" action="ppaction://hlinkfile"/>
              </a:rPr>
              <a:t>()</a:t>
            </a:r>
            <a:r>
              <a:rPr lang="en-IN" altLang="en-US" dirty="0" smtClean="0"/>
              <a:t>:Returns the time difference between GMT and local time, in minutes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7" action="ppaction://hlinkfile"/>
              </a:rPr>
              <a:t>getUTCDate</a:t>
            </a:r>
            <a:r>
              <a:rPr lang="en-IN" altLang="en-US" dirty="0" smtClean="0">
                <a:hlinkClick r:id="rId7" action="ppaction://hlinkfile"/>
              </a:rPr>
              <a:t>()</a:t>
            </a:r>
            <a:r>
              <a:rPr lang="en-IN" altLang="en-US" dirty="0" smtClean="0"/>
              <a:t>:Returns the day of the month, according to universal time (from 1-31)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8" action="ppaction://hlinkfile"/>
              </a:rPr>
              <a:t>getUTCDay</a:t>
            </a:r>
            <a:r>
              <a:rPr lang="en-IN" altLang="en-US" dirty="0" smtClean="0">
                <a:hlinkClick r:id="rId8" action="ppaction://hlinkfile"/>
              </a:rPr>
              <a:t>()</a:t>
            </a:r>
            <a:r>
              <a:rPr lang="en-IN" altLang="en-US" dirty="0" smtClean="0"/>
              <a:t>:Returns the day of the week, according to universal time (from 0-6)</a:t>
            </a:r>
          </a:p>
        </p:txBody>
      </p:sp>
    </p:spTree>
    <p:extLst>
      <p:ext uri="{BB962C8B-B14F-4D97-AF65-F5344CB8AC3E}">
        <p14:creationId xmlns="" xmlns:p14="http://schemas.microsoft.com/office/powerpoint/2010/main" val="1671888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getUTCFullYear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:Returns the year, according to universal time (four digits)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3" action="ppaction://hlinkfile"/>
              </a:rPr>
              <a:t>getUTCHours</a:t>
            </a:r>
            <a:r>
              <a:rPr lang="en-IN" altLang="en-US" dirty="0" smtClean="0">
                <a:hlinkClick r:id="rId3" action="ppaction://hlinkfile"/>
              </a:rPr>
              <a:t>()</a:t>
            </a:r>
            <a:r>
              <a:rPr lang="en-IN" altLang="en-US" dirty="0" smtClean="0"/>
              <a:t>Returns the hour, according to universal time (from 0-23)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4" action="ppaction://hlinkfile"/>
              </a:rPr>
              <a:t>getUTCMilliseconds</a:t>
            </a:r>
            <a:r>
              <a:rPr lang="en-IN" altLang="en-US" dirty="0" smtClean="0">
                <a:hlinkClick r:id="rId4" action="ppaction://hlinkfile"/>
              </a:rPr>
              <a:t>()</a:t>
            </a:r>
            <a:r>
              <a:rPr lang="en-IN" altLang="en-US" dirty="0" smtClean="0"/>
              <a:t>: Returns the milliseconds, according to universal time (from 0-999)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5" action="ppaction://hlinkfile"/>
              </a:rPr>
              <a:t>getUTCMinutes</a:t>
            </a:r>
            <a:r>
              <a:rPr lang="en-IN" altLang="en-US" dirty="0" smtClean="0">
                <a:hlinkClick r:id="rId5" action="ppaction://hlinkfile"/>
              </a:rPr>
              <a:t>()</a:t>
            </a:r>
            <a:r>
              <a:rPr lang="en-IN" altLang="en-US" dirty="0" smtClean="0"/>
              <a:t>Returns the minutes, according to universal time (from 0-59)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>
                <a:hlinkClick r:id="rId6" action="ppaction://hlinkfile"/>
              </a:rPr>
              <a:t>getUTCMonth</a:t>
            </a:r>
            <a:r>
              <a:rPr lang="en-IN" altLang="en-US" dirty="0" smtClean="0">
                <a:hlinkClick r:id="rId6" action="ppaction://hlinkfile"/>
              </a:rPr>
              <a:t>()</a:t>
            </a:r>
            <a:r>
              <a:rPr lang="en-IN" altLang="en-US" dirty="0" smtClean="0"/>
              <a:t>Returns the month, according to universal time (from 011)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>
                <a:hlinkClick r:id="rId7" action="ppaction://hlinkfile"/>
              </a:rPr>
              <a:t>getUTCSeconds</a:t>
            </a:r>
            <a:r>
              <a:rPr lang="en-IN" altLang="en-US" dirty="0">
                <a:hlinkClick r:id="rId7" action="ppaction://hlinkfile"/>
              </a:rPr>
              <a:t>()</a:t>
            </a:r>
            <a:r>
              <a:rPr lang="en-IN" altLang="en-US" dirty="0"/>
              <a:t>Returns the seconds, according to universal time (from 0-59)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 err="1">
                <a:hlinkClick r:id="rId8" action="ppaction://hlinkfile"/>
              </a:rPr>
              <a:t>setDate</a:t>
            </a:r>
            <a:r>
              <a:rPr lang="en-IN" altLang="en-US" dirty="0">
                <a:hlinkClick r:id="rId8" action="ppaction://hlinkfile"/>
              </a:rPr>
              <a:t>()</a:t>
            </a:r>
            <a:r>
              <a:rPr lang="en-IN" altLang="en-US" dirty="0"/>
              <a:t>Sets the day of the month (from 1-31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&lt;script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Date();</a:t>
            </a:r>
            <a:br>
              <a:rPr lang="en-IN" altLang="en-US" dirty="0"/>
            </a:br>
            <a:r>
              <a:rPr lang="en-IN" altLang="en-US" dirty="0" err="1"/>
              <a:t>d.setDate</a:t>
            </a:r>
            <a:r>
              <a:rPr lang="en-IN" altLang="en-US" dirty="0"/>
              <a:t>(15);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(d);</a:t>
            </a:r>
            <a:br>
              <a:rPr lang="en-IN" altLang="en-US" dirty="0"/>
            </a:br>
            <a:r>
              <a:rPr lang="en-IN" altLang="en-US" dirty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74519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395785" y="285751"/>
            <a:ext cx="9815015" cy="584041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dirty="0" err="1">
                <a:hlinkClick r:id="rId2" action="ppaction://hlinkfile"/>
              </a:rPr>
              <a:t>setFullYear</a:t>
            </a:r>
            <a:r>
              <a:rPr lang="en-IN" altLang="en-US" dirty="0">
                <a:hlinkClick r:id="rId2" action="ppaction://hlinkfile"/>
              </a:rPr>
              <a:t>()</a:t>
            </a:r>
            <a:r>
              <a:rPr lang="en-IN" altLang="en-US" dirty="0"/>
              <a:t>Sets the year (four digits)</a:t>
            </a:r>
          </a:p>
          <a:p>
            <a:pPr marL="0" indent="0">
              <a:buNone/>
            </a:pPr>
            <a:r>
              <a:rPr lang="en-IN" altLang="en-US" dirty="0"/>
              <a:t>&lt;script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Date();</a:t>
            </a:r>
            <a:br>
              <a:rPr lang="en-IN" altLang="en-US" dirty="0"/>
            </a:br>
            <a:r>
              <a:rPr lang="en-IN" altLang="en-US" dirty="0" err="1"/>
              <a:t>d.setFullYear</a:t>
            </a:r>
            <a:r>
              <a:rPr lang="en-IN" altLang="en-US" dirty="0"/>
              <a:t>(2020);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(d);</a:t>
            </a:r>
            <a:br>
              <a:rPr lang="en-IN" altLang="en-US" dirty="0"/>
            </a:br>
            <a:r>
              <a:rPr lang="en-IN" altLang="en-US" dirty="0"/>
              <a:t>&lt;/script</a:t>
            </a:r>
            <a:r>
              <a:rPr lang="en-IN" altLang="en-US" dirty="0" smtClean="0"/>
              <a:t>&gt;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Set the date to November 3, 1992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&lt;</a:t>
            </a:r>
            <a:r>
              <a:rPr lang="en-IN" altLang="en-US" dirty="0"/>
              <a:t>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d=new Date();</a:t>
            </a:r>
            <a:br>
              <a:rPr lang="en-IN" altLang="en-US" dirty="0"/>
            </a:br>
            <a:r>
              <a:rPr lang="en-IN" altLang="en-US" dirty="0" err="1"/>
              <a:t>d.setFullYear</a:t>
            </a:r>
            <a:r>
              <a:rPr lang="en-IN" altLang="en-US" dirty="0"/>
              <a:t>(1992,10,3);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(d);</a:t>
            </a:r>
            <a:br>
              <a:rPr lang="en-IN" altLang="en-US" dirty="0"/>
            </a:br>
            <a:r>
              <a:rPr lang="en-IN" altLang="en-US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43899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09433" y="214313"/>
            <a:ext cx="9801367" cy="591185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setHours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the hour (from 0-23)</a:t>
            </a:r>
          </a:p>
          <a:p>
            <a:pPr marL="0" indent="0">
              <a:buNone/>
            </a:pPr>
            <a:r>
              <a:rPr lang="en-IN" altLang="en-US" i="1" dirty="0" err="1" smtClean="0"/>
              <a:t>Date</a:t>
            </a:r>
            <a:r>
              <a:rPr lang="en-IN" altLang="en-US" dirty="0" err="1" smtClean="0"/>
              <a:t>.setHours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hour,min,sec,millisec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d.setHours</a:t>
            </a:r>
            <a:r>
              <a:rPr lang="en-IN" altLang="en-US" dirty="0" smtClean="0"/>
              <a:t>(15);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/>
              <a:t>Set the time to 15:35:01:</a:t>
            </a:r>
          </a:p>
          <a:p>
            <a:pPr marL="0" indent="0">
              <a:buNone/>
            </a:pPr>
            <a:r>
              <a:rPr lang="en-IN" altLang="en-US" dirty="0"/>
              <a:t>&lt;script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Date();</a:t>
            </a:r>
            <a:br>
              <a:rPr lang="en-IN" altLang="en-US" dirty="0"/>
            </a:br>
            <a:r>
              <a:rPr lang="en-IN" altLang="en-US" dirty="0" err="1"/>
              <a:t>d.setHours</a:t>
            </a:r>
            <a:r>
              <a:rPr lang="en-IN" altLang="en-US" dirty="0"/>
              <a:t>(15,35,1);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(d);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257164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04716" y="285751"/>
            <a:ext cx="11987284" cy="58404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setMilliseconds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the milliseconds (from 0-999)</a:t>
            </a:r>
          </a:p>
          <a:p>
            <a:pPr marL="0" indent="0">
              <a:buNone/>
            </a:pPr>
            <a:r>
              <a:rPr lang="en-IN" altLang="en-US" dirty="0" smtClean="0"/>
              <a:t>Set the milliseconds to 192: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d.setMilliseconds</a:t>
            </a:r>
            <a:r>
              <a:rPr lang="en-IN" altLang="en-US" dirty="0" smtClean="0"/>
              <a:t>(192);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86680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136477" y="214313"/>
            <a:ext cx="11245755" cy="591185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setMinutes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 the minutes (from 0-59)</a:t>
            </a:r>
          </a:p>
          <a:p>
            <a:pPr marL="0" indent="0">
              <a:buNone/>
            </a:pPr>
            <a:r>
              <a:rPr lang="en-IN" altLang="en-US" i="1" dirty="0" err="1" smtClean="0"/>
              <a:t>Date</a:t>
            </a:r>
            <a:r>
              <a:rPr lang="en-IN" altLang="en-US" dirty="0" err="1" smtClean="0"/>
              <a:t>.setMinutes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min,sec,millisec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r>
              <a:rPr lang="en-IN" altLang="en-US" dirty="0" smtClean="0"/>
              <a:t>Set the minutes to 01: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d.setMinutes</a:t>
            </a:r>
            <a:r>
              <a:rPr lang="en-IN" altLang="en-US" dirty="0" smtClean="0"/>
              <a:t>(1);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r>
              <a:rPr lang="en-US" altLang="en-US" b="1" u="sng" dirty="0" smtClean="0"/>
              <a:t>Out Put:</a:t>
            </a:r>
            <a:endParaRPr lang="en-IN" altLang="en-US" b="1" u="sng" dirty="0" smtClean="0"/>
          </a:p>
          <a:p>
            <a:pPr marL="0" indent="0">
              <a:buNone/>
            </a:pPr>
            <a:r>
              <a:rPr lang="en-IN" altLang="en-US" dirty="0" smtClean="0"/>
              <a:t>Sun Aug 15 2010 19:01:08 GMT+0530 (India Standard Time)</a:t>
            </a:r>
            <a:br>
              <a:rPr lang="en-IN" altLang="en-US" dirty="0" smtClean="0"/>
            </a:b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996605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204715" y="109183"/>
            <a:ext cx="11532359" cy="691941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setMonth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the month (from 0-11)</a:t>
            </a:r>
          </a:p>
          <a:p>
            <a:pPr marL="0" indent="0">
              <a:buNone/>
            </a:pPr>
            <a:r>
              <a:rPr lang="en-IN" altLang="en-US" i="1" dirty="0" err="1" smtClean="0"/>
              <a:t>Date</a:t>
            </a:r>
            <a:r>
              <a:rPr lang="en-IN" altLang="en-US" dirty="0" err="1" smtClean="0"/>
              <a:t>.setMonth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month,day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r>
              <a:rPr lang="en-IN" altLang="en-US" dirty="0" smtClean="0"/>
              <a:t>Set the month to 0 (January):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d.setMonth</a:t>
            </a:r>
            <a:r>
              <a:rPr lang="en-IN" altLang="en-US" dirty="0" smtClean="0"/>
              <a:t>(0);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/>
              <a:t>Set the month to 0 (January) and the day to 20:</a:t>
            </a:r>
          </a:p>
          <a:p>
            <a:pPr marL="0" indent="0">
              <a:buNone/>
            </a:pPr>
            <a:r>
              <a:rPr lang="en-IN" altLang="en-US" dirty="0"/>
              <a:t>&lt;script type="text/</a:t>
            </a:r>
            <a:r>
              <a:rPr lang="en-IN" altLang="en-US" dirty="0" err="1"/>
              <a:t>javascript</a:t>
            </a:r>
            <a:r>
              <a:rPr lang="en-IN" altLang="en-US" dirty="0"/>
              <a:t>"&gt;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 err="1"/>
              <a:t>var</a:t>
            </a:r>
            <a:r>
              <a:rPr lang="en-IN" altLang="en-US" dirty="0"/>
              <a:t> d = new Date();</a:t>
            </a:r>
            <a:br>
              <a:rPr lang="en-IN" altLang="en-US" dirty="0"/>
            </a:br>
            <a:r>
              <a:rPr lang="en-IN" altLang="en-US" dirty="0" err="1"/>
              <a:t>d.setMonth</a:t>
            </a:r>
            <a:r>
              <a:rPr lang="en-IN" altLang="en-US" dirty="0"/>
              <a:t>(0,20);</a:t>
            </a:r>
            <a:br>
              <a:rPr lang="en-IN" altLang="en-US" dirty="0"/>
            </a:br>
            <a:r>
              <a:rPr lang="en-IN" altLang="en-US" dirty="0" err="1"/>
              <a:t>document.write</a:t>
            </a:r>
            <a:r>
              <a:rPr lang="en-IN" altLang="en-US" dirty="0"/>
              <a:t>(d);</a:t>
            </a:r>
            <a:br>
              <a:rPr lang="en-IN" altLang="en-US" dirty="0"/>
            </a:b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&lt;/script&gt;</a:t>
            </a:r>
            <a:br>
              <a:rPr lang="en-IN" altLang="en-US" dirty="0"/>
            </a:br>
            <a:endParaRPr lang="en-IN" altLang="en-US" dirty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11294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191069" y="285751"/>
            <a:ext cx="11737074" cy="58404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setSeconds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the seconds (from 0-59)</a:t>
            </a:r>
          </a:p>
          <a:p>
            <a:pPr marL="0" indent="0">
              <a:buNone/>
            </a:pPr>
            <a:r>
              <a:rPr lang="en-IN" altLang="en-US" i="1" dirty="0" err="1" smtClean="0"/>
              <a:t>Date</a:t>
            </a:r>
            <a:r>
              <a:rPr lang="en-IN" altLang="en-US" dirty="0" err="1" smtClean="0"/>
              <a:t>.setSeconds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sec,millisec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r>
              <a:rPr lang="en-IN" altLang="en-US" dirty="0" smtClean="0"/>
              <a:t>Set the seconds to 01: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d.setSeconds</a:t>
            </a:r>
            <a:r>
              <a:rPr lang="en-IN" altLang="en-US" dirty="0" smtClean="0"/>
              <a:t>(1);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6435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8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655092"/>
            <a:ext cx="11873552" cy="6202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Variable </a:t>
            </a:r>
            <a:r>
              <a:rPr lang="en-US" dirty="0"/>
              <a:t>is a </a:t>
            </a:r>
            <a:r>
              <a:rPr lang="en-US" dirty="0" smtClean="0"/>
              <a:t>container for information you want to store.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Rules for variable names</a:t>
            </a:r>
          </a:p>
          <a:p>
            <a:pPr marL="0" indent="0">
              <a:buNone/>
            </a:pPr>
            <a:r>
              <a:rPr lang="en-US" dirty="0" smtClean="0"/>
              <a:t>Variable name are case sensitive.</a:t>
            </a:r>
          </a:p>
          <a:p>
            <a:pPr marL="0" indent="0">
              <a:buNone/>
            </a:pPr>
            <a:r>
              <a:rPr lang="en-US" dirty="0" smtClean="0"/>
              <a:t>They must begin with letter or underscore character.</a:t>
            </a:r>
          </a:p>
          <a:p>
            <a:pPr marL="0" indent="0">
              <a:buNone/>
            </a:pPr>
            <a:r>
              <a:rPr lang="en-US" dirty="0"/>
              <a:t>should not use any of the JavaScript reserved keyword as variable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Declaring a Variables </a:t>
            </a:r>
            <a:r>
              <a:rPr lang="en-US" dirty="0" smtClean="0"/>
              <a:t>: variable are declared using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keyword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    example:     </a:t>
            </a:r>
            <a:r>
              <a:rPr lang="en-US" dirty="0" err="1" smtClean="0"/>
              <a:t>var</a:t>
            </a:r>
            <a:r>
              <a:rPr lang="en-US" dirty="0" smtClean="0"/>
              <a:t> money;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here semicolon is optional.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create a variable without </a:t>
            </a:r>
            <a:r>
              <a:rPr lang="en-US" dirty="0" err="1" smtClean="0"/>
              <a:t>var</a:t>
            </a:r>
            <a:r>
              <a:rPr lang="en-US" dirty="0" smtClean="0"/>
              <a:t> statement.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money=100;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42626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1" y="214313"/>
            <a:ext cx="12192000" cy="591185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setTime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a date and time by adding or subtracting a specified number of milliseconds to/from midnight January 1, 1970</a:t>
            </a:r>
          </a:p>
          <a:p>
            <a:pPr marL="0" indent="0">
              <a:buNone/>
            </a:pPr>
            <a:r>
              <a:rPr lang="en-IN" altLang="en-US" i="1" dirty="0" err="1" smtClean="0"/>
              <a:t>Date</a:t>
            </a:r>
            <a:r>
              <a:rPr lang="en-IN" altLang="en-US" dirty="0" err="1" smtClean="0"/>
              <a:t>.setTime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millisec</a:t>
            </a:r>
            <a:r>
              <a:rPr lang="en-IN" altLang="en-US" dirty="0" smtClean="0"/>
              <a:t>)</a:t>
            </a:r>
          </a:p>
          <a:p>
            <a:pPr marL="0" indent="0">
              <a:buNone/>
            </a:pPr>
            <a:r>
              <a:rPr lang="en-IN" altLang="en-US" dirty="0" smtClean="0"/>
              <a:t>&lt;script type="text/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"&gt;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err="1" smtClean="0"/>
              <a:t>var</a:t>
            </a:r>
            <a:r>
              <a:rPr lang="en-IN" altLang="en-US" dirty="0" smtClean="0"/>
              <a:t> d = new Date();</a:t>
            </a:r>
            <a:br>
              <a:rPr lang="en-IN" altLang="en-US" dirty="0" smtClean="0"/>
            </a:br>
            <a:r>
              <a:rPr lang="en-IN" altLang="en-US" dirty="0" err="1" smtClean="0"/>
              <a:t>d.setTime</a:t>
            </a:r>
            <a:r>
              <a:rPr lang="en-IN" altLang="en-US" dirty="0" smtClean="0"/>
              <a:t>(77771564221);</a:t>
            </a:r>
            <a:br>
              <a:rPr lang="en-IN" altLang="en-US" dirty="0" smtClean="0"/>
            </a:br>
            <a:r>
              <a:rPr lang="en-IN" altLang="en-US" dirty="0" err="1" smtClean="0"/>
              <a:t>document.write</a:t>
            </a:r>
            <a:r>
              <a:rPr lang="en-IN" altLang="en-US" dirty="0" smtClean="0"/>
              <a:t>(d);</a:t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525963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0" y="214313"/>
            <a:ext cx="11900848" cy="591185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altLang="en-US" dirty="0" err="1" smtClean="0">
                <a:hlinkClick r:id="rId2" action="ppaction://hlinkfile"/>
              </a:rPr>
              <a:t>setUTCDate</a:t>
            </a:r>
            <a:r>
              <a:rPr lang="en-IN" altLang="en-US" dirty="0" smtClean="0">
                <a:hlinkClick r:id="rId2" action="ppaction://hlinkfile"/>
              </a:rPr>
              <a:t>()</a:t>
            </a:r>
            <a:r>
              <a:rPr lang="en-IN" altLang="en-US" dirty="0" smtClean="0"/>
              <a:t>Sets the day of the month, according to universal time (from 1-31)</a:t>
            </a:r>
          </a:p>
          <a:p>
            <a:pPr marL="0" indent="0">
              <a:buNone/>
            </a:pPr>
            <a:r>
              <a:rPr lang="en-IN" altLang="en-US" dirty="0" err="1" smtClean="0">
                <a:hlinkClick r:id="rId3" action="ppaction://hlinkfile"/>
              </a:rPr>
              <a:t>setUTCFullYear</a:t>
            </a:r>
            <a:r>
              <a:rPr lang="en-IN" altLang="en-US" dirty="0" smtClean="0">
                <a:hlinkClick r:id="rId3" action="ppaction://hlinkfile"/>
              </a:rPr>
              <a:t>()</a:t>
            </a:r>
            <a:r>
              <a:rPr lang="en-IN" altLang="en-US" dirty="0" smtClean="0"/>
              <a:t>Sets the year, according to universal time (four digits)</a:t>
            </a:r>
          </a:p>
          <a:p>
            <a:pPr marL="0" indent="0">
              <a:buNone/>
            </a:pPr>
            <a:r>
              <a:rPr lang="en-IN" altLang="en-US" dirty="0" err="1" smtClean="0">
                <a:hlinkClick r:id="rId4" action="ppaction://hlinkfile"/>
              </a:rPr>
              <a:t>setUTCHours</a:t>
            </a:r>
            <a:r>
              <a:rPr lang="en-IN" altLang="en-US" dirty="0" smtClean="0">
                <a:hlinkClick r:id="rId4" action="ppaction://hlinkfile"/>
              </a:rPr>
              <a:t>()</a:t>
            </a:r>
            <a:r>
              <a:rPr lang="en-IN" altLang="en-US" dirty="0" smtClean="0"/>
              <a:t>Sets the hour, according to universal time (from 0-23)</a:t>
            </a:r>
          </a:p>
          <a:p>
            <a:pPr marL="0" indent="0">
              <a:buNone/>
            </a:pPr>
            <a:r>
              <a:rPr lang="en-IN" altLang="en-US" dirty="0" err="1" smtClean="0">
                <a:hlinkClick r:id="rId5" action="ppaction://hlinkfile"/>
              </a:rPr>
              <a:t>setUTCMilliseconds</a:t>
            </a:r>
            <a:r>
              <a:rPr lang="en-IN" altLang="en-US" dirty="0" smtClean="0">
                <a:hlinkClick r:id="rId5" action="ppaction://hlinkfile"/>
              </a:rPr>
              <a:t>()</a:t>
            </a:r>
            <a:r>
              <a:rPr lang="en-IN" altLang="en-US" dirty="0" smtClean="0"/>
              <a:t>Sets the milliseconds, according to universal time (from 0-999)</a:t>
            </a:r>
          </a:p>
          <a:p>
            <a:pPr marL="0" indent="0">
              <a:buNone/>
            </a:pPr>
            <a:r>
              <a:rPr lang="en-IN" altLang="en-US" dirty="0" err="1" smtClean="0">
                <a:hlinkClick r:id="rId6" action="ppaction://hlinkfile"/>
              </a:rPr>
              <a:t>setUTCMinutes</a:t>
            </a:r>
            <a:r>
              <a:rPr lang="en-IN" altLang="en-US" dirty="0" smtClean="0">
                <a:hlinkClick r:id="rId6" action="ppaction://hlinkfile"/>
              </a:rPr>
              <a:t>()</a:t>
            </a:r>
            <a:r>
              <a:rPr lang="en-IN" altLang="en-US" dirty="0" smtClean="0"/>
              <a:t>Set the minutes, according to universal time (from 0-59)</a:t>
            </a:r>
          </a:p>
          <a:p>
            <a:pPr marL="0" indent="0">
              <a:buNone/>
            </a:pPr>
            <a:r>
              <a:rPr lang="en-IN" altLang="en-US" dirty="0" err="1">
                <a:hlinkClick r:id="rId7" action="ppaction://hlinkfile"/>
              </a:rPr>
              <a:t>setUTCMonth</a:t>
            </a:r>
            <a:r>
              <a:rPr lang="en-IN" altLang="en-US" dirty="0">
                <a:hlinkClick r:id="rId7" action="ppaction://hlinkfile"/>
              </a:rPr>
              <a:t>()</a:t>
            </a:r>
            <a:r>
              <a:rPr lang="en-IN" altLang="en-US" dirty="0"/>
              <a:t>Sets the month, according to universal time (from 0-11)</a:t>
            </a:r>
          </a:p>
          <a:p>
            <a:pPr marL="0" indent="0">
              <a:buNone/>
            </a:pPr>
            <a:r>
              <a:rPr lang="en-IN" altLang="en-US" dirty="0" err="1">
                <a:hlinkClick r:id="rId8" action="ppaction://hlinkfile"/>
              </a:rPr>
              <a:t>setUTCSeconds</a:t>
            </a:r>
            <a:r>
              <a:rPr lang="en-IN" altLang="en-US" dirty="0">
                <a:hlinkClick r:id="rId8" action="ppaction://hlinkfile"/>
              </a:rPr>
              <a:t>()</a:t>
            </a:r>
            <a:r>
              <a:rPr lang="en-IN" altLang="en-US" dirty="0"/>
              <a:t>Set the seconds, according to universal time (from 0-59)</a:t>
            </a:r>
          </a:p>
          <a:p>
            <a:endParaRPr lang="en-IN" altLang="en-US" dirty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48956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764274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Opening </a:t>
            </a:r>
            <a:r>
              <a:rPr lang="en-IN" b="1" dirty="0"/>
              <a:t>a New Window</a:t>
            </a:r>
            <a:br>
              <a:rPr lang="en-IN" b="1" dirty="0"/>
            </a:br>
            <a:endParaRPr lang="en-IN" dirty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122829" y="887104"/>
            <a:ext cx="11955439" cy="597089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altLang="en-US" dirty="0" smtClean="0"/>
              <a:t>To open a new window, you will need to use yet another ready-made JavaScript function. 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Here is what it looks like: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err="1" smtClean="0"/>
              <a:t>window.open</a:t>
            </a:r>
            <a:r>
              <a:rPr lang="en-IN" altLang="en-US" dirty="0" smtClean="0"/>
              <a:t>('</a:t>
            </a:r>
            <a:r>
              <a:rPr lang="en-IN" altLang="en-US" dirty="0" err="1" smtClean="0"/>
              <a:t>url</a:t>
            </a:r>
            <a:r>
              <a:rPr lang="en-IN" altLang="en-US" dirty="0" smtClean="0"/>
              <a:t> to </a:t>
            </a:r>
            <a:r>
              <a:rPr lang="en-IN" altLang="en-US" dirty="0" err="1" smtClean="0"/>
              <a:t>open','window</a:t>
            </a:r>
            <a:r>
              <a:rPr lang="en-IN" altLang="en-US" dirty="0" smtClean="0"/>
              <a:t> name','attribute1,attribute2')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1.</a:t>
            </a:r>
            <a:r>
              <a:rPr lang="en-IN" altLang="en-US" b="1" dirty="0"/>
              <a:t>'url to open'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This is the </a:t>
            </a:r>
            <a:r>
              <a:rPr lang="en-IN" altLang="en-US" b="1" dirty="0">
                <a:hlinkClick r:id=""/>
              </a:rPr>
              <a:t>web address</a:t>
            </a:r>
            <a:r>
              <a:rPr lang="en-IN" altLang="en-US" dirty="0"/>
              <a:t> of the page you wish to appear in the new window.</a:t>
            </a:r>
          </a:p>
          <a:p>
            <a:pPr marL="0" indent="0">
              <a:buNone/>
            </a:pPr>
            <a:r>
              <a:rPr lang="en-IN" altLang="en-US" dirty="0"/>
              <a:t>2. </a:t>
            </a:r>
            <a:r>
              <a:rPr lang="en-IN" altLang="en-US" b="1" dirty="0"/>
              <a:t>'window name'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You can name your window whatever you like, in case you need to make a reference to the window later.</a:t>
            </a:r>
          </a:p>
          <a:p>
            <a:pPr marL="0" indent="0">
              <a:buNone/>
            </a:pPr>
            <a:r>
              <a:rPr lang="en-IN" altLang="en-US" dirty="0"/>
              <a:t>3. </a:t>
            </a:r>
            <a:r>
              <a:rPr lang="en-IN" altLang="en-US" b="1" dirty="0"/>
              <a:t>'attribute1,attribute2'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As with </a:t>
            </a:r>
            <a:r>
              <a:rPr lang="en-IN" altLang="en-US" dirty="0" err="1"/>
              <a:t>alot</a:t>
            </a:r>
            <a:r>
              <a:rPr lang="en-IN" altLang="en-US" dirty="0"/>
              <a:t> of other things, you have a choice of attributes you can adjust. </a:t>
            </a:r>
            <a:br>
              <a:rPr lang="en-IN" altLang="en-US" dirty="0"/>
            </a:b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83100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0" y="109182"/>
            <a:ext cx="12192000" cy="674881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b="1" dirty="0" smtClean="0"/>
              <a:t>Window Attributes</a:t>
            </a:r>
            <a:endParaRPr lang="en-IN" altLang="en-US" dirty="0" smtClean="0"/>
          </a:p>
          <a:p>
            <a:pPr marL="0" indent="0">
              <a:buNone/>
            </a:pPr>
            <a:r>
              <a:rPr lang="en-IN" altLang="en-US" dirty="0" smtClean="0"/>
              <a:t>Below is a list of the attributes you can use:</a:t>
            </a:r>
            <a:br>
              <a:rPr lang="en-IN" altLang="en-US" dirty="0" smtClean="0"/>
            </a:br>
            <a:r>
              <a:rPr lang="en-IN" altLang="en-US" dirty="0" smtClean="0"/>
              <a:t>1. </a:t>
            </a:r>
            <a:r>
              <a:rPr lang="en-IN" altLang="en-US" b="1" dirty="0" smtClean="0"/>
              <a:t>width=300</a:t>
            </a: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Use this to define the width of the new window.</a:t>
            </a:r>
          </a:p>
          <a:p>
            <a:pPr marL="0" indent="0">
              <a:buNone/>
            </a:pPr>
            <a:r>
              <a:rPr lang="en-IN" altLang="en-US" dirty="0" smtClean="0"/>
              <a:t>2. </a:t>
            </a:r>
            <a:r>
              <a:rPr lang="en-IN" altLang="en-US" b="1" dirty="0" smtClean="0"/>
              <a:t>height=200</a:t>
            </a: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Use this to define the height of the new window.</a:t>
            </a:r>
          </a:p>
          <a:p>
            <a:pPr marL="0" indent="0">
              <a:buNone/>
            </a:pPr>
            <a:r>
              <a:rPr lang="en-IN" altLang="en-US" dirty="0" smtClean="0"/>
              <a:t>3. </a:t>
            </a:r>
            <a:r>
              <a:rPr lang="en-IN" altLang="en-US" b="1" dirty="0" smtClean="0"/>
              <a:t>resizable=yes or no</a:t>
            </a: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Use this to control whether or not you want the user to be able to resize the window.</a:t>
            </a:r>
          </a:p>
          <a:p>
            <a:pPr marL="0" indent="0">
              <a:buNone/>
            </a:pPr>
            <a:r>
              <a:rPr lang="en-IN" altLang="en-US" dirty="0"/>
              <a:t>4. </a:t>
            </a:r>
            <a:r>
              <a:rPr lang="en-IN" altLang="en-US" b="1" dirty="0"/>
              <a:t>scrollbars=yes or no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This lets you decide whether or not to have scrollbars on the window.</a:t>
            </a:r>
          </a:p>
          <a:p>
            <a:pPr marL="0" indent="0">
              <a:buNone/>
            </a:pPr>
            <a:r>
              <a:rPr lang="en-IN" altLang="en-US" dirty="0"/>
              <a:t>5. </a:t>
            </a:r>
            <a:r>
              <a:rPr lang="en-IN" altLang="en-US" b="1" dirty="0"/>
              <a:t>toolbar=yes or no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Whether or not the new window should have the browser navigation bar at the top (The back, </a:t>
            </a:r>
            <a:r>
              <a:rPr lang="en-IN" altLang="en-US" dirty="0" err="1"/>
              <a:t>foward</a:t>
            </a:r>
            <a:r>
              <a:rPr lang="en-IN" altLang="en-US" dirty="0"/>
              <a:t>, stop buttons..</a:t>
            </a:r>
            <a:r>
              <a:rPr lang="en-IN" altLang="en-US" dirty="0" err="1"/>
              <a:t>etc</a:t>
            </a:r>
            <a:r>
              <a:rPr lang="en-IN" altLang="en-US" dirty="0"/>
              <a:t>.).</a:t>
            </a:r>
          </a:p>
          <a:p>
            <a:pPr marL="0" indent="0">
              <a:buNone/>
            </a:pPr>
            <a:r>
              <a:rPr lang="en-IN" altLang="en-US" dirty="0"/>
              <a:t>6. </a:t>
            </a:r>
            <a:r>
              <a:rPr lang="en-IN" altLang="en-US" b="1" dirty="0"/>
              <a:t>location=yes or no</a:t>
            </a:r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Whether or not you wish to show the location box with the current </a:t>
            </a:r>
            <a:r>
              <a:rPr lang="en-IN" altLang="en-US" dirty="0" err="1"/>
              <a:t>url</a:t>
            </a:r>
            <a:r>
              <a:rPr lang="en-IN" altLang="en-US" dirty="0"/>
              <a:t> (The place to type http://address).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330447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285751"/>
            <a:ext cx="11750723" cy="5840413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7. </a:t>
            </a:r>
            <a:r>
              <a:rPr lang="en-IN" b="1" dirty="0"/>
              <a:t>directories=yes or no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Whether or not the window should show the extra buttons. (what's cool, personal buttons, etc...).</a:t>
            </a:r>
          </a:p>
          <a:p>
            <a:pPr marL="0" indent="0">
              <a:buNone/>
              <a:defRPr/>
            </a:pPr>
            <a:r>
              <a:rPr lang="en-IN" dirty="0"/>
              <a:t>8. </a:t>
            </a:r>
            <a:r>
              <a:rPr lang="en-IN" b="1" dirty="0"/>
              <a:t>status=yes or no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Whether or not to show the window status bar at the bottom of the window.</a:t>
            </a:r>
          </a:p>
          <a:p>
            <a:pPr marL="0" indent="0">
              <a:buNone/>
              <a:defRPr/>
            </a:pPr>
            <a:r>
              <a:rPr lang="en-IN" dirty="0"/>
              <a:t>9. </a:t>
            </a:r>
            <a:r>
              <a:rPr lang="en-IN" b="1" dirty="0" err="1"/>
              <a:t>menubar</a:t>
            </a:r>
            <a:r>
              <a:rPr lang="en-IN" b="1" dirty="0"/>
              <a:t>=yes or no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Whether or not to show the menus at the top of the window (File, Edit, etc...).</a:t>
            </a:r>
          </a:p>
          <a:p>
            <a:pPr marL="0" indent="0">
              <a:buNone/>
              <a:defRPr/>
            </a:pPr>
            <a:r>
              <a:rPr lang="en-IN" dirty="0"/>
              <a:t>10. </a:t>
            </a:r>
            <a:r>
              <a:rPr lang="en-IN" b="1" dirty="0" err="1"/>
              <a:t>copyhistory</a:t>
            </a:r>
            <a:r>
              <a:rPr lang="en-IN" b="1" dirty="0"/>
              <a:t>=yes or no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Whether or not to copy the old browser window's history list to the new window. </a:t>
            </a:r>
          </a:p>
          <a:p>
            <a:pPr marL="0" indent="0"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85976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214312"/>
            <a:ext cx="12069170" cy="6643687"/>
          </a:xfrm>
          <a:solidFill>
            <a:schemeClr val="bg1"/>
          </a:solidFill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IN" dirty="0" smtClean="0"/>
              <a:t>&lt;HTML&gt; </a:t>
            </a:r>
          </a:p>
          <a:p>
            <a:pPr marL="0" indent="0">
              <a:buNone/>
              <a:defRPr/>
            </a:pPr>
            <a:r>
              <a:rPr lang="en-IN" dirty="0" smtClean="0"/>
              <a:t> &lt;HEAD&gt; </a:t>
            </a:r>
          </a:p>
          <a:p>
            <a:pPr marL="0" indent="0">
              <a:buNone/>
              <a:defRPr/>
            </a:pPr>
            <a:r>
              <a:rPr lang="en-IN" dirty="0" smtClean="0"/>
              <a:t>&lt;TITLE&gt;JavaScript Example 5&lt;/TITLE&gt; </a:t>
            </a:r>
          </a:p>
          <a:p>
            <a:pPr marL="0" indent="0">
              <a:buNone/>
              <a:defRPr/>
            </a:pPr>
            <a:r>
              <a:rPr lang="en-IN" dirty="0" smtClean="0"/>
              <a:t>&lt;/HEAD&gt;  </a:t>
            </a:r>
          </a:p>
          <a:p>
            <a:pPr marL="0" indent="0">
              <a:buNone/>
              <a:defRPr/>
            </a:pPr>
            <a:r>
              <a:rPr lang="en-IN" dirty="0" smtClean="0"/>
              <a:t>&lt;BODY&gt; </a:t>
            </a:r>
          </a:p>
          <a:p>
            <a:pPr marL="0" indent="0">
              <a:buNone/>
              <a:defRPr/>
            </a:pPr>
            <a:r>
              <a:rPr lang="en-IN" dirty="0" smtClean="0"/>
              <a:t>&lt;CENTER&gt; </a:t>
            </a:r>
          </a:p>
          <a:p>
            <a:pPr marL="0" indent="0">
              <a:buNone/>
              <a:defRPr/>
            </a:pPr>
            <a:r>
              <a:rPr lang="en-IN" dirty="0" smtClean="0"/>
              <a:t>&lt;H1&gt;This is a new window!&lt;/H1&gt; </a:t>
            </a:r>
          </a:p>
          <a:p>
            <a:pPr marL="0" indent="0">
              <a:buNone/>
              <a:defRPr/>
            </a:pPr>
            <a:r>
              <a:rPr lang="en-IN" dirty="0" smtClean="0"/>
              <a:t>&lt;/CENTER&gt; </a:t>
            </a:r>
          </a:p>
          <a:p>
            <a:pPr marL="0" indent="0">
              <a:buNone/>
              <a:defRPr/>
            </a:pPr>
            <a:r>
              <a:rPr lang="en-IN" dirty="0" smtClean="0"/>
              <a:t>&lt;P&gt; </a:t>
            </a:r>
          </a:p>
          <a:p>
            <a:pPr marL="0" indent="0">
              <a:buNone/>
              <a:defRPr/>
            </a:pPr>
            <a:r>
              <a:rPr lang="en-IN" dirty="0" smtClean="0"/>
              <a:t>&lt;CENTER&gt; </a:t>
            </a:r>
          </a:p>
          <a:p>
            <a:pPr marL="0" indent="0">
              <a:buNone/>
              <a:defRPr/>
            </a:pPr>
            <a:r>
              <a:rPr lang="en-IN" dirty="0" smtClean="0"/>
              <a:t>&lt;FORM&gt; </a:t>
            </a:r>
          </a:p>
          <a:p>
            <a:pPr marL="0" indent="0">
              <a:buNone/>
              <a:defRPr/>
            </a:pPr>
            <a:r>
              <a:rPr lang="en-IN" dirty="0" smtClean="0"/>
              <a:t>&lt;input type="button" value="</a:t>
            </a:r>
            <a:r>
              <a:rPr lang="en-IN" dirty="0" err="1" smtClean="0"/>
              <a:t>facebook"onclick</a:t>
            </a:r>
            <a:r>
              <a:rPr lang="en-IN" dirty="0" smtClean="0"/>
              <a:t>="</a:t>
            </a:r>
            <a:r>
              <a:rPr lang="en-IN" dirty="0" err="1" smtClean="0"/>
              <a:t>window.open</a:t>
            </a:r>
            <a:r>
              <a:rPr lang="en-IN" dirty="0" smtClean="0"/>
              <a:t>('http://www.facebook.com', 'windowname1', 'width=200, height=77'); "&gt;</a:t>
            </a:r>
          </a:p>
          <a:p>
            <a:pPr marL="0" indent="0">
              <a:buNone/>
              <a:defRPr/>
            </a:pPr>
            <a:r>
              <a:rPr lang="en-IN" dirty="0" smtClean="0"/>
              <a:t>&lt;/FORM&gt; </a:t>
            </a:r>
          </a:p>
          <a:p>
            <a:pPr marL="0" indent="0">
              <a:buNone/>
              <a:defRPr/>
            </a:pPr>
            <a:r>
              <a:rPr lang="en-IN" dirty="0" smtClean="0"/>
              <a:t>&lt;/CENTER&gt; </a:t>
            </a:r>
          </a:p>
          <a:p>
            <a:pPr marL="0" indent="0">
              <a:buNone/>
              <a:defRPr/>
            </a:pPr>
            <a:r>
              <a:rPr lang="en-IN" dirty="0" smtClean="0"/>
              <a:t> &lt;/BODY&gt; </a:t>
            </a:r>
          </a:p>
          <a:p>
            <a:pPr marL="0" indent="0">
              <a:buNone/>
              <a:defRPr/>
            </a:pPr>
            <a:r>
              <a:rPr lang="en-IN" dirty="0" smtClean="0"/>
              <a:t>&lt;/HTML&gt;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981698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122830" y="357189"/>
            <a:ext cx="11409528" cy="576897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&lt;HTML&gt; </a:t>
            </a:r>
          </a:p>
          <a:p>
            <a:pPr marL="0" indent="0">
              <a:buNone/>
            </a:pPr>
            <a:r>
              <a:rPr lang="en-US" altLang="en-US" sz="2000" dirty="0"/>
              <a:t>&lt;HEAD&gt; </a:t>
            </a:r>
          </a:p>
          <a:p>
            <a:pPr marL="0" indent="0">
              <a:buNone/>
            </a:pPr>
            <a:r>
              <a:rPr lang="en-US" altLang="en-US" sz="2000" dirty="0"/>
              <a:t>&lt;TITLE&gt;JavaScript Example 5&lt;/TITLE&gt; &lt;/HEAD&gt;</a:t>
            </a:r>
          </a:p>
          <a:p>
            <a:pPr marL="0" indent="0">
              <a:buNone/>
            </a:pPr>
            <a:r>
              <a:rPr lang="en-US" altLang="en-US" sz="2000" dirty="0"/>
              <a:t> &lt;BODY&gt; </a:t>
            </a:r>
          </a:p>
          <a:p>
            <a:pPr marL="0" indent="0">
              <a:buNone/>
            </a:pPr>
            <a:r>
              <a:rPr lang="en-US" altLang="en-US" sz="2000" dirty="0"/>
              <a:t>&lt;CENTER&gt; &lt;H1&gt;This is a new window!&lt;/H1&gt; &lt;/CENTER&gt; </a:t>
            </a:r>
          </a:p>
          <a:p>
            <a:pPr marL="0" indent="0">
              <a:buNone/>
            </a:pPr>
            <a:r>
              <a:rPr lang="en-US" altLang="en-US" sz="2000" dirty="0"/>
              <a:t>&lt;P&gt; </a:t>
            </a:r>
          </a:p>
          <a:p>
            <a:pPr marL="0" indent="0">
              <a:buNone/>
            </a:pPr>
            <a:r>
              <a:rPr lang="en-US" altLang="en-US" sz="2000" dirty="0"/>
              <a:t>&lt;CENTER&gt; </a:t>
            </a:r>
          </a:p>
          <a:p>
            <a:pPr marL="0" indent="0">
              <a:buNone/>
            </a:pPr>
            <a:r>
              <a:rPr lang="en-US" altLang="en-US" sz="2000" dirty="0"/>
              <a:t>&lt;FORM&gt; </a:t>
            </a:r>
          </a:p>
          <a:p>
            <a:pPr marL="0" indent="0">
              <a:buNone/>
            </a:pPr>
            <a:r>
              <a:rPr lang="en-US" altLang="en-US" sz="2000" dirty="0"/>
              <a:t>&lt;INPUT type="button" value="Close Window" </a:t>
            </a:r>
            <a:r>
              <a:rPr lang="en-US" altLang="en-US" sz="2000" dirty="0" err="1"/>
              <a:t>onClick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window.close</a:t>
            </a:r>
            <a:r>
              <a:rPr lang="en-US" altLang="en-US" sz="2000" dirty="0"/>
              <a:t>()"&gt; &lt;/FORM&gt;</a:t>
            </a:r>
          </a:p>
          <a:p>
            <a:pPr marL="0" indent="0">
              <a:buNone/>
            </a:pPr>
            <a:r>
              <a:rPr lang="en-US" altLang="en-US" sz="2000" dirty="0"/>
              <a:t> &lt;/CENTER&gt;</a:t>
            </a:r>
          </a:p>
          <a:p>
            <a:pPr marL="0" indent="0">
              <a:buNone/>
            </a:pPr>
            <a:r>
              <a:rPr lang="en-US" altLang="en-US" sz="2000" dirty="0"/>
              <a:t> &lt;/BODY&gt;</a:t>
            </a:r>
          </a:p>
          <a:p>
            <a:pPr marL="0" indent="0">
              <a:buNone/>
            </a:pPr>
            <a:r>
              <a:rPr lang="en-US" altLang="en-US" sz="2000" dirty="0"/>
              <a:t> &lt;/HTML&gt; </a:t>
            </a:r>
          </a:p>
        </p:txBody>
      </p:sp>
    </p:spTree>
    <p:extLst>
      <p:ext uri="{BB962C8B-B14F-4D97-AF65-F5344CB8AC3E}">
        <p14:creationId xmlns="" xmlns:p14="http://schemas.microsoft.com/office/powerpoint/2010/main" val="2516540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2012"/>
            <a:ext cx="12192000" cy="6441743"/>
          </a:xfrm>
          <a:solidFill>
            <a:schemeClr val="bg1"/>
          </a:solidFill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IN" dirty="0" smtClean="0"/>
              <a:t>&lt;html&gt;</a:t>
            </a:r>
          </a:p>
          <a:p>
            <a:pPr marL="0" indent="0">
              <a:buNone/>
              <a:defRPr/>
            </a:pPr>
            <a:r>
              <a:rPr lang="en-IN" dirty="0" smtClean="0"/>
              <a:t>&lt;head&gt;</a:t>
            </a:r>
          </a:p>
          <a:p>
            <a:pPr marL="0" indent="0">
              <a:buNone/>
              <a:defRPr/>
            </a:pPr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</a:t>
            </a:r>
          </a:p>
          <a:p>
            <a:pPr marL="0" indent="0">
              <a:buNone/>
              <a:defRPr/>
            </a:pPr>
            <a:r>
              <a:rPr lang="en-IN" dirty="0" smtClean="0"/>
              <a:t>function </a:t>
            </a:r>
            <a:r>
              <a:rPr lang="en-IN" dirty="0" err="1" smtClean="0"/>
              <a:t>open_win</a:t>
            </a:r>
            <a:r>
              <a:rPr lang="en-IN" dirty="0" smtClean="0"/>
              <a:t>()</a:t>
            </a:r>
          </a:p>
          <a:p>
            <a:pPr marL="0" indent="0">
              <a:buNone/>
              <a:defRPr/>
            </a:pPr>
            <a:r>
              <a:rPr lang="en-IN" dirty="0" smtClean="0"/>
              <a:t>{</a:t>
            </a:r>
          </a:p>
          <a:p>
            <a:pPr marL="0" indent="0">
              <a:buNone/>
              <a:defRPr/>
            </a:pPr>
            <a:r>
              <a:rPr lang="en-IN" dirty="0" err="1" smtClean="0"/>
              <a:t>window.open</a:t>
            </a:r>
            <a:r>
              <a:rPr lang="en-IN" dirty="0" smtClean="0"/>
              <a:t>("http://www.w3schools.com","_blank","toolbar=yes, location=yes, directories=no, status=no, </a:t>
            </a:r>
            <a:r>
              <a:rPr lang="en-IN" dirty="0" err="1" smtClean="0"/>
              <a:t>menubar</a:t>
            </a:r>
            <a:r>
              <a:rPr lang="en-IN" dirty="0" smtClean="0"/>
              <a:t>=yes, scrollbars=yes, resizable=no, </a:t>
            </a:r>
            <a:r>
              <a:rPr lang="en-IN" dirty="0" err="1" smtClean="0"/>
              <a:t>copyhistory</a:t>
            </a:r>
            <a:r>
              <a:rPr lang="en-IN" dirty="0" smtClean="0"/>
              <a:t>=yes, width=400, height=400");</a:t>
            </a:r>
          </a:p>
          <a:p>
            <a:pPr marL="0" indent="0">
              <a:buNone/>
              <a:defRPr/>
            </a:pPr>
            <a:r>
              <a:rPr lang="en-IN" dirty="0" smtClean="0"/>
              <a:t>}</a:t>
            </a:r>
          </a:p>
          <a:p>
            <a:pPr marL="0" indent="0">
              <a:buNone/>
              <a:defRPr/>
            </a:pPr>
            <a:r>
              <a:rPr lang="en-IN" dirty="0" smtClean="0"/>
              <a:t>&lt;/script&gt;</a:t>
            </a:r>
          </a:p>
          <a:p>
            <a:pPr marL="0" indent="0">
              <a:buNone/>
              <a:defRPr/>
            </a:pPr>
            <a:r>
              <a:rPr lang="en-IN" dirty="0" smtClean="0"/>
              <a:t>&lt;/head&gt;</a:t>
            </a:r>
          </a:p>
          <a:p>
            <a:pPr marL="0" indent="0">
              <a:buNone/>
              <a:defRPr/>
            </a:pPr>
            <a:r>
              <a:rPr lang="en-IN" dirty="0" smtClean="0"/>
              <a:t>&lt;body&gt;</a:t>
            </a:r>
          </a:p>
          <a:p>
            <a:pPr marL="0" indent="0">
              <a:buNone/>
              <a:defRPr/>
            </a:pPr>
            <a:r>
              <a:rPr lang="en-IN" dirty="0" smtClean="0"/>
              <a:t>&lt;form&gt;</a:t>
            </a:r>
          </a:p>
          <a:p>
            <a:pPr marL="0" indent="0">
              <a:buNone/>
              <a:defRPr/>
            </a:pPr>
            <a:r>
              <a:rPr lang="en-IN" dirty="0" smtClean="0"/>
              <a:t>&lt;input type="button" value="Open Window"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open_win</a:t>
            </a:r>
            <a:r>
              <a:rPr lang="en-IN" dirty="0" smtClean="0"/>
              <a:t>()"&gt;</a:t>
            </a:r>
          </a:p>
          <a:p>
            <a:pPr marL="0" indent="0">
              <a:buNone/>
              <a:defRPr/>
            </a:pPr>
            <a:r>
              <a:rPr lang="en-IN" dirty="0" smtClean="0"/>
              <a:t>&lt;/form&gt;</a:t>
            </a:r>
          </a:p>
          <a:p>
            <a:pPr marL="0" indent="0">
              <a:buNone/>
              <a:defRPr/>
            </a:pPr>
            <a:r>
              <a:rPr lang="en-IN" dirty="0" smtClean="0"/>
              <a:t>&lt;/body&gt;</a:t>
            </a:r>
          </a:p>
          <a:p>
            <a:pPr marL="0" indent="0">
              <a:buNone/>
              <a:defRPr/>
            </a:pPr>
            <a:r>
              <a:rPr lang="en-IN" dirty="0" smtClean="0"/>
              <a:t>&lt;/html&gt;</a:t>
            </a:r>
          </a:p>
          <a:p>
            <a:pPr marL="0" indent="0"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29048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altLang="en-US" dirty="0" smtClean="0"/>
              <a:t>Data Validations</a:t>
            </a:r>
            <a:endParaRPr lang="en-IN" altLang="en-US" dirty="0" smtClean="0"/>
          </a:p>
        </p:txBody>
      </p:sp>
      <p:pic>
        <p:nvPicPr>
          <p:cNvPr id="115715" name="Content Placeholder 3" descr="client_side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5" y="1857376"/>
            <a:ext cx="7215188" cy="3929063"/>
          </a:xfrm>
        </p:spPr>
      </p:pic>
    </p:spTree>
    <p:extLst>
      <p:ext uri="{BB962C8B-B14F-4D97-AF65-F5344CB8AC3E}">
        <p14:creationId xmlns="" xmlns:p14="http://schemas.microsoft.com/office/powerpoint/2010/main" val="437699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Content Placeholder 5" descr="server_side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1676" y="1500188"/>
            <a:ext cx="7910513" cy="4000500"/>
          </a:xfrm>
        </p:spPr>
      </p:pic>
    </p:spTree>
    <p:extLst>
      <p:ext uri="{BB962C8B-B14F-4D97-AF65-F5344CB8AC3E}">
        <p14:creationId xmlns="" xmlns:p14="http://schemas.microsoft.com/office/powerpoint/2010/main" val="397632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218364"/>
            <a:ext cx="11832609" cy="6305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Assigning value to variable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strname</a:t>
            </a:r>
            <a:r>
              <a:rPr lang="en-US" dirty="0" smtClean="0"/>
              <a:t>=“hello”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 smtClean="0"/>
              <a:t>strname</a:t>
            </a:r>
            <a:r>
              <a:rPr lang="en-US" dirty="0" smtClean="0"/>
              <a:t>=“hello”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Variable </a:t>
            </a:r>
            <a:r>
              <a:rPr lang="en-US" dirty="0" smtClean="0">
                <a:solidFill>
                  <a:srgbClr val="FF0000"/>
                </a:solidFill>
              </a:rPr>
              <a:t>Scope</a:t>
            </a:r>
          </a:p>
          <a:p>
            <a:pPr marL="0" indent="0">
              <a:buNone/>
            </a:pPr>
            <a:r>
              <a:rPr lang="en-US" dirty="0"/>
              <a:t>The scope of a variable is the region of your program in which it is </a:t>
            </a:r>
            <a:r>
              <a:rPr lang="en-US" dirty="0" smtClean="0"/>
              <a:t>defined.</a:t>
            </a:r>
          </a:p>
          <a:p>
            <a:pPr marL="0" indent="0">
              <a:buNone/>
            </a:pPr>
            <a:r>
              <a:rPr lang="en-US" dirty="0"/>
              <a:t>JavaScript variable </a:t>
            </a:r>
            <a:r>
              <a:rPr lang="en-US" dirty="0" smtClean="0"/>
              <a:t>will </a:t>
            </a:r>
            <a:r>
              <a:rPr lang="en-US" dirty="0"/>
              <a:t>have only two scopes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:  A global variable has global scope which means it is defined </a:t>
            </a:r>
            <a:r>
              <a:rPr lang="en-US" dirty="0" smtClean="0"/>
              <a:t>everywhere </a:t>
            </a:r>
            <a:r>
              <a:rPr lang="en-US" dirty="0"/>
              <a:t>in your JavaScript code.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>
                <a:solidFill>
                  <a:srgbClr val="FF0000"/>
                </a:solidFill>
              </a:rPr>
              <a:t>Local Variables</a:t>
            </a:r>
            <a:r>
              <a:rPr lang="en-US" dirty="0"/>
              <a:t>:  A local variable will be visible only within a function where it is </a:t>
            </a:r>
            <a:r>
              <a:rPr lang="en-US" dirty="0" smtClean="0"/>
              <a:t>defined</a:t>
            </a:r>
            <a:r>
              <a:rPr lang="en-US" dirty="0"/>
              <a:t>. Function parameters are always local to that function.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9745973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655094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Login.html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23081" y="1000126"/>
            <a:ext cx="10522423" cy="571457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IN" altLang="en-US" sz="2000" dirty="0"/>
              <a:t>&lt;html&gt;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&lt;head&gt; 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&lt;title&gt;Login&lt;/title&gt; 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&lt;script type="text/</a:t>
            </a:r>
            <a:r>
              <a:rPr lang="en-IN" altLang="en-US" sz="2000" dirty="0" err="1"/>
              <a:t>javascript</a:t>
            </a:r>
            <a:r>
              <a:rPr lang="en-IN" altLang="en-US" sz="2000" dirty="0"/>
              <a:t>"&gt;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function validate(form){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</a:t>
            </a:r>
            <a:r>
              <a:rPr lang="en-IN" altLang="en-US" sz="2000" b="1" dirty="0" err="1"/>
              <a:t>var</a:t>
            </a:r>
            <a:r>
              <a:rPr lang="en-IN" altLang="en-US" sz="2000" b="1" dirty="0"/>
              <a:t> </a:t>
            </a:r>
            <a:r>
              <a:rPr lang="en-IN" altLang="en-US" sz="2000" b="1" dirty="0" err="1"/>
              <a:t>userName</a:t>
            </a:r>
            <a:r>
              <a:rPr lang="en-IN" altLang="en-US" sz="2000" b="1" dirty="0"/>
              <a:t> = </a:t>
            </a:r>
            <a:r>
              <a:rPr lang="en-IN" altLang="en-US" sz="2000" b="1" dirty="0" err="1"/>
              <a:t>form.Username.value</a:t>
            </a:r>
            <a:r>
              <a:rPr lang="en-IN" altLang="en-US" sz="2000" b="1" dirty="0"/>
              <a:t>;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</a:t>
            </a:r>
            <a:r>
              <a:rPr lang="en-IN" altLang="en-US" sz="2000" b="1" dirty="0" err="1"/>
              <a:t>var</a:t>
            </a:r>
            <a:r>
              <a:rPr lang="en-IN" altLang="en-US" sz="2000" b="1" dirty="0"/>
              <a:t> password = </a:t>
            </a:r>
            <a:r>
              <a:rPr lang="en-IN" altLang="en-US" sz="2000" b="1" dirty="0" err="1"/>
              <a:t>form.Password.value</a:t>
            </a:r>
            <a:r>
              <a:rPr lang="en-IN" altLang="en-US" sz="2000" b="1" dirty="0"/>
              <a:t>; 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if (</a:t>
            </a:r>
            <a:r>
              <a:rPr lang="en-IN" altLang="en-US" sz="2000" b="1" dirty="0" err="1"/>
              <a:t>userName.length</a:t>
            </a:r>
            <a:r>
              <a:rPr lang="en-IN" altLang="en-US" sz="2000" b="1" dirty="0"/>
              <a:t> === 0) {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alert("You must enter a username."); 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return false; 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}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if (</a:t>
            </a:r>
            <a:r>
              <a:rPr lang="en-IN" altLang="en-US" sz="2000" b="1" dirty="0" err="1"/>
              <a:t>password.length</a:t>
            </a:r>
            <a:r>
              <a:rPr lang="en-IN" altLang="en-US" sz="2000" b="1" dirty="0"/>
              <a:t> === 0) {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 alert("You must enter a password."); 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return false; </a:t>
            </a:r>
          </a:p>
          <a:p>
            <a:pPr marL="0" indent="0" eaLnBrk="1" hangingPunct="1">
              <a:buNone/>
            </a:pPr>
            <a:r>
              <a:rPr lang="en-IN" altLang="en-US" sz="2000" b="1" dirty="0"/>
              <a:t>} return true; }</a:t>
            </a:r>
            <a:r>
              <a:rPr lang="en-IN" altLang="en-US" sz="2000" dirty="0"/>
              <a:t> &lt;/script&gt; &lt;/head&gt;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675777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0" y="500063"/>
            <a:ext cx="12191999" cy="56261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IN" altLang="en-US" dirty="0"/>
              <a:t>&lt;body&gt; </a:t>
            </a:r>
          </a:p>
          <a:p>
            <a:pPr marL="0" indent="0" eaLnBrk="1" hangingPunct="1">
              <a:buNone/>
            </a:pPr>
            <a:r>
              <a:rPr lang="en-IN" altLang="en-US" dirty="0"/>
              <a:t>&lt;h1&gt;Login Form&lt;/h1&gt;</a:t>
            </a:r>
          </a:p>
          <a:p>
            <a:pPr marL="0" indent="0" eaLnBrk="1" hangingPunct="1">
              <a:buNone/>
            </a:pPr>
            <a:r>
              <a:rPr lang="en-IN" altLang="en-US" dirty="0"/>
              <a:t> &lt;form method="post" action="Process.html"</a:t>
            </a:r>
            <a:r>
              <a:rPr lang="en-IN" altLang="en-US" b="1" dirty="0"/>
              <a:t> </a:t>
            </a:r>
            <a:r>
              <a:rPr lang="en-IN" altLang="en-US" b="1" dirty="0" err="1"/>
              <a:t>onsubmit</a:t>
            </a:r>
            <a:r>
              <a:rPr lang="en-IN" altLang="en-US" b="1" dirty="0"/>
              <a:t>="return validate(this);"</a:t>
            </a:r>
            <a:r>
              <a:rPr lang="en-IN" altLang="en-US" dirty="0"/>
              <a:t>&gt; </a:t>
            </a:r>
            <a:endParaRPr lang="en-IN" altLang="en-US" dirty="0" smtClean="0"/>
          </a:p>
          <a:p>
            <a:pPr marL="0" indent="0" eaLnBrk="1" hangingPunct="1">
              <a:buNone/>
            </a:pPr>
            <a:r>
              <a:rPr lang="en-IN" altLang="en-US" dirty="0" smtClean="0"/>
              <a:t>Username</a:t>
            </a:r>
            <a:r>
              <a:rPr lang="en-IN" altLang="en-US" dirty="0"/>
              <a:t>: &lt;input type="text" name="Username" size="10"&gt;&lt;</a:t>
            </a:r>
            <a:r>
              <a:rPr lang="en-IN" altLang="en-US" dirty="0" err="1"/>
              <a:t>br</a:t>
            </a:r>
            <a:r>
              <a:rPr lang="en-IN" altLang="en-US" dirty="0"/>
              <a:t>/&gt; </a:t>
            </a:r>
          </a:p>
          <a:p>
            <a:pPr marL="0" indent="0" eaLnBrk="1" hangingPunct="1">
              <a:buNone/>
            </a:pPr>
            <a:r>
              <a:rPr lang="en-IN" altLang="en-US" dirty="0"/>
              <a:t>Password: &lt;input type="password" name="Password" size="10"&gt;&lt;</a:t>
            </a:r>
            <a:r>
              <a:rPr lang="en-IN" altLang="en-US" dirty="0" err="1"/>
              <a:t>br</a:t>
            </a:r>
            <a:r>
              <a:rPr lang="en-IN" altLang="en-US" dirty="0"/>
              <a:t>/&gt;</a:t>
            </a:r>
          </a:p>
          <a:p>
            <a:pPr marL="0" indent="0" eaLnBrk="1" hangingPunct="1">
              <a:buNone/>
            </a:pPr>
            <a:r>
              <a:rPr lang="en-IN" altLang="en-US" dirty="0"/>
              <a:t> &lt;input type="submit" value="Submit"&gt; &lt;input type="reset" value="Reset Form"&gt; &lt;/p&gt;</a:t>
            </a:r>
          </a:p>
          <a:p>
            <a:pPr marL="0" indent="0" eaLnBrk="1" hangingPunct="1">
              <a:buNone/>
            </a:pPr>
            <a:r>
              <a:rPr lang="en-IN" altLang="en-US" dirty="0"/>
              <a:t> &lt;/form&gt; </a:t>
            </a:r>
          </a:p>
          <a:p>
            <a:pPr marL="0" indent="0" eaLnBrk="1" hangingPunct="1">
              <a:buNone/>
            </a:pPr>
            <a:r>
              <a:rPr lang="en-IN" altLang="en-US" dirty="0"/>
              <a:t>&lt;/body&gt; </a:t>
            </a:r>
          </a:p>
          <a:p>
            <a:pPr marL="0" indent="0" eaLnBrk="1" hangingPunct="1">
              <a:buNone/>
            </a:pPr>
            <a:r>
              <a:rPr lang="en-IN" altLang="en-US" dirty="0"/>
              <a:t>&lt;/html</a:t>
            </a:r>
            <a:r>
              <a:rPr lang="en-IN" altLang="en-US" sz="18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895736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0" y="232012"/>
            <a:ext cx="10210800" cy="66259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IN" altLang="en-US" sz="2000" dirty="0"/>
              <a:t>&lt;html&gt;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&lt;head&gt;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&lt;title&gt;Login&lt;/title&gt;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&lt;script type="text/</a:t>
            </a:r>
            <a:r>
              <a:rPr lang="en-IN" altLang="en-US" sz="2000" dirty="0" err="1"/>
              <a:t>javascript</a:t>
            </a:r>
            <a:r>
              <a:rPr lang="en-IN" altLang="en-US" sz="2000" dirty="0"/>
              <a:t>"&gt;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function validate(form)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	{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</a:t>
            </a:r>
            <a:r>
              <a:rPr lang="en-IN" altLang="en-US" sz="2000" dirty="0" err="1"/>
              <a:t>var</a:t>
            </a:r>
            <a:r>
              <a:rPr lang="en-IN" altLang="en-US" sz="2000" dirty="0"/>
              <a:t> </a:t>
            </a:r>
            <a:r>
              <a:rPr lang="en-IN" altLang="en-US" sz="2000" dirty="0" err="1"/>
              <a:t>userName</a:t>
            </a:r>
            <a:r>
              <a:rPr lang="en-IN" altLang="en-US" sz="2000" dirty="0"/>
              <a:t> = </a:t>
            </a:r>
            <a:r>
              <a:rPr lang="en-IN" altLang="en-US" sz="2000" dirty="0" err="1"/>
              <a:t>form.Username.value</a:t>
            </a:r>
            <a:r>
              <a:rPr lang="en-IN" altLang="en-US" sz="2000" dirty="0"/>
              <a:t>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</a:t>
            </a:r>
            <a:r>
              <a:rPr lang="en-IN" altLang="en-US" sz="2000" dirty="0" err="1"/>
              <a:t>var</a:t>
            </a:r>
            <a:r>
              <a:rPr lang="en-IN" altLang="en-US" sz="2000" dirty="0"/>
              <a:t> password = </a:t>
            </a:r>
            <a:r>
              <a:rPr lang="en-IN" altLang="en-US" sz="2000" dirty="0" err="1"/>
              <a:t>form.Password.value</a:t>
            </a:r>
            <a:r>
              <a:rPr lang="en-IN" altLang="en-US" sz="2000" dirty="0"/>
              <a:t>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</a:t>
            </a:r>
            <a:r>
              <a:rPr lang="en-IN" altLang="en-US" sz="2000" dirty="0" err="1"/>
              <a:t>var</a:t>
            </a:r>
            <a:r>
              <a:rPr lang="en-IN" altLang="en-US" sz="2000" dirty="0"/>
              <a:t> number=</a:t>
            </a:r>
            <a:r>
              <a:rPr lang="en-IN" altLang="en-US" sz="2000" dirty="0" err="1"/>
              <a:t>form.PhoneNumber.value</a:t>
            </a:r>
            <a:r>
              <a:rPr lang="en-IN" altLang="en-US" sz="2000" dirty="0"/>
              <a:t>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</a:t>
            </a:r>
            <a:r>
              <a:rPr lang="en-IN" altLang="en-US" sz="2000" dirty="0" err="1"/>
              <a:t>var</a:t>
            </a:r>
            <a:r>
              <a:rPr lang="en-IN" altLang="en-US" sz="2000" dirty="0"/>
              <a:t> </a:t>
            </a:r>
            <a:r>
              <a:rPr lang="en-IN" altLang="en-US" sz="2000" dirty="0" err="1"/>
              <a:t>str</a:t>
            </a:r>
            <a:r>
              <a:rPr lang="en-IN" altLang="en-US" sz="2000" dirty="0"/>
              <a:t>=</a:t>
            </a:r>
            <a:r>
              <a:rPr lang="en-IN" altLang="en-US" sz="2000" dirty="0" err="1"/>
              <a:t>form.Email.value</a:t>
            </a:r>
            <a:r>
              <a:rPr lang="en-IN" altLang="en-US" sz="2000" dirty="0" smtClean="0"/>
              <a:t>;</a:t>
            </a:r>
            <a:endParaRPr lang="en-IN" altLang="en-US" sz="2000" dirty="0"/>
          </a:p>
          <a:p>
            <a:pPr marL="0" indent="0" eaLnBrk="1" hangingPunct="1">
              <a:buNone/>
            </a:pPr>
            <a:r>
              <a:rPr lang="en-IN" altLang="en-US" sz="2000" dirty="0"/>
              <a:t> if (</a:t>
            </a:r>
            <a:r>
              <a:rPr lang="en-IN" altLang="en-US" sz="2000" dirty="0" err="1"/>
              <a:t>userName.length</a:t>
            </a:r>
            <a:r>
              <a:rPr lang="en-IN" altLang="en-US" sz="2000" dirty="0"/>
              <a:t> &lt; 6)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{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</a:t>
            </a:r>
            <a:r>
              <a:rPr lang="en-IN" altLang="en-US" sz="2000" dirty="0" smtClean="0"/>
              <a:t>  </a:t>
            </a:r>
            <a:r>
              <a:rPr lang="en-IN" altLang="en-US" sz="2000" dirty="0"/>
              <a:t>alert("You must enter 6 char a username.");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 </a:t>
            </a:r>
            <a:r>
              <a:rPr lang="en-IN" altLang="en-US" sz="2000" dirty="0" err="1"/>
              <a:t>form.Username.focus</a:t>
            </a:r>
            <a:r>
              <a:rPr lang="en-IN" altLang="en-US" sz="2000" dirty="0"/>
              <a:t>();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 return false;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 }</a:t>
            </a:r>
          </a:p>
        </p:txBody>
      </p:sp>
    </p:spTree>
    <p:extLst>
      <p:ext uri="{BB962C8B-B14F-4D97-AF65-F5344CB8AC3E}">
        <p14:creationId xmlns="" xmlns:p14="http://schemas.microsoft.com/office/powerpoint/2010/main" val="14711988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232012" y="204717"/>
            <a:ext cx="9978788" cy="66532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IN" altLang="en-US" sz="2000" dirty="0"/>
              <a:t> if (</a:t>
            </a:r>
            <a:r>
              <a:rPr lang="en-IN" altLang="en-US" sz="2000" dirty="0" err="1"/>
              <a:t>password.length</a:t>
            </a:r>
            <a:r>
              <a:rPr lang="en-IN" altLang="en-US" sz="2000" dirty="0"/>
              <a:t> &lt; 6) </a:t>
            </a:r>
          </a:p>
          <a:p>
            <a:pPr marL="0" indent="0" eaLnBrk="1" hangingPunct="1">
              <a:buNone/>
            </a:pPr>
            <a:r>
              <a:rPr lang="en-IN" altLang="en-US" sz="2000" dirty="0" smtClean="0"/>
              <a:t>{</a:t>
            </a:r>
            <a:endParaRPr lang="en-IN" altLang="en-US" sz="2000" dirty="0"/>
          </a:p>
          <a:p>
            <a:pPr marL="0" indent="0" eaLnBrk="1" hangingPunct="1">
              <a:buNone/>
            </a:pPr>
            <a:r>
              <a:rPr lang="en-IN" altLang="en-US" sz="2000" dirty="0"/>
              <a:t>	</a:t>
            </a:r>
            <a:r>
              <a:rPr lang="en-IN" altLang="en-US" sz="2000" dirty="0" smtClean="0"/>
              <a:t>alert</a:t>
            </a:r>
            <a:r>
              <a:rPr lang="en-IN" altLang="en-US" sz="2000" dirty="0"/>
              <a:t>("You must enter a min 6 char password</a:t>
            </a:r>
            <a:r>
              <a:rPr lang="en-IN" altLang="en-US" sz="2000" dirty="0" smtClean="0"/>
              <a:t>.");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	</a:t>
            </a:r>
            <a:r>
              <a:rPr lang="en-IN" altLang="en-US" sz="2000" dirty="0" smtClean="0"/>
              <a:t>  </a:t>
            </a:r>
            <a:r>
              <a:rPr lang="en-IN" altLang="en-US" sz="2000" dirty="0" err="1"/>
              <a:t>form.Password.focus</a:t>
            </a:r>
            <a:r>
              <a:rPr lang="en-IN" altLang="en-US" sz="2000" dirty="0"/>
              <a:t>();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</a:t>
            </a:r>
            <a:r>
              <a:rPr lang="en-IN" altLang="en-US" sz="2000" dirty="0" smtClean="0"/>
              <a:t>	return </a:t>
            </a:r>
            <a:r>
              <a:rPr lang="en-IN" altLang="en-US" sz="2000" dirty="0"/>
              <a:t>false;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}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if(</a:t>
            </a:r>
            <a:r>
              <a:rPr lang="en-IN" altLang="en-US" sz="2000" dirty="0" err="1"/>
              <a:t>number.length</a:t>
            </a:r>
            <a:r>
              <a:rPr lang="en-IN" altLang="en-US" sz="2000" dirty="0"/>
              <a:t> &lt; 10)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{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alert("enter correct phone number");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</a:t>
            </a:r>
            <a:r>
              <a:rPr lang="en-IN" altLang="en-US" sz="2000" dirty="0" err="1"/>
              <a:t>form.PhoneNumber.focus</a:t>
            </a:r>
            <a:r>
              <a:rPr lang="en-IN" altLang="en-US" sz="2000" dirty="0"/>
              <a:t>();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return false;</a:t>
            </a:r>
          </a:p>
          <a:p>
            <a:pPr marL="0" indent="0" eaLnBrk="1" hangingPunct="1">
              <a:buNone/>
            </a:pPr>
            <a:r>
              <a:rPr lang="en-IN" altLang="en-US" sz="2000" dirty="0"/>
              <a:t>  </a:t>
            </a:r>
            <a:r>
              <a:rPr lang="en-IN" altLang="en-US" sz="2000" dirty="0" smtClean="0"/>
              <a:t>}</a:t>
            </a:r>
            <a:endParaRPr lang="en-I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341113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150126" y="214313"/>
            <a:ext cx="10019731" cy="664368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altLang="en-US" sz="1200" dirty="0"/>
              <a:t> </a:t>
            </a:r>
            <a:r>
              <a:rPr lang="en-IN" altLang="en-US" sz="2000" dirty="0" err="1"/>
              <a:t>var</a:t>
            </a:r>
            <a:r>
              <a:rPr lang="en-IN" altLang="en-US" sz="2000" dirty="0"/>
              <a:t> p1,p2,d;</a:t>
            </a:r>
          </a:p>
          <a:p>
            <a:pPr marL="0" indent="0">
              <a:buNone/>
            </a:pPr>
            <a:r>
              <a:rPr lang="en-IN" altLang="en-US" sz="2000" dirty="0"/>
              <a:t> p1=</a:t>
            </a:r>
            <a:r>
              <a:rPr lang="en-IN" altLang="en-US" sz="2000" dirty="0" err="1"/>
              <a:t>str.indexOf</a:t>
            </a:r>
            <a:r>
              <a:rPr lang="en-IN" altLang="en-US" sz="2000" dirty="0"/>
              <a:t>('@');</a:t>
            </a:r>
          </a:p>
          <a:p>
            <a:pPr marL="0" indent="0">
              <a:buNone/>
            </a:pPr>
            <a:r>
              <a:rPr lang="en-IN" altLang="en-US" sz="2000" dirty="0"/>
              <a:t> p2=</a:t>
            </a:r>
            <a:r>
              <a:rPr lang="en-IN" altLang="en-US" sz="2000" dirty="0" err="1"/>
              <a:t>str.indexOf</a:t>
            </a:r>
            <a:r>
              <a:rPr lang="en-IN" altLang="en-US" sz="2000" dirty="0"/>
              <a:t>('.');</a:t>
            </a:r>
          </a:p>
          <a:p>
            <a:pPr marL="0" indent="0">
              <a:buNone/>
            </a:pPr>
            <a:r>
              <a:rPr lang="en-IN" altLang="en-US" sz="2000" dirty="0"/>
              <a:t> d=p2-p1;</a:t>
            </a:r>
          </a:p>
          <a:p>
            <a:pPr marL="0" indent="0">
              <a:buNone/>
            </a:pPr>
            <a:r>
              <a:rPr lang="en-IN" altLang="en-US" sz="2000" dirty="0"/>
              <a:t> if(p1==0||p2==0||d&lt;=1)</a:t>
            </a:r>
          </a:p>
          <a:p>
            <a:pPr marL="0" indent="0">
              <a:buNone/>
            </a:pPr>
            <a:r>
              <a:rPr lang="en-IN" altLang="en-US" sz="2000" dirty="0"/>
              <a:t> {</a:t>
            </a:r>
          </a:p>
          <a:p>
            <a:pPr marL="0" indent="0">
              <a:buNone/>
            </a:pPr>
            <a:r>
              <a:rPr lang="en-IN" altLang="en-US" sz="2000" dirty="0"/>
              <a:t> alert("enter correct email id");</a:t>
            </a:r>
          </a:p>
          <a:p>
            <a:pPr marL="0" indent="0">
              <a:buNone/>
            </a:pPr>
            <a:r>
              <a:rPr lang="en-IN" altLang="en-US" sz="2000" dirty="0"/>
              <a:t>  </a:t>
            </a:r>
            <a:r>
              <a:rPr lang="en-IN" altLang="en-US" sz="2000" dirty="0" err="1"/>
              <a:t>form.Email.focus</a:t>
            </a:r>
            <a:r>
              <a:rPr lang="en-IN" altLang="en-US" sz="2000" dirty="0"/>
              <a:t>();</a:t>
            </a:r>
          </a:p>
          <a:p>
            <a:pPr marL="0" indent="0">
              <a:buNone/>
            </a:pPr>
            <a:r>
              <a:rPr lang="en-IN" altLang="en-US" sz="2000" dirty="0"/>
              <a:t>  return false;</a:t>
            </a:r>
          </a:p>
          <a:p>
            <a:pPr marL="0" indent="0">
              <a:buNone/>
            </a:pPr>
            <a:r>
              <a:rPr lang="en-IN" altLang="en-US" sz="2000" dirty="0"/>
              <a:t> }</a:t>
            </a:r>
          </a:p>
          <a:p>
            <a:pPr marL="0" indent="0">
              <a:buNone/>
            </a:pPr>
            <a:r>
              <a:rPr lang="en-IN" altLang="en-US" sz="2000" dirty="0"/>
              <a:t> return true;</a:t>
            </a:r>
          </a:p>
          <a:p>
            <a:pPr marL="0" indent="0">
              <a:buNone/>
            </a:pPr>
            <a:r>
              <a:rPr lang="en-IN" altLang="en-US" sz="2000" dirty="0"/>
              <a:t>}</a:t>
            </a:r>
          </a:p>
          <a:p>
            <a:pPr marL="0" indent="0">
              <a:buNone/>
            </a:pPr>
            <a:r>
              <a:rPr lang="en-IN" altLang="en-US" sz="2000" dirty="0"/>
              <a:t>&lt;/script&gt;</a:t>
            </a:r>
          </a:p>
          <a:p>
            <a:pPr marL="0" indent="0">
              <a:buNone/>
            </a:pPr>
            <a:r>
              <a:rPr lang="en-IN" altLang="en-US" sz="2000" dirty="0"/>
              <a:t>&lt;/head&gt;</a:t>
            </a:r>
          </a:p>
          <a:p>
            <a:pPr eaLnBrk="1" hangingPunct="1"/>
            <a:endParaRPr lang="en-IN" altLang="en-US" sz="2000" dirty="0" smtClean="0"/>
          </a:p>
          <a:p>
            <a:pPr marL="0" indent="0" eaLnBrk="1" hangingPunct="1">
              <a:buNone/>
            </a:pPr>
            <a:endParaRPr lang="en-I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69820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5" y="382137"/>
            <a:ext cx="10515600" cy="6305266"/>
          </a:xfrm>
          <a:solidFill>
            <a:schemeClr val="bg1"/>
          </a:solidFill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IN" altLang="en-US" dirty="0" smtClean="0"/>
              <a:t>&lt;body </a:t>
            </a:r>
            <a:r>
              <a:rPr lang="en-IN" altLang="en-US" dirty="0" err="1"/>
              <a:t>bgcolor</a:t>
            </a:r>
            <a:r>
              <a:rPr lang="en-IN" altLang="en-US" dirty="0"/>
              <a:t>="</a:t>
            </a:r>
            <a:r>
              <a:rPr lang="en-IN" altLang="en-US" dirty="0" err="1"/>
              <a:t>gerren</a:t>
            </a:r>
            <a:r>
              <a:rPr lang="en-IN" altLang="en-US" dirty="0"/>
              <a:t>" &gt;</a:t>
            </a:r>
          </a:p>
          <a:p>
            <a:pPr marL="0" indent="0">
              <a:buNone/>
            </a:pPr>
            <a:r>
              <a:rPr lang="en-IN" altLang="en-US" dirty="0"/>
              <a:t>&lt;h1&gt;Login Form&lt;/h1&gt;</a:t>
            </a:r>
          </a:p>
          <a:p>
            <a:pPr marL="0" indent="0">
              <a:buNone/>
            </a:pPr>
            <a:r>
              <a:rPr lang="en-IN" altLang="en-US" dirty="0"/>
              <a:t>&lt;form method="post" action="http://www.gmail.com"</a:t>
            </a:r>
          </a:p>
          <a:p>
            <a:pPr marL="0" indent="0">
              <a:buNone/>
            </a:pPr>
            <a:r>
              <a:rPr lang="en-IN" altLang="en-US" dirty="0"/>
              <a:t>   </a:t>
            </a:r>
            <a:r>
              <a:rPr lang="en-IN" altLang="en-US" dirty="0" err="1"/>
              <a:t>onsubmit</a:t>
            </a:r>
            <a:r>
              <a:rPr lang="en-IN" altLang="en-US" dirty="0"/>
              <a:t>="return validate(this);"&gt;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 Username: &lt;input type="text" name="Username" size="10"&gt;&lt;</a:t>
            </a:r>
            <a:r>
              <a:rPr lang="en-IN" altLang="en-US" dirty="0" err="1"/>
              <a:t>br</a:t>
            </a:r>
            <a:r>
              <a:rPr lang="en-IN" altLang="en-US" dirty="0"/>
              <a:t>/&gt;&lt;</a:t>
            </a:r>
            <a:r>
              <a:rPr lang="en-IN" altLang="en-US" dirty="0" err="1"/>
              <a:t>br</a:t>
            </a:r>
            <a:r>
              <a:rPr lang="en-IN" altLang="en-US" dirty="0"/>
              <a:t>/&gt;</a:t>
            </a:r>
          </a:p>
          <a:p>
            <a:pPr marL="0" indent="0">
              <a:buNone/>
            </a:pPr>
            <a:r>
              <a:rPr lang="en-IN" altLang="en-US" dirty="0"/>
              <a:t> Password: &lt;input type="password" name="Password" size="10"&gt;&lt;</a:t>
            </a:r>
            <a:r>
              <a:rPr lang="en-IN" altLang="en-US" dirty="0" err="1"/>
              <a:t>br</a:t>
            </a:r>
            <a:r>
              <a:rPr lang="en-IN" altLang="en-US" dirty="0"/>
              <a:t>/&gt;</a:t>
            </a:r>
          </a:p>
          <a:p>
            <a:pPr marL="0" indent="0">
              <a:buNone/>
            </a:pPr>
            <a:r>
              <a:rPr lang="en-IN" altLang="en-US" dirty="0"/>
              <a:t> Phone Number: &lt;input type="text" name="</a:t>
            </a:r>
            <a:r>
              <a:rPr lang="en-IN" altLang="en-US" dirty="0" err="1"/>
              <a:t>PhoneNumber</a:t>
            </a:r>
            <a:r>
              <a:rPr lang="en-IN" altLang="en-US" dirty="0"/>
              <a:t>" size="10"&gt;&lt;</a:t>
            </a:r>
            <a:r>
              <a:rPr lang="en-IN" altLang="en-US" dirty="0" err="1"/>
              <a:t>br</a:t>
            </a:r>
            <a:r>
              <a:rPr lang="en-IN" altLang="en-US" dirty="0"/>
              <a:t>/&gt;</a:t>
            </a:r>
          </a:p>
          <a:p>
            <a:pPr marL="0" indent="0">
              <a:buNone/>
            </a:pPr>
            <a:r>
              <a:rPr lang="en-IN" altLang="en-US" dirty="0"/>
              <a:t> E-mail: &lt;input type="text" name="Email" size="20"&gt;&lt;</a:t>
            </a:r>
            <a:r>
              <a:rPr lang="en-IN" altLang="en-US" dirty="0" err="1"/>
              <a:t>br</a:t>
            </a:r>
            <a:r>
              <a:rPr lang="en-IN" altLang="en-US" dirty="0"/>
              <a:t>/&gt;</a:t>
            </a:r>
          </a:p>
          <a:p>
            <a:pPr marL="0" indent="0">
              <a:buNone/>
            </a:pPr>
            <a:r>
              <a:rPr lang="en-IN" altLang="en-US" dirty="0"/>
              <a:t> 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 &lt;input type="submit" value="Submit"&gt;</a:t>
            </a:r>
          </a:p>
          <a:p>
            <a:pPr marL="0" indent="0">
              <a:buNone/>
            </a:pPr>
            <a:r>
              <a:rPr lang="en-IN" altLang="en-US" dirty="0"/>
              <a:t> &lt;input type="reset" value="Reset Form"&gt;</a:t>
            </a:r>
          </a:p>
          <a:p>
            <a:pPr marL="0" indent="0">
              <a:buNone/>
            </a:pPr>
            <a:r>
              <a:rPr lang="en-IN" altLang="en-US" dirty="0"/>
              <a:t> &lt;/p&gt;</a:t>
            </a:r>
          </a:p>
          <a:p>
            <a:pPr marL="0" indent="0">
              <a:buNone/>
            </a:pPr>
            <a:r>
              <a:rPr lang="en-IN" altLang="en-US" dirty="0"/>
              <a:t>&lt;/form&gt;</a:t>
            </a:r>
          </a:p>
          <a:p>
            <a:pPr marL="0" indent="0">
              <a:buNone/>
            </a:pPr>
            <a:r>
              <a:rPr lang="en-IN" altLang="en-US" dirty="0"/>
              <a:t>&lt;/body&gt;</a:t>
            </a:r>
          </a:p>
          <a:p>
            <a:pPr marL="0" indent="0">
              <a:buNone/>
            </a:pPr>
            <a:r>
              <a:rPr lang="en-IN" altLang="en-US" dirty="0"/>
              <a:t>&lt;/html&gt;</a:t>
            </a:r>
          </a:p>
          <a:p>
            <a:pPr marL="0" indent="0"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26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4027</Words>
  <Application>Microsoft Office PowerPoint</Application>
  <PresentationFormat>Custom</PresentationFormat>
  <Paragraphs>815</Paragraphs>
  <Slides>95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JavaScript</vt:lpstr>
      <vt:lpstr>Slide 2</vt:lpstr>
      <vt:lpstr>difference between Java and JavaScript</vt:lpstr>
      <vt:lpstr>JavaScript Syntax</vt:lpstr>
      <vt:lpstr>Where to put the java Script</vt:lpstr>
      <vt:lpstr>Slide 6</vt:lpstr>
      <vt:lpstr>JavaScript Datatypes</vt:lpstr>
      <vt:lpstr>JavaScript Variables</vt:lpstr>
      <vt:lpstr>Slide 9</vt:lpstr>
      <vt:lpstr>    JavaScript Reserved Words They cannot be used as JavaScript variables, functions, methods, loop labels, or any object names</vt:lpstr>
      <vt:lpstr>Slide 11</vt:lpstr>
      <vt:lpstr>Slide 12</vt:lpstr>
      <vt:lpstr>Control statements</vt:lpstr>
      <vt:lpstr>Slide 14</vt:lpstr>
      <vt:lpstr>Slide 15</vt:lpstr>
      <vt:lpstr>Java Script Popup Boxes</vt:lpstr>
      <vt:lpstr>Slide 17</vt:lpstr>
      <vt:lpstr>Slide 18</vt:lpstr>
      <vt:lpstr>Java Script Functions</vt:lpstr>
      <vt:lpstr>example</vt:lpstr>
      <vt:lpstr> JavaScript loops</vt:lpstr>
      <vt:lpstr>Events</vt:lpstr>
      <vt:lpstr>Onload and onunload events</vt:lpstr>
      <vt:lpstr>OnFocus ,onBlur and onChange</vt:lpstr>
      <vt:lpstr>onsubmit</vt:lpstr>
      <vt:lpstr>onkeydown, onkeypress, onkeyup</vt:lpstr>
      <vt:lpstr>onMouseOver and onMouseOut</vt:lpstr>
      <vt:lpstr>Objects in JavaScript</vt:lpstr>
      <vt:lpstr>Arrays </vt:lpstr>
      <vt:lpstr>Access an Array </vt:lpstr>
      <vt:lpstr>Modify Values in an Array </vt:lpstr>
      <vt:lpstr>Predefined methods</vt:lpstr>
      <vt:lpstr>Slide 33</vt:lpstr>
      <vt:lpstr>Join all elements of an array into a string - join()</vt:lpstr>
      <vt:lpstr>Remove the last element of an array - pop()</vt:lpstr>
      <vt:lpstr>Add new elements to the end of an array - push()</vt:lpstr>
      <vt:lpstr>Reverse the order of the elements in an array - reverse()</vt:lpstr>
      <vt:lpstr>Sort an array (alphabetically and ascending) - sort()</vt:lpstr>
      <vt:lpstr>String Object </vt:lpstr>
      <vt:lpstr>String Object Properties </vt:lpstr>
      <vt:lpstr> String Object Methods 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String HTML Wrapper Methods</vt:lpstr>
      <vt:lpstr>Slide 51</vt:lpstr>
      <vt:lpstr>Slide 52</vt:lpstr>
      <vt:lpstr> Math Object </vt:lpstr>
      <vt:lpstr> Math Object Methods 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 Date Object </vt:lpstr>
      <vt:lpstr> Date Object Methods 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 Opening a New Window </vt:lpstr>
      <vt:lpstr>Slide 83</vt:lpstr>
      <vt:lpstr>Slide 84</vt:lpstr>
      <vt:lpstr>Slide 85</vt:lpstr>
      <vt:lpstr>Slide 86</vt:lpstr>
      <vt:lpstr>Slide 87</vt:lpstr>
      <vt:lpstr>Data Validations</vt:lpstr>
      <vt:lpstr>Slide 89</vt:lpstr>
      <vt:lpstr> Login.html </vt:lpstr>
      <vt:lpstr>Slide 91</vt:lpstr>
      <vt:lpstr>Slide 92</vt:lpstr>
      <vt:lpstr>Slide 93</vt:lpstr>
      <vt:lpstr>Slide 94</vt:lpstr>
      <vt:lpstr>Slide 95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param eashwar</dc:creator>
  <cp:lastModifiedBy>param eashwar</cp:lastModifiedBy>
  <cp:revision>53</cp:revision>
  <dcterms:created xsi:type="dcterms:W3CDTF">2015-01-29T05:01:33Z</dcterms:created>
  <dcterms:modified xsi:type="dcterms:W3CDTF">2017-01-02T09:22:38Z</dcterms:modified>
</cp:coreProperties>
</file>