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</a:t>
            </a: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no</a:t>
            </a:r>
            <a:r>
              <a:rPr b="0" lang="en-US" sz="2000" spc="-1" strike="noStrike">
                <a:latin typeface="Arial"/>
              </a:rPr>
              <a:t>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7B8F915-1721-4D30-95FA-EA887BE95D0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92D22D-8F3E-489E-86EB-18675E3CC8F6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1743F2-4B84-46B3-9D92-C7627E24AA3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362830-0631-4737-A850-F2866E13428C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5E9031-69CD-46B8-B802-D0E2C1F7C6BE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7"/>
          <p:cNvSpPr/>
          <p:nvPr/>
        </p:nvSpPr>
        <p:spPr>
          <a:xfrm>
            <a:off x="5796360" y="3378960"/>
            <a:ext cx="6393600" cy="3477960"/>
          </a:xfrm>
          <a:custGeom>
            <a:avLst/>
            <a:gdLst/>
            <a:ah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9000">
                <a:srgbClr val="feefd9"/>
              </a:gs>
              <a:gs pos="100000">
                <a:srgbClr val="58eae3"/>
              </a:gs>
            </a:gsLst>
            <a:lin ang="1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res.cloudinary.com/rsc/image/upload/bo_1.5px_solid_white,b_auto,c_pad,dpr_2,f_auto,h_399,q_auto,w_710/c_pad,h_399,w_710/F5350467-01?pgw=1" TargetMode="External"/><Relationship Id="rId2" Type="http://schemas.openxmlformats.org/officeDocument/2006/relationships/hyperlink" Target="https://res.cloudinary.com/rsc/image/upload/bo_1.5px_solid_white,b_auto,c_pad,dpr_2,f_auto,h_399,q_auto,w_710/c_pad,h_399,w_710/F5350467-01?pgw=1" TargetMode="External"/><Relationship Id="rId3" Type="http://schemas.openxmlformats.org/officeDocument/2006/relationships/hyperlink" Target="https://content.instructables.com/FBR/49VP/K9K8H68U/FBR49VPK9K8H68U.jpg?auto=webp&amp;height=450&amp;md=c1b4d14eb5f3fa3febd84cff1035e02f" TargetMode="External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4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1083960"/>
            <a:ext cx="694332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c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h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o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b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o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t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066680" y="3233160"/>
            <a:ext cx="4558680" cy="177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F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h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t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x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,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,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K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u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Freeform: Shape 16"/>
          <p:cNvSpPr/>
          <p:nvPr/>
        </p:nvSpPr>
        <p:spPr>
          <a:xfrm flipH="1" flipV="1">
            <a:off x="12213000" y="6855480"/>
            <a:ext cx="24840" cy="360"/>
          </a:xfrm>
          <a:custGeom>
            <a:avLst/>
            <a:gdLst/>
            <a:ah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9000">
                <a:srgbClr val="feefd9"/>
              </a:gs>
              <a:gs pos="100000">
                <a:srgbClr val="58eae3"/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54120" y="353160"/>
            <a:ext cx="108835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w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2"/>
          <p:cNvSpPr/>
          <p:nvPr/>
        </p:nvSpPr>
        <p:spPr>
          <a:xfrm>
            <a:off x="736200" y="1659240"/>
            <a:ext cx="5933520" cy="40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Die Software muss zwei Dinge </a:t>
            </a:r>
            <a:r>
              <a:rPr b="0" lang="fy-NL" sz="2170" spc="-1" strike="noStrike">
                <a:solidFill>
                  <a:srgbClr val="000000"/>
                </a:solidFill>
                <a:latin typeface="Arial"/>
                <a:ea typeface="DejaVu Sans"/>
              </a:rPr>
              <a:t>machen: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1. Etwas das aussieht wie eine Strecke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von einem Punkt A zu einem Punkt B zeichnen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2. Den Stift hoch bzw. runterzufahren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Damit können wir dann z.b.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so etwas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nachzeichnen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</p:txBody>
      </p:sp>
      <p:sp>
        <p:nvSpPr>
          <p:cNvPr id="116" name="Straight Connector 3"/>
          <p:cNvSpPr/>
          <p:nvPr/>
        </p:nvSpPr>
        <p:spPr>
          <a:xfrm flipV="1">
            <a:off x="6084360" y="3205440"/>
            <a:ext cx="1106280" cy="165960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Straight Connector 4"/>
          <p:cNvSpPr/>
          <p:nvPr/>
        </p:nvSpPr>
        <p:spPr>
          <a:xfrm>
            <a:off x="7190640" y="3205440"/>
            <a:ext cx="829440" cy="165960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Straight Connector 5"/>
          <p:cNvSpPr/>
          <p:nvPr/>
        </p:nvSpPr>
        <p:spPr>
          <a:xfrm flipH="1">
            <a:off x="6084360" y="4865040"/>
            <a:ext cx="193572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Straight Connector 6"/>
          <p:cNvSpPr/>
          <p:nvPr/>
        </p:nvSpPr>
        <p:spPr>
          <a:xfrm flipV="1">
            <a:off x="6084360" y="3205440"/>
            <a:ext cx="3041640" cy="1659600"/>
          </a:xfrm>
          <a:prstGeom prst="line">
            <a:avLst/>
          </a:prstGeom>
          <a:ln cap="rnd" w="18000">
            <a:solidFill>
              <a:srgbClr val="5eb91e"/>
            </a:solidFill>
            <a:custDash>
              <a:ds d="101000" sp="299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traight Connector 7"/>
          <p:cNvSpPr/>
          <p:nvPr/>
        </p:nvSpPr>
        <p:spPr>
          <a:xfrm>
            <a:off x="9126000" y="3205440"/>
            <a:ext cx="360" cy="13827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Straight Connector 8"/>
          <p:cNvSpPr/>
          <p:nvPr/>
        </p:nvSpPr>
        <p:spPr>
          <a:xfrm>
            <a:off x="9126000" y="4588200"/>
            <a:ext cx="138312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Straight Connector 9"/>
          <p:cNvSpPr/>
          <p:nvPr/>
        </p:nvSpPr>
        <p:spPr>
          <a:xfrm flipV="1">
            <a:off x="10509120" y="3205440"/>
            <a:ext cx="360" cy="13827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Straight Connector 10"/>
          <p:cNvSpPr/>
          <p:nvPr/>
        </p:nvSpPr>
        <p:spPr>
          <a:xfrm flipH="1">
            <a:off x="9126000" y="3205440"/>
            <a:ext cx="138312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Freeform: Shape 11"/>
          <p:cNvSpPr/>
          <p:nvPr/>
        </p:nvSpPr>
        <p:spPr>
          <a:xfrm>
            <a:off x="5609160" y="2872080"/>
            <a:ext cx="4977000" cy="221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Straight Connector 12"/>
          <p:cNvSpPr/>
          <p:nvPr/>
        </p:nvSpPr>
        <p:spPr>
          <a:xfrm flipV="1">
            <a:off x="5609160" y="4865040"/>
            <a:ext cx="475200" cy="219240"/>
          </a:xfrm>
          <a:prstGeom prst="line">
            <a:avLst/>
          </a:prstGeom>
          <a:ln cap="rnd" w="18000">
            <a:solidFill>
              <a:srgbClr val="5eb91e"/>
            </a:solidFill>
            <a:custDash>
              <a:ds d="101000" sp="299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42600" y="275760"/>
            <a:ext cx="108835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l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2"/>
          <p:cNvSpPr/>
          <p:nvPr/>
        </p:nvSpPr>
        <p:spPr>
          <a:xfrm>
            <a:off x="597960" y="1582560"/>
            <a:ext cx="9703800" cy="27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Wie können wir Strecken zeichnen ?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Angenommen der Weg von A nach B ist 4 Schritte in die x-Richtung und dann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2 Schritte in y-Richtung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</p:txBody>
      </p:sp>
      <p:sp>
        <p:nvSpPr>
          <p:cNvPr id="128" name="Freeform: Shape 3"/>
          <p:cNvSpPr/>
          <p:nvPr/>
        </p:nvSpPr>
        <p:spPr>
          <a:xfrm>
            <a:off x="4148640" y="3870000"/>
            <a:ext cx="1382040" cy="55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39b2e5"/>
          </a:solidFill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Freeform: Shape 4"/>
          <p:cNvSpPr/>
          <p:nvPr/>
        </p:nvSpPr>
        <p:spPr>
          <a:xfrm>
            <a:off x="830160" y="44247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Straight Connector 5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Straight Connector 6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Straight Connector 7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Straight Connector 8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Straight Connector 9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traight Arrow Connector 10"/>
          <p:cNvSpPr/>
          <p:nvPr/>
        </p:nvSpPr>
        <p:spPr>
          <a:xfrm flipV="1">
            <a:off x="830160" y="33181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Box 11"/>
          <p:cNvSpPr/>
          <p:nvPr/>
        </p:nvSpPr>
        <p:spPr>
          <a:xfrm>
            <a:off x="3093120" y="29851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37" name="TextBox 12"/>
          <p:cNvSpPr/>
          <p:nvPr/>
        </p:nvSpPr>
        <p:spPr>
          <a:xfrm>
            <a:off x="554760" y="43736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38" name="Freeform: Shape 13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Straight Connector 14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Straight Connector 15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Straight Connector 16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traight Connector 17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Straight Connector 18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Straight Arrow Connector 19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Box 20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46" name="TextBox 21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47" name="Freeform: Shape 22"/>
          <p:cNvSpPr/>
          <p:nvPr/>
        </p:nvSpPr>
        <p:spPr>
          <a:xfrm>
            <a:off x="830160" y="44247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Straight Connector 23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traight Connector 24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Straight Connector 25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Straight Connector 26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Straight Connector 27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Straight Arrow Connector 28"/>
          <p:cNvSpPr/>
          <p:nvPr/>
        </p:nvSpPr>
        <p:spPr>
          <a:xfrm flipV="1">
            <a:off x="830160" y="33181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Box 29"/>
          <p:cNvSpPr/>
          <p:nvPr/>
        </p:nvSpPr>
        <p:spPr>
          <a:xfrm>
            <a:off x="3093120" y="29851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55" name="TextBox 30"/>
          <p:cNvSpPr/>
          <p:nvPr/>
        </p:nvSpPr>
        <p:spPr>
          <a:xfrm>
            <a:off x="554760" y="43736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56" name="Freeform: Shape 31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traight Connector 32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Straight Connector 33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Straight Connector 34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Straight Connector 35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Straight Connector 36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Straight Arrow Connector 37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Box 38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64" name="TextBox 39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65" name="Freeform: Shape 40"/>
          <p:cNvSpPr/>
          <p:nvPr/>
        </p:nvSpPr>
        <p:spPr>
          <a:xfrm>
            <a:off x="830160" y="44247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Straight Connector 41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Straight Connector 42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Straight Connector 43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Straight Connector 44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Straight Connector 45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traight Arrow Connector 46"/>
          <p:cNvSpPr/>
          <p:nvPr/>
        </p:nvSpPr>
        <p:spPr>
          <a:xfrm flipV="1">
            <a:off x="830160" y="33181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Box 47"/>
          <p:cNvSpPr/>
          <p:nvPr/>
        </p:nvSpPr>
        <p:spPr>
          <a:xfrm>
            <a:off x="3093120" y="29851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73" name="TextBox 48"/>
          <p:cNvSpPr/>
          <p:nvPr/>
        </p:nvSpPr>
        <p:spPr>
          <a:xfrm>
            <a:off x="554760" y="43736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74" name="Freeform: Shape 49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Straight Connector 50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Straight Connector 51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Straight Connector 52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Straight Connector 53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traight Connector 54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Straight Arrow Connector 55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Box 56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82" name="TextBox 57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83" name="Freeform: Shape 58"/>
          <p:cNvSpPr/>
          <p:nvPr/>
        </p:nvSpPr>
        <p:spPr>
          <a:xfrm>
            <a:off x="830160" y="44247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Straight Connector 59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Straight Connector 60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traight Connector 61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Straight Connector 62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Straight Connector 63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Straight Arrow Connector 64"/>
          <p:cNvSpPr/>
          <p:nvPr/>
        </p:nvSpPr>
        <p:spPr>
          <a:xfrm flipV="1">
            <a:off x="830160" y="33181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Box 65"/>
          <p:cNvSpPr/>
          <p:nvPr/>
        </p:nvSpPr>
        <p:spPr>
          <a:xfrm>
            <a:off x="3093120" y="29851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91" name="TextBox 66"/>
          <p:cNvSpPr/>
          <p:nvPr/>
        </p:nvSpPr>
        <p:spPr>
          <a:xfrm>
            <a:off x="554760" y="43736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92" name="Freeform: Shape 67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traight Connector 68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Straight Connector 69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Straight Connector 70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Straight Connector 71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Straight Connector 72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Straight Arrow Connector 73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Box 74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00" name="TextBox 75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01" name="Freeform: Shape 76"/>
          <p:cNvSpPr/>
          <p:nvPr/>
        </p:nvSpPr>
        <p:spPr>
          <a:xfrm>
            <a:off x="830160" y="44247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Straight Connector 77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Straight Connector 78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Straight Connector 79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Straight Connector 80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Straight Connector 81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traight Arrow Connector 82"/>
          <p:cNvSpPr/>
          <p:nvPr/>
        </p:nvSpPr>
        <p:spPr>
          <a:xfrm flipV="1">
            <a:off x="830160" y="33181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Box 83"/>
          <p:cNvSpPr/>
          <p:nvPr/>
        </p:nvSpPr>
        <p:spPr>
          <a:xfrm>
            <a:off x="3093120" y="29851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09" name="TextBox 84"/>
          <p:cNvSpPr/>
          <p:nvPr/>
        </p:nvSpPr>
        <p:spPr>
          <a:xfrm>
            <a:off x="554760" y="43736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10" name="Freeform: Shape 85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Straight Connector 86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Straight Connector 87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Straight Connector 88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traight Connector 89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Straight Connector 90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Straight Arrow Connector 91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Box 92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18" name="TextBox 93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19" name="Freeform: Shape 94"/>
          <p:cNvSpPr/>
          <p:nvPr/>
        </p:nvSpPr>
        <p:spPr>
          <a:xfrm>
            <a:off x="830160" y="44247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Straight Connector 95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traight Connector 96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Straight Connector 97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Straight Connector 98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Straight Connector 99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Straight Arrow Connector 100"/>
          <p:cNvSpPr/>
          <p:nvPr/>
        </p:nvSpPr>
        <p:spPr>
          <a:xfrm flipV="1">
            <a:off x="830160" y="33181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extBox 101"/>
          <p:cNvSpPr/>
          <p:nvPr/>
        </p:nvSpPr>
        <p:spPr>
          <a:xfrm>
            <a:off x="3093120" y="29851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27" name="TextBox 102"/>
          <p:cNvSpPr/>
          <p:nvPr/>
        </p:nvSpPr>
        <p:spPr>
          <a:xfrm>
            <a:off x="554760" y="43736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28" name="Freeform: Shape 103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Straight Connector 104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Straight Connector 105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Straight Connector 106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Straight Connector 107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Straight Connector 108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Straight Arrow Connector 109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Box 110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36" name="TextBox 111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37" name="Freeform: Shape 112"/>
          <p:cNvSpPr/>
          <p:nvPr/>
        </p:nvSpPr>
        <p:spPr>
          <a:xfrm>
            <a:off x="830160" y="44247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Straight Connector 113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Straight Connector 114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Straight Connector 115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Straight Connector 116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traight Connector 117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Straight Arrow Connector 118"/>
          <p:cNvSpPr/>
          <p:nvPr/>
        </p:nvSpPr>
        <p:spPr>
          <a:xfrm flipV="1">
            <a:off x="830160" y="33181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Box 119"/>
          <p:cNvSpPr/>
          <p:nvPr/>
        </p:nvSpPr>
        <p:spPr>
          <a:xfrm>
            <a:off x="3093120" y="29851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45" name="TextBox 120"/>
          <p:cNvSpPr/>
          <p:nvPr/>
        </p:nvSpPr>
        <p:spPr>
          <a:xfrm>
            <a:off x="554760" y="43736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46" name="Freeform: Shape 121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Straight Connector 122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Straight Connector 123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traight Connector 124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Straight Connector 125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Straight Connector 126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Straight Arrow Connector 127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Box 128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54" name="TextBox 129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55" name="Freeform: Shape 130"/>
          <p:cNvSpPr/>
          <p:nvPr/>
        </p:nvSpPr>
        <p:spPr>
          <a:xfrm>
            <a:off x="830160" y="44247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Straight Connector 131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Straight Connector 132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Straight Connector 133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Straight Connector 134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Straight Connector 135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traight Arrow Connector 136"/>
          <p:cNvSpPr/>
          <p:nvPr/>
        </p:nvSpPr>
        <p:spPr>
          <a:xfrm flipV="1">
            <a:off x="830160" y="33181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TextBox 137"/>
          <p:cNvSpPr/>
          <p:nvPr/>
        </p:nvSpPr>
        <p:spPr>
          <a:xfrm>
            <a:off x="3093120" y="29851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63" name="TextBox 138"/>
          <p:cNvSpPr/>
          <p:nvPr/>
        </p:nvSpPr>
        <p:spPr>
          <a:xfrm>
            <a:off x="554760" y="43736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64" name="Freeform: Shape 139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Straight Connector 140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Straight Connector 141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Straight Connector 142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Straight Connector 143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Straight Connector 144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Straight Arrow Connector 145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TextBox 146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72" name="TextBox 147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73" name="Freeform: Shape 148"/>
          <p:cNvSpPr/>
          <p:nvPr/>
        </p:nvSpPr>
        <p:spPr>
          <a:xfrm>
            <a:off x="6361200" y="448164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Straight Connector 149"/>
          <p:cNvSpPr/>
          <p:nvPr/>
        </p:nvSpPr>
        <p:spPr>
          <a:xfrm>
            <a:off x="6913800" y="44812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Straight Connector 150"/>
          <p:cNvSpPr/>
          <p:nvPr/>
        </p:nvSpPr>
        <p:spPr>
          <a:xfrm flipV="1">
            <a:off x="8573400" y="3373560"/>
            <a:ext cx="360" cy="5544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Straight Arrow Connector 151"/>
          <p:cNvSpPr/>
          <p:nvPr/>
        </p:nvSpPr>
        <p:spPr>
          <a:xfrm flipV="1">
            <a:off x="6361200" y="337536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Box 152"/>
          <p:cNvSpPr/>
          <p:nvPr/>
        </p:nvSpPr>
        <p:spPr>
          <a:xfrm>
            <a:off x="8623800" y="304200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78" name="TextBox 153"/>
          <p:cNvSpPr/>
          <p:nvPr/>
        </p:nvSpPr>
        <p:spPr>
          <a:xfrm>
            <a:off x="6085440" y="443088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79" name="Freeform: Shape 154"/>
          <p:cNvSpPr/>
          <p:nvPr/>
        </p:nvSpPr>
        <p:spPr>
          <a:xfrm>
            <a:off x="6361200" y="44823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Straight Connector 155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Straight Connector 156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Straight Arrow Connector 157"/>
          <p:cNvSpPr/>
          <p:nvPr/>
        </p:nvSpPr>
        <p:spPr>
          <a:xfrm flipV="1">
            <a:off x="6361200" y="33757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TextBox 158"/>
          <p:cNvSpPr/>
          <p:nvPr/>
        </p:nvSpPr>
        <p:spPr>
          <a:xfrm>
            <a:off x="8623800" y="304236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84" name="TextBox 159"/>
          <p:cNvSpPr/>
          <p:nvPr/>
        </p:nvSpPr>
        <p:spPr>
          <a:xfrm>
            <a:off x="6085440" y="44312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85" name="Freeform: Shape 160"/>
          <p:cNvSpPr/>
          <p:nvPr/>
        </p:nvSpPr>
        <p:spPr>
          <a:xfrm>
            <a:off x="6361200" y="448164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Straight Connector 161"/>
          <p:cNvSpPr/>
          <p:nvPr/>
        </p:nvSpPr>
        <p:spPr>
          <a:xfrm>
            <a:off x="6913800" y="44812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Straight Connector 162"/>
          <p:cNvSpPr/>
          <p:nvPr/>
        </p:nvSpPr>
        <p:spPr>
          <a:xfrm flipV="1">
            <a:off x="8573400" y="3373560"/>
            <a:ext cx="360" cy="5544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Straight Arrow Connector 163"/>
          <p:cNvSpPr/>
          <p:nvPr/>
        </p:nvSpPr>
        <p:spPr>
          <a:xfrm flipV="1">
            <a:off x="6361200" y="337536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Box 164"/>
          <p:cNvSpPr/>
          <p:nvPr/>
        </p:nvSpPr>
        <p:spPr>
          <a:xfrm>
            <a:off x="8623800" y="304200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90" name="TextBox 165"/>
          <p:cNvSpPr/>
          <p:nvPr/>
        </p:nvSpPr>
        <p:spPr>
          <a:xfrm>
            <a:off x="6085440" y="443088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91" name="Freeform: Shape 166"/>
          <p:cNvSpPr/>
          <p:nvPr/>
        </p:nvSpPr>
        <p:spPr>
          <a:xfrm>
            <a:off x="6361200" y="44823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Straight Connector 167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Straight Connector 168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Straight Arrow Connector 169"/>
          <p:cNvSpPr/>
          <p:nvPr/>
        </p:nvSpPr>
        <p:spPr>
          <a:xfrm flipV="1">
            <a:off x="6361200" y="33757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TextBox 170"/>
          <p:cNvSpPr/>
          <p:nvPr/>
        </p:nvSpPr>
        <p:spPr>
          <a:xfrm>
            <a:off x="8623800" y="304236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96" name="TextBox 171"/>
          <p:cNvSpPr/>
          <p:nvPr/>
        </p:nvSpPr>
        <p:spPr>
          <a:xfrm>
            <a:off x="6085440" y="44312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97" name="Freeform: Shape 172"/>
          <p:cNvSpPr/>
          <p:nvPr/>
        </p:nvSpPr>
        <p:spPr>
          <a:xfrm>
            <a:off x="6361200" y="448164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Straight Connector 173"/>
          <p:cNvSpPr/>
          <p:nvPr/>
        </p:nvSpPr>
        <p:spPr>
          <a:xfrm>
            <a:off x="6913800" y="44812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Straight Connector 174"/>
          <p:cNvSpPr/>
          <p:nvPr/>
        </p:nvSpPr>
        <p:spPr>
          <a:xfrm flipV="1">
            <a:off x="8573400" y="3373560"/>
            <a:ext cx="360" cy="5544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Straight Arrow Connector 175"/>
          <p:cNvSpPr/>
          <p:nvPr/>
        </p:nvSpPr>
        <p:spPr>
          <a:xfrm flipV="1">
            <a:off x="6361200" y="337536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Box 176"/>
          <p:cNvSpPr/>
          <p:nvPr/>
        </p:nvSpPr>
        <p:spPr>
          <a:xfrm>
            <a:off x="8623800" y="304200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02" name="TextBox 177"/>
          <p:cNvSpPr/>
          <p:nvPr/>
        </p:nvSpPr>
        <p:spPr>
          <a:xfrm>
            <a:off x="6085440" y="443088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03" name="Freeform: Shape 178"/>
          <p:cNvSpPr/>
          <p:nvPr/>
        </p:nvSpPr>
        <p:spPr>
          <a:xfrm>
            <a:off x="6361200" y="44823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Straight Connector 179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Straight Connector 180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Straight Arrow Connector 181"/>
          <p:cNvSpPr/>
          <p:nvPr/>
        </p:nvSpPr>
        <p:spPr>
          <a:xfrm flipV="1">
            <a:off x="6361200" y="33757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TextBox 182"/>
          <p:cNvSpPr/>
          <p:nvPr/>
        </p:nvSpPr>
        <p:spPr>
          <a:xfrm>
            <a:off x="8623800" y="304236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08" name="TextBox 183"/>
          <p:cNvSpPr/>
          <p:nvPr/>
        </p:nvSpPr>
        <p:spPr>
          <a:xfrm>
            <a:off x="6085440" y="44312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09" name="Freeform: Shape 184"/>
          <p:cNvSpPr/>
          <p:nvPr/>
        </p:nvSpPr>
        <p:spPr>
          <a:xfrm>
            <a:off x="6361200" y="448164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Straight Connector 185"/>
          <p:cNvSpPr/>
          <p:nvPr/>
        </p:nvSpPr>
        <p:spPr>
          <a:xfrm>
            <a:off x="6913800" y="44812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Straight Connector 186"/>
          <p:cNvSpPr/>
          <p:nvPr/>
        </p:nvSpPr>
        <p:spPr>
          <a:xfrm flipV="1">
            <a:off x="8573400" y="3373560"/>
            <a:ext cx="360" cy="5544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Straight Arrow Connector 187"/>
          <p:cNvSpPr/>
          <p:nvPr/>
        </p:nvSpPr>
        <p:spPr>
          <a:xfrm flipV="1">
            <a:off x="6361200" y="337536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Box 188"/>
          <p:cNvSpPr/>
          <p:nvPr/>
        </p:nvSpPr>
        <p:spPr>
          <a:xfrm>
            <a:off x="8623800" y="304200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14" name="TextBox 189"/>
          <p:cNvSpPr/>
          <p:nvPr/>
        </p:nvSpPr>
        <p:spPr>
          <a:xfrm>
            <a:off x="6085440" y="443088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15" name="Freeform: Shape 190"/>
          <p:cNvSpPr/>
          <p:nvPr/>
        </p:nvSpPr>
        <p:spPr>
          <a:xfrm>
            <a:off x="6361200" y="44823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Straight Connector 191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Straight Connector 192"/>
          <p:cNvSpPr/>
          <p:nvPr/>
        </p:nvSpPr>
        <p:spPr>
          <a:xfrm>
            <a:off x="7467120" y="392904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Straight Connector 193"/>
          <p:cNvSpPr/>
          <p:nvPr/>
        </p:nvSpPr>
        <p:spPr>
          <a:xfrm>
            <a:off x="8020080" y="392904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Straight Connector 194"/>
          <p:cNvSpPr/>
          <p:nvPr/>
        </p:nvSpPr>
        <p:spPr>
          <a:xfrm flipV="1">
            <a:off x="7467120" y="392904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Straight Connector 195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Straight Arrow Connector 196"/>
          <p:cNvSpPr/>
          <p:nvPr/>
        </p:nvSpPr>
        <p:spPr>
          <a:xfrm flipV="1">
            <a:off x="6361200" y="33757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TextBox 197"/>
          <p:cNvSpPr/>
          <p:nvPr/>
        </p:nvSpPr>
        <p:spPr>
          <a:xfrm>
            <a:off x="8623800" y="304236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23" name="TextBox 198"/>
          <p:cNvSpPr/>
          <p:nvPr/>
        </p:nvSpPr>
        <p:spPr>
          <a:xfrm>
            <a:off x="6085440" y="44312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24" name="TextBox 199"/>
          <p:cNvSpPr/>
          <p:nvPr/>
        </p:nvSpPr>
        <p:spPr>
          <a:xfrm>
            <a:off x="2244600" y="5090760"/>
            <a:ext cx="568224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2 Schritte in x-Richtung,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einen Schritt in y-Richtung, insgesamt 2 mal.</a:t>
            </a: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42600" y="284760"/>
            <a:ext cx="108835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Der Algorithmus am Beispiel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Box 2"/>
          <p:cNvSpPr/>
          <p:nvPr/>
        </p:nvSpPr>
        <p:spPr>
          <a:xfrm>
            <a:off x="553680" y="1659240"/>
            <a:ext cx="1244376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Das funktioniert weil wir dann insgesamt 2 * 2 = 4 Schritte in x-Richtung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und 2 * 1 = 2 Schritte in y-Richtung gehen.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27" name="Freeform: Shape 3"/>
          <p:cNvSpPr/>
          <p:nvPr/>
        </p:nvSpPr>
        <p:spPr>
          <a:xfrm>
            <a:off x="4148640" y="3870360"/>
            <a:ext cx="1382040" cy="55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39b2e5"/>
          </a:solidFill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Freeform: Shape 4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Straight Connector 5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Straight Connector 6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Straight Connector 7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Straight Connector 8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Straight Connector 9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Straight Arrow Connector 10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TextBox 11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36" name="TextBox 12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37" name="Freeform: Shape 13"/>
          <p:cNvSpPr/>
          <p:nvPr/>
        </p:nvSpPr>
        <p:spPr>
          <a:xfrm>
            <a:off x="830160" y="442548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Straight Connector 14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Straight Connector 15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Straight Connector 16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Straight Connector 17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Straight Connector 18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Straight Arrow Connector 19"/>
          <p:cNvSpPr/>
          <p:nvPr/>
        </p:nvSpPr>
        <p:spPr>
          <a:xfrm flipV="1">
            <a:off x="830160" y="331884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TextBox 20"/>
          <p:cNvSpPr/>
          <p:nvPr/>
        </p:nvSpPr>
        <p:spPr>
          <a:xfrm>
            <a:off x="3093120" y="298584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45" name="TextBox 21"/>
          <p:cNvSpPr/>
          <p:nvPr/>
        </p:nvSpPr>
        <p:spPr>
          <a:xfrm>
            <a:off x="554760" y="437472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46" name="Freeform: Shape 22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Straight Connector 23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Straight Connector 24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Straight Connector 25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Straight Connector 26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Straight Connector 27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Straight Arrow Connector 28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Box 29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54" name="TextBox 30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55" name="Freeform: Shape 31"/>
          <p:cNvSpPr/>
          <p:nvPr/>
        </p:nvSpPr>
        <p:spPr>
          <a:xfrm>
            <a:off x="830160" y="442548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Straight Connector 32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Straight Connector 33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Straight Connector 34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Straight Connector 35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Straight Connector 36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Straight Arrow Connector 37"/>
          <p:cNvSpPr/>
          <p:nvPr/>
        </p:nvSpPr>
        <p:spPr>
          <a:xfrm flipV="1">
            <a:off x="830160" y="331884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TextBox 38"/>
          <p:cNvSpPr/>
          <p:nvPr/>
        </p:nvSpPr>
        <p:spPr>
          <a:xfrm>
            <a:off x="3093120" y="298584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63" name="TextBox 39"/>
          <p:cNvSpPr/>
          <p:nvPr/>
        </p:nvSpPr>
        <p:spPr>
          <a:xfrm>
            <a:off x="554760" y="437472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64" name="Freeform: Shape 40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Straight Connector 41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Straight Connector 42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Straight Connector 43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Straight Connector 44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traight Connector 45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Straight Arrow Connector 46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TextBox 47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72" name="TextBox 48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73" name="Freeform: Shape 49"/>
          <p:cNvSpPr/>
          <p:nvPr/>
        </p:nvSpPr>
        <p:spPr>
          <a:xfrm>
            <a:off x="830160" y="442548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Straight Connector 50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Straight Connector 51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Straight Connector 52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Straight Connector 53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Straight Connector 54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Straight Arrow Connector 55"/>
          <p:cNvSpPr/>
          <p:nvPr/>
        </p:nvSpPr>
        <p:spPr>
          <a:xfrm flipV="1">
            <a:off x="830160" y="331884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Box 56"/>
          <p:cNvSpPr/>
          <p:nvPr/>
        </p:nvSpPr>
        <p:spPr>
          <a:xfrm>
            <a:off x="3093120" y="298584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81" name="TextBox 57"/>
          <p:cNvSpPr/>
          <p:nvPr/>
        </p:nvSpPr>
        <p:spPr>
          <a:xfrm>
            <a:off x="554760" y="437472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82" name="Freeform: Shape 58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Straight Connector 59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Straight Connector 60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Straight Connector 61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Straight Connector 62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Straight Connector 63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Straight Arrow Connector 64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Box 65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90" name="TextBox 66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91" name="Freeform: Shape 67"/>
          <p:cNvSpPr/>
          <p:nvPr/>
        </p:nvSpPr>
        <p:spPr>
          <a:xfrm>
            <a:off x="830160" y="442548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Straight Connector 68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Straight Connector 69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Straight Connector 70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Straight Connector 71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Straight Connector 72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Straight Arrow Connector 73"/>
          <p:cNvSpPr/>
          <p:nvPr/>
        </p:nvSpPr>
        <p:spPr>
          <a:xfrm flipV="1">
            <a:off x="830160" y="331884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TextBox 74"/>
          <p:cNvSpPr/>
          <p:nvPr/>
        </p:nvSpPr>
        <p:spPr>
          <a:xfrm>
            <a:off x="3093120" y="298584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99" name="TextBox 75"/>
          <p:cNvSpPr/>
          <p:nvPr/>
        </p:nvSpPr>
        <p:spPr>
          <a:xfrm>
            <a:off x="554760" y="437472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00" name="Freeform: Shape 76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Straight Connector 77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Straight Connector 78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Straight Connector 79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Straight Connector 80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Straight Connector 81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Straight Arrow Connector 82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TextBox 83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08" name="TextBox 84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09" name="Freeform: Shape 85"/>
          <p:cNvSpPr/>
          <p:nvPr/>
        </p:nvSpPr>
        <p:spPr>
          <a:xfrm>
            <a:off x="830160" y="442548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Straight Connector 86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Straight Connector 87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Straight Connector 88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Straight Connector 89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Straight Connector 90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Straight Arrow Connector 91"/>
          <p:cNvSpPr/>
          <p:nvPr/>
        </p:nvSpPr>
        <p:spPr>
          <a:xfrm flipV="1">
            <a:off x="830160" y="331884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Box 92"/>
          <p:cNvSpPr/>
          <p:nvPr/>
        </p:nvSpPr>
        <p:spPr>
          <a:xfrm>
            <a:off x="3093120" y="298584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17" name="TextBox 93"/>
          <p:cNvSpPr/>
          <p:nvPr/>
        </p:nvSpPr>
        <p:spPr>
          <a:xfrm>
            <a:off x="554760" y="437472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18" name="Freeform: Shape 94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Straight Connector 95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Straight Connector 96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Straight Connector 97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Straight Connector 98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Straight Connector 99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Straight Arrow Connector 100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TextBox 101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26" name="TextBox 102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27" name="Freeform: Shape 103"/>
          <p:cNvSpPr/>
          <p:nvPr/>
        </p:nvSpPr>
        <p:spPr>
          <a:xfrm>
            <a:off x="830160" y="442548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Straight Connector 104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Straight Connector 105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Straight Connector 106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Straight Connector 107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Straight Connector 108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Straight Arrow Connector 109"/>
          <p:cNvSpPr/>
          <p:nvPr/>
        </p:nvSpPr>
        <p:spPr>
          <a:xfrm flipV="1">
            <a:off x="830160" y="331884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TextBox 110"/>
          <p:cNvSpPr/>
          <p:nvPr/>
        </p:nvSpPr>
        <p:spPr>
          <a:xfrm>
            <a:off x="3093120" y="298584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35" name="TextBox 111"/>
          <p:cNvSpPr/>
          <p:nvPr/>
        </p:nvSpPr>
        <p:spPr>
          <a:xfrm>
            <a:off x="554760" y="437472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36" name="Freeform: Shape 112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Straight Connector 113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Straight Connector 114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Straight Connector 115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Straight Connector 116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Straight Connector 117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Straight Arrow Connector 118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TextBox 119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44" name="TextBox 120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45" name="Freeform: Shape 121"/>
          <p:cNvSpPr/>
          <p:nvPr/>
        </p:nvSpPr>
        <p:spPr>
          <a:xfrm>
            <a:off x="830160" y="442548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Straight Connector 122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Straight Connector 123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Straight Connector 124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Straight Connector 125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Straight Connector 126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Straight Arrow Connector 127"/>
          <p:cNvSpPr/>
          <p:nvPr/>
        </p:nvSpPr>
        <p:spPr>
          <a:xfrm flipV="1">
            <a:off x="830160" y="331884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TextBox 128"/>
          <p:cNvSpPr/>
          <p:nvPr/>
        </p:nvSpPr>
        <p:spPr>
          <a:xfrm>
            <a:off x="3093120" y="298584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53" name="TextBox 129"/>
          <p:cNvSpPr/>
          <p:nvPr/>
        </p:nvSpPr>
        <p:spPr>
          <a:xfrm>
            <a:off x="554760" y="437472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54" name="Freeform: Shape 130"/>
          <p:cNvSpPr/>
          <p:nvPr/>
        </p:nvSpPr>
        <p:spPr>
          <a:xfrm>
            <a:off x="830160" y="44251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Straight Connector 131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Straight Connector 132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Straight Connector 133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Straight Connector 134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Straight Connector 135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Straight Arrow Connector 136"/>
          <p:cNvSpPr/>
          <p:nvPr/>
        </p:nvSpPr>
        <p:spPr>
          <a:xfrm flipV="1">
            <a:off x="830160" y="33184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Box 137"/>
          <p:cNvSpPr/>
          <p:nvPr/>
        </p:nvSpPr>
        <p:spPr>
          <a:xfrm>
            <a:off x="3093120" y="298548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62" name="TextBox 138"/>
          <p:cNvSpPr/>
          <p:nvPr/>
        </p:nvSpPr>
        <p:spPr>
          <a:xfrm>
            <a:off x="554760" y="437436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63" name="Freeform: Shape 139"/>
          <p:cNvSpPr/>
          <p:nvPr/>
        </p:nvSpPr>
        <p:spPr>
          <a:xfrm>
            <a:off x="830160" y="442548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Straight Connector 140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Straight Connector 141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Straight Connector 142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Straight Connector 143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Straight Connector 144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Straight Arrow Connector 145"/>
          <p:cNvSpPr/>
          <p:nvPr/>
        </p:nvSpPr>
        <p:spPr>
          <a:xfrm flipV="1">
            <a:off x="830160" y="331884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TextBox 146"/>
          <p:cNvSpPr/>
          <p:nvPr/>
        </p:nvSpPr>
        <p:spPr>
          <a:xfrm>
            <a:off x="3093120" y="298584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71" name="TextBox 147"/>
          <p:cNvSpPr/>
          <p:nvPr/>
        </p:nvSpPr>
        <p:spPr>
          <a:xfrm>
            <a:off x="554760" y="437472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72" name="Freeform: Shape 148"/>
          <p:cNvSpPr/>
          <p:nvPr/>
        </p:nvSpPr>
        <p:spPr>
          <a:xfrm>
            <a:off x="6361200" y="44823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Straight Connector 149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Straight Connector 150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Straight Arrow Connector 151"/>
          <p:cNvSpPr/>
          <p:nvPr/>
        </p:nvSpPr>
        <p:spPr>
          <a:xfrm flipV="1">
            <a:off x="6361200" y="33757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TextBox 152"/>
          <p:cNvSpPr/>
          <p:nvPr/>
        </p:nvSpPr>
        <p:spPr>
          <a:xfrm>
            <a:off x="8623800" y="304236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77" name="TextBox 153"/>
          <p:cNvSpPr/>
          <p:nvPr/>
        </p:nvSpPr>
        <p:spPr>
          <a:xfrm>
            <a:off x="6085440" y="44312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78" name="Freeform: Shape 154"/>
          <p:cNvSpPr/>
          <p:nvPr/>
        </p:nvSpPr>
        <p:spPr>
          <a:xfrm>
            <a:off x="6361200" y="44827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Straight Connector 155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Straight Connector 156"/>
          <p:cNvSpPr/>
          <p:nvPr/>
        </p:nvSpPr>
        <p:spPr>
          <a:xfrm flipV="1">
            <a:off x="8573400" y="337464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Straight Arrow Connector 157"/>
          <p:cNvSpPr/>
          <p:nvPr/>
        </p:nvSpPr>
        <p:spPr>
          <a:xfrm flipV="1">
            <a:off x="6361200" y="33760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TextBox 158"/>
          <p:cNvSpPr/>
          <p:nvPr/>
        </p:nvSpPr>
        <p:spPr>
          <a:xfrm>
            <a:off x="8623800" y="30427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83" name="TextBox 159"/>
          <p:cNvSpPr/>
          <p:nvPr/>
        </p:nvSpPr>
        <p:spPr>
          <a:xfrm>
            <a:off x="6085440" y="443160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84" name="Freeform: Shape 160"/>
          <p:cNvSpPr/>
          <p:nvPr/>
        </p:nvSpPr>
        <p:spPr>
          <a:xfrm>
            <a:off x="6361200" y="44823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Straight Connector 161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Straight Connector 162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Straight Arrow Connector 163"/>
          <p:cNvSpPr/>
          <p:nvPr/>
        </p:nvSpPr>
        <p:spPr>
          <a:xfrm flipV="1">
            <a:off x="6361200" y="33757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TextBox 164"/>
          <p:cNvSpPr/>
          <p:nvPr/>
        </p:nvSpPr>
        <p:spPr>
          <a:xfrm>
            <a:off x="8623800" y="304236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89" name="TextBox 165"/>
          <p:cNvSpPr/>
          <p:nvPr/>
        </p:nvSpPr>
        <p:spPr>
          <a:xfrm>
            <a:off x="6085440" y="44312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90" name="Freeform: Shape 166"/>
          <p:cNvSpPr/>
          <p:nvPr/>
        </p:nvSpPr>
        <p:spPr>
          <a:xfrm>
            <a:off x="6361200" y="44827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Straight Connector 167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Straight Connector 168"/>
          <p:cNvSpPr/>
          <p:nvPr/>
        </p:nvSpPr>
        <p:spPr>
          <a:xfrm flipV="1">
            <a:off x="8573400" y="337464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Straight Arrow Connector 169"/>
          <p:cNvSpPr/>
          <p:nvPr/>
        </p:nvSpPr>
        <p:spPr>
          <a:xfrm flipV="1">
            <a:off x="6361200" y="33760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TextBox 170"/>
          <p:cNvSpPr/>
          <p:nvPr/>
        </p:nvSpPr>
        <p:spPr>
          <a:xfrm>
            <a:off x="8623800" y="30427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95" name="TextBox 171"/>
          <p:cNvSpPr/>
          <p:nvPr/>
        </p:nvSpPr>
        <p:spPr>
          <a:xfrm>
            <a:off x="6085440" y="443160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96" name="Freeform: Shape 172"/>
          <p:cNvSpPr/>
          <p:nvPr/>
        </p:nvSpPr>
        <p:spPr>
          <a:xfrm>
            <a:off x="6361200" y="44823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Straight Connector 173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Straight Connector 174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Straight Arrow Connector 175"/>
          <p:cNvSpPr/>
          <p:nvPr/>
        </p:nvSpPr>
        <p:spPr>
          <a:xfrm flipV="1">
            <a:off x="6361200" y="33757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TextBox 176"/>
          <p:cNvSpPr/>
          <p:nvPr/>
        </p:nvSpPr>
        <p:spPr>
          <a:xfrm>
            <a:off x="8623800" y="304236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01" name="TextBox 177"/>
          <p:cNvSpPr/>
          <p:nvPr/>
        </p:nvSpPr>
        <p:spPr>
          <a:xfrm>
            <a:off x="6085440" y="44312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02" name="Freeform: Shape 178"/>
          <p:cNvSpPr/>
          <p:nvPr/>
        </p:nvSpPr>
        <p:spPr>
          <a:xfrm>
            <a:off x="6361200" y="44827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Straight Connector 179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Straight Connector 180"/>
          <p:cNvSpPr/>
          <p:nvPr/>
        </p:nvSpPr>
        <p:spPr>
          <a:xfrm flipV="1">
            <a:off x="8573400" y="337464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Straight Arrow Connector 181"/>
          <p:cNvSpPr/>
          <p:nvPr/>
        </p:nvSpPr>
        <p:spPr>
          <a:xfrm flipV="1">
            <a:off x="6361200" y="33760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TextBox 182"/>
          <p:cNvSpPr/>
          <p:nvPr/>
        </p:nvSpPr>
        <p:spPr>
          <a:xfrm>
            <a:off x="8623800" y="30427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07" name="TextBox 183"/>
          <p:cNvSpPr/>
          <p:nvPr/>
        </p:nvSpPr>
        <p:spPr>
          <a:xfrm>
            <a:off x="6085440" y="443160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08" name="Freeform: Shape 184"/>
          <p:cNvSpPr/>
          <p:nvPr/>
        </p:nvSpPr>
        <p:spPr>
          <a:xfrm>
            <a:off x="6361200" y="448236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Straight Connector 185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Straight Connector 186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Straight Arrow Connector 187"/>
          <p:cNvSpPr/>
          <p:nvPr/>
        </p:nvSpPr>
        <p:spPr>
          <a:xfrm flipV="1">
            <a:off x="6361200" y="337572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TextBox 188"/>
          <p:cNvSpPr/>
          <p:nvPr/>
        </p:nvSpPr>
        <p:spPr>
          <a:xfrm>
            <a:off x="8623800" y="304236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13" name="TextBox 189"/>
          <p:cNvSpPr/>
          <p:nvPr/>
        </p:nvSpPr>
        <p:spPr>
          <a:xfrm>
            <a:off x="6085440" y="443124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14" name="Freeform: Shape 190"/>
          <p:cNvSpPr/>
          <p:nvPr/>
        </p:nvSpPr>
        <p:spPr>
          <a:xfrm>
            <a:off x="6361200" y="4482720"/>
            <a:ext cx="55188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Straight Connector 191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Straight Connector 192"/>
          <p:cNvSpPr/>
          <p:nvPr/>
        </p:nvSpPr>
        <p:spPr>
          <a:xfrm>
            <a:off x="7467120" y="392940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Straight Connector 193"/>
          <p:cNvSpPr/>
          <p:nvPr/>
        </p:nvSpPr>
        <p:spPr>
          <a:xfrm>
            <a:off x="8020080" y="39294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Straight Connector 194"/>
          <p:cNvSpPr/>
          <p:nvPr/>
        </p:nvSpPr>
        <p:spPr>
          <a:xfrm flipV="1">
            <a:off x="7467120" y="3929400"/>
            <a:ext cx="360" cy="5526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Straight Connector 195"/>
          <p:cNvSpPr/>
          <p:nvPr/>
        </p:nvSpPr>
        <p:spPr>
          <a:xfrm flipV="1">
            <a:off x="8573400" y="337464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Straight Arrow Connector 196"/>
          <p:cNvSpPr/>
          <p:nvPr/>
        </p:nvSpPr>
        <p:spPr>
          <a:xfrm flipV="1">
            <a:off x="6361200" y="3376080"/>
            <a:ext cx="2212200" cy="11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TextBox 197"/>
          <p:cNvSpPr/>
          <p:nvPr/>
        </p:nvSpPr>
        <p:spPr>
          <a:xfrm>
            <a:off x="8623800" y="3042720"/>
            <a:ext cx="185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22" name="TextBox 198"/>
          <p:cNvSpPr/>
          <p:nvPr/>
        </p:nvSpPr>
        <p:spPr>
          <a:xfrm>
            <a:off x="6085440" y="4431600"/>
            <a:ext cx="40284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54120" y="276840"/>
            <a:ext cx="108835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Verallgemeinerung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Box 2"/>
          <p:cNvSpPr/>
          <p:nvPr/>
        </p:nvSpPr>
        <p:spPr>
          <a:xfrm>
            <a:off x="606960" y="1582920"/>
            <a:ext cx="11057040" cy="375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Angenommen wir gehen G Schritte in die Richtung in die wir am meisten gehen müssen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und K in die andere. (Also ist G &gt;= K)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Dann können wir auch stattdessen G / K Schritte in G’s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und einen Schritt in K’s Richtung gehen, und das insgesamt K mal.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Also sind wir dann K * (G / K) = G Schritte in G’s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und K * 1 = K Schritte in K’s Richtung gegangen.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366120" y="253080"/>
            <a:ext cx="108835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Der Algorithmus am Beispiel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TextBox 2"/>
          <p:cNvSpPr/>
          <p:nvPr/>
        </p:nvSpPr>
        <p:spPr>
          <a:xfrm>
            <a:off x="553680" y="1659240"/>
            <a:ext cx="12443760" cy="7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Machen wir jetzt sehr viele kleine Schritte sieht das entstehende Muster aus wie eine Strecke.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Bei uns gilt 1 cm = 25 Schritte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27" name="Straight Connector 3"/>
          <p:cNvSpPr/>
          <p:nvPr/>
        </p:nvSpPr>
        <p:spPr>
          <a:xfrm flipV="1">
            <a:off x="2489040" y="3042000"/>
            <a:ext cx="5531040" cy="2765160"/>
          </a:xfrm>
          <a:prstGeom prst="line">
            <a:avLst/>
          </a:prstGeom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Straight Connector 4"/>
          <p:cNvSpPr/>
          <p:nvPr/>
        </p:nvSpPr>
        <p:spPr>
          <a:xfrm>
            <a:off x="2489040" y="5807160"/>
            <a:ext cx="55332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Straight Connector 5"/>
          <p:cNvSpPr/>
          <p:nvPr/>
        </p:nvSpPr>
        <p:spPr>
          <a:xfrm>
            <a:off x="3042360" y="5807160"/>
            <a:ext cx="55296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Straight Connector 6"/>
          <p:cNvSpPr/>
          <p:nvPr/>
        </p:nvSpPr>
        <p:spPr>
          <a:xfrm flipV="1">
            <a:off x="3595320" y="5254200"/>
            <a:ext cx="360" cy="5529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Straight Connector 7"/>
          <p:cNvSpPr/>
          <p:nvPr/>
        </p:nvSpPr>
        <p:spPr>
          <a:xfrm>
            <a:off x="3595320" y="5254200"/>
            <a:ext cx="55332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Straight Connector 8"/>
          <p:cNvSpPr/>
          <p:nvPr/>
        </p:nvSpPr>
        <p:spPr>
          <a:xfrm>
            <a:off x="4148640" y="5254200"/>
            <a:ext cx="55296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Straight Connector 9"/>
          <p:cNvSpPr/>
          <p:nvPr/>
        </p:nvSpPr>
        <p:spPr>
          <a:xfrm flipV="1">
            <a:off x="4701600" y="4701240"/>
            <a:ext cx="360" cy="5529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Straight Connector 10"/>
          <p:cNvSpPr/>
          <p:nvPr/>
        </p:nvSpPr>
        <p:spPr>
          <a:xfrm>
            <a:off x="4701600" y="4701240"/>
            <a:ext cx="55296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Straight Connector 11"/>
          <p:cNvSpPr/>
          <p:nvPr/>
        </p:nvSpPr>
        <p:spPr>
          <a:xfrm>
            <a:off x="5254560" y="4701240"/>
            <a:ext cx="55332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Straight Connector 12"/>
          <p:cNvSpPr/>
          <p:nvPr/>
        </p:nvSpPr>
        <p:spPr>
          <a:xfrm flipV="1">
            <a:off x="5807880" y="4147920"/>
            <a:ext cx="360" cy="5533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Straight Connector 13"/>
          <p:cNvSpPr/>
          <p:nvPr/>
        </p:nvSpPr>
        <p:spPr>
          <a:xfrm>
            <a:off x="5807880" y="4147920"/>
            <a:ext cx="55296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Straight Connector 14"/>
          <p:cNvSpPr/>
          <p:nvPr/>
        </p:nvSpPr>
        <p:spPr>
          <a:xfrm>
            <a:off x="6360840" y="4147920"/>
            <a:ext cx="55296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Straight Connector 15"/>
          <p:cNvSpPr/>
          <p:nvPr/>
        </p:nvSpPr>
        <p:spPr>
          <a:xfrm flipV="1">
            <a:off x="6913800" y="3594960"/>
            <a:ext cx="720" cy="5529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Straight Connector 16"/>
          <p:cNvSpPr/>
          <p:nvPr/>
        </p:nvSpPr>
        <p:spPr>
          <a:xfrm>
            <a:off x="6913800" y="3594960"/>
            <a:ext cx="55332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Straight Connector 17"/>
          <p:cNvSpPr/>
          <p:nvPr/>
        </p:nvSpPr>
        <p:spPr>
          <a:xfrm>
            <a:off x="7467120" y="3594960"/>
            <a:ext cx="55296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Straight Connector 18"/>
          <p:cNvSpPr/>
          <p:nvPr/>
        </p:nvSpPr>
        <p:spPr>
          <a:xfrm flipV="1">
            <a:off x="8020080" y="3042000"/>
            <a:ext cx="360" cy="5529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V="1">
            <a:off x="8020080" y="4114800"/>
            <a:ext cx="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8020080" y="5029200"/>
            <a:ext cx="180972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743200" y="59436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G/K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3886200" y="54864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G/K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7543800" y="4572000"/>
            <a:ext cx="228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654120" y="267840"/>
            <a:ext cx="108835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Division mit Rest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TextBox 2"/>
          <p:cNvSpPr/>
          <p:nvPr/>
        </p:nvSpPr>
        <p:spPr>
          <a:xfrm>
            <a:off x="835200" y="1659240"/>
            <a:ext cx="10860480" cy="14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Warum muss aber  G &gt;= K.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Sollte G &lt; K ist G / K = 0 da wir mit Rest dividieren. (G / K ist niemals eine Kommazahl)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Würden wir das nicht tun müsste der Motor z.b. 0.5 Schritte machen, was er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nicht kann.</a:t>
            </a: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54120" y="249840"/>
            <a:ext cx="10883520" cy="130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Wie bewegen wir den Stift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TextBox 2"/>
          <p:cNvSpPr/>
          <p:nvPr/>
        </p:nvSpPr>
        <p:spPr>
          <a:xfrm>
            <a:off x="817560" y="1659240"/>
            <a:ext cx="1091988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Wir bewegen den Servo der den Stift bewegt einfach auf vorher festgelegte Gradzahlen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OBEN bzw. UNTEN, je nachdem ob er nach oben oder nach unten soll.</a:t>
            </a: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Rectangle 7"/>
          <p:cNvSpPr/>
          <p:nvPr/>
        </p:nvSpPr>
        <p:spPr>
          <a:xfrm>
            <a:off x="0" y="-900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Freeform: Shape 9"/>
          <p:cNvSpPr/>
          <p:nvPr/>
        </p:nvSpPr>
        <p:spPr>
          <a:xfrm flipH="1" flipV="1">
            <a:off x="-2160" y="-144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0">
                <a:srgbClr val="feefd9"/>
              </a:gs>
              <a:gs pos="100000">
                <a:srgbClr val="58eae3"/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3462480" y="311040"/>
            <a:ext cx="5314680" cy="12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                  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Freeform: Shape 11"/>
          <p:cNvSpPr/>
          <p:nvPr/>
        </p:nvSpPr>
        <p:spPr>
          <a:xfrm>
            <a:off x="12191760" y="6660000"/>
            <a:ext cx="360" cy="19692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1000">
                <a:srgbClr val="feefd9"/>
              </a:gs>
              <a:gs pos="100000">
                <a:srgbClr val="58eae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720000" y="2340000"/>
            <a:ext cx="10799640" cy="34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Holzplatte verbogen → durch Dickere ersetzt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tangl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Freeform: Shape 1"/>
          <p:cNvSpPr/>
          <p:nvPr/>
        </p:nvSpPr>
        <p:spPr>
          <a:xfrm flipH="1" flipV="1">
            <a:off x="-2160" y="-144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0">
                <a:srgbClr val="feefd9"/>
              </a:gs>
              <a:gs pos="100000">
                <a:srgbClr val="58eae3"/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Freeform: Shape 2"/>
          <p:cNvSpPr/>
          <p:nvPr/>
        </p:nvSpPr>
        <p:spPr>
          <a:xfrm>
            <a:off x="12191760" y="6660000"/>
            <a:ext cx="360" cy="19692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1000">
                <a:srgbClr val="feefd9"/>
              </a:gs>
              <a:gs pos="100000">
                <a:srgbClr val="58eae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PlaceHolder 1"/>
          <p:cNvSpPr>
            <a:spLocks noGrp="1"/>
          </p:cNvSpPr>
          <p:nvPr>
            <p:ph/>
          </p:nvPr>
        </p:nvSpPr>
        <p:spPr>
          <a:xfrm>
            <a:off x="720000" y="2340000"/>
            <a:ext cx="10799640" cy="34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Holzplatte verbogen → durch Dickere ersetzt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Zahnstange instabil → stabileres Material verwendet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1"/>
          <p:cNvSpPr/>
          <p:nvPr/>
        </p:nvSpPr>
        <p:spPr>
          <a:xfrm>
            <a:off x="3462480" y="311040"/>
            <a:ext cx="5314680" cy="12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                  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Rectangl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Freeform: Shape 3"/>
          <p:cNvSpPr/>
          <p:nvPr/>
        </p:nvSpPr>
        <p:spPr>
          <a:xfrm flipH="1" flipV="1">
            <a:off x="-2160" y="-144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0">
                <a:srgbClr val="feefd9"/>
              </a:gs>
              <a:gs pos="100000">
                <a:srgbClr val="58eae3"/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Freeform: Shape 4"/>
          <p:cNvSpPr/>
          <p:nvPr/>
        </p:nvSpPr>
        <p:spPr>
          <a:xfrm>
            <a:off x="12191760" y="6660000"/>
            <a:ext cx="360" cy="19692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1000">
                <a:srgbClr val="feefd9"/>
              </a:gs>
              <a:gs pos="100000">
                <a:srgbClr val="58eae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PlaceHolder 1"/>
          <p:cNvSpPr>
            <a:spLocks noGrp="1"/>
          </p:cNvSpPr>
          <p:nvPr>
            <p:ph/>
          </p:nvPr>
        </p:nvSpPr>
        <p:spPr>
          <a:xfrm>
            <a:off x="720000" y="2340000"/>
            <a:ext cx="10799640" cy="34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Holzplatte verbogen → durch Dickere ersetzt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Zahnstange instabil → stabileres Material verwendet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Holzstangen verzogen sich → stark betroffene Teile neu ausgesägt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1"/>
          <p:cNvSpPr/>
          <p:nvPr/>
        </p:nvSpPr>
        <p:spPr>
          <a:xfrm>
            <a:off x="3462480" y="311040"/>
            <a:ext cx="5314680" cy="12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                  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6680" y="1132200"/>
            <a:ext cx="7607160" cy="12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4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</a:t>
            </a:r>
            <a:r>
              <a:rPr b="1" lang="de-DE" sz="4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</a:t>
            </a:r>
            <a:r>
              <a:rPr b="1" lang="de-DE" sz="4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4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1" lang="de-DE" sz="4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</a:t>
            </a:r>
            <a:r>
              <a:rPr b="1" lang="de-DE" sz="4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</a:t>
            </a:r>
            <a:endParaRPr b="0" lang="de-D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Freeform: Shape 9"/>
          <p:cNvSpPr/>
          <p:nvPr/>
        </p:nvSpPr>
        <p:spPr>
          <a:xfrm flipH="1" rot="21540000">
            <a:off x="12238560" y="6838920"/>
            <a:ext cx="22680" cy="16920"/>
          </a:xfrm>
          <a:custGeom>
            <a:avLst/>
            <a:gdLst/>
            <a:ahLst/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 rotWithShape="0">
            <a:gsLst>
              <a:gs pos="32000">
                <a:srgbClr val="feefd9"/>
              </a:gs>
              <a:gs pos="100000">
                <a:srgbClr val="58eae3"/>
              </a:gs>
            </a:gsLst>
            <a:lin ang="179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066680" y="2736720"/>
            <a:ext cx="5028120" cy="297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Zeichenroboter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Design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Elektronik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Software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Fazit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3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Freeform: Shape 5"/>
          <p:cNvSpPr/>
          <p:nvPr/>
        </p:nvSpPr>
        <p:spPr>
          <a:xfrm flipH="1" flipV="1">
            <a:off x="-2160" y="-144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0">
                <a:srgbClr val="feefd9"/>
              </a:gs>
              <a:gs pos="100000">
                <a:srgbClr val="58eae3"/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Freeform: Shape 6"/>
          <p:cNvSpPr/>
          <p:nvPr/>
        </p:nvSpPr>
        <p:spPr>
          <a:xfrm>
            <a:off x="12191760" y="6660000"/>
            <a:ext cx="360" cy="19692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1000">
                <a:srgbClr val="feefd9"/>
              </a:gs>
              <a:gs pos="100000">
                <a:srgbClr val="58eae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PlaceHolder 1"/>
          <p:cNvSpPr>
            <a:spLocks noGrp="1"/>
          </p:cNvSpPr>
          <p:nvPr>
            <p:ph/>
          </p:nvPr>
        </p:nvSpPr>
        <p:spPr>
          <a:xfrm>
            <a:off x="720000" y="2340000"/>
            <a:ext cx="10799640" cy="34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Holzplatte verbogen → durch Dickere ersetzt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Zahnstange instabil → stabileres Material verwendet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Holzstangen verzogen sich → stark betroffene Teile neu ausgesägt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Stift schreibt ungenau → ungelöst, denn Servo hat zu geringe Kraft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1"/>
          <p:cNvSpPr/>
          <p:nvPr/>
        </p:nvSpPr>
        <p:spPr>
          <a:xfrm>
            <a:off x="3462480" y="311040"/>
            <a:ext cx="5314680" cy="12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                  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Rectangle 7"/>
          <p:cNvSpPr/>
          <p:nvPr/>
        </p:nvSpPr>
        <p:spPr>
          <a:xfrm>
            <a:off x="36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047920" y="298440"/>
            <a:ext cx="2201400" cy="12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Fazit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Freeform: Shape 9"/>
          <p:cNvSpPr/>
          <p:nvPr/>
        </p:nvSpPr>
        <p:spPr>
          <a:xfrm flipH="1" flipV="1">
            <a:off x="-2160" y="-144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33000">
                <a:srgbClr val="feefd9"/>
              </a:gs>
              <a:gs pos="100000">
                <a:srgbClr val="58eae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6148800" y="2340000"/>
            <a:ext cx="5010840" cy="310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Verbesserungen 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1. Mehr Zeit nehmen um Kurvenzeichnung einzubauen 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2. Einschichtiges Holz nehmen, hat uns Zeit gekostet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Freeform: Shape 11"/>
          <p:cNvSpPr/>
          <p:nvPr/>
        </p:nvSpPr>
        <p:spPr>
          <a:xfrm flipH="1">
            <a:off x="12189600" y="6660000"/>
            <a:ext cx="360" cy="19692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23000">
                <a:srgbClr val="feefd9"/>
              </a:gs>
              <a:gs pos="100000">
                <a:srgbClr val="58eae3"/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Textfeld 3"/>
          <p:cNvSpPr/>
          <p:nvPr/>
        </p:nvSpPr>
        <p:spPr>
          <a:xfrm>
            <a:off x="1260000" y="2340000"/>
            <a:ext cx="35996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Gut gelungen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Umsetzung des Anfangs geplanten Aufbaus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Beschaffung der einzelnen Teile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Planung&amp;Organisation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52760" y="262080"/>
            <a:ext cx="8885880" cy="95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Quellen 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069920" y="2139840"/>
            <a:ext cx="888264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 u="sng">
                <a:solidFill>
                  <a:srgbClr val="13968f"/>
                </a:solidFill>
                <a:uFillTx/>
                <a:latin typeface="Arial"/>
                <a:ea typeface="DejaVu Sans"/>
                <a:hlinkClick r:id="rId1"/>
              </a:rPr>
              <a:t>https://res.cloudinary.com/rsc/image/upload/bo_1.5px_solid_white,b_auto,c_pad,dpr_2,f_auto,h_399,q_auto,w_710/c_pad,h_399,w_710/F5350467-01?pgw=1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 u="sng">
                <a:solidFill>
                  <a:srgbClr val="13968f"/>
                </a:solidFill>
                <a:uFillTx/>
                <a:latin typeface="Arial"/>
                <a:ea typeface="DejaVu Sans"/>
                <a:hlinkClick r:id="rId2"/>
              </a:rPr>
              <a:t>https://res.cloudinary.com/rsc/image/upload/bo_1.5px_solid_white,b_auto,c_pad,dpr_2,f_auto,h_399,q_auto,w_710/c_pad,h_399,w_710/F5350467-01?pgw=1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 u="sng">
                <a:solidFill>
                  <a:srgbClr val="13968f"/>
                </a:solidFill>
                <a:uFillTx/>
                <a:latin typeface="Arial"/>
                <a:ea typeface="DejaVu Sans"/>
                <a:hlinkClick r:id="rId3"/>
              </a:rPr>
              <a:t>https://content.instructables.com/FBR/49VP/K9K8H68U/FBR49VPK9K8H68U.jpg?auto=webp&amp;height=450&amp;md=c1b4d14eb5f3fa3febd84cff1035e02f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3157560" y="936720"/>
            <a:ext cx="6785280" cy="27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4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Danke für´s Zuhören</a:t>
            </a:r>
            <a:endParaRPr b="0" lang="de-DE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7"/>
          <p:cNvSpPr/>
          <p:nvPr/>
        </p:nvSpPr>
        <p:spPr>
          <a:xfrm flipV="1" rot="33600">
            <a:off x="12192120" y="6824160"/>
            <a:ext cx="15480" cy="14760"/>
          </a:xfrm>
          <a:custGeom>
            <a:avLst/>
            <a:gdLst/>
            <a:ah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9000">
                <a:srgbClr val="feefd9"/>
              </a:gs>
              <a:gs pos="100000">
                <a:srgbClr val="58eae3"/>
              </a:gs>
            </a:gsLst>
            <a:lin ang="20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488320" y="499320"/>
            <a:ext cx="7214760" cy="86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h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b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reeform: Shape 11"/>
          <p:cNvSpPr/>
          <p:nvPr/>
        </p:nvSpPr>
        <p:spPr>
          <a:xfrm flipH="1" flipV="1" rot="60000">
            <a:off x="12238200" y="6856200"/>
            <a:ext cx="16560" cy="360"/>
          </a:xfrm>
          <a:custGeom>
            <a:avLst/>
            <a:gdLst/>
            <a:ahLst/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 rotWithShape="0">
            <a:gsLst>
              <a:gs pos="32000">
                <a:srgbClr val="feefd9"/>
              </a:gs>
              <a:gs pos="100000">
                <a:srgbClr val="58eae3"/>
              </a:gs>
            </a:gsLst>
            <a:lin ang="179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66680" y="2564640"/>
            <a:ext cx="6814440" cy="29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zeichnet mithilfe eines Programms selbstständig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Calibri,Sans-Serif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eue Haas Grotesk Text Pro"/>
              </a:rPr>
              <a:t>Einsetzung in der Industrie und Architektur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elektrisch angetriebene Maschine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rafik 132" descr=""/>
          <p:cNvPicPr/>
          <p:nvPr/>
        </p:nvPicPr>
        <p:blipFill>
          <a:blip r:embed="rId1"/>
          <a:stretch/>
        </p:blipFill>
        <p:spPr>
          <a:xfrm>
            <a:off x="7740000" y="3420000"/>
            <a:ext cx="323964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XY plotter V2.0 | 3D CAD Model Library | GrabCAD"/>
          <p:cNvPicPr/>
          <p:nvPr/>
        </p:nvPicPr>
        <p:blipFill>
          <a:blip r:embed="rId1"/>
          <a:stretch/>
        </p:blipFill>
        <p:spPr>
          <a:xfrm>
            <a:off x="204120" y="1744560"/>
            <a:ext cx="6016680" cy="425448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52760" y="665640"/>
            <a:ext cx="8885880" cy="66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2" descr="Wall Plotter Arduino U.K., SAVE 31% - pacificlanding.ca"/>
          <p:cNvPicPr/>
          <p:nvPr/>
        </p:nvPicPr>
        <p:blipFill>
          <a:blip r:embed="rId2"/>
          <a:stretch/>
        </p:blipFill>
        <p:spPr>
          <a:xfrm>
            <a:off x="7067520" y="2027160"/>
            <a:ext cx="4919400" cy="36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XY plotter V2.0 | 3D CAD Model Library | GrabCAD"/>
          <p:cNvPicPr/>
          <p:nvPr/>
        </p:nvPicPr>
        <p:blipFill>
          <a:blip r:embed="rId1"/>
          <a:stretch/>
        </p:blipFill>
        <p:spPr>
          <a:xfrm>
            <a:off x="1694520" y="832680"/>
            <a:ext cx="8310240" cy="587664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52760" y="383040"/>
            <a:ext cx="8885880" cy="95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XY plotter V2.0 | 3D CAD Model Library | GrabCAD"/>
          <p:cNvPicPr/>
          <p:nvPr/>
        </p:nvPicPr>
        <p:blipFill>
          <a:blip r:embed="rId1"/>
          <a:stretch/>
        </p:blipFill>
        <p:spPr>
          <a:xfrm>
            <a:off x="2595240" y="2491560"/>
            <a:ext cx="7000560" cy="495036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52760" y="416160"/>
            <a:ext cx="8885880" cy="95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69920" y="2139840"/>
            <a:ext cx="888264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zwei schienen je Achse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Plattform mit seitlichen Holzstäbe schränkt die Bewegung ein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Schrittmotor mit einen Zahnrad bewegt y Achse bzw. den Stift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XY plotter V2.0 | 3D CAD Model Library | GrabCAD"/>
          <p:cNvPicPr/>
          <p:nvPr/>
        </p:nvPicPr>
        <p:blipFill>
          <a:blip r:embed="rId1"/>
          <a:stretch/>
        </p:blipFill>
        <p:spPr>
          <a:xfrm>
            <a:off x="2595240" y="2491560"/>
            <a:ext cx="7000560" cy="495036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52760" y="433440"/>
            <a:ext cx="8885880" cy="95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69920" y="2139840"/>
            <a:ext cx="888264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Durch die Drehbewegung eines Servos wird der Stift gedreht und hat somit keinen Kontakt mit der Oberfläche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RS PRO Hybrid, Dauermagnet 1.8° Schrittmotor 2,8 V / 1,33 A 0.22Nm 4-adrig,  42.3 x 42.3mm Wellen-Ø 5mm | RS"/>
          <p:cNvPicPr/>
          <p:nvPr/>
        </p:nvPicPr>
        <p:blipFill>
          <a:blip r:embed="rId1"/>
          <a:stretch/>
        </p:blipFill>
        <p:spPr>
          <a:xfrm>
            <a:off x="5511600" y="2602440"/>
            <a:ext cx="6670800" cy="374832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52760" y="374400"/>
            <a:ext cx="8885880" cy="95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l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k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t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o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k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69920" y="2139840"/>
            <a:ext cx="888264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Vorteile Schrittmotor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Sehr präzise Bewegung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Arbeitet mit kleinen schritten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Viel kraft       genau auch bei einen widerstand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Gleichmäßige Drehung 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feil: nach rechts 3"/>
          <p:cNvSpPr/>
          <p:nvPr/>
        </p:nvSpPr>
        <p:spPr>
          <a:xfrm>
            <a:off x="2394360" y="3597120"/>
            <a:ext cx="309240" cy="27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6aea7"/>
          </a:solidFill>
          <a:ln>
            <a:solidFill>
              <a:srgbClr val="108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652760" y="365400"/>
            <a:ext cx="8885880" cy="95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l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k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t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r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o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n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i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k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Inhaltsplatzhalter 4" descr="Ein Bild, das Diagramm enthält.&#10;&#10;Automatisch generierte Beschreibung"/>
          <p:cNvPicPr/>
          <p:nvPr/>
        </p:nvPicPr>
        <p:blipFill>
          <a:blip r:embed="rId1"/>
          <a:stretch/>
        </p:blipFill>
        <p:spPr>
          <a:xfrm rot="16200000">
            <a:off x="5575680" y="459360"/>
            <a:ext cx="4343760" cy="7723080"/>
          </a:xfrm>
          <a:prstGeom prst="rect">
            <a:avLst/>
          </a:prstGeom>
          <a:ln w="0">
            <a:noFill/>
          </a:ln>
        </p:spPr>
      </p:pic>
      <p:sp>
        <p:nvSpPr>
          <p:cNvPr id="113" name="Textfeld 5"/>
          <p:cNvSpPr/>
          <p:nvPr/>
        </p:nvSpPr>
        <p:spPr>
          <a:xfrm>
            <a:off x="830160" y="2148480"/>
            <a:ext cx="79700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Vorteil einer platine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Versteckt ein teil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des Kabelsalats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Übersichtlicher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  <Words>830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2023-04-15T08:07:24Z</dcterms:created>
  <dc:creator>Ben</dc:creator>
  <dc:description/>
  <dc:language>de-DE</dc:language>
  <cp:lastModifiedBy/>
  <dcterms:modified xsi:type="dcterms:W3CDTF">2023-04-18T23:16:31Z</dcterms:modified>
  <cp:revision>130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23</vt:i4>
  </property>
</Properties>
</file>