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D463F-289A-473B-A26A-A4CBE9C15F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791C24-CB60-4C47-864C-6091091983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3834D4-E0EF-412E-B0DC-500AF2A5BE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971C7-C6D0-458C-A1B9-47EAEA4AE4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F81EAE-F0DE-4557-97F2-048B3197A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D5B3E9-31D3-43AE-A184-DD7966B586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7ED61B-83A5-424A-80CC-AC94D8D3C8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E3467D-CEC3-486C-BC85-0D308BA264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82B2AA-BA17-4210-BADC-7E1C3CCFC7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E2C3B9-D6E3-407F-A77E-867DAAEA65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14356E-997F-4434-8591-4912F53C6B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DB0AD-0EBF-428D-91AD-9ADD867D3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798A3C-0A3C-4BF6-B546-311E6F268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609CAF-778B-4BB0-A49C-CC12DAE238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664640-C83A-4D26-8EF8-BEF761531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24A222-4DD0-4F8E-8A3C-66912CEB1E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4E929-9823-41CB-AA36-F5D10110B0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702453-55D1-492B-B3B6-C244D4CC82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21277B-BEA8-41E0-A374-C31B4A08E9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F47F3F-FA77-4BC2-A7D0-4BDF17C1F3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071A23-8143-49CC-862D-C21B236432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4D6007-B510-4885-AC87-BF399F4A3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D420F0-0760-4B9F-8F6E-2A4955CF2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158B97-29DB-4117-B7C4-F0EBA9E73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3B1C9E-DC96-472A-AA80-603BD7D1F7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EA3F16-999D-4239-A51F-4B50FCCEB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B3667A-3F3F-46CE-9BD8-88008B5A38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AED82A-22E8-4548-97CB-F235936569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B14C5D-D666-4A64-935E-A2479AFF4E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5FC1EF-B016-447D-A31E-4D49518096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1E039-DF77-4909-997C-1A2760A64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D535D-DBF5-4917-AB09-75948B635B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680" cy="104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3ED84-C1C7-446A-B613-2462A244C3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453343-0D9D-4CD2-8BD3-B6FA54AB03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B2C40-56D0-4725-8FA5-FCABA97624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6A0CE-6E6E-45E7-A8FA-536350F435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Freeform 6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2"/>
          </p:nvPr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BEC453-4192-4294-867F-45EA7BFC8BA2}" type="slidenum">
              <a:rPr b="0" lang="de-DE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3" name="Freeform 27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5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E9FC2E-09FC-44D2-B657-C607688CF391}" type="slidenum">
              <a:rPr b="0" lang="de-DE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9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9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2" name="Freeform 27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5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1"/>
          <p:cNvSpPr>
            <a:spLocks noGrp="1"/>
          </p:cNvSpPr>
          <p:nvPr>
            <p:ph type="ftr" idx="7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8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957B2-E798-498F-BD07-78385FF32D4D}" type="slidenum">
              <a:rPr b="0" lang="de-DE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Zentralafrikanische_Republik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9143280" cy="350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5400" spc="-1" strike="noStrike" u="sng">
                <a:solidFill>
                  <a:srgbClr val="262626"/>
                </a:solidFill>
                <a:uFillTx/>
                <a:latin typeface="Century Gothic"/>
              </a:rPr>
              <a:t>Problem der Woche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595959"/>
                </a:solidFill>
                <a:latin typeface="Franklin Gothic Medium"/>
              </a:rPr>
              <a:t>Thema: Bürgerkrieg in der ZAR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Kriterien: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"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Effizienz: Ein Friedensvertrag ist deutlich effizienter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"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Umsetzbarkeit: Eine gewaltsamer Konflikt ist (hier!) leichter realisierbar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Eigene Meinung: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"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Die Rohstoffe sollten fair zwischen den beiden 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"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Parteien aufgeteilt werden.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"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Deswegen muss ein neuer Friedensvertrag ausgehandelt werden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Quellen: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251496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400" spc="-1" strike="noStrike" u="sng">
                <a:solidFill>
                  <a:srgbClr val="fc7752"/>
                </a:solidFill>
                <a:uFillTx/>
                <a:latin typeface="Century Gothic"/>
              </a:rPr>
              <a:t>https://www.bpb.de/themen/kriege-konflikte/dossier-kriege-konflikte/185581/zentralafrikanische-republik/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400" spc="-1" strike="noStrike" u="sng">
                <a:solidFill>
                  <a:srgbClr val="fb4a18"/>
                </a:solidFill>
                <a:uFillTx/>
                <a:latin typeface="Century Gothic"/>
                <a:hlinkClick r:id="rId1"/>
              </a:rPr>
              <a:t>https://de.wikipedia.org/wiki/Zentralafrikanische_Republik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1400" spc="-1" strike="noStrike" u="sng">
                <a:solidFill>
                  <a:srgbClr val="fc7752"/>
                </a:solidFill>
                <a:uFillTx/>
                <a:latin typeface="Century Gothic"/>
              </a:rPr>
              <a:t>https://de.wikipedia.org/wiki/B%C3%BCrgerkrieg_in_der_Zentralafrikanischen_Republik_(seit_2012)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Vielen Dank für eure Aufmerksamkeit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595959"/>
                </a:solidFill>
                <a:latin typeface="Century Gothic"/>
              </a:rPr>
              <a:t>Habt ihr noch Fragen?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Hintergrundwissen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Die ZAR ist eines der ärmsten Länder der Welt.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Rohstoffreich, allerdings profitieren davon nur wenige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Die ZAR ist extrem unterentwickelt.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Drittletzter Platz beim HDI-Ranking 2021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Hintergrundwissen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In der ZAR leben Christen (~90%) und Moslems (~10%)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Moslems in der Minderheit, werden von der Regierung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benachteiligt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Hintergrundwissen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  <a:ea typeface="Noto Sans CJK SC"/>
              </a:rPr>
              <a:t>Seit 2012 herrscht in der ZAR Bürgerkrieg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  <a:ea typeface="Noto Sans CJK SC"/>
              </a:rPr>
              <a:t>Dabei kämpfen muslimische und christliche Rebellengruppen gegeneinander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Hintergrundwissen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  <a:ea typeface="Noto Sans CJK SC"/>
              </a:rPr>
              <a:t>2012 hatten muslimische Aufständische die Regierung unter Druck gesetzt, die nördlichen Regionen stärker an den nationalen Ressourcen zu beteiligen.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  <a:ea typeface="Noto Sans CJK SC"/>
              </a:rPr>
              <a:t>Diese stimmte zwar erst zu, hielt sich aber danach nicht daran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Konfliktverlauf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Deswegen stürzten die muslimischen Seleka den Präsidenten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Daraufhin bildeten sich Milizen in der christlichen Bevölkerung, die sogenannten Anti-Balaka.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Im Jahr 2019 wurde ein Friedensvertrag ausgehandelt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de-DE" sz="4000" spc="-1" strike="noStrike">
                <a:solidFill>
                  <a:srgbClr val="262626"/>
                </a:solidFill>
                <a:latin typeface="Century Gothic"/>
              </a:rPr>
              <a:t>Konfliktverlauf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251496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Allerdings zogen mehrere muslimische Milizen ihre Zustimmung  zurück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</a:rPr>
              <a:t>Daraufhin brach der Konflikt erneut aus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Problemmodell: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Rechteck 3"/>
          <p:cNvSpPr/>
          <p:nvPr/>
        </p:nvSpPr>
        <p:spPr>
          <a:xfrm>
            <a:off x="2716200" y="1638360"/>
            <a:ext cx="2652840" cy="1149120"/>
          </a:xfrm>
          <a:prstGeom prst="rect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Ungleiche Verteilung der Rohstoffe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Rechteck 4"/>
          <p:cNvSpPr/>
          <p:nvPr/>
        </p:nvSpPr>
        <p:spPr>
          <a:xfrm>
            <a:off x="5783760" y="1638360"/>
            <a:ext cx="2652840" cy="1149120"/>
          </a:xfrm>
          <a:prstGeom prst="rect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Regierung verletzt Abkommen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Rechteck 5"/>
          <p:cNvSpPr/>
          <p:nvPr/>
        </p:nvSpPr>
        <p:spPr>
          <a:xfrm>
            <a:off x="8850960" y="1638360"/>
            <a:ext cx="2434680" cy="1149120"/>
          </a:xfrm>
          <a:prstGeom prst="rect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" name="Rechteck 6"/>
          <p:cNvSpPr/>
          <p:nvPr/>
        </p:nvSpPr>
        <p:spPr>
          <a:xfrm>
            <a:off x="2631600" y="3155400"/>
            <a:ext cx="8569440" cy="1612800"/>
          </a:xfrm>
          <a:prstGeom prst="rect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" name="Textfeld 8"/>
          <p:cNvSpPr/>
          <p:nvPr/>
        </p:nvSpPr>
        <p:spPr>
          <a:xfrm>
            <a:off x="3461040" y="1586880"/>
            <a:ext cx="151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Ursache: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Textfeld 9"/>
          <p:cNvSpPr/>
          <p:nvPr/>
        </p:nvSpPr>
        <p:spPr>
          <a:xfrm>
            <a:off x="6460560" y="1586880"/>
            <a:ext cx="129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Inhalt: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Textfeld 10"/>
          <p:cNvSpPr/>
          <p:nvPr/>
        </p:nvSpPr>
        <p:spPr>
          <a:xfrm>
            <a:off x="9475560" y="1586880"/>
            <a:ext cx="110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Folgen: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feld 11"/>
          <p:cNvSpPr/>
          <p:nvPr/>
        </p:nvSpPr>
        <p:spPr>
          <a:xfrm>
            <a:off x="5889960" y="3155400"/>
            <a:ext cx="186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mögl. Lösung: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Rechteck 12"/>
          <p:cNvSpPr/>
          <p:nvPr/>
        </p:nvSpPr>
        <p:spPr>
          <a:xfrm>
            <a:off x="2716200" y="5271120"/>
            <a:ext cx="2652840" cy="1272240"/>
          </a:xfrm>
          <a:prstGeom prst="rect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1" name="Textfeld 13"/>
          <p:cNvSpPr/>
          <p:nvPr/>
        </p:nvSpPr>
        <p:spPr>
          <a:xfrm>
            <a:off x="3065760" y="5230080"/>
            <a:ext cx="181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Problemfrage: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Textfeld 14"/>
          <p:cNvSpPr/>
          <p:nvPr/>
        </p:nvSpPr>
        <p:spPr>
          <a:xfrm>
            <a:off x="2754000" y="5481360"/>
            <a:ext cx="26528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Wie sollten die Rohstoffe fair aufgeteilt werden?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3" name="Textfeld 15"/>
          <p:cNvSpPr/>
          <p:nvPr/>
        </p:nvSpPr>
        <p:spPr>
          <a:xfrm>
            <a:off x="2854440" y="1904760"/>
            <a:ext cx="2590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Abriss von Lützerath, Klimawandel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Textfeld 16"/>
          <p:cNvSpPr/>
          <p:nvPr/>
        </p:nvSpPr>
        <p:spPr>
          <a:xfrm>
            <a:off x="5783760" y="1908360"/>
            <a:ext cx="265284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feld 19"/>
          <p:cNvSpPr/>
          <p:nvPr/>
        </p:nvSpPr>
        <p:spPr>
          <a:xfrm>
            <a:off x="2854440" y="3500640"/>
            <a:ext cx="7556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Neuen Friedensvertrag aushandeln, mit dem alle Seiten einverstanden sind (Rohstoffe fair teilen)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Eine Seite gewaltsam zur Aufgabe zwingen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Pfeil: nach rechts 20"/>
          <p:cNvSpPr/>
          <p:nvPr/>
        </p:nvSpPr>
        <p:spPr>
          <a:xfrm>
            <a:off x="5376600" y="2229480"/>
            <a:ext cx="337680" cy="6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Pfeil: nach rechts 21"/>
          <p:cNvSpPr/>
          <p:nvPr/>
        </p:nvSpPr>
        <p:spPr>
          <a:xfrm>
            <a:off x="8437320" y="2213280"/>
            <a:ext cx="337680" cy="5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Pfeil: nach unten 22"/>
          <p:cNvSpPr/>
          <p:nvPr/>
        </p:nvSpPr>
        <p:spPr>
          <a:xfrm>
            <a:off x="7073280" y="2850840"/>
            <a:ext cx="60480" cy="205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Gerade Verbindung mit Pfeil 24"/>
          <p:cNvSpPr/>
          <p:nvPr/>
        </p:nvSpPr>
        <p:spPr>
          <a:xfrm flipH="1">
            <a:off x="5444640" y="4769280"/>
            <a:ext cx="1286640" cy="72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0" name=""/>
          <p:cNvSpPr/>
          <p:nvPr/>
        </p:nvSpPr>
        <p:spPr>
          <a:xfrm>
            <a:off x="9144000" y="1954800"/>
            <a:ext cx="1599840" cy="5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</a:rPr>
              <a:t>Putsch, Bürgerkrieg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262626"/>
                </a:solidFill>
                <a:latin typeface="Century Gothic"/>
              </a:rPr>
              <a:t>Konfliktmodell: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Ellipse 3"/>
          <p:cNvSpPr/>
          <p:nvPr/>
        </p:nvSpPr>
        <p:spPr>
          <a:xfrm>
            <a:off x="5473440" y="1712520"/>
            <a:ext cx="2527200" cy="1487520"/>
          </a:xfrm>
          <a:prstGeom prst="ellipse">
            <a:avLst/>
          </a:prstGeom>
          <a:solidFill>
            <a:srgbClr val="ffffff"/>
          </a:solidFill>
          <a:ln cap="rnd">
            <a:solidFill>
              <a:srgbClr val="6aac9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" name="Gerade Verbindung mit Pfeil 5"/>
          <p:cNvSpPr/>
          <p:nvPr/>
        </p:nvSpPr>
        <p:spPr>
          <a:xfrm>
            <a:off x="2295000" y="2348640"/>
            <a:ext cx="318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Gerade Verbindung mit Pfeil 7"/>
          <p:cNvSpPr/>
          <p:nvPr/>
        </p:nvSpPr>
        <p:spPr>
          <a:xfrm flipH="1">
            <a:off x="8004600" y="2348640"/>
            <a:ext cx="349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Gerade Verbindung mit Pfeil 11"/>
          <p:cNvSpPr/>
          <p:nvPr/>
        </p:nvSpPr>
        <p:spPr>
          <a:xfrm>
            <a:off x="6741360" y="3254040"/>
            <a:ext cx="360" cy="215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Textfeld 12"/>
          <p:cNvSpPr/>
          <p:nvPr/>
        </p:nvSpPr>
        <p:spPr>
          <a:xfrm>
            <a:off x="6020280" y="2743200"/>
            <a:ext cx="152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Knappes Gut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" name="Textfeld 13"/>
          <p:cNvSpPr/>
          <p:nvPr/>
        </p:nvSpPr>
        <p:spPr>
          <a:xfrm>
            <a:off x="10470600" y="2420640"/>
            <a:ext cx="103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Akteur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Textfeld 14"/>
          <p:cNvSpPr/>
          <p:nvPr/>
        </p:nvSpPr>
        <p:spPr>
          <a:xfrm>
            <a:off x="2295000" y="2420640"/>
            <a:ext cx="1272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Akteur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Textfeld 15"/>
          <p:cNvSpPr/>
          <p:nvPr/>
        </p:nvSpPr>
        <p:spPr>
          <a:xfrm>
            <a:off x="3720240" y="2420640"/>
            <a:ext cx="14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Interessen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Textfeld 16"/>
          <p:cNvSpPr/>
          <p:nvPr/>
        </p:nvSpPr>
        <p:spPr>
          <a:xfrm>
            <a:off x="8346240" y="2420640"/>
            <a:ext cx="155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Interessen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Textfeld 17"/>
          <p:cNvSpPr/>
          <p:nvPr/>
        </p:nvSpPr>
        <p:spPr>
          <a:xfrm>
            <a:off x="6956640" y="4984560"/>
            <a:ext cx="194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Konfliktaustrag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Textfeld 18"/>
          <p:cNvSpPr/>
          <p:nvPr/>
        </p:nvSpPr>
        <p:spPr>
          <a:xfrm>
            <a:off x="2217240" y="1893240"/>
            <a:ext cx="1589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de-DE" sz="2400" spc="-1" strike="noStrike">
                <a:solidFill>
                  <a:srgbClr val="404040"/>
                </a:solidFill>
                <a:latin typeface="Franklin Gothic Medium"/>
                <a:ea typeface="DejaVu Sans"/>
              </a:rPr>
              <a:t>Seleka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Textfeld 19"/>
          <p:cNvSpPr/>
          <p:nvPr/>
        </p:nvSpPr>
        <p:spPr>
          <a:xfrm>
            <a:off x="3807000" y="1545120"/>
            <a:ext cx="166968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Erhaltung Lützerath wegen Klimawandel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4" name="Textfeld 22"/>
          <p:cNvSpPr/>
          <p:nvPr/>
        </p:nvSpPr>
        <p:spPr>
          <a:xfrm>
            <a:off x="6020280" y="1712520"/>
            <a:ext cx="184608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Rohstoffe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(ungleiche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Verteilung)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55" name="Textfeld 23"/>
          <p:cNvSpPr/>
          <p:nvPr/>
        </p:nvSpPr>
        <p:spPr>
          <a:xfrm>
            <a:off x="8271360" y="1812240"/>
            <a:ext cx="17024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Profit durch Braunkohle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Textfeld 25"/>
          <p:cNvSpPr/>
          <p:nvPr/>
        </p:nvSpPr>
        <p:spPr>
          <a:xfrm>
            <a:off x="7041960" y="4650840"/>
            <a:ext cx="3244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600" spc="-1" strike="noStrike">
                <a:solidFill>
                  <a:srgbClr val="000000"/>
                </a:solidFill>
                <a:latin typeface="Franklin Gothic Medium"/>
                <a:ea typeface="DejaVu Sans"/>
              </a:rPr>
              <a:t>Bürgerkrieg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2217240" y="200232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Seleka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10744200" y="1746360"/>
            <a:ext cx="1142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Anti-Balaka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886200" y="1967400"/>
            <a:ext cx="115272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Rohstoffe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8448120" y="1967400"/>
            <a:ext cx="115272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Rohstoffe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5</TotalTime>
  <Application>LibreOffice/7.3.7.2$Linux_X86_64 LibreOffice_project/30$Build-2</Application>
  <AppVersion>15.0000</AppVersion>
  <Words>328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2023-01-16T15:51:23Z</dcterms:created>
  <dc:creator>Marcel Held</dc:creator>
  <dc:description/>
  <dc:language>en-US</dc:language>
  <cp:lastModifiedBy/>
  <dcterms:modified xsi:type="dcterms:W3CDTF">2023-05-23T22:40:19Z</dcterms:modified>
  <cp:revision>9</cp:revision>
  <dc:subject/>
  <dc:title>Problem der Woche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