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3783FEA-7069-4CE4-A92A-408D85B15E6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29143D-6446-4FBE-9FE3-9BA896BD1CBF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21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B413F7-2EC7-442F-A9F2-2A469DAAE2DF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21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6DA32D-83C0-43D6-B96E-57C51E6AF735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2C9592-CD07-4913-A97C-5FDE59B2782E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240" cy="400788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: Shape 7"/>
          <p:cNvSpPr/>
          <p:nvPr/>
        </p:nvSpPr>
        <p:spPr>
          <a:xfrm>
            <a:off x="5796360" y="3378960"/>
            <a:ext cx="6393240" cy="3477600"/>
          </a:xfrm>
          <a:custGeom>
            <a:avLst/>
            <a:gdLst/>
            <a:ah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 rotWithShape="0">
            <a:gsLst>
              <a:gs pos="39000">
                <a:srgbClr val="feefd9"/>
              </a:gs>
              <a:gs pos="100000">
                <a:srgbClr val="58eae3"/>
              </a:gs>
            </a:gsLst>
            <a:lin ang="1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res.cloudinary.com/rsc/image/upload/bo_1.5px_solid_white,b_auto,c_pad,dpr_2,f_auto,h_399,q_auto,w_710/c_pad,h_399,w_710/F5350467-01?pgw=1" TargetMode="External"/><Relationship Id="rId2" Type="http://schemas.openxmlformats.org/officeDocument/2006/relationships/hyperlink" Target="https://res.cloudinary.com/rsc/image/upload/bo_1.5px_solid_white,b_auto,c_pad,dpr_2,f_auto,h_399,q_auto,w_710/c_pad,h_399,w_710/F5350467-01?pgw=1" TargetMode="External"/><Relationship Id="rId3" Type="http://schemas.openxmlformats.org/officeDocument/2006/relationships/hyperlink" Target="https://content.instructables.com/FBR/49VP/K9K8H68U/FBR49VPK9K8H68U.jpg?auto=webp&amp;height=450&amp;md=c1b4d14eb5f3fa3febd84cff1035e02f" TargetMode="External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4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66680" y="1083960"/>
            <a:ext cx="6942960" cy="208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1" lang="de-DE" sz="6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Zeichenroboter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066680" y="3233160"/>
            <a:ext cx="4558320" cy="176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Facharbeit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Von Alexander, Ben, Kurt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" name="Freeform: Shape 16"/>
          <p:cNvSpPr/>
          <p:nvPr/>
        </p:nvSpPr>
        <p:spPr>
          <a:xfrm flipH="1" flipV="1">
            <a:off x="12213000" y="6854760"/>
            <a:ext cx="24480" cy="360"/>
          </a:xfrm>
          <a:custGeom>
            <a:avLst/>
            <a:gdLst/>
            <a:ah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 rotWithShape="0">
            <a:gsLst>
              <a:gs pos="39000">
                <a:srgbClr val="feefd9"/>
              </a:gs>
              <a:gs pos="100000">
                <a:srgbClr val="58eae3"/>
              </a:gs>
            </a:gsLst>
            <a:lin ang="12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54120" y="353160"/>
            <a:ext cx="10883160" cy="130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Die Software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5" name="TextBox 2"/>
          <p:cNvSpPr/>
          <p:nvPr/>
        </p:nvSpPr>
        <p:spPr>
          <a:xfrm>
            <a:off x="736200" y="1659240"/>
            <a:ext cx="5933160" cy="40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Die Software muss zwei Dinge </a:t>
            </a:r>
            <a:r>
              <a:rPr b="0" lang="fy-NL" sz="2170" spc="-1" strike="noStrike">
                <a:solidFill>
                  <a:srgbClr val="000000"/>
                </a:solidFill>
                <a:latin typeface="Arial"/>
                <a:ea typeface="DejaVu Sans"/>
              </a:rPr>
              <a:t>machen: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1. Etwas das aussieht wie eine Strecke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von einem Punkt A zu einem Punkt B zeichnen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2. Den Stift hoch bzw. runterzufahren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Damit können wir dann z.b.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so etwas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nachzeichnen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</p:txBody>
      </p:sp>
      <p:sp>
        <p:nvSpPr>
          <p:cNvPr id="116" name="Straight Connector 3"/>
          <p:cNvSpPr/>
          <p:nvPr/>
        </p:nvSpPr>
        <p:spPr>
          <a:xfrm flipV="1">
            <a:off x="6084360" y="3205440"/>
            <a:ext cx="1106280" cy="165960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Straight Connector 4"/>
          <p:cNvSpPr/>
          <p:nvPr/>
        </p:nvSpPr>
        <p:spPr>
          <a:xfrm>
            <a:off x="7190640" y="3205440"/>
            <a:ext cx="829440" cy="165960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Straight Connector 5"/>
          <p:cNvSpPr/>
          <p:nvPr/>
        </p:nvSpPr>
        <p:spPr>
          <a:xfrm flipH="1">
            <a:off x="6084360" y="4865040"/>
            <a:ext cx="1935720" cy="3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Straight Connector 6"/>
          <p:cNvSpPr/>
          <p:nvPr/>
        </p:nvSpPr>
        <p:spPr>
          <a:xfrm flipV="1">
            <a:off x="6084360" y="3205440"/>
            <a:ext cx="3041640" cy="1659600"/>
          </a:xfrm>
          <a:prstGeom prst="line">
            <a:avLst/>
          </a:prstGeom>
          <a:ln cap="rnd" w="18000">
            <a:solidFill>
              <a:srgbClr val="5eb91e"/>
            </a:solidFill>
            <a:custDash>
              <a:ds d="101000" sp="299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Straight Connector 7"/>
          <p:cNvSpPr/>
          <p:nvPr/>
        </p:nvSpPr>
        <p:spPr>
          <a:xfrm>
            <a:off x="9126000" y="3205440"/>
            <a:ext cx="360" cy="13827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Straight Connector 8"/>
          <p:cNvSpPr/>
          <p:nvPr/>
        </p:nvSpPr>
        <p:spPr>
          <a:xfrm>
            <a:off x="9126000" y="4588200"/>
            <a:ext cx="1383120" cy="72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Straight Connector 9"/>
          <p:cNvSpPr/>
          <p:nvPr/>
        </p:nvSpPr>
        <p:spPr>
          <a:xfrm flipV="1">
            <a:off x="10509120" y="3205440"/>
            <a:ext cx="360" cy="13827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Straight Connector 10"/>
          <p:cNvSpPr/>
          <p:nvPr/>
        </p:nvSpPr>
        <p:spPr>
          <a:xfrm flipH="1">
            <a:off x="9126000" y="3205440"/>
            <a:ext cx="1383120" cy="72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Freeform: Shape 11"/>
          <p:cNvSpPr/>
          <p:nvPr/>
        </p:nvSpPr>
        <p:spPr>
          <a:xfrm>
            <a:off x="5609160" y="2872080"/>
            <a:ext cx="4976640" cy="221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8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Straight Connector 12"/>
          <p:cNvSpPr/>
          <p:nvPr/>
        </p:nvSpPr>
        <p:spPr>
          <a:xfrm flipV="1">
            <a:off x="5609160" y="4865040"/>
            <a:ext cx="475200" cy="219240"/>
          </a:xfrm>
          <a:prstGeom prst="line">
            <a:avLst/>
          </a:prstGeom>
          <a:ln cap="rnd" w="18000">
            <a:solidFill>
              <a:srgbClr val="5eb91e"/>
            </a:solidFill>
            <a:custDash>
              <a:ds d="101000" sp="299000"/>
            </a:custDash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42600" y="275760"/>
            <a:ext cx="10883160" cy="130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Der Algorithmus am Beispiel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7" name="TextBox 2"/>
          <p:cNvSpPr/>
          <p:nvPr/>
        </p:nvSpPr>
        <p:spPr>
          <a:xfrm>
            <a:off x="597960" y="1582560"/>
            <a:ext cx="9703440" cy="275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Wie können wir Strecken zeichnen ?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Angenommen der Weg von A nach B ist 4 Schritte in die x-Richtung und dann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2 Schritte in y-Richtung 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</p:txBody>
      </p:sp>
      <p:sp>
        <p:nvSpPr>
          <p:cNvPr id="128" name="Freeform: Shape 3"/>
          <p:cNvSpPr/>
          <p:nvPr/>
        </p:nvSpPr>
        <p:spPr>
          <a:xfrm>
            <a:off x="4148640" y="3870000"/>
            <a:ext cx="1381680" cy="55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39b2e5"/>
          </a:solidFill>
          <a:ln w="18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Freeform: Shape 4"/>
          <p:cNvSpPr/>
          <p:nvPr/>
        </p:nvSpPr>
        <p:spPr>
          <a:xfrm>
            <a:off x="830160" y="442476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Straight Connector 5"/>
          <p:cNvSpPr/>
          <p:nvPr/>
        </p:nvSpPr>
        <p:spPr>
          <a:xfrm>
            <a:off x="138312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Straight Connector 6"/>
          <p:cNvSpPr/>
          <p:nvPr/>
        </p:nvSpPr>
        <p:spPr>
          <a:xfrm>
            <a:off x="193608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Straight Connector 7"/>
          <p:cNvSpPr/>
          <p:nvPr/>
        </p:nvSpPr>
        <p:spPr>
          <a:xfrm>
            <a:off x="2489040" y="442476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Straight Connector 8"/>
          <p:cNvSpPr/>
          <p:nvPr/>
        </p:nvSpPr>
        <p:spPr>
          <a:xfrm flipV="1">
            <a:off x="3042360" y="387144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Straight Connector 9"/>
          <p:cNvSpPr/>
          <p:nvPr/>
        </p:nvSpPr>
        <p:spPr>
          <a:xfrm flipV="1">
            <a:off x="3042360" y="33166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Straight Arrow Connector 10"/>
          <p:cNvSpPr/>
          <p:nvPr/>
        </p:nvSpPr>
        <p:spPr>
          <a:xfrm flipV="1">
            <a:off x="830160" y="331740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TextBox 11"/>
          <p:cNvSpPr/>
          <p:nvPr/>
        </p:nvSpPr>
        <p:spPr>
          <a:xfrm>
            <a:off x="3093120" y="298512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37" name="TextBox 12"/>
          <p:cNvSpPr/>
          <p:nvPr/>
        </p:nvSpPr>
        <p:spPr>
          <a:xfrm>
            <a:off x="554760" y="437364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38" name="Freeform: Shape 13"/>
          <p:cNvSpPr/>
          <p:nvPr/>
        </p:nvSpPr>
        <p:spPr>
          <a:xfrm>
            <a:off x="830160" y="44251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Straight Connector 14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Straight Connector 15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Straight Connector 16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Straight Connector 17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Straight Connector 18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Straight Arrow Connector 19"/>
          <p:cNvSpPr/>
          <p:nvPr/>
        </p:nvSpPr>
        <p:spPr>
          <a:xfrm flipV="1">
            <a:off x="830160" y="33177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TextBox 20"/>
          <p:cNvSpPr/>
          <p:nvPr/>
        </p:nvSpPr>
        <p:spPr>
          <a:xfrm>
            <a:off x="3093120" y="298548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46" name="TextBox 21"/>
          <p:cNvSpPr/>
          <p:nvPr/>
        </p:nvSpPr>
        <p:spPr>
          <a:xfrm>
            <a:off x="554760" y="437436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47" name="Freeform: Shape 22"/>
          <p:cNvSpPr/>
          <p:nvPr/>
        </p:nvSpPr>
        <p:spPr>
          <a:xfrm>
            <a:off x="830160" y="442476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Straight Connector 23"/>
          <p:cNvSpPr/>
          <p:nvPr/>
        </p:nvSpPr>
        <p:spPr>
          <a:xfrm>
            <a:off x="138312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Straight Connector 24"/>
          <p:cNvSpPr/>
          <p:nvPr/>
        </p:nvSpPr>
        <p:spPr>
          <a:xfrm>
            <a:off x="193608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Straight Connector 25"/>
          <p:cNvSpPr/>
          <p:nvPr/>
        </p:nvSpPr>
        <p:spPr>
          <a:xfrm>
            <a:off x="2489040" y="442476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Straight Connector 26"/>
          <p:cNvSpPr/>
          <p:nvPr/>
        </p:nvSpPr>
        <p:spPr>
          <a:xfrm flipV="1">
            <a:off x="3042360" y="387144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Straight Connector 27"/>
          <p:cNvSpPr/>
          <p:nvPr/>
        </p:nvSpPr>
        <p:spPr>
          <a:xfrm flipV="1">
            <a:off x="3042360" y="33166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Straight Arrow Connector 28"/>
          <p:cNvSpPr/>
          <p:nvPr/>
        </p:nvSpPr>
        <p:spPr>
          <a:xfrm flipV="1">
            <a:off x="830160" y="331740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TextBox 29"/>
          <p:cNvSpPr/>
          <p:nvPr/>
        </p:nvSpPr>
        <p:spPr>
          <a:xfrm>
            <a:off x="3093120" y="298512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55" name="TextBox 30"/>
          <p:cNvSpPr/>
          <p:nvPr/>
        </p:nvSpPr>
        <p:spPr>
          <a:xfrm>
            <a:off x="554760" y="437364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56" name="Freeform: Shape 31"/>
          <p:cNvSpPr/>
          <p:nvPr/>
        </p:nvSpPr>
        <p:spPr>
          <a:xfrm>
            <a:off x="830160" y="44251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Straight Connector 32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Straight Connector 33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Straight Connector 34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Straight Connector 35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Straight Connector 36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Straight Arrow Connector 37"/>
          <p:cNvSpPr/>
          <p:nvPr/>
        </p:nvSpPr>
        <p:spPr>
          <a:xfrm flipV="1">
            <a:off x="830160" y="33177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TextBox 38"/>
          <p:cNvSpPr/>
          <p:nvPr/>
        </p:nvSpPr>
        <p:spPr>
          <a:xfrm>
            <a:off x="3093120" y="298548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64" name="TextBox 39"/>
          <p:cNvSpPr/>
          <p:nvPr/>
        </p:nvSpPr>
        <p:spPr>
          <a:xfrm>
            <a:off x="554760" y="437436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65" name="Freeform: Shape 40"/>
          <p:cNvSpPr/>
          <p:nvPr/>
        </p:nvSpPr>
        <p:spPr>
          <a:xfrm>
            <a:off x="830160" y="442476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Straight Connector 41"/>
          <p:cNvSpPr/>
          <p:nvPr/>
        </p:nvSpPr>
        <p:spPr>
          <a:xfrm>
            <a:off x="138312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Straight Connector 42"/>
          <p:cNvSpPr/>
          <p:nvPr/>
        </p:nvSpPr>
        <p:spPr>
          <a:xfrm>
            <a:off x="193608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Straight Connector 43"/>
          <p:cNvSpPr/>
          <p:nvPr/>
        </p:nvSpPr>
        <p:spPr>
          <a:xfrm>
            <a:off x="2489040" y="442476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Straight Connector 44"/>
          <p:cNvSpPr/>
          <p:nvPr/>
        </p:nvSpPr>
        <p:spPr>
          <a:xfrm flipV="1">
            <a:off x="3042360" y="387144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Straight Connector 45"/>
          <p:cNvSpPr/>
          <p:nvPr/>
        </p:nvSpPr>
        <p:spPr>
          <a:xfrm flipV="1">
            <a:off x="3042360" y="33166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Straight Arrow Connector 46"/>
          <p:cNvSpPr/>
          <p:nvPr/>
        </p:nvSpPr>
        <p:spPr>
          <a:xfrm flipV="1">
            <a:off x="830160" y="331740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Box 47"/>
          <p:cNvSpPr/>
          <p:nvPr/>
        </p:nvSpPr>
        <p:spPr>
          <a:xfrm>
            <a:off x="3093120" y="298512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73" name="TextBox 48"/>
          <p:cNvSpPr/>
          <p:nvPr/>
        </p:nvSpPr>
        <p:spPr>
          <a:xfrm>
            <a:off x="554760" y="437364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74" name="Freeform: Shape 49"/>
          <p:cNvSpPr/>
          <p:nvPr/>
        </p:nvSpPr>
        <p:spPr>
          <a:xfrm>
            <a:off x="830160" y="44251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Straight Connector 50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Straight Connector 51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Straight Connector 52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Straight Connector 53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Straight Connector 54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Straight Arrow Connector 55"/>
          <p:cNvSpPr/>
          <p:nvPr/>
        </p:nvSpPr>
        <p:spPr>
          <a:xfrm flipV="1">
            <a:off x="830160" y="33177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TextBox 56"/>
          <p:cNvSpPr/>
          <p:nvPr/>
        </p:nvSpPr>
        <p:spPr>
          <a:xfrm>
            <a:off x="3093120" y="298548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82" name="TextBox 57"/>
          <p:cNvSpPr/>
          <p:nvPr/>
        </p:nvSpPr>
        <p:spPr>
          <a:xfrm>
            <a:off x="554760" y="437436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83" name="Freeform: Shape 58"/>
          <p:cNvSpPr/>
          <p:nvPr/>
        </p:nvSpPr>
        <p:spPr>
          <a:xfrm>
            <a:off x="830160" y="442476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Straight Connector 59"/>
          <p:cNvSpPr/>
          <p:nvPr/>
        </p:nvSpPr>
        <p:spPr>
          <a:xfrm>
            <a:off x="138312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Straight Connector 60"/>
          <p:cNvSpPr/>
          <p:nvPr/>
        </p:nvSpPr>
        <p:spPr>
          <a:xfrm>
            <a:off x="193608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Straight Connector 61"/>
          <p:cNvSpPr/>
          <p:nvPr/>
        </p:nvSpPr>
        <p:spPr>
          <a:xfrm>
            <a:off x="2489040" y="442476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Straight Connector 62"/>
          <p:cNvSpPr/>
          <p:nvPr/>
        </p:nvSpPr>
        <p:spPr>
          <a:xfrm flipV="1">
            <a:off x="3042360" y="387144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Straight Connector 63"/>
          <p:cNvSpPr/>
          <p:nvPr/>
        </p:nvSpPr>
        <p:spPr>
          <a:xfrm flipV="1">
            <a:off x="3042360" y="33166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Straight Arrow Connector 64"/>
          <p:cNvSpPr/>
          <p:nvPr/>
        </p:nvSpPr>
        <p:spPr>
          <a:xfrm flipV="1">
            <a:off x="830160" y="331740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TextBox 65"/>
          <p:cNvSpPr/>
          <p:nvPr/>
        </p:nvSpPr>
        <p:spPr>
          <a:xfrm>
            <a:off x="3093120" y="298512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91" name="TextBox 66"/>
          <p:cNvSpPr/>
          <p:nvPr/>
        </p:nvSpPr>
        <p:spPr>
          <a:xfrm>
            <a:off x="554760" y="437364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192" name="Freeform: Shape 67"/>
          <p:cNvSpPr/>
          <p:nvPr/>
        </p:nvSpPr>
        <p:spPr>
          <a:xfrm>
            <a:off x="830160" y="44251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Straight Connector 68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Straight Connector 69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Straight Connector 70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Straight Connector 71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Straight Connector 72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Straight Arrow Connector 73"/>
          <p:cNvSpPr/>
          <p:nvPr/>
        </p:nvSpPr>
        <p:spPr>
          <a:xfrm flipV="1">
            <a:off x="830160" y="33177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TextBox 74"/>
          <p:cNvSpPr/>
          <p:nvPr/>
        </p:nvSpPr>
        <p:spPr>
          <a:xfrm>
            <a:off x="3093120" y="298548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00" name="TextBox 75"/>
          <p:cNvSpPr/>
          <p:nvPr/>
        </p:nvSpPr>
        <p:spPr>
          <a:xfrm>
            <a:off x="554760" y="437436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01" name="Freeform: Shape 76"/>
          <p:cNvSpPr/>
          <p:nvPr/>
        </p:nvSpPr>
        <p:spPr>
          <a:xfrm>
            <a:off x="830160" y="442476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Straight Connector 77"/>
          <p:cNvSpPr/>
          <p:nvPr/>
        </p:nvSpPr>
        <p:spPr>
          <a:xfrm>
            <a:off x="138312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Straight Connector 78"/>
          <p:cNvSpPr/>
          <p:nvPr/>
        </p:nvSpPr>
        <p:spPr>
          <a:xfrm>
            <a:off x="193608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Straight Connector 79"/>
          <p:cNvSpPr/>
          <p:nvPr/>
        </p:nvSpPr>
        <p:spPr>
          <a:xfrm>
            <a:off x="2489040" y="442476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Straight Connector 80"/>
          <p:cNvSpPr/>
          <p:nvPr/>
        </p:nvSpPr>
        <p:spPr>
          <a:xfrm flipV="1">
            <a:off x="3042360" y="387144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Straight Connector 81"/>
          <p:cNvSpPr/>
          <p:nvPr/>
        </p:nvSpPr>
        <p:spPr>
          <a:xfrm flipV="1">
            <a:off x="3042360" y="33166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Straight Arrow Connector 82"/>
          <p:cNvSpPr/>
          <p:nvPr/>
        </p:nvSpPr>
        <p:spPr>
          <a:xfrm flipV="1">
            <a:off x="830160" y="331740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TextBox 83"/>
          <p:cNvSpPr/>
          <p:nvPr/>
        </p:nvSpPr>
        <p:spPr>
          <a:xfrm>
            <a:off x="3093120" y="298512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09" name="TextBox 84"/>
          <p:cNvSpPr/>
          <p:nvPr/>
        </p:nvSpPr>
        <p:spPr>
          <a:xfrm>
            <a:off x="554760" y="437364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10" name="Freeform: Shape 85"/>
          <p:cNvSpPr/>
          <p:nvPr/>
        </p:nvSpPr>
        <p:spPr>
          <a:xfrm>
            <a:off x="830160" y="44251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Straight Connector 86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Straight Connector 87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Straight Connector 88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Straight Connector 89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Straight Connector 90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Straight Arrow Connector 91"/>
          <p:cNvSpPr/>
          <p:nvPr/>
        </p:nvSpPr>
        <p:spPr>
          <a:xfrm flipV="1">
            <a:off x="830160" y="33177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TextBox 92"/>
          <p:cNvSpPr/>
          <p:nvPr/>
        </p:nvSpPr>
        <p:spPr>
          <a:xfrm>
            <a:off x="3093120" y="298548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18" name="TextBox 93"/>
          <p:cNvSpPr/>
          <p:nvPr/>
        </p:nvSpPr>
        <p:spPr>
          <a:xfrm>
            <a:off x="554760" y="437436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19" name="Freeform: Shape 94"/>
          <p:cNvSpPr/>
          <p:nvPr/>
        </p:nvSpPr>
        <p:spPr>
          <a:xfrm>
            <a:off x="830160" y="442476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Straight Connector 95"/>
          <p:cNvSpPr/>
          <p:nvPr/>
        </p:nvSpPr>
        <p:spPr>
          <a:xfrm>
            <a:off x="138312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Straight Connector 96"/>
          <p:cNvSpPr/>
          <p:nvPr/>
        </p:nvSpPr>
        <p:spPr>
          <a:xfrm>
            <a:off x="193608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Straight Connector 97"/>
          <p:cNvSpPr/>
          <p:nvPr/>
        </p:nvSpPr>
        <p:spPr>
          <a:xfrm>
            <a:off x="2489040" y="442476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Straight Connector 98"/>
          <p:cNvSpPr/>
          <p:nvPr/>
        </p:nvSpPr>
        <p:spPr>
          <a:xfrm flipV="1">
            <a:off x="3042360" y="387144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Straight Connector 99"/>
          <p:cNvSpPr/>
          <p:nvPr/>
        </p:nvSpPr>
        <p:spPr>
          <a:xfrm flipV="1">
            <a:off x="3042360" y="33166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Straight Arrow Connector 100"/>
          <p:cNvSpPr/>
          <p:nvPr/>
        </p:nvSpPr>
        <p:spPr>
          <a:xfrm flipV="1">
            <a:off x="830160" y="331740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TextBox 101"/>
          <p:cNvSpPr/>
          <p:nvPr/>
        </p:nvSpPr>
        <p:spPr>
          <a:xfrm>
            <a:off x="3093120" y="298512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27" name="TextBox 102"/>
          <p:cNvSpPr/>
          <p:nvPr/>
        </p:nvSpPr>
        <p:spPr>
          <a:xfrm>
            <a:off x="554760" y="437364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28" name="Freeform: Shape 103"/>
          <p:cNvSpPr/>
          <p:nvPr/>
        </p:nvSpPr>
        <p:spPr>
          <a:xfrm>
            <a:off x="830160" y="44251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Straight Connector 104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Straight Connector 105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Straight Connector 106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Straight Connector 107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Straight Connector 108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Straight Arrow Connector 109"/>
          <p:cNvSpPr/>
          <p:nvPr/>
        </p:nvSpPr>
        <p:spPr>
          <a:xfrm flipV="1">
            <a:off x="830160" y="33177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TextBox 110"/>
          <p:cNvSpPr/>
          <p:nvPr/>
        </p:nvSpPr>
        <p:spPr>
          <a:xfrm>
            <a:off x="3093120" y="298548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36" name="TextBox 111"/>
          <p:cNvSpPr/>
          <p:nvPr/>
        </p:nvSpPr>
        <p:spPr>
          <a:xfrm>
            <a:off x="554760" y="437436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37" name="Freeform: Shape 112"/>
          <p:cNvSpPr/>
          <p:nvPr/>
        </p:nvSpPr>
        <p:spPr>
          <a:xfrm>
            <a:off x="830160" y="442476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Straight Connector 113"/>
          <p:cNvSpPr/>
          <p:nvPr/>
        </p:nvSpPr>
        <p:spPr>
          <a:xfrm>
            <a:off x="138312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Straight Connector 114"/>
          <p:cNvSpPr/>
          <p:nvPr/>
        </p:nvSpPr>
        <p:spPr>
          <a:xfrm>
            <a:off x="193608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Straight Connector 115"/>
          <p:cNvSpPr/>
          <p:nvPr/>
        </p:nvSpPr>
        <p:spPr>
          <a:xfrm>
            <a:off x="2489040" y="442476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Straight Connector 116"/>
          <p:cNvSpPr/>
          <p:nvPr/>
        </p:nvSpPr>
        <p:spPr>
          <a:xfrm flipV="1">
            <a:off x="3042360" y="387144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Straight Connector 117"/>
          <p:cNvSpPr/>
          <p:nvPr/>
        </p:nvSpPr>
        <p:spPr>
          <a:xfrm flipV="1">
            <a:off x="3042360" y="33166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Straight Arrow Connector 118"/>
          <p:cNvSpPr/>
          <p:nvPr/>
        </p:nvSpPr>
        <p:spPr>
          <a:xfrm flipV="1">
            <a:off x="830160" y="331740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TextBox 119"/>
          <p:cNvSpPr/>
          <p:nvPr/>
        </p:nvSpPr>
        <p:spPr>
          <a:xfrm>
            <a:off x="3093120" y="298512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45" name="TextBox 120"/>
          <p:cNvSpPr/>
          <p:nvPr/>
        </p:nvSpPr>
        <p:spPr>
          <a:xfrm>
            <a:off x="554760" y="437364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46" name="Freeform: Shape 121"/>
          <p:cNvSpPr/>
          <p:nvPr/>
        </p:nvSpPr>
        <p:spPr>
          <a:xfrm>
            <a:off x="830160" y="44251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Straight Connector 122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Straight Connector 123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Straight Connector 124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Straight Connector 125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Straight Connector 126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Straight Arrow Connector 127"/>
          <p:cNvSpPr/>
          <p:nvPr/>
        </p:nvSpPr>
        <p:spPr>
          <a:xfrm flipV="1">
            <a:off x="830160" y="33177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TextBox 128"/>
          <p:cNvSpPr/>
          <p:nvPr/>
        </p:nvSpPr>
        <p:spPr>
          <a:xfrm>
            <a:off x="3093120" y="298548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54" name="TextBox 129"/>
          <p:cNvSpPr/>
          <p:nvPr/>
        </p:nvSpPr>
        <p:spPr>
          <a:xfrm>
            <a:off x="554760" y="437436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55" name="Freeform: Shape 130"/>
          <p:cNvSpPr/>
          <p:nvPr/>
        </p:nvSpPr>
        <p:spPr>
          <a:xfrm>
            <a:off x="830160" y="442476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Straight Connector 131"/>
          <p:cNvSpPr/>
          <p:nvPr/>
        </p:nvSpPr>
        <p:spPr>
          <a:xfrm>
            <a:off x="138312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Straight Connector 132"/>
          <p:cNvSpPr/>
          <p:nvPr/>
        </p:nvSpPr>
        <p:spPr>
          <a:xfrm>
            <a:off x="1936080" y="442476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Straight Connector 133"/>
          <p:cNvSpPr/>
          <p:nvPr/>
        </p:nvSpPr>
        <p:spPr>
          <a:xfrm>
            <a:off x="2489040" y="442476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Straight Connector 134"/>
          <p:cNvSpPr/>
          <p:nvPr/>
        </p:nvSpPr>
        <p:spPr>
          <a:xfrm flipV="1">
            <a:off x="3042360" y="387144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Straight Connector 135"/>
          <p:cNvSpPr/>
          <p:nvPr/>
        </p:nvSpPr>
        <p:spPr>
          <a:xfrm flipV="1">
            <a:off x="3042360" y="33166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Straight Arrow Connector 136"/>
          <p:cNvSpPr/>
          <p:nvPr/>
        </p:nvSpPr>
        <p:spPr>
          <a:xfrm flipV="1">
            <a:off x="830160" y="331740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TextBox 137"/>
          <p:cNvSpPr/>
          <p:nvPr/>
        </p:nvSpPr>
        <p:spPr>
          <a:xfrm>
            <a:off x="3093120" y="298512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63" name="TextBox 138"/>
          <p:cNvSpPr/>
          <p:nvPr/>
        </p:nvSpPr>
        <p:spPr>
          <a:xfrm>
            <a:off x="554760" y="437364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64" name="Freeform: Shape 139"/>
          <p:cNvSpPr/>
          <p:nvPr/>
        </p:nvSpPr>
        <p:spPr>
          <a:xfrm>
            <a:off x="830160" y="44251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Straight Connector 140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Straight Connector 141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Straight Connector 142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Straight Connector 143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Straight Connector 144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Straight Arrow Connector 145"/>
          <p:cNvSpPr/>
          <p:nvPr/>
        </p:nvSpPr>
        <p:spPr>
          <a:xfrm flipV="1">
            <a:off x="830160" y="33177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TextBox 146"/>
          <p:cNvSpPr/>
          <p:nvPr/>
        </p:nvSpPr>
        <p:spPr>
          <a:xfrm>
            <a:off x="3093120" y="298548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72" name="TextBox 147"/>
          <p:cNvSpPr/>
          <p:nvPr/>
        </p:nvSpPr>
        <p:spPr>
          <a:xfrm>
            <a:off x="554760" y="437436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73" name="Freeform: Shape 148"/>
          <p:cNvSpPr/>
          <p:nvPr/>
        </p:nvSpPr>
        <p:spPr>
          <a:xfrm>
            <a:off x="6361200" y="448164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Straight Connector 149"/>
          <p:cNvSpPr/>
          <p:nvPr/>
        </p:nvSpPr>
        <p:spPr>
          <a:xfrm>
            <a:off x="6913800" y="44812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Straight Connector 150"/>
          <p:cNvSpPr/>
          <p:nvPr/>
        </p:nvSpPr>
        <p:spPr>
          <a:xfrm flipV="1">
            <a:off x="8573400" y="3373560"/>
            <a:ext cx="360" cy="5544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Straight Arrow Connector 151"/>
          <p:cNvSpPr/>
          <p:nvPr/>
        </p:nvSpPr>
        <p:spPr>
          <a:xfrm flipV="1">
            <a:off x="6361200" y="337464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TextBox 152"/>
          <p:cNvSpPr/>
          <p:nvPr/>
        </p:nvSpPr>
        <p:spPr>
          <a:xfrm>
            <a:off x="8623800" y="304200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78" name="TextBox 153"/>
          <p:cNvSpPr/>
          <p:nvPr/>
        </p:nvSpPr>
        <p:spPr>
          <a:xfrm>
            <a:off x="6085440" y="443088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79" name="Freeform: Shape 154"/>
          <p:cNvSpPr/>
          <p:nvPr/>
        </p:nvSpPr>
        <p:spPr>
          <a:xfrm>
            <a:off x="6361200" y="448236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Straight Connector 155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Straight Connector 156"/>
          <p:cNvSpPr/>
          <p:nvPr/>
        </p:nvSpPr>
        <p:spPr>
          <a:xfrm flipV="1">
            <a:off x="8573400" y="33742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Straight Arrow Connector 157"/>
          <p:cNvSpPr/>
          <p:nvPr/>
        </p:nvSpPr>
        <p:spPr>
          <a:xfrm flipV="1">
            <a:off x="6361200" y="337500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TextBox 158"/>
          <p:cNvSpPr/>
          <p:nvPr/>
        </p:nvSpPr>
        <p:spPr>
          <a:xfrm>
            <a:off x="8623800" y="304236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84" name="TextBox 159"/>
          <p:cNvSpPr/>
          <p:nvPr/>
        </p:nvSpPr>
        <p:spPr>
          <a:xfrm>
            <a:off x="6085440" y="443124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85" name="Freeform: Shape 160"/>
          <p:cNvSpPr/>
          <p:nvPr/>
        </p:nvSpPr>
        <p:spPr>
          <a:xfrm>
            <a:off x="6361200" y="448164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Straight Connector 161"/>
          <p:cNvSpPr/>
          <p:nvPr/>
        </p:nvSpPr>
        <p:spPr>
          <a:xfrm>
            <a:off x="6913800" y="44812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Straight Connector 162"/>
          <p:cNvSpPr/>
          <p:nvPr/>
        </p:nvSpPr>
        <p:spPr>
          <a:xfrm flipV="1">
            <a:off x="8573400" y="3373560"/>
            <a:ext cx="360" cy="5544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Straight Arrow Connector 163"/>
          <p:cNvSpPr/>
          <p:nvPr/>
        </p:nvSpPr>
        <p:spPr>
          <a:xfrm flipV="1">
            <a:off x="6361200" y="337464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TextBox 164"/>
          <p:cNvSpPr/>
          <p:nvPr/>
        </p:nvSpPr>
        <p:spPr>
          <a:xfrm>
            <a:off x="8623800" y="304200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90" name="TextBox 165"/>
          <p:cNvSpPr/>
          <p:nvPr/>
        </p:nvSpPr>
        <p:spPr>
          <a:xfrm>
            <a:off x="6085440" y="443088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91" name="Freeform: Shape 166"/>
          <p:cNvSpPr/>
          <p:nvPr/>
        </p:nvSpPr>
        <p:spPr>
          <a:xfrm>
            <a:off x="6361200" y="448236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Straight Connector 167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Straight Connector 168"/>
          <p:cNvSpPr/>
          <p:nvPr/>
        </p:nvSpPr>
        <p:spPr>
          <a:xfrm flipV="1">
            <a:off x="8573400" y="33742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Straight Arrow Connector 169"/>
          <p:cNvSpPr/>
          <p:nvPr/>
        </p:nvSpPr>
        <p:spPr>
          <a:xfrm flipV="1">
            <a:off x="6361200" y="337500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TextBox 170"/>
          <p:cNvSpPr/>
          <p:nvPr/>
        </p:nvSpPr>
        <p:spPr>
          <a:xfrm>
            <a:off x="8623800" y="304236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96" name="TextBox 171"/>
          <p:cNvSpPr/>
          <p:nvPr/>
        </p:nvSpPr>
        <p:spPr>
          <a:xfrm>
            <a:off x="6085440" y="443124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297" name="Freeform: Shape 172"/>
          <p:cNvSpPr/>
          <p:nvPr/>
        </p:nvSpPr>
        <p:spPr>
          <a:xfrm>
            <a:off x="6361200" y="448164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Straight Connector 173"/>
          <p:cNvSpPr/>
          <p:nvPr/>
        </p:nvSpPr>
        <p:spPr>
          <a:xfrm>
            <a:off x="6913800" y="44812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Straight Connector 174"/>
          <p:cNvSpPr/>
          <p:nvPr/>
        </p:nvSpPr>
        <p:spPr>
          <a:xfrm flipV="1">
            <a:off x="8573400" y="3373560"/>
            <a:ext cx="360" cy="5544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Straight Arrow Connector 175"/>
          <p:cNvSpPr/>
          <p:nvPr/>
        </p:nvSpPr>
        <p:spPr>
          <a:xfrm flipV="1">
            <a:off x="6361200" y="337464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TextBox 176"/>
          <p:cNvSpPr/>
          <p:nvPr/>
        </p:nvSpPr>
        <p:spPr>
          <a:xfrm>
            <a:off x="8623800" y="304200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02" name="TextBox 177"/>
          <p:cNvSpPr/>
          <p:nvPr/>
        </p:nvSpPr>
        <p:spPr>
          <a:xfrm>
            <a:off x="6085440" y="443088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03" name="Freeform: Shape 178"/>
          <p:cNvSpPr/>
          <p:nvPr/>
        </p:nvSpPr>
        <p:spPr>
          <a:xfrm>
            <a:off x="6361200" y="448236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Straight Connector 179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Straight Connector 180"/>
          <p:cNvSpPr/>
          <p:nvPr/>
        </p:nvSpPr>
        <p:spPr>
          <a:xfrm flipV="1">
            <a:off x="8573400" y="33742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Straight Arrow Connector 181"/>
          <p:cNvSpPr/>
          <p:nvPr/>
        </p:nvSpPr>
        <p:spPr>
          <a:xfrm flipV="1">
            <a:off x="6361200" y="337500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TextBox 182"/>
          <p:cNvSpPr/>
          <p:nvPr/>
        </p:nvSpPr>
        <p:spPr>
          <a:xfrm>
            <a:off x="8623800" y="304236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08" name="TextBox 183"/>
          <p:cNvSpPr/>
          <p:nvPr/>
        </p:nvSpPr>
        <p:spPr>
          <a:xfrm>
            <a:off x="6085440" y="443124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09" name="Freeform: Shape 184"/>
          <p:cNvSpPr/>
          <p:nvPr/>
        </p:nvSpPr>
        <p:spPr>
          <a:xfrm>
            <a:off x="6361200" y="448164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Straight Connector 185"/>
          <p:cNvSpPr/>
          <p:nvPr/>
        </p:nvSpPr>
        <p:spPr>
          <a:xfrm>
            <a:off x="6913800" y="44812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Straight Connector 186"/>
          <p:cNvSpPr/>
          <p:nvPr/>
        </p:nvSpPr>
        <p:spPr>
          <a:xfrm flipV="1">
            <a:off x="8573400" y="3373560"/>
            <a:ext cx="360" cy="5544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Straight Arrow Connector 187"/>
          <p:cNvSpPr/>
          <p:nvPr/>
        </p:nvSpPr>
        <p:spPr>
          <a:xfrm flipV="1">
            <a:off x="6361200" y="337464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TextBox 188"/>
          <p:cNvSpPr/>
          <p:nvPr/>
        </p:nvSpPr>
        <p:spPr>
          <a:xfrm>
            <a:off x="8623800" y="304200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14" name="TextBox 189"/>
          <p:cNvSpPr/>
          <p:nvPr/>
        </p:nvSpPr>
        <p:spPr>
          <a:xfrm>
            <a:off x="6085440" y="443088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15" name="Freeform: Shape 190"/>
          <p:cNvSpPr/>
          <p:nvPr/>
        </p:nvSpPr>
        <p:spPr>
          <a:xfrm>
            <a:off x="6361200" y="448236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Straight Connector 191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Straight Connector 192"/>
          <p:cNvSpPr/>
          <p:nvPr/>
        </p:nvSpPr>
        <p:spPr>
          <a:xfrm>
            <a:off x="7467120" y="392904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Straight Connector 193"/>
          <p:cNvSpPr/>
          <p:nvPr/>
        </p:nvSpPr>
        <p:spPr>
          <a:xfrm>
            <a:off x="8020080" y="392904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Straight Connector 194"/>
          <p:cNvSpPr/>
          <p:nvPr/>
        </p:nvSpPr>
        <p:spPr>
          <a:xfrm flipV="1">
            <a:off x="7467120" y="3929040"/>
            <a:ext cx="360" cy="5529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Straight Connector 195"/>
          <p:cNvSpPr/>
          <p:nvPr/>
        </p:nvSpPr>
        <p:spPr>
          <a:xfrm flipV="1">
            <a:off x="8573400" y="33742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Straight Arrow Connector 196"/>
          <p:cNvSpPr/>
          <p:nvPr/>
        </p:nvSpPr>
        <p:spPr>
          <a:xfrm flipV="1">
            <a:off x="6361200" y="337500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TextBox 197"/>
          <p:cNvSpPr/>
          <p:nvPr/>
        </p:nvSpPr>
        <p:spPr>
          <a:xfrm>
            <a:off x="8623800" y="304236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23" name="TextBox 198"/>
          <p:cNvSpPr/>
          <p:nvPr/>
        </p:nvSpPr>
        <p:spPr>
          <a:xfrm>
            <a:off x="6085440" y="443124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24" name="TextBox 199"/>
          <p:cNvSpPr/>
          <p:nvPr/>
        </p:nvSpPr>
        <p:spPr>
          <a:xfrm>
            <a:off x="2244600" y="5090760"/>
            <a:ext cx="56818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2 Schritte in x-Richtung, 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einen Schritt in y-Richtung, insgesamt 2 mal.</a:t>
            </a:r>
            <a:endParaRPr b="0" lang="en-US" sz="21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42600" y="284760"/>
            <a:ext cx="10883160" cy="130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Der Algorithmus am Beispiel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6" name="TextBox 2"/>
          <p:cNvSpPr/>
          <p:nvPr/>
        </p:nvSpPr>
        <p:spPr>
          <a:xfrm>
            <a:off x="553680" y="1659240"/>
            <a:ext cx="12443400" cy="7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Das funktioniert weil wir dann insgesamt 2 * 2 = 4 Schritte in x-Richtung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und 2 * 1 = 2 Schritte in y-Richtung gehen.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27" name="Freeform: Shape 3"/>
          <p:cNvSpPr/>
          <p:nvPr/>
        </p:nvSpPr>
        <p:spPr>
          <a:xfrm>
            <a:off x="4148640" y="3870360"/>
            <a:ext cx="1381680" cy="55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39b2e5"/>
          </a:solidFill>
          <a:ln w="18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Freeform: Shape 4"/>
          <p:cNvSpPr/>
          <p:nvPr/>
        </p:nvSpPr>
        <p:spPr>
          <a:xfrm>
            <a:off x="830160" y="44251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Straight Connector 5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Straight Connector 6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Straight Connector 7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Straight Connector 8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Straight Connector 9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Straight Arrow Connector 10"/>
          <p:cNvSpPr/>
          <p:nvPr/>
        </p:nvSpPr>
        <p:spPr>
          <a:xfrm flipV="1">
            <a:off x="830160" y="33177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TextBox 11"/>
          <p:cNvSpPr/>
          <p:nvPr/>
        </p:nvSpPr>
        <p:spPr>
          <a:xfrm>
            <a:off x="3093120" y="298548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36" name="TextBox 12"/>
          <p:cNvSpPr/>
          <p:nvPr/>
        </p:nvSpPr>
        <p:spPr>
          <a:xfrm>
            <a:off x="554760" y="437436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37" name="Freeform: Shape 13"/>
          <p:cNvSpPr/>
          <p:nvPr/>
        </p:nvSpPr>
        <p:spPr>
          <a:xfrm>
            <a:off x="830160" y="442548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Straight Connector 14"/>
          <p:cNvSpPr/>
          <p:nvPr/>
        </p:nvSpPr>
        <p:spPr>
          <a:xfrm>
            <a:off x="138312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Straight Connector 15"/>
          <p:cNvSpPr/>
          <p:nvPr/>
        </p:nvSpPr>
        <p:spPr>
          <a:xfrm>
            <a:off x="193608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Straight Connector 16"/>
          <p:cNvSpPr/>
          <p:nvPr/>
        </p:nvSpPr>
        <p:spPr>
          <a:xfrm>
            <a:off x="2489040" y="44254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Straight Connector 17"/>
          <p:cNvSpPr/>
          <p:nvPr/>
        </p:nvSpPr>
        <p:spPr>
          <a:xfrm flipV="1">
            <a:off x="3042360" y="3872520"/>
            <a:ext cx="360" cy="5529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Straight Connector 18"/>
          <p:cNvSpPr/>
          <p:nvPr/>
        </p:nvSpPr>
        <p:spPr>
          <a:xfrm flipV="1">
            <a:off x="3042360" y="331740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Straight Arrow Connector 19"/>
          <p:cNvSpPr/>
          <p:nvPr/>
        </p:nvSpPr>
        <p:spPr>
          <a:xfrm flipV="1">
            <a:off x="830160" y="331812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TextBox 20"/>
          <p:cNvSpPr/>
          <p:nvPr/>
        </p:nvSpPr>
        <p:spPr>
          <a:xfrm>
            <a:off x="3093120" y="298584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45" name="TextBox 21"/>
          <p:cNvSpPr/>
          <p:nvPr/>
        </p:nvSpPr>
        <p:spPr>
          <a:xfrm>
            <a:off x="554760" y="437472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46" name="Freeform: Shape 22"/>
          <p:cNvSpPr/>
          <p:nvPr/>
        </p:nvSpPr>
        <p:spPr>
          <a:xfrm>
            <a:off x="830160" y="44251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Straight Connector 23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Straight Connector 24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Straight Connector 25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Straight Connector 26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Straight Connector 27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Straight Arrow Connector 28"/>
          <p:cNvSpPr/>
          <p:nvPr/>
        </p:nvSpPr>
        <p:spPr>
          <a:xfrm flipV="1">
            <a:off x="830160" y="33177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TextBox 29"/>
          <p:cNvSpPr/>
          <p:nvPr/>
        </p:nvSpPr>
        <p:spPr>
          <a:xfrm>
            <a:off x="3093120" y="298548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54" name="TextBox 30"/>
          <p:cNvSpPr/>
          <p:nvPr/>
        </p:nvSpPr>
        <p:spPr>
          <a:xfrm>
            <a:off x="554760" y="437436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55" name="Freeform: Shape 31"/>
          <p:cNvSpPr/>
          <p:nvPr/>
        </p:nvSpPr>
        <p:spPr>
          <a:xfrm>
            <a:off x="830160" y="442548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Straight Connector 32"/>
          <p:cNvSpPr/>
          <p:nvPr/>
        </p:nvSpPr>
        <p:spPr>
          <a:xfrm>
            <a:off x="138312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Straight Connector 33"/>
          <p:cNvSpPr/>
          <p:nvPr/>
        </p:nvSpPr>
        <p:spPr>
          <a:xfrm>
            <a:off x="193608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Straight Connector 34"/>
          <p:cNvSpPr/>
          <p:nvPr/>
        </p:nvSpPr>
        <p:spPr>
          <a:xfrm>
            <a:off x="2489040" y="44254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Straight Connector 35"/>
          <p:cNvSpPr/>
          <p:nvPr/>
        </p:nvSpPr>
        <p:spPr>
          <a:xfrm flipV="1">
            <a:off x="3042360" y="3872520"/>
            <a:ext cx="360" cy="5529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Straight Connector 36"/>
          <p:cNvSpPr/>
          <p:nvPr/>
        </p:nvSpPr>
        <p:spPr>
          <a:xfrm flipV="1">
            <a:off x="3042360" y="331740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Straight Arrow Connector 37"/>
          <p:cNvSpPr/>
          <p:nvPr/>
        </p:nvSpPr>
        <p:spPr>
          <a:xfrm flipV="1">
            <a:off x="830160" y="331812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TextBox 38"/>
          <p:cNvSpPr/>
          <p:nvPr/>
        </p:nvSpPr>
        <p:spPr>
          <a:xfrm>
            <a:off x="3093120" y="298584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63" name="TextBox 39"/>
          <p:cNvSpPr/>
          <p:nvPr/>
        </p:nvSpPr>
        <p:spPr>
          <a:xfrm>
            <a:off x="554760" y="437472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64" name="Freeform: Shape 40"/>
          <p:cNvSpPr/>
          <p:nvPr/>
        </p:nvSpPr>
        <p:spPr>
          <a:xfrm>
            <a:off x="830160" y="44251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Straight Connector 41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Straight Connector 42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Straight Connector 43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Straight Connector 44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Straight Connector 45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Straight Arrow Connector 46"/>
          <p:cNvSpPr/>
          <p:nvPr/>
        </p:nvSpPr>
        <p:spPr>
          <a:xfrm flipV="1">
            <a:off x="830160" y="33177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TextBox 47"/>
          <p:cNvSpPr/>
          <p:nvPr/>
        </p:nvSpPr>
        <p:spPr>
          <a:xfrm>
            <a:off x="3093120" y="298548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72" name="TextBox 48"/>
          <p:cNvSpPr/>
          <p:nvPr/>
        </p:nvSpPr>
        <p:spPr>
          <a:xfrm>
            <a:off x="554760" y="437436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73" name="Freeform: Shape 49"/>
          <p:cNvSpPr/>
          <p:nvPr/>
        </p:nvSpPr>
        <p:spPr>
          <a:xfrm>
            <a:off x="830160" y="442548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Straight Connector 50"/>
          <p:cNvSpPr/>
          <p:nvPr/>
        </p:nvSpPr>
        <p:spPr>
          <a:xfrm>
            <a:off x="138312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Straight Connector 51"/>
          <p:cNvSpPr/>
          <p:nvPr/>
        </p:nvSpPr>
        <p:spPr>
          <a:xfrm>
            <a:off x="193608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Straight Connector 52"/>
          <p:cNvSpPr/>
          <p:nvPr/>
        </p:nvSpPr>
        <p:spPr>
          <a:xfrm>
            <a:off x="2489040" y="44254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Straight Connector 53"/>
          <p:cNvSpPr/>
          <p:nvPr/>
        </p:nvSpPr>
        <p:spPr>
          <a:xfrm flipV="1">
            <a:off x="3042360" y="3872520"/>
            <a:ext cx="360" cy="5529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Straight Connector 54"/>
          <p:cNvSpPr/>
          <p:nvPr/>
        </p:nvSpPr>
        <p:spPr>
          <a:xfrm flipV="1">
            <a:off x="3042360" y="331740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Straight Arrow Connector 55"/>
          <p:cNvSpPr/>
          <p:nvPr/>
        </p:nvSpPr>
        <p:spPr>
          <a:xfrm flipV="1">
            <a:off x="830160" y="331812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TextBox 56"/>
          <p:cNvSpPr/>
          <p:nvPr/>
        </p:nvSpPr>
        <p:spPr>
          <a:xfrm>
            <a:off x="3093120" y="298584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81" name="TextBox 57"/>
          <p:cNvSpPr/>
          <p:nvPr/>
        </p:nvSpPr>
        <p:spPr>
          <a:xfrm>
            <a:off x="554760" y="437472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82" name="Freeform: Shape 58"/>
          <p:cNvSpPr/>
          <p:nvPr/>
        </p:nvSpPr>
        <p:spPr>
          <a:xfrm>
            <a:off x="830160" y="44251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Straight Connector 59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Straight Connector 60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Straight Connector 61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Straight Connector 62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Straight Connector 63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Straight Arrow Connector 64"/>
          <p:cNvSpPr/>
          <p:nvPr/>
        </p:nvSpPr>
        <p:spPr>
          <a:xfrm flipV="1">
            <a:off x="830160" y="33177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TextBox 65"/>
          <p:cNvSpPr/>
          <p:nvPr/>
        </p:nvSpPr>
        <p:spPr>
          <a:xfrm>
            <a:off x="3093120" y="298548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90" name="TextBox 66"/>
          <p:cNvSpPr/>
          <p:nvPr/>
        </p:nvSpPr>
        <p:spPr>
          <a:xfrm>
            <a:off x="554760" y="437436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91" name="Freeform: Shape 67"/>
          <p:cNvSpPr/>
          <p:nvPr/>
        </p:nvSpPr>
        <p:spPr>
          <a:xfrm>
            <a:off x="830160" y="442548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Straight Connector 68"/>
          <p:cNvSpPr/>
          <p:nvPr/>
        </p:nvSpPr>
        <p:spPr>
          <a:xfrm>
            <a:off x="138312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Straight Connector 69"/>
          <p:cNvSpPr/>
          <p:nvPr/>
        </p:nvSpPr>
        <p:spPr>
          <a:xfrm>
            <a:off x="193608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Straight Connector 70"/>
          <p:cNvSpPr/>
          <p:nvPr/>
        </p:nvSpPr>
        <p:spPr>
          <a:xfrm>
            <a:off x="2489040" y="44254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Straight Connector 71"/>
          <p:cNvSpPr/>
          <p:nvPr/>
        </p:nvSpPr>
        <p:spPr>
          <a:xfrm flipV="1">
            <a:off x="3042360" y="3872520"/>
            <a:ext cx="360" cy="5529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Straight Connector 72"/>
          <p:cNvSpPr/>
          <p:nvPr/>
        </p:nvSpPr>
        <p:spPr>
          <a:xfrm flipV="1">
            <a:off x="3042360" y="331740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Straight Arrow Connector 73"/>
          <p:cNvSpPr/>
          <p:nvPr/>
        </p:nvSpPr>
        <p:spPr>
          <a:xfrm flipV="1">
            <a:off x="830160" y="331812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TextBox 74"/>
          <p:cNvSpPr/>
          <p:nvPr/>
        </p:nvSpPr>
        <p:spPr>
          <a:xfrm>
            <a:off x="3093120" y="298584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399" name="TextBox 75"/>
          <p:cNvSpPr/>
          <p:nvPr/>
        </p:nvSpPr>
        <p:spPr>
          <a:xfrm>
            <a:off x="554760" y="437472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00" name="Freeform: Shape 76"/>
          <p:cNvSpPr/>
          <p:nvPr/>
        </p:nvSpPr>
        <p:spPr>
          <a:xfrm>
            <a:off x="830160" y="44251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Straight Connector 77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Straight Connector 78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Straight Connector 79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Straight Connector 80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Straight Connector 81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Straight Arrow Connector 82"/>
          <p:cNvSpPr/>
          <p:nvPr/>
        </p:nvSpPr>
        <p:spPr>
          <a:xfrm flipV="1">
            <a:off x="830160" y="33177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TextBox 83"/>
          <p:cNvSpPr/>
          <p:nvPr/>
        </p:nvSpPr>
        <p:spPr>
          <a:xfrm>
            <a:off x="3093120" y="298548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08" name="TextBox 84"/>
          <p:cNvSpPr/>
          <p:nvPr/>
        </p:nvSpPr>
        <p:spPr>
          <a:xfrm>
            <a:off x="554760" y="437436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09" name="Freeform: Shape 85"/>
          <p:cNvSpPr/>
          <p:nvPr/>
        </p:nvSpPr>
        <p:spPr>
          <a:xfrm>
            <a:off x="830160" y="442548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Straight Connector 86"/>
          <p:cNvSpPr/>
          <p:nvPr/>
        </p:nvSpPr>
        <p:spPr>
          <a:xfrm>
            <a:off x="138312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Straight Connector 87"/>
          <p:cNvSpPr/>
          <p:nvPr/>
        </p:nvSpPr>
        <p:spPr>
          <a:xfrm>
            <a:off x="193608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Straight Connector 88"/>
          <p:cNvSpPr/>
          <p:nvPr/>
        </p:nvSpPr>
        <p:spPr>
          <a:xfrm>
            <a:off x="2489040" y="44254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Straight Connector 89"/>
          <p:cNvSpPr/>
          <p:nvPr/>
        </p:nvSpPr>
        <p:spPr>
          <a:xfrm flipV="1">
            <a:off x="3042360" y="3872520"/>
            <a:ext cx="360" cy="5529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Straight Connector 90"/>
          <p:cNvSpPr/>
          <p:nvPr/>
        </p:nvSpPr>
        <p:spPr>
          <a:xfrm flipV="1">
            <a:off x="3042360" y="331740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Straight Arrow Connector 91"/>
          <p:cNvSpPr/>
          <p:nvPr/>
        </p:nvSpPr>
        <p:spPr>
          <a:xfrm flipV="1">
            <a:off x="830160" y="331812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TextBox 92"/>
          <p:cNvSpPr/>
          <p:nvPr/>
        </p:nvSpPr>
        <p:spPr>
          <a:xfrm>
            <a:off x="3093120" y="298584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17" name="TextBox 93"/>
          <p:cNvSpPr/>
          <p:nvPr/>
        </p:nvSpPr>
        <p:spPr>
          <a:xfrm>
            <a:off x="554760" y="437472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18" name="Freeform: Shape 94"/>
          <p:cNvSpPr/>
          <p:nvPr/>
        </p:nvSpPr>
        <p:spPr>
          <a:xfrm>
            <a:off x="830160" y="44251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Straight Connector 95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Straight Connector 96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Straight Connector 97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Straight Connector 98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Straight Connector 99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Straight Arrow Connector 100"/>
          <p:cNvSpPr/>
          <p:nvPr/>
        </p:nvSpPr>
        <p:spPr>
          <a:xfrm flipV="1">
            <a:off x="830160" y="33177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TextBox 101"/>
          <p:cNvSpPr/>
          <p:nvPr/>
        </p:nvSpPr>
        <p:spPr>
          <a:xfrm>
            <a:off x="3093120" y="298548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26" name="TextBox 102"/>
          <p:cNvSpPr/>
          <p:nvPr/>
        </p:nvSpPr>
        <p:spPr>
          <a:xfrm>
            <a:off x="554760" y="437436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27" name="Freeform: Shape 103"/>
          <p:cNvSpPr/>
          <p:nvPr/>
        </p:nvSpPr>
        <p:spPr>
          <a:xfrm>
            <a:off x="830160" y="442548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Straight Connector 104"/>
          <p:cNvSpPr/>
          <p:nvPr/>
        </p:nvSpPr>
        <p:spPr>
          <a:xfrm>
            <a:off x="138312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Straight Connector 105"/>
          <p:cNvSpPr/>
          <p:nvPr/>
        </p:nvSpPr>
        <p:spPr>
          <a:xfrm>
            <a:off x="193608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Straight Connector 106"/>
          <p:cNvSpPr/>
          <p:nvPr/>
        </p:nvSpPr>
        <p:spPr>
          <a:xfrm>
            <a:off x="2489040" y="44254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Straight Connector 107"/>
          <p:cNvSpPr/>
          <p:nvPr/>
        </p:nvSpPr>
        <p:spPr>
          <a:xfrm flipV="1">
            <a:off x="3042360" y="3872520"/>
            <a:ext cx="360" cy="5529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Straight Connector 108"/>
          <p:cNvSpPr/>
          <p:nvPr/>
        </p:nvSpPr>
        <p:spPr>
          <a:xfrm flipV="1">
            <a:off x="3042360" y="331740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Straight Arrow Connector 109"/>
          <p:cNvSpPr/>
          <p:nvPr/>
        </p:nvSpPr>
        <p:spPr>
          <a:xfrm flipV="1">
            <a:off x="830160" y="331812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TextBox 110"/>
          <p:cNvSpPr/>
          <p:nvPr/>
        </p:nvSpPr>
        <p:spPr>
          <a:xfrm>
            <a:off x="3093120" y="298584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35" name="TextBox 111"/>
          <p:cNvSpPr/>
          <p:nvPr/>
        </p:nvSpPr>
        <p:spPr>
          <a:xfrm>
            <a:off x="554760" y="437472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36" name="Freeform: Shape 112"/>
          <p:cNvSpPr/>
          <p:nvPr/>
        </p:nvSpPr>
        <p:spPr>
          <a:xfrm>
            <a:off x="830160" y="44251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Straight Connector 113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Straight Connector 114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Straight Connector 115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Straight Connector 116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Straight Connector 117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Straight Arrow Connector 118"/>
          <p:cNvSpPr/>
          <p:nvPr/>
        </p:nvSpPr>
        <p:spPr>
          <a:xfrm flipV="1">
            <a:off x="830160" y="33177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TextBox 119"/>
          <p:cNvSpPr/>
          <p:nvPr/>
        </p:nvSpPr>
        <p:spPr>
          <a:xfrm>
            <a:off x="3093120" y="298548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44" name="TextBox 120"/>
          <p:cNvSpPr/>
          <p:nvPr/>
        </p:nvSpPr>
        <p:spPr>
          <a:xfrm>
            <a:off x="554760" y="437436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45" name="Freeform: Shape 121"/>
          <p:cNvSpPr/>
          <p:nvPr/>
        </p:nvSpPr>
        <p:spPr>
          <a:xfrm>
            <a:off x="830160" y="442548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Straight Connector 122"/>
          <p:cNvSpPr/>
          <p:nvPr/>
        </p:nvSpPr>
        <p:spPr>
          <a:xfrm>
            <a:off x="138312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Straight Connector 123"/>
          <p:cNvSpPr/>
          <p:nvPr/>
        </p:nvSpPr>
        <p:spPr>
          <a:xfrm>
            <a:off x="193608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Straight Connector 124"/>
          <p:cNvSpPr/>
          <p:nvPr/>
        </p:nvSpPr>
        <p:spPr>
          <a:xfrm>
            <a:off x="2489040" y="44254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Straight Connector 125"/>
          <p:cNvSpPr/>
          <p:nvPr/>
        </p:nvSpPr>
        <p:spPr>
          <a:xfrm flipV="1">
            <a:off x="3042360" y="3872520"/>
            <a:ext cx="360" cy="5529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Straight Connector 126"/>
          <p:cNvSpPr/>
          <p:nvPr/>
        </p:nvSpPr>
        <p:spPr>
          <a:xfrm flipV="1">
            <a:off x="3042360" y="331740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Straight Arrow Connector 127"/>
          <p:cNvSpPr/>
          <p:nvPr/>
        </p:nvSpPr>
        <p:spPr>
          <a:xfrm flipV="1">
            <a:off x="830160" y="331812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TextBox 128"/>
          <p:cNvSpPr/>
          <p:nvPr/>
        </p:nvSpPr>
        <p:spPr>
          <a:xfrm>
            <a:off x="3093120" y="298584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53" name="TextBox 129"/>
          <p:cNvSpPr/>
          <p:nvPr/>
        </p:nvSpPr>
        <p:spPr>
          <a:xfrm>
            <a:off x="554760" y="437472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54" name="Freeform: Shape 130"/>
          <p:cNvSpPr/>
          <p:nvPr/>
        </p:nvSpPr>
        <p:spPr>
          <a:xfrm>
            <a:off x="830160" y="44251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Straight Connector 131"/>
          <p:cNvSpPr/>
          <p:nvPr/>
        </p:nvSpPr>
        <p:spPr>
          <a:xfrm>
            <a:off x="138312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Straight Connector 132"/>
          <p:cNvSpPr/>
          <p:nvPr/>
        </p:nvSpPr>
        <p:spPr>
          <a:xfrm>
            <a:off x="1936080" y="442512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Straight Connector 133"/>
          <p:cNvSpPr/>
          <p:nvPr/>
        </p:nvSpPr>
        <p:spPr>
          <a:xfrm>
            <a:off x="2489040" y="442512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Straight Connector 134"/>
          <p:cNvSpPr/>
          <p:nvPr/>
        </p:nvSpPr>
        <p:spPr>
          <a:xfrm flipV="1">
            <a:off x="3042360" y="3871800"/>
            <a:ext cx="360" cy="5533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Straight Connector 135"/>
          <p:cNvSpPr/>
          <p:nvPr/>
        </p:nvSpPr>
        <p:spPr>
          <a:xfrm flipV="1">
            <a:off x="3042360" y="331668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Straight Arrow Connector 136"/>
          <p:cNvSpPr/>
          <p:nvPr/>
        </p:nvSpPr>
        <p:spPr>
          <a:xfrm flipV="1">
            <a:off x="830160" y="33177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TextBox 137"/>
          <p:cNvSpPr/>
          <p:nvPr/>
        </p:nvSpPr>
        <p:spPr>
          <a:xfrm>
            <a:off x="3093120" y="298548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62" name="TextBox 138"/>
          <p:cNvSpPr/>
          <p:nvPr/>
        </p:nvSpPr>
        <p:spPr>
          <a:xfrm>
            <a:off x="554760" y="437436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63" name="Freeform: Shape 139"/>
          <p:cNvSpPr/>
          <p:nvPr/>
        </p:nvSpPr>
        <p:spPr>
          <a:xfrm>
            <a:off x="830160" y="442548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Straight Connector 140"/>
          <p:cNvSpPr/>
          <p:nvPr/>
        </p:nvSpPr>
        <p:spPr>
          <a:xfrm>
            <a:off x="138312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Straight Connector 141"/>
          <p:cNvSpPr/>
          <p:nvPr/>
        </p:nvSpPr>
        <p:spPr>
          <a:xfrm>
            <a:off x="1936080" y="442548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Straight Connector 142"/>
          <p:cNvSpPr/>
          <p:nvPr/>
        </p:nvSpPr>
        <p:spPr>
          <a:xfrm>
            <a:off x="2489040" y="442548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Straight Connector 143"/>
          <p:cNvSpPr/>
          <p:nvPr/>
        </p:nvSpPr>
        <p:spPr>
          <a:xfrm flipV="1">
            <a:off x="3042360" y="3872520"/>
            <a:ext cx="360" cy="5529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Straight Connector 144"/>
          <p:cNvSpPr/>
          <p:nvPr/>
        </p:nvSpPr>
        <p:spPr>
          <a:xfrm flipV="1">
            <a:off x="3042360" y="3317400"/>
            <a:ext cx="360" cy="55512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Straight Arrow Connector 145"/>
          <p:cNvSpPr/>
          <p:nvPr/>
        </p:nvSpPr>
        <p:spPr>
          <a:xfrm flipV="1">
            <a:off x="830160" y="331812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TextBox 146"/>
          <p:cNvSpPr/>
          <p:nvPr/>
        </p:nvSpPr>
        <p:spPr>
          <a:xfrm>
            <a:off x="3093120" y="298584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71" name="TextBox 147"/>
          <p:cNvSpPr/>
          <p:nvPr/>
        </p:nvSpPr>
        <p:spPr>
          <a:xfrm>
            <a:off x="554760" y="437472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72" name="Freeform: Shape 148"/>
          <p:cNvSpPr/>
          <p:nvPr/>
        </p:nvSpPr>
        <p:spPr>
          <a:xfrm>
            <a:off x="6361200" y="448236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Straight Connector 149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Straight Connector 150"/>
          <p:cNvSpPr/>
          <p:nvPr/>
        </p:nvSpPr>
        <p:spPr>
          <a:xfrm flipV="1">
            <a:off x="8573400" y="33742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Straight Arrow Connector 151"/>
          <p:cNvSpPr/>
          <p:nvPr/>
        </p:nvSpPr>
        <p:spPr>
          <a:xfrm flipV="1">
            <a:off x="6361200" y="337500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TextBox 152"/>
          <p:cNvSpPr/>
          <p:nvPr/>
        </p:nvSpPr>
        <p:spPr>
          <a:xfrm>
            <a:off x="8623800" y="304236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77" name="TextBox 153"/>
          <p:cNvSpPr/>
          <p:nvPr/>
        </p:nvSpPr>
        <p:spPr>
          <a:xfrm>
            <a:off x="6085440" y="443124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78" name="Freeform: Shape 154"/>
          <p:cNvSpPr/>
          <p:nvPr/>
        </p:nvSpPr>
        <p:spPr>
          <a:xfrm>
            <a:off x="6361200" y="44827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Straight Connector 155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Straight Connector 156"/>
          <p:cNvSpPr/>
          <p:nvPr/>
        </p:nvSpPr>
        <p:spPr>
          <a:xfrm flipV="1">
            <a:off x="8573400" y="337464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Straight Arrow Connector 157"/>
          <p:cNvSpPr/>
          <p:nvPr/>
        </p:nvSpPr>
        <p:spPr>
          <a:xfrm flipV="1">
            <a:off x="6361200" y="33753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TextBox 158"/>
          <p:cNvSpPr/>
          <p:nvPr/>
        </p:nvSpPr>
        <p:spPr>
          <a:xfrm>
            <a:off x="8623800" y="304272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83" name="TextBox 159"/>
          <p:cNvSpPr/>
          <p:nvPr/>
        </p:nvSpPr>
        <p:spPr>
          <a:xfrm>
            <a:off x="6085440" y="443160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84" name="Freeform: Shape 160"/>
          <p:cNvSpPr/>
          <p:nvPr/>
        </p:nvSpPr>
        <p:spPr>
          <a:xfrm>
            <a:off x="6361200" y="448236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Straight Connector 161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Straight Connector 162"/>
          <p:cNvSpPr/>
          <p:nvPr/>
        </p:nvSpPr>
        <p:spPr>
          <a:xfrm flipV="1">
            <a:off x="8573400" y="33742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Straight Arrow Connector 163"/>
          <p:cNvSpPr/>
          <p:nvPr/>
        </p:nvSpPr>
        <p:spPr>
          <a:xfrm flipV="1">
            <a:off x="6361200" y="337500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TextBox 164"/>
          <p:cNvSpPr/>
          <p:nvPr/>
        </p:nvSpPr>
        <p:spPr>
          <a:xfrm>
            <a:off x="8623800" y="304236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89" name="TextBox 165"/>
          <p:cNvSpPr/>
          <p:nvPr/>
        </p:nvSpPr>
        <p:spPr>
          <a:xfrm>
            <a:off x="6085440" y="443124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90" name="Freeform: Shape 166"/>
          <p:cNvSpPr/>
          <p:nvPr/>
        </p:nvSpPr>
        <p:spPr>
          <a:xfrm>
            <a:off x="6361200" y="44827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Straight Connector 167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Straight Connector 168"/>
          <p:cNvSpPr/>
          <p:nvPr/>
        </p:nvSpPr>
        <p:spPr>
          <a:xfrm flipV="1">
            <a:off x="8573400" y="337464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Straight Arrow Connector 169"/>
          <p:cNvSpPr/>
          <p:nvPr/>
        </p:nvSpPr>
        <p:spPr>
          <a:xfrm flipV="1">
            <a:off x="6361200" y="33753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TextBox 170"/>
          <p:cNvSpPr/>
          <p:nvPr/>
        </p:nvSpPr>
        <p:spPr>
          <a:xfrm>
            <a:off x="8623800" y="304272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95" name="TextBox 171"/>
          <p:cNvSpPr/>
          <p:nvPr/>
        </p:nvSpPr>
        <p:spPr>
          <a:xfrm>
            <a:off x="6085440" y="443160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496" name="Freeform: Shape 172"/>
          <p:cNvSpPr/>
          <p:nvPr/>
        </p:nvSpPr>
        <p:spPr>
          <a:xfrm>
            <a:off x="6361200" y="448236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7" name="Straight Connector 173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Straight Connector 174"/>
          <p:cNvSpPr/>
          <p:nvPr/>
        </p:nvSpPr>
        <p:spPr>
          <a:xfrm flipV="1">
            <a:off x="8573400" y="33742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Straight Arrow Connector 175"/>
          <p:cNvSpPr/>
          <p:nvPr/>
        </p:nvSpPr>
        <p:spPr>
          <a:xfrm flipV="1">
            <a:off x="6361200" y="337500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TextBox 176"/>
          <p:cNvSpPr/>
          <p:nvPr/>
        </p:nvSpPr>
        <p:spPr>
          <a:xfrm>
            <a:off x="8623800" y="304236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501" name="TextBox 177"/>
          <p:cNvSpPr/>
          <p:nvPr/>
        </p:nvSpPr>
        <p:spPr>
          <a:xfrm>
            <a:off x="6085440" y="443124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502" name="Freeform: Shape 178"/>
          <p:cNvSpPr/>
          <p:nvPr/>
        </p:nvSpPr>
        <p:spPr>
          <a:xfrm>
            <a:off x="6361200" y="44827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Straight Connector 179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Straight Connector 180"/>
          <p:cNvSpPr/>
          <p:nvPr/>
        </p:nvSpPr>
        <p:spPr>
          <a:xfrm flipV="1">
            <a:off x="8573400" y="337464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Straight Arrow Connector 181"/>
          <p:cNvSpPr/>
          <p:nvPr/>
        </p:nvSpPr>
        <p:spPr>
          <a:xfrm flipV="1">
            <a:off x="6361200" y="33753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TextBox 182"/>
          <p:cNvSpPr/>
          <p:nvPr/>
        </p:nvSpPr>
        <p:spPr>
          <a:xfrm>
            <a:off x="8623800" y="304272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507" name="TextBox 183"/>
          <p:cNvSpPr/>
          <p:nvPr/>
        </p:nvSpPr>
        <p:spPr>
          <a:xfrm>
            <a:off x="6085440" y="443160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508" name="Freeform: Shape 184"/>
          <p:cNvSpPr/>
          <p:nvPr/>
        </p:nvSpPr>
        <p:spPr>
          <a:xfrm>
            <a:off x="6361200" y="448236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Straight Connector 185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Straight Connector 186"/>
          <p:cNvSpPr/>
          <p:nvPr/>
        </p:nvSpPr>
        <p:spPr>
          <a:xfrm flipV="1">
            <a:off x="8573400" y="337428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Straight Arrow Connector 187"/>
          <p:cNvSpPr/>
          <p:nvPr/>
        </p:nvSpPr>
        <p:spPr>
          <a:xfrm flipV="1">
            <a:off x="6361200" y="337500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TextBox 188"/>
          <p:cNvSpPr/>
          <p:nvPr/>
        </p:nvSpPr>
        <p:spPr>
          <a:xfrm>
            <a:off x="8623800" y="304236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513" name="TextBox 189"/>
          <p:cNvSpPr/>
          <p:nvPr/>
        </p:nvSpPr>
        <p:spPr>
          <a:xfrm>
            <a:off x="6085440" y="443124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514" name="Freeform: Shape 190"/>
          <p:cNvSpPr/>
          <p:nvPr/>
        </p:nvSpPr>
        <p:spPr>
          <a:xfrm>
            <a:off x="6361200" y="4482720"/>
            <a:ext cx="551520" cy="360"/>
          </a:xfrm>
          <a:custGeom>
            <a:avLst/>
            <a:gdLst/>
            <a:ahLst/>
            <a:rect l="l" t="t" r="r" b="b"/>
            <a:pathLst>
              <a:path fill="none" w="1270" h="0">
                <a:moveTo>
                  <a:pt x="0" y="0"/>
                </a:moveTo>
                <a:lnTo>
                  <a:pt x="0" y="0"/>
                </a:lnTo>
                <a:lnTo>
                  <a:pt x="1270" y="0"/>
                </a:lnTo>
              </a:path>
            </a:pathLst>
          </a:custGeom>
          <a:noFill/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Straight Connector 191"/>
          <p:cNvSpPr/>
          <p:nvPr/>
        </p:nvSpPr>
        <p:spPr>
          <a:xfrm>
            <a:off x="6913800" y="44820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Straight Connector 192"/>
          <p:cNvSpPr/>
          <p:nvPr/>
        </p:nvSpPr>
        <p:spPr>
          <a:xfrm>
            <a:off x="7467120" y="3929400"/>
            <a:ext cx="55296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Straight Connector 193"/>
          <p:cNvSpPr/>
          <p:nvPr/>
        </p:nvSpPr>
        <p:spPr>
          <a:xfrm>
            <a:off x="8020080" y="3929400"/>
            <a:ext cx="553320" cy="3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Straight Connector 194"/>
          <p:cNvSpPr/>
          <p:nvPr/>
        </p:nvSpPr>
        <p:spPr>
          <a:xfrm flipV="1">
            <a:off x="7467120" y="3929400"/>
            <a:ext cx="360" cy="55260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Straight Connector 195"/>
          <p:cNvSpPr/>
          <p:nvPr/>
        </p:nvSpPr>
        <p:spPr>
          <a:xfrm flipV="1">
            <a:off x="8573400" y="3374640"/>
            <a:ext cx="360" cy="55476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Straight Arrow Connector 196"/>
          <p:cNvSpPr/>
          <p:nvPr/>
        </p:nvSpPr>
        <p:spPr>
          <a:xfrm flipV="1">
            <a:off x="6361200" y="3375360"/>
            <a:ext cx="2211840" cy="110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TextBox 197"/>
          <p:cNvSpPr/>
          <p:nvPr/>
        </p:nvSpPr>
        <p:spPr>
          <a:xfrm>
            <a:off x="8623800" y="3042720"/>
            <a:ext cx="18504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10800" bIns="10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522" name="TextBox 198"/>
          <p:cNvSpPr/>
          <p:nvPr/>
        </p:nvSpPr>
        <p:spPr>
          <a:xfrm>
            <a:off x="6085440" y="4431600"/>
            <a:ext cx="4024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7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21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654120" y="276840"/>
            <a:ext cx="10883160" cy="130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Verallgemeinerung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24" name="TextBox 2"/>
          <p:cNvSpPr/>
          <p:nvPr/>
        </p:nvSpPr>
        <p:spPr>
          <a:xfrm>
            <a:off x="606960" y="1582920"/>
            <a:ext cx="11056680" cy="37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Angenommen wir gehen G Schritte in die Richtung in die wir am meisten gehen müssen 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und K in die andere. (Also ist G &gt;= K)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Dann können wir auch stattdessen G / K Schritte in G’s 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und einen Schritt in K’s Richtung gehen, und das insgesamt K mal.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Also sind wir dann K * (G / K) = G Schritte in G’s 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und K * 1 = K Schritte in K’s Richtung gegangen.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366120" y="253080"/>
            <a:ext cx="10883160" cy="130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Der Algorithmus am Beispiel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26" name="TextBox 2"/>
          <p:cNvSpPr/>
          <p:nvPr/>
        </p:nvSpPr>
        <p:spPr>
          <a:xfrm>
            <a:off x="553680" y="1659240"/>
            <a:ext cx="12443400" cy="7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Machen wir jetzt sehr viele kleine Schritte sieht das entstehende Muster aus wie eine Strecke.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Bei uns gilt 1 cm = 25 Schritte</a:t>
            </a:r>
            <a:endParaRPr b="0" lang="en-US" sz="2170" spc="-1" strike="noStrike">
              <a:latin typeface="Arial"/>
            </a:endParaRPr>
          </a:p>
        </p:txBody>
      </p:sp>
      <p:sp>
        <p:nvSpPr>
          <p:cNvPr id="527" name="Straight Connector 3"/>
          <p:cNvSpPr/>
          <p:nvPr/>
        </p:nvSpPr>
        <p:spPr>
          <a:xfrm flipV="1">
            <a:off x="2489040" y="3042000"/>
            <a:ext cx="5531040" cy="2765160"/>
          </a:xfrm>
          <a:prstGeom prst="line">
            <a:avLst/>
          </a:prstGeom>
          <a:ln w="18000">
            <a:solidFill>
              <a:srgbClr val="f10d0c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Straight Connector 4"/>
          <p:cNvSpPr/>
          <p:nvPr/>
        </p:nvSpPr>
        <p:spPr>
          <a:xfrm>
            <a:off x="2489040" y="5807160"/>
            <a:ext cx="553320" cy="72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Straight Connector 5"/>
          <p:cNvSpPr/>
          <p:nvPr/>
        </p:nvSpPr>
        <p:spPr>
          <a:xfrm>
            <a:off x="3042360" y="5807160"/>
            <a:ext cx="552960" cy="72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Straight Connector 6"/>
          <p:cNvSpPr/>
          <p:nvPr/>
        </p:nvSpPr>
        <p:spPr>
          <a:xfrm flipV="1">
            <a:off x="3595320" y="5254200"/>
            <a:ext cx="360" cy="5529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Straight Connector 7"/>
          <p:cNvSpPr/>
          <p:nvPr/>
        </p:nvSpPr>
        <p:spPr>
          <a:xfrm>
            <a:off x="3595320" y="5254200"/>
            <a:ext cx="553320" cy="3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Straight Connector 8"/>
          <p:cNvSpPr/>
          <p:nvPr/>
        </p:nvSpPr>
        <p:spPr>
          <a:xfrm>
            <a:off x="4148640" y="5254200"/>
            <a:ext cx="552960" cy="3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Straight Connector 9"/>
          <p:cNvSpPr/>
          <p:nvPr/>
        </p:nvSpPr>
        <p:spPr>
          <a:xfrm flipV="1">
            <a:off x="4701600" y="4701240"/>
            <a:ext cx="360" cy="5529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Straight Connector 10"/>
          <p:cNvSpPr/>
          <p:nvPr/>
        </p:nvSpPr>
        <p:spPr>
          <a:xfrm>
            <a:off x="4701600" y="4701240"/>
            <a:ext cx="552960" cy="3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Straight Connector 11"/>
          <p:cNvSpPr/>
          <p:nvPr/>
        </p:nvSpPr>
        <p:spPr>
          <a:xfrm>
            <a:off x="5254560" y="4701240"/>
            <a:ext cx="553320" cy="3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Straight Connector 12"/>
          <p:cNvSpPr/>
          <p:nvPr/>
        </p:nvSpPr>
        <p:spPr>
          <a:xfrm flipV="1">
            <a:off x="5807880" y="4147920"/>
            <a:ext cx="360" cy="55332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Straight Connector 13"/>
          <p:cNvSpPr/>
          <p:nvPr/>
        </p:nvSpPr>
        <p:spPr>
          <a:xfrm>
            <a:off x="5807880" y="4147920"/>
            <a:ext cx="552960" cy="72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Straight Connector 14"/>
          <p:cNvSpPr/>
          <p:nvPr/>
        </p:nvSpPr>
        <p:spPr>
          <a:xfrm>
            <a:off x="6360840" y="4147920"/>
            <a:ext cx="552960" cy="72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Straight Connector 15"/>
          <p:cNvSpPr/>
          <p:nvPr/>
        </p:nvSpPr>
        <p:spPr>
          <a:xfrm flipV="1">
            <a:off x="6913800" y="3594960"/>
            <a:ext cx="720" cy="5529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Straight Connector 16"/>
          <p:cNvSpPr/>
          <p:nvPr/>
        </p:nvSpPr>
        <p:spPr>
          <a:xfrm>
            <a:off x="6913800" y="3594960"/>
            <a:ext cx="553320" cy="3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Straight Connector 17"/>
          <p:cNvSpPr/>
          <p:nvPr/>
        </p:nvSpPr>
        <p:spPr>
          <a:xfrm>
            <a:off x="7467120" y="3594960"/>
            <a:ext cx="552960" cy="3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Straight Connector 18"/>
          <p:cNvSpPr/>
          <p:nvPr/>
        </p:nvSpPr>
        <p:spPr>
          <a:xfrm flipV="1">
            <a:off x="8020080" y="3042000"/>
            <a:ext cx="360" cy="552960"/>
          </a:xfrm>
          <a:prstGeom prst="line">
            <a:avLst/>
          </a:prstGeom>
          <a:ln w="18000">
            <a:solidFill>
              <a:srgbClr val="3465a4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"/>
          <p:cNvSpPr/>
          <p:nvPr/>
        </p:nvSpPr>
        <p:spPr>
          <a:xfrm flipV="1">
            <a:off x="8020080" y="4114800"/>
            <a:ext cx="360" cy="914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"/>
          <p:cNvSpPr/>
          <p:nvPr/>
        </p:nvSpPr>
        <p:spPr>
          <a:xfrm>
            <a:off x="8020080" y="5029200"/>
            <a:ext cx="180972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 anchorCtr="1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"/>
          <p:cNvSpPr/>
          <p:nvPr/>
        </p:nvSpPr>
        <p:spPr>
          <a:xfrm>
            <a:off x="2743200" y="5943600"/>
            <a:ext cx="685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G/K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"/>
          <p:cNvSpPr/>
          <p:nvPr/>
        </p:nvSpPr>
        <p:spPr>
          <a:xfrm>
            <a:off x="3886200" y="5486400"/>
            <a:ext cx="685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G/K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"/>
          <p:cNvSpPr/>
          <p:nvPr/>
        </p:nvSpPr>
        <p:spPr>
          <a:xfrm>
            <a:off x="7543800" y="4572000"/>
            <a:ext cx="2282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654120" y="267840"/>
            <a:ext cx="10883160" cy="130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Rundung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9" name="TextBox 2"/>
          <p:cNvSpPr/>
          <p:nvPr/>
        </p:nvSpPr>
        <p:spPr>
          <a:xfrm>
            <a:off x="1538280" y="1659240"/>
            <a:ext cx="9455400" cy="242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Warum muss aber  G &gt;= K.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Sei G &lt; K.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Zum Beispiel K = 2, G = 1: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Dann ist G \ K = 0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gerundet. (G \ K ist niemals eine Kommazahl)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Würden wir nicht runden müsste der Motor z.b. 0.5 Schritte machen, was er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nicht kann.</a:t>
            </a:r>
            <a:endParaRPr b="0" lang="en-US" sz="21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654120" y="249840"/>
            <a:ext cx="10883160" cy="130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Wie bewegen wir den Stift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51" name="TextBox 2"/>
          <p:cNvSpPr/>
          <p:nvPr/>
        </p:nvSpPr>
        <p:spPr>
          <a:xfrm>
            <a:off x="817560" y="1659240"/>
            <a:ext cx="1091952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720" rIns="108720" tIns="54360" bIns="5436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Wir bewegen den Servo der den Stift bewegt einfach auf vorher festgelegte Gradzahlen</a:t>
            </a:r>
            <a:endParaRPr b="0" lang="en-US" sz="217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170" spc="-1" strike="noStrike">
                <a:solidFill>
                  <a:srgbClr val="000000"/>
                </a:solidFill>
                <a:latin typeface="Arial"/>
                <a:ea typeface="DejaVu Sans"/>
              </a:rPr>
              <a:t>OBEN bzw. UNTEN, je nachdem ob er nach oben oder nach unten soll.</a:t>
            </a:r>
            <a:endParaRPr b="0" lang="en-US" sz="21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Rectangle 7"/>
          <p:cNvSpPr/>
          <p:nvPr/>
        </p:nvSpPr>
        <p:spPr>
          <a:xfrm>
            <a:off x="0" y="-900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Freeform: Shape 9"/>
          <p:cNvSpPr/>
          <p:nvPr/>
        </p:nvSpPr>
        <p:spPr>
          <a:xfrm flipH="1" flipV="1">
            <a:off x="-2880" y="-2160"/>
            <a:ext cx="360" cy="360"/>
          </a:xfrm>
          <a:custGeom>
            <a:avLst/>
            <a:gdLst/>
            <a:ahLst/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 rotWithShape="0">
            <a:gsLst>
              <a:gs pos="0">
                <a:srgbClr val="feefd9"/>
              </a:gs>
              <a:gs pos="100000">
                <a:srgbClr val="58eae3"/>
              </a:gs>
            </a:gsLst>
            <a:lin ang="1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3462480" y="311040"/>
            <a:ext cx="5314320" cy="12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                  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Probleme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55" name="Freeform: Shape 11"/>
          <p:cNvSpPr/>
          <p:nvPr/>
        </p:nvSpPr>
        <p:spPr>
          <a:xfrm>
            <a:off x="12191760" y="6660000"/>
            <a:ext cx="360" cy="196560"/>
          </a:xfrm>
          <a:custGeom>
            <a:avLst/>
            <a:gdLst/>
            <a:ahLst/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 rotWithShape="0">
            <a:gsLst>
              <a:gs pos="31000">
                <a:srgbClr val="feefd9"/>
              </a:gs>
              <a:gs pos="100000">
                <a:srgbClr val="58eae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720000" y="2340000"/>
            <a:ext cx="10799280" cy="34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Die Holzplatte verbogen → durch Dickere ersetzt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Rectangle 1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Freeform: Shape 1"/>
          <p:cNvSpPr/>
          <p:nvPr/>
        </p:nvSpPr>
        <p:spPr>
          <a:xfrm flipH="1" flipV="1">
            <a:off x="-2880" y="-2160"/>
            <a:ext cx="360" cy="360"/>
          </a:xfrm>
          <a:custGeom>
            <a:avLst/>
            <a:gdLst/>
            <a:ahLst/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 rotWithShape="0">
            <a:gsLst>
              <a:gs pos="0">
                <a:srgbClr val="feefd9"/>
              </a:gs>
              <a:gs pos="100000">
                <a:srgbClr val="58eae3"/>
              </a:gs>
            </a:gsLst>
            <a:lin ang="1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Freeform: Shape 2"/>
          <p:cNvSpPr/>
          <p:nvPr/>
        </p:nvSpPr>
        <p:spPr>
          <a:xfrm>
            <a:off x="12191760" y="6660000"/>
            <a:ext cx="360" cy="196560"/>
          </a:xfrm>
          <a:custGeom>
            <a:avLst/>
            <a:gdLst/>
            <a:ahLst/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 rotWithShape="0">
            <a:gsLst>
              <a:gs pos="31000">
                <a:srgbClr val="feefd9"/>
              </a:gs>
              <a:gs pos="100000">
                <a:srgbClr val="58eae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PlaceHolder 1"/>
          <p:cNvSpPr>
            <a:spLocks noGrp="1"/>
          </p:cNvSpPr>
          <p:nvPr>
            <p:ph/>
          </p:nvPr>
        </p:nvSpPr>
        <p:spPr>
          <a:xfrm>
            <a:off x="720000" y="2340000"/>
            <a:ext cx="10799280" cy="34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Die Holzplatte verbogen → durch Dickere ersetzt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Die Zahnstange instabil → stabileres Material verwendet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61" name="PlaceHolder 1"/>
          <p:cNvSpPr/>
          <p:nvPr/>
        </p:nvSpPr>
        <p:spPr>
          <a:xfrm>
            <a:off x="3462480" y="311040"/>
            <a:ext cx="5314320" cy="12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                  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Probleme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Rectangle 2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Freeform: Shape 3"/>
          <p:cNvSpPr/>
          <p:nvPr/>
        </p:nvSpPr>
        <p:spPr>
          <a:xfrm flipH="1" flipV="1">
            <a:off x="-2880" y="-2160"/>
            <a:ext cx="360" cy="360"/>
          </a:xfrm>
          <a:custGeom>
            <a:avLst/>
            <a:gdLst/>
            <a:ahLst/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 rotWithShape="0">
            <a:gsLst>
              <a:gs pos="0">
                <a:srgbClr val="feefd9"/>
              </a:gs>
              <a:gs pos="100000">
                <a:srgbClr val="58eae3"/>
              </a:gs>
            </a:gsLst>
            <a:lin ang="1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Freeform: Shape 4"/>
          <p:cNvSpPr/>
          <p:nvPr/>
        </p:nvSpPr>
        <p:spPr>
          <a:xfrm>
            <a:off x="12191760" y="6660000"/>
            <a:ext cx="360" cy="196560"/>
          </a:xfrm>
          <a:custGeom>
            <a:avLst/>
            <a:gdLst/>
            <a:ahLst/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 rotWithShape="0">
            <a:gsLst>
              <a:gs pos="31000">
                <a:srgbClr val="feefd9"/>
              </a:gs>
              <a:gs pos="100000">
                <a:srgbClr val="58eae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PlaceHolder 1"/>
          <p:cNvSpPr>
            <a:spLocks noGrp="1"/>
          </p:cNvSpPr>
          <p:nvPr>
            <p:ph/>
          </p:nvPr>
        </p:nvSpPr>
        <p:spPr>
          <a:xfrm>
            <a:off x="720000" y="2340000"/>
            <a:ext cx="10799280" cy="34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Die Holzplatte verbogen → durch Dickere ersetzt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Die Zahnstange instabil → stabileres Material verwendet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Die Holzstangen verzogen sich → stark betroffene Teile neu ausgesägt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66" name="PlaceHolder 1"/>
          <p:cNvSpPr/>
          <p:nvPr/>
        </p:nvSpPr>
        <p:spPr>
          <a:xfrm>
            <a:off x="3462480" y="311040"/>
            <a:ext cx="5314320" cy="12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                  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Probleme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66680" y="1132200"/>
            <a:ext cx="7606800" cy="125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de-DE" sz="4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Agenda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89" name="Freeform: Shape 9"/>
          <p:cNvSpPr/>
          <p:nvPr/>
        </p:nvSpPr>
        <p:spPr>
          <a:xfrm flipH="1" rot="21540000">
            <a:off x="12237480" y="6838560"/>
            <a:ext cx="22320" cy="16560"/>
          </a:xfrm>
          <a:custGeom>
            <a:avLst/>
            <a:gdLst/>
            <a:ahLst/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 rotWithShape="0">
            <a:gsLst>
              <a:gs pos="32000">
                <a:srgbClr val="feefd9"/>
              </a:gs>
              <a:gs pos="100000">
                <a:srgbClr val="58eae3"/>
              </a:gs>
            </a:gsLst>
            <a:lin ang="1446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066680" y="2736720"/>
            <a:ext cx="5027760" cy="297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Zeichenroboter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Design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Elektronik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Software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Probleme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Fazit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3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Freeform: Shape 5"/>
          <p:cNvSpPr/>
          <p:nvPr/>
        </p:nvSpPr>
        <p:spPr>
          <a:xfrm flipH="1" flipV="1">
            <a:off x="-2880" y="-2160"/>
            <a:ext cx="360" cy="360"/>
          </a:xfrm>
          <a:custGeom>
            <a:avLst/>
            <a:gdLst/>
            <a:ahLst/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 rotWithShape="0">
            <a:gsLst>
              <a:gs pos="0">
                <a:srgbClr val="feefd9"/>
              </a:gs>
              <a:gs pos="100000">
                <a:srgbClr val="58eae3"/>
              </a:gs>
            </a:gsLst>
            <a:lin ang="1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Freeform: Shape 6"/>
          <p:cNvSpPr/>
          <p:nvPr/>
        </p:nvSpPr>
        <p:spPr>
          <a:xfrm>
            <a:off x="12191760" y="6660000"/>
            <a:ext cx="360" cy="196560"/>
          </a:xfrm>
          <a:custGeom>
            <a:avLst/>
            <a:gdLst/>
            <a:ahLst/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 rotWithShape="0">
            <a:gsLst>
              <a:gs pos="31000">
                <a:srgbClr val="feefd9"/>
              </a:gs>
              <a:gs pos="100000">
                <a:srgbClr val="58eae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PlaceHolder 1"/>
          <p:cNvSpPr>
            <a:spLocks noGrp="1"/>
          </p:cNvSpPr>
          <p:nvPr>
            <p:ph/>
          </p:nvPr>
        </p:nvSpPr>
        <p:spPr>
          <a:xfrm>
            <a:off x="720000" y="2340000"/>
            <a:ext cx="10799280" cy="345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Die Holzplatte verbogen → durch Dickere ersetzt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Die Zahnstange instabil → stabileres Material verwendet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Die Holzstangen verzogen sich → stark betroffene Teile neu ausgesägt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- Stift schreibt ungenau → ungelöst, denn Servo hat zu geringe Kraft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71" name="PlaceHolder 1"/>
          <p:cNvSpPr/>
          <p:nvPr/>
        </p:nvSpPr>
        <p:spPr>
          <a:xfrm>
            <a:off x="3462480" y="311040"/>
            <a:ext cx="5314320" cy="12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                  </a:t>
            </a: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Probleme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Rectangle 7"/>
          <p:cNvSpPr/>
          <p:nvPr/>
        </p:nvSpPr>
        <p:spPr>
          <a:xfrm>
            <a:off x="360" y="0"/>
            <a:ext cx="1219068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5047920" y="298440"/>
            <a:ext cx="2201040" cy="12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Fazit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74" name="Freeform: Shape 9"/>
          <p:cNvSpPr/>
          <p:nvPr/>
        </p:nvSpPr>
        <p:spPr>
          <a:xfrm flipH="1" flipV="1">
            <a:off x="-2880" y="-2160"/>
            <a:ext cx="360" cy="360"/>
          </a:xfrm>
          <a:custGeom>
            <a:avLst/>
            <a:gdLst/>
            <a:ahLst/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 rotWithShape="0">
            <a:gsLst>
              <a:gs pos="33000">
                <a:srgbClr val="feefd9"/>
              </a:gs>
              <a:gs pos="100000">
                <a:srgbClr val="58eae3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6148800" y="2340000"/>
            <a:ext cx="5010480" cy="31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Verbesserungen :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1. Mehr Zeit nehmen um Kurvenzeichnung einzubauen 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2. Einschichtiges Holz nehmen, hat uns Zeit gekostet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76" name="Freeform: Shape 11"/>
          <p:cNvSpPr/>
          <p:nvPr/>
        </p:nvSpPr>
        <p:spPr>
          <a:xfrm flipH="1">
            <a:off x="12188880" y="6660000"/>
            <a:ext cx="360" cy="196560"/>
          </a:xfrm>
          <a:custGeom>
            <a:avLst/>
            <a:gdLst/>
            <a:ahLst/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 rotWithShape="0">
            <a:gsLst>
              <a:gs pos="23000">
                <a:srgbClr val="feefd9"/>
              </a:gs>
              <a:gs pos="100000">
                <a:srgbClr val="58eae3"/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Textfeld 3"/>
          <p:cNvSpPr/>
          <p:nvPr/>
        </p:nvSpPr>
        <p:spPr>
          <a:xfrm>
            <a:off x="1260000" y="2340000"/>
            <a:ext cx="35992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Gut gelungen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Umsetzung des Anfangs geplanten Aufbaus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Beschaffung der einzelnen Teile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Planung&amp;Organisation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652760" y="262080"/>
            <a:ext cx="8885520" cy="95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de-DE" sz="32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Quellen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1069920" y="2139840"/>
            <a:ext cx="8882280" cy="367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 u="sng">
                <a:solidFill>
                  <a:srgbClr val="13968f"/>
                </a:solidFill>
                <a:uFillTx/>
                <a:latin typeface="Arial"/>
                <a:ea typeface="DejaVu Sans"/>
                <a:hlinkClick r:id="rId1"/>
              </a:rPr>
              <a:t>https://res.cloudinary.com/rsc/image/upload/bo_1.5px_solid_white,b_auto,c_pad,dpr_2,f_auto,h_399,q_auto,w_710/c_pad,h_399,w_710/F5350467-01?pgw=1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 u="sng">
                <a:solidFill>
                  <a:srgbClr val="13968f"/>
                </a:solidFill>
                <a:uFillTx/>
                <a:latin typeface="Arial"/>
                <a:ea typeface="DejaVu Sans"/>
                <a:hlinkClick r:id="rId2"/>
              </a:rPr>
              <a:t>https://res.cloudinary.com/rsc/image/upload/bo_1.5px_solid_white,b_auto,c_pad,dpr_2,f_auto,h_399,q_auto,w_710/c_pad,h_399,w_710/F5350467-01?pgw=1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 u="sng">
                <a:solidFill>
                  <a:srgbClr val="13968f"/>
                </a:solidFill>
                <a:uFillTx/>
                <a:latin typeface="Arial"/>
                <a:ea typeface="DejaVu Sans"/>
                <a:hlinkClick r:id="rId3"/>
              </a:rPr>
              <a:t>https://content.instructables.com/FBR/49VP/K9K8H68U/FBR49VPK9K8H68U.jpg?auto=webp&amp;height=450&amp;md=c1b4d14eb5f3fa3febd84cff1035e02f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3157560" y="936720"/>
            <a:ext cx="6784920" cy="272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4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Danke für´s Zuhören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: Shape 7"/>
          <p:cNvSpPr/>
          <p:nvPr/>
        </p:nvSpPr>
        <p:spPr>
          <a:xfrm flipV="1" rot="33600">
            <a:off x="12192120" y="6824160"/>
            <a:ext cx="15120" cy="14400"/>
          </a:xfrm>
          <a:custGeom>
            <a:avLst/>
            <a:gdLst/>
            <a:ah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 rotWithShape="0">
            <a:gsLst>
              <a:gs pos="39000">
                <a:srgbClr val="feefd9"/>
              </a:gs>
              <a:gs pos="100000">
                <a:srgbClr val="58eae3"/>
              </a:gs>
            </a:gsLst>
            <a:lin ang="1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488320" y="499320"/>
            <a:ext cx="7214400" cy="86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Zeichenroboter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3" name="Freeform: Shape 11"/>
          <p:cNvSpPr/>
          <p:nvPr/>
        </p:nvSpPr>
        <p:spPr>
          <a:xfrm flipH="1" flipV="1" rot="60000">
            <a:off x="12237120" y="6856200"/>
            <a:ext cx="16200" cy="360"/>
          </a:xfrm>
          <a:custGeom>
            <a:avLst/>
            <a:gdLst/>
            <a:ahLst/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 rotWithShape="0">
            <a:gsLst>
              <a:gs pos="32000">
                <a:srgbClr val="feefd9"/>
              </a:gs>
              <a:gs pos="100000">
                <a:srgbClr val="58eae3"/>
              </a:gs>
            </a:gsLst>
            <a:lin ang="714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066680" y="2564640"/>
            <a:ext cx="6814080" cy="29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zeichnet mithilfe eines Programms selbstständig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Calibri,Sans-Serif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eue Haas Grotesk Text Pro"/>
              </a:rPr>
              <a:t>Einsetzung in der Industrie und Architektur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Neue Haas Grotesk Text Pro"/>
                <a:ea typeface="Neue Haas Grotesk Text Pro"/>
              </a:rPr>
              <a:t>elektrisch angetriebene Maschine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95" name="Grafik 132" descr=""/>
          <p:cNvPicPr/>
          <p:nvPr/>
        </p:nvPicPr>
        <p:blipFill>
          <a:blip r:embed="rId1"/>
          <a:stretch/>
        </p:blipFill>
        <p:spPr>
          <a:xfrm>
            <a:off x="7740000" y="3420000"/>
            <a:ext cx="3239280" cy="30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 descr="XY plotter V2.0 | 3D CAD Model Library | GrabCAD"/>
          <p:cNvPicPr/>
          <p:nvPr/>
        </p:nvPicPr>
        <p:blipFill>
          <a:blip r:embed="rId1"/>
          <a:stretch/>
        </p:blipFill>
        <p:spPr>
          <a:xfrm>
            <a:off x="204120" y="1744560"/>
            <a:ext cx="6016320" cy="425412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652760" y="665640"/>
            <a:ext cx="8885520" cy="66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Designs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8" name="Picture 2" descr="Wall Plotter Arduino U.K., SAVE 31% - pacificlanding.ca"/>
          <p:cNvPicPr/>
          <p:nvPr/>
        </p:nvPicPr>
        <p:blipFill>
          <a:blip r:embed="rId2"/>
          <a:stretch/>
        </p:blipFill>
        <p:spPr>
          <a:xfrm>
            <a:off x="7067520" y="2027160"/>
            <a:ext cx="4919040" cy="368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XY plotter V2.0 | 3D CAD Model Library | GrabCAD"/>
          <p:cNvPicPr/>
          <p:nvPr/>
        </p:nvPicPr>
        <p:blipFill>
          <a:blip r:embed="rId1"/>
          <a:stretch/>
        </p:blipFill>
        <p:spPr>
          <a:xfrm>
            <a:off x="1694520" y="832680"/>
            <a:ext cx="8309880" cy="5876280"/>
          </a:xfrm>
          <a:prstGeom prst="rect">
            <a:avLst/>
          </a:prstGeom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652760" y="383040"/>
            <a:ext cx="8885520" cy="95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Design 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 descr="XY plotter V2.0 | 3D CAD Model Library | GrabCAD"/>
          <p:cNvPicPr/>
          <p:nvPr/>
        </p:nvPicPr>
        <p:blipFill>
          <a:blip r:embed="rId1"/>
          <a:stretch/>
        </p:blipFill>
        <p:spPr>
          <a:xfrm>
            <a:off x="2595240" y="2491560"/>
            <a:ext cx="7000200" cy="495000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52760" y="416160"/>
            <a:ext cx="8885520" cy="95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Design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069920" y="2139840"/>
            <a:ext cx="8882280" cy="367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zwei schienen je Achse 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Plattform mit seitlichen Holzstäbe schränkt die Bewegung ein 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Schrittmotor mit einen Zahnrad bewegt y Achse bzw. den Stift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 descr="XY plotter V2.0 | 3D CAD Model Library | GrabCAD"/>
          <p:cNvPicPr/>
          <p:nvPr/>
        </p:nvPicPr>
        <p:blipFill>
          <a:blip r:embed="rId1"/>
          <a:stretch/>
        </p:blipFill>
        <p:spPr>
          <a:xfrm>
            <a:off x="2595240" y="2491560"/>
            <a:ext cx="7000200" cy="495000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652760" y="433440"/>
            <a:ext cx="8885520" cy="95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Design</a:t>
            </a:r>
            <a:r>
              <a:rPr b="1" lang="de-DE" sz="32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069920" y="2139840"/>
            <a:ext cx="8882280" cy="367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Durch die Drehbewegung eines Servos wird der Stift gedreht und hat somit keinen Kontakt mit der Oberfläche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 descr="RS PRO Hybrid, Dauermagnet 1.8° Schrittmotor 2,8 V / 1,33 A 0.22Nm 4-adrig,  42.3 x 42.3mm Wellen-Ø 5mm | RS"/>
          <p:cNvPicPr/>
          <p:nvPr/>
        </p:nvPicPr>
        <p:blipFill>
          <a:blip r:embed="rId1"/>
          <a:stretch/>
        </p:blipFill>
        <p:spPr>
          <a:xfrm>
            <a:off x="5511600" y="2602440"/>
            <a:ext cx="6670440" cy="374796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652760" y="374400"/>
            <a:ext cx="8885520" cy="95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Elektronik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069920" y="2139840"/>
            <a:ext cx="8882280" cy="367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Vorteile Schrittmotor 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Sehr präzise Bewegung 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Arbeitet mit kleinen schritten 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Viel kraft       genau auch bei einen widerstand 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Gleichmäßige Drehung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0" name="Pfeil: nach rechts 3"/>
          <p:cNvSpPr/>
          <p:nvPr/>
        </p:nvSpPr>
        <p:spPr>
          <a:xfrm>
            <a:off x="2394360" y="3597120"/>
            <a:ext cx="308880" cy="275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6aea7"/>
          </a:solidFill>
          <a:ln>
            <a:solidFill>
              <a:srgbClr val="1080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652760" y="365400"/>
            <a:ext cx="8885520" cy="95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de-DE" sz="36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Elektronik 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12" name="Inhaltsplatzhalter 4" descr="Ein Bild, das Diagramm enthält.&#10;&#10;Automatisch generierte Beschreibung"/>
          <p:cNvPicPr/>
          <p:nvPr/>
        </p:nvPicPr>
        <p:blipFill>
          <a:blip r:embed="rId1"/>
          <a:stretch/>
        </p:blipFill>
        <p:spPr>
          <a:xfrm rot="16200000">
            <a:off x="5575680" y="459720"/>
            <a:ext cx="4343400" cy="7722720"/>
          </a:xfrm>
          <a:prstGeom prst="rect">
            <a:avLst/>
          </a:prstGeom>
          <a:ln w="0">
            <a:noFill/>
          </a:ln>
        </p:spPr>
      </p:pic>
      <p:sp>
        <p:nvSpPr>
          <p:cNvPr id="113" name="Textfeld 5"/>
          <p:cNvSpPr/>
          <p:nvPr/>
        </p:nvSpPr>
        <p:spPr>
          <a:xfrm>
            <a:off x="830160" y="2148480"/>
            <a:ext cx="79696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Vorteil einer platine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Versteckt ein teil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des Kabelsalats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Neue Haas Grotesk Text Pro"/>
                <a:ea typeface="DejaVu Sans"/>
              </a:rPr>
              <a:t>Übersichtlicher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LibreOffice/7.3.7.2$Linux_X86_64 LibreOffice_project/30$Build-2</Application>
  <AppVersion>15.0000</AppVersion>
  <Words>830</Words>
  <Paragraphs>220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2023-04-15T08:07:24Z</dcterms:created>
  <dc:creator>Ben</dc:creator>
  <dc:description/>
  <dc:language>de-DE</dc:language>
  <cp:lastModifiedBy/>
  <dcterms:modified xsi:type="dcterms:W3CDTF">2023-04-19T00:10:43Z</dcterms:modified>
  <cp:revision>132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Breitbild</vt:lpwstr>
  </property>
  <property fmtid="{D5CDD505-2E9C-101B-9397-08002B2CF9AE}" pid="4" name="Slides">
    <vt:i4>23</vt:i4>
  </property>
</Properties>
</file>