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sldIdLst>
    <p:sldId id="257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442" r:id="rId11"/>
    <p:sldId id="443" r:id="rId12"/>
    <p:sldId id="444" r:id="rId13"/>
    <p:sldId id="44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F25FC-2520-4AF6-81C9-7C21E0A87A77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9CDE4-83DD-4579-915D-69CA7E548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4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7ADEAB3-2502-4897-96C9-6C43210BF4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4607" cy="745552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05FCB61-0613-45D8-88A2-F3DBDDE454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15" y="0"/>
            <a:ext cx="2300085" cy="9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1598905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6293" y="6441521"/>
            <a:ext cx="456246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31EDE-1959-440F-BCFA-9443A9F6E7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539" y="6116001"/>
            <a:ext cx="1849461" cy="7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7480" y="6446838"/>
            <a:ext cx="6411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98584BC-F0B0-46A8-B119-DDE72DFEBF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" y="6360228"/>
            <a:ext cx="1344517" cy="5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ps4croatia.com/" TargetMode="External"/><Relationship Id="rId2" Type="http://schemas.openxmlformats.org/officeDocument/2006/relationships/hyperlink" Target="https://gogetfunding.com/sisakpetrinjastrasnik-earthquake-relief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Statistics – an unreliable friend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9808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Magnus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ahlkvist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Twitter: @transmokopter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www.tsql.nu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Github.com/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transmokopter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66928A5-288D-4AD9-9D71-C8013794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36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Ascending Key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Can also be missing key-in-the-middle problem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Can also be bad estimates even with perfect statistics 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4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DEMO</a:t>
            </a:r>
            <a:br>
              <a:rPr lang="en-US" i="1" dirty="0"/>
            </a:br>
            <a:r>
              <a:rPr lang="en-US" i="1" dirty="0"/>
              <a:t>Suggested solutions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Parametrization, Hints, Trace flags, Upgrade, “Voldemort solution”</a:t>
            </a:r>
          </a:p>
        </p:txBody>
      </p:sp>
    </p:spTree>
    <p:extLst>
      <p:ext uri="{BB962C8B-B14F-4D97-AF65-F5344CB8AC3E}">
        <p14:creationId xmlns:p14="http://schemas.microsoft.com/office/powerpoint/2010/main" val="164962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causes of bad guessing on Optimizer part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Statistics updated with low sample rate and skewed data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Bad cardinality estimation due to complex predicate and join logic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SQL 2014 and later addresses Ascending Key (with varying success)</a:t>
            </a:r>
          </a:p>
          <a:p>
            <a:pPr lvl="1"/>
            <a:r>
              <a:rPr lang="en-US" sz="2200" dirty="0"/>
              <a:t>But also introduce new cardinality estimator</a:t>
            </a:r>
            <a:endParaRPr 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9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DEMO</a:t>
            </a:r>
            <a:br>
              <a:rPr lang="en-US" i="1" dirty="0"/>
            </a:br>
            <a:r>
              <a:rPr lang="en-US" i="1" dirty="0"/>
              <a:t>Cardinality estimation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will </a:t>
            </a:r>
            <a:r>
              <a:rPr lang="en-GB" dirty="0" err="1"/>
              <a:t>Sql</a:t>
            </a:r>
            <a:r>
              <a:rPr lang="en-GB" dirty="0"/>
              <a:t> Server generate Estimated </a:t>
            </a:r>
            <a:r>
              <a:rPr lang="en-GB" dirty="0" err="1"/>
              <a:t>Rowcount</a:t>
            </a:r>
            <a:r>
              <a:rPr lang="en-GB" dirty="0"/>
              <a:t>?</a:t>
            </a:r>
          </a:p>
          <a:p>
            <a:r>
              <a:rPr lang="en-GB" dirty="0"/>
              <a:t>Simple predicates and more complex predicates</a:t>
            </a:r>
          </a:p>
        </p:txBody>
      </p:sp>
    </p:spTree>
    <p:extLst>
      <p:ext uri="{BB962C8B-B14F-4D97-AF65-F5344CB8AC3E}">
        <p14:creationId xmlns:p14="http://schemas.microsoft.com/office/powerpoint/2010/main" val="34850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GB" sz="4800" i="1" dirty="0">
                <a:solidFill>
                  <a:srgbClr val="FFFFFF"/>
                </a:solidFill>
              </a:rPr>
              <a:t>Thank you for participating in this event, donations will be used to help rebuild schools, homes and li</a:t>
            </a:r>
            <a:r>
              <a:rPr lang="hr-HR" sz="4800" i="1" dirty="0">
                <a:solidFill>
                  <a:srgbClr val="FFFFFF"/>
                </a:solidFill>
              </a:rPr>
              <a:t>v</a:t>
            </a:r>
            <a:r>
              <a:rPr lang="en-GB" sz="4800" i="1" dirty="0">
                <a:solidFill>
                  <a:srgbClr val="FFFFFF"/>
                </a:solidFill>
              </a:rPr>
              <a:t>es of people that were effected badly </a:t>
            </a:r>
            <a:r>
              <a:rPr lang="hr-HR" sz="4800" i="1" dirty="0" err="1">
                <a:solidFill>
                  <a:srgbClr val="FFFFFF"/>
                </a:solidFill>
              </a:rPr>
              <a:t>by</a:t>
            </a:r>
            <a:r>
              <a:rPr lang="hr-HR" sz="4800" i="1" dirty="0">
                <a:solidFill>
                  <a:srgbClr val="FFFFFF"/>
                </a:solidFill>
              </a:rPr>
              <a:t> </a:t>
            </a:r>
            <a:r>
              <a:rPr lang="en-GB" sz="4800" i="1" dirty="0">
                <a:solidFill>
                  <a:srgbClr val="FFFFFF"/>
                </a:solidFill>
              </a:rPr>
              <a:t>earthquake</a:t>
            </a:r>
            <a:r>
              <a:rPr lang="hr-HR" sz="4800" i="1" dirty="0">
                <a:solidFill>
                  <a:srgbClr val="FFFFFF"/>
                </a:solidFill>
              </a:rPr>
              <a:t>s</a:t>
            </a:r>
            <a:r>
              <a:rPr lang="en-GB" sz="4800" i="1" dirty="0">
                <a:solidFill>
                  <a:srgbClr val="FFFFFF"/>
                </a:solidFill>
              </a:rPr>
              <a:t> </a:t>
            </a:r>
            <a:r>
              <a:rPr lang="hr-HR" sz="4800" i="1" dirty="0" err="1">
                <a:solidFill>
                  <a:srgbClr val="FFFFFF"/>
                </a:solidFill>
              </a:rPr>
              <a:t>in</a:t>
            </a:r>
            <a:r>
              <a:rPr lang="hr-HR" sz="4800" i="1" dirty="0">
                <a:solidFill>
                  <a:srgbClr val="FFFFFF"/>
                </a:solidFill>
              </a:rPr>
              <a:t> Croatia</a:t>
            </a:r>
            <a:br>
              <a:rPr lang="hr-HR" sz="4800" i="1" dirty="0">
                <a:solidFill>
                  <a:srgbClr val="FFFFFF"/>
                </a:solidFill>
              </a:rPr>
            </a:br>
            <a:r>
              <a:rPr lang="en-GB" sz="4800" i="1" dirty="0">
                <a:solidFill>
                  <a:srgbClr val="FFFFFF"/>
                </a:solidFill>
              </a:rPr>
              <a:t>28.</a:t>
            </a:r>
            <a:r>
              <a:rPr lang="hr-HR" sz="4800" i="1">
                <a:solidFill>
                  <a:srgbClr val="FFFFFF"/>
                </a:solidFill>
              </a:rPr>
              <a:t>-29.</a:t>
            </a:r>
            <a:r>
              <a:rPr lang="en-GB" sz="4800" i="1" dirty="0">
                <a:solidFill>
                  <a:srgbClr val="FFFFFF"/>
                </a:solidFill>
              </a:rPr>
              <a:t>12.20</a:t>
            </a:r>
            <a:r>
              <a:rPr lang="hr-HR" sz="4800" i="1" dirty="0">
                <a:solidFill>
                  <a:srgbClr val="FFFFFF"/>
                </a:solidFill>
              </a:rPr>
              <a:t>20</a:t>
            </a:r>
            <a:r>
              <a:rPr lang="en-GB" sz="4800" i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39"/>
            <a:ext cx="10058400" cy="1271253"/>
          </a:xfrm>
        </p:spPr>
        <p:txBody>
          <a:bodyPr>
            <a:normAutofit/>
          </a:bodyPr>
          <a:lstStyle/>
          <a:p>
            <a:r>
              <a:rPr lang="hr-HR" sz="1200" dirty="0" err="1">
                <a:solidFill>
                  <a:srgbClr val="FFFFFF"/>
                </a:solidFill>
              </a:rPr>
              <a:t>Updates</a:t>
            </a:r>
            <a:r>
              <a:rPr lang="hr-HR" sz="1200" dirty="0">
                <a:solidFill>
                  <a:srgbClr val="FFFFFF"/>
                </a:solidFill>
              </a:rPr>
              <a:t> on </a:t>
            </a:r>
            <a:r>
              <a:rPr lang="hr-HR" sz="1200" dirty="0" err="1">
                <a:solidFill>
                  <a:srgbClr val="FFFFFF"/>
                </a:solidFill>
              </a:rPr>
              <a:t>donations</a:t>
            </a:r>
            <a:r>
              <a:rPr lang="hr-HR" sz="1200" dirty="0">
                <a:solidFill>
                  <a:srgbClr val="FFFFFF"/>
                </a:solidFill>
              </a:rPr>
              <a:t>: </a:t>
            </a:r>
            <a:br>
              <a:rPr lang="hr-HR" sz="1200" dirty="0">
                <a:solidFill>
                  <a:srgbClr val="FFFFFF"/>
                </a:solidFill>
              </a:rPr>
            </a:br>
            <a:r>
              <a:rPr lang="hr-HR" sz="1200" dirty="0">
                <a:solidFill>
                  <a:srgbClr val="FFFFFF"/>
                </a:solidFill>
                <a:hlinkClick r:id="rId2"/>
              </a:rPr>
              <a:t>https://gogetfunding.com/sisakpetrinjastrasnik-earthquake-relief/</a:t>
            </a:r>
            <a:r>
              <a:rPr lang="hr-HR" sz="1200" dirty="0">
                <a:solidFill>
                  <a:srgbClr val="FFFFFF"/>
                </a:solidFill>
              </a:rPr>
              <a:t> </a:t>
            </a:r>
            <a:br>
              <a:rPr lang="hr-HR" sz="1200" dirty="0">
                <a:solidFill>
                  <a:srgbClr val="FFFFFF"/>
                </a:solidFill>
              </a:rPr>
            </a:br>
            <a:br>
              <a:rPr lang="hr-HR" sz="1600" dirty="0">
                <a:solidFill>
                  <a:srgbClr val="FFFFFF"/>
                </a:solidFill>
              </a:rPr>
            </a:br>
            <a:r>
              <a:rPr lang="hr-HR" sz="1200" dirty="0">
                <a:solidFill>
                  <a:srgbClr val="FFFFFF"/>
                </a:solidFill>
              </a:rPr>
              <a:t>more info &amp; </a:t>
            </a:r>
            <a:r>
              <a:rPr lang="hr-HR" sz="1200" dirty="0" err="1">
                <a:solidFill>
                  <a:srgbClr val="FFFFFF"/>
                </a:solidFill>
              </a:rPr>
              <a:t>organizer</a:t>
            </a:r>
            <a:r>
              <a:rPr lang="hr-HR" sz="1200" dirty="0">
                <a:solidFill>
                  <a:srgbClr val="FFFFFF"/>
                </a:solidFill>
              </a:rPr>
              <a:t> </a:t>
            </a:r>
            <a:r>
              <a:rPr lang="hr-HR" sz="1200" dirty="0" err="1">
                <a:solidFill>
                  <a:srgbClr val="FFFFFF"/>
                </a:solidFill>
              </a:rPr>
              <a:t>contact</a:t>
            </a:r>
            <a:r>
              <a:rPr lang="hr-HR" sz="1200" dirty="0">
                <a:solidFill>
                  <a:srgbClr val="FFFFFF"/>
                </a:solidFill>
              </a:rPr>
              <a:t>: </a:t>
            </a:r>
            <a:br>
              <a:rPr lang="hr-HR" sz="1600" dirty="0">
                <a:solidFill>
                  <a:srgbClr val="FFFFFF"/>
                </a:solidFill>
              </a:rPr>
            </a:br>
            <a:r>
              <a:rPr lang="en-GB" sz="1200" b="0" i="0" u="none" strike="noStrike" dirty="0">
                <a:solidFill>
                  <a:srgbClr val="23527C"/>
                </a:solidFill>
                <a:effectLst/>
                <a:latin typeface="Segoe UI" panose="020B0502040204020203" pitchFamily="34" charset="0"/>
                <a:hlinkClick r:id="rId3"/>
              </a:rPr>
              <a:t>https://mvps4croatia.com</a:t>
            </a:r>
            <a:r>
              <a:rPr lang="hr-HR" sz="1200" b="0" i="0" u="none" strike="noStrike" dirty="0">
                <a:solidFill>
                  <a:srgbClr val="23527C"/>
                </a:solidFill>
                <a:effectLst/>
                <a:latin typeface="Segoe UI" panose="020B0502040204020203" pitchFamily="34" charset="0"/>
                <a:hlinkClick r:id="rId3"/>
              </a:rPr>
              <a:t>/</a:t>
            </a:r>
            <a:r>
              <a:rPr lang="hr-HR" sz="1200" b="0" i="0" u="none" strike="noStrike" dirty="0">
                <a:solidFill>
                  <a:srgbClr val="23527C"/>
                </a:solidFill>
                <a:effectLst/>
                <a:latin typeface="Segoe UI" panose="020B0502040204020203" pitchFamily="34" charset="0"/>
              </a:rPr>
              <a:t>  </a:t>
            </a:r>
            <a:endParaRPr lang="hr-H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C2FD60-4724-48B9-AC98-8E202226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Magnus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DB51F-06AD-4AFC-8F5B-3058732F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20+ years SQL Server experience</a:t>
            </a:r>
          </a:p>
          <a:p>
            <a:r>
              <a:rPr lang="en-GB" dirty="0" err="1"/>
              <a:t>Transmokopter</a:t>
            </a:r>
            <a:r>
              <a:rPr lang="en-GB" dirty="0"/>
              <a:t> SQL AB</a:t>
            </a:r>
          </a:p>
          <a:p>
            <a:r>
              <a:rPr lang="en-GB" dirty="0"/>
              <a:t>SQL Server consultant, Microsoft Certified Trainer, Microsoft Data Platform MVP</a:t>
            </a:r>
          </a:p>
          <a:p>
            <a:r>
              <a:rPr lang="en-GB" dirty="0"/>
              <a:t>SQL Server </a:t>
            </a:r>
            <a:r>
              <a:rPr lang="en-GB" dirty="0" err="1"/>
              <a:t>Usergroup</a:t>
            </a:r>
            <a:r>
              <a:rPr lang="en-GB" dirty="0"/>
              <a:t>, SQL Friday, Data Weekender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"There are three kinds of lies: lies, damned lies, and statistics."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 Mark twain</a:t>
            </a:r>
          </a:p>
        </p:txBody>
      </p:sp>
    </p:spTree>
    <p:extLst>
      <p:ext uri="{BB962C8B-B14F-4D97-AF65-F5344CB8AC3E}">
        <p14:creationId xmlns:p14="http://schemas.microsoft.com/office/powerpoint/2010/main" val="14869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C2FD60-4724-48B9-AC98-8E202226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DB51F-06AD-4AFC-8F5B-3058732F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Order system</a:t>
            </a:r>
          </a:p>
          <a:p>
            <a:r>
              <a:rPr lang="en-GB" dirty="0"/>
              <a:t>Ship orders to warehouse system</a:t>
            </a:r>
          </a:p>
          <a:p>
            <a:r>
              <a:rPr lang="en-GB" dirty="0"/>
              <a:t>OK Performance mostly, getting today’s orders however problematic</a:t>
            </a:r>
          </a:p>
          <a:p>
            <a:r>
              <a:rPr lang="en-GB" dirty="0"/>
              <a:t>We will start in the age of SQL Server 2008</a:t>
            </a:r>
          </a:p>
        </p:txBody>
      </p:sp>
    </p:spTree>
    <p:extLst>
      <p:ext uri="{BB962C8B-B14F-4D97-AF65-F5344CB8AC3E}">
        <p14:creationId xmlns:p14="http://schemas.microsoft.com/office/powerpoint/2010/main" val="315848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DEMO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Characteristics of our performance issue</a:t>
            </a:r>
          </a:p>
        </p:txBody>
      </p:sp>
    </p:spTree>
    <p:extLst>
      <p:ext uri="{BB962C8B-B14F-4D97-AF65-F5344CB8AC3E}">
        <p14:creationId xmlns:p14="http://schemas.microsoft.com/office/powerpoint/2010/main" val="234212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2E8A82-4E7F-49AD-A1D9-FB08F395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63222E36-72DF-4AE2-9F61-5A2567C3F4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6" y="2472320"/>
            <a:ext cx="3048425" cy="3296110"/>
          </a:xfrm>
          <a:prstGeom prst="rect">
            <a:avLst/>
          </a:prstGeom>
          <a:ln w="127000" cap="sq">
            <a:solidFill>
              <a:srgbClr val="92D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latshållare för innehåll 6">
            <a:extLst>
              <a:ext uri="{FF2B5EF4-FFF2-40B4-BE49-F238E27FC236}">
                <a16:creationId xmlns:a16="http://schemas.microsoft.com/office/drawing/2014/main" id="{93B32AEB-A3C2-447D-B864-D89402E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517" y="2472320"/>
            <a:ext cx="8339142" cy="2531260"/>
          </a:xfrm>
          <a:prstGeom prst="rect">
            <a:avLst/>
          </a:prstGeom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53FCE8B6-D289-460B-A527-CC124500E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914" y="1861918"/>
            <a:ext cx="477269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7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06FE-1EBB-41D7-93E3-5C10851A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DEMO</a:t>
            </a:r>
            <a:br>
              <a:rPr lang="en-US" i="1" dirty="0"/>
            </a:br>
            <a:r>
              <a:rPr lang="en-US" i="1" dirty="0"/>
              <a:t>I know why it’s slow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52B23-9417-4AC2-A9B8-340D49433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It’s the statistics, it’s all lies.</a:t>
            </a:r>
          </a:p>
          <a:p>
            <a:r>
              <a:rPr lang="en-GB" dirty="0"/>
              <a:t>Or fake news for a more modern reference</a:t>
            </a:r>
          </a:p>
        </p:txBody>
      </p:sp>
    </p:spTree>
    <p:extLst>
      <p:ext uri="{BB962C8B-B14F-4D97-AF65-F5344CB8AC3E}">
        <p14:creationId xmlns:p14="http://schemas.microsoft.com/office/powerpoint/2010/main" val="7693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90442F-A0F1-4EFF-A990-1BF5DC26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BBBC45-C383-4871-8C85-89BC35D9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of leading column, then two leading columns in combination, then three leading columns…</a:t>
            </a:r>
          </a:p>
          <a:p>
            <a:r>
              <a:rPr lang="en-US" dirty="0"/>
              <a:t>Density = 1 / </a:t>
            </a:r>
            <a:r>
              <a:rPr lang="en-US" dirty="0" err="1"/>
              <a:t>DistinctValuesCount</a:t>
            </a:r>
            <a:endParaRPr lang="en-US" dirty="0"/>
          </a:p>
          <a:p>
            <a:r>
              <a:rPr lang="en-US" dirty="0"/>
              <a:t>Gender = High density, SSN = Low density</a:t>
            </a:r>
          </a:p>
          <a:p>
            <a:r>
              <a:rPr lang="en-US" dirty="0"/>
              <a:t>Low Selectivity = High Density</a:t>
            </a:r>
          </a:p>
        </p:txBody>
      </p:sp>
    </p:spTree>
    <p:extLst>
      <p:ext uri="{BB962C8B-B14F-4D97-AF65-F5344CB8AC3E}">
        <p14:creationId xmlns:p14="http://schemas.microsoft.com/office/powerpoint/2010/main" val="226153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012DD4-5A46-4B5D-9EBE-289F178E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rowcount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2AA169-6BCB-4E7A-8B22-C85364CB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With histogram</a:t>
            </a:r>
          </a:p>
          <a:p>
            <a:r>
              <a:rPr lang="en-US" sz="2200" dirty="0" err="1"/>
              <a:t>OrderDate</a:t>
            </a:r>
            <a:r>
              <a:rPr lang="en-US" sz="2200" dirty="0"/>
              <a:t> = 2016-08-24: 12496</a:t>
            </a:r>
          </a:p>
          <a:p>
            <a:r>
              <a:rPr lang="en-US" sz="2200" dirty="0" err="1"/>
              <a:t>OrderDate</a:t>
            </a:r>
            <a:r>
              <a:rPr lang="en-US" sz="2200" dirty="0"/>
              <a:t> = 2016-08-25: 0 (Optimizer will estimate 1)</a:t>
            </a:r>
          </a:p>
          <a:p>
            <a:endParaRPr lang="en-US" sz="2200" dirty="0"/>
          </a:p>
          <a:p>
            <a:r>
              <a:rPr lang="en-US" sz="2400" dirty="0">
                <a:solidFill>
                  <a:schemeClr val="accent2"/>
                </a:solidFill>
              </a:rPr>
              <a:t>With density vector</a:t>
            </a:r>
          </a:p>
          <a:p>
            <a:r>
              <a:rPr lang="en-US" sz="2200" dirty="0"/>
              <a:t>D = Density for column(s) involved in equality predicate. 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 err="1"/>
              <a:t>OrderDate</a:t>
            </a:r>
            <a:r>
              <a:rPr lang="en-US" sz="2000" dirty="0"/>
              <a:t> = 2020-08-25. Density for </a:t>
            </a:r>
            <a:r>
              <a:rPr lang="en-US" sz="2000" dirty="0" err="1"/>
              <a:t>OrderDate</a:t>
            </a:r>
            <a:r>
              <a:rPr lang="en-US" sz="2000" dirty="0"/>
              <a:t> = 0,004</a:t>
            </a:r>
          </a:p>
          <a:p>
            <a:r>
              <a:rPr lang="en-US" sz="2200" dirty="0"/>
              <a:t>RC = Total number of rows in the table</a:t>
            </a:r>
          </a:p>
          <a:p>
            <a:r>
              <a:rPr lang="en-US" sz="2200" dirty="0"/>
              <a:t>Estimated number of rows for equality predicate: D * RC</a:t>
            </a:r>
          </a:p>
          <a:p>
            <a:r>
              <a:rPr lang="en-US" sz="2200" dirty="0"/>
              <a:t>2020-08-24: 0,004 x 3 124 374 = 12497</a:t>
            </a:r>
          </a:p>
          <a:p>
            <a:r>
              <a:rPr lang="en-US" sz="2200" dirty="0"/>
              <a:t>2020-08-25: 0,004 x 3 124 374 = 12497</a:t>
            </a:r>
          </a:p>
          <a:p>
            <a:r>
              <a:rPr lang="en-US" sz="2200" dirty="0"/>
              <a:t>Then came New Cardinality Estimation. More on that later…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0417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s4croatia.pptx" id="{2497138D-0E5B-4085-996F-07960BE8DDA6}" vid="{137FCF92-14EF-469F-956C-A58835B9FD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434</Words>
  <Application>Microsoft Office PowerPoint</Application>
  <PresentationFormat>Bredbild</PresentationFormat>
  <Paragraphs>60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Segoe UI</vt:lpstr>
      <vt:lpstr>Segoe UI Light</vt:lpstr>
      <vt:lpstr>1_RetrospectVTI</vt:lpstr>
      <vt:lpstr>Statistics – an unreliable friend</vt:lpstr>
      <vt:lpstr>About Magnus</vt:lpstr>
      <vt:lpstr>"There are three kinds of lies: lies, damned lies, and statistics."</vt:lpstr>
      <vt:lpstr>Session scenario</vt:lpstr>
      <vt:lpstr>DEMO</vt:lpstr>
      <vt:lpstr>Plan characteristics</vt:lpstr>
      <vt:lpstr>DEMO I know why it’s slow</vt:lpstr>
      <vt:lpstr>Statistics density vector</vt:lpstr>
      <vt:lpstr>Estimated rowcount</vt:lpstr>
      <vt:lpstr>Ascending Key Problem</vt:lpstr>
      <vt:lpstr>DEMO Suggested solutions</vt:lpstr>
      <vt:lpstr>Other causes of bad guessing on Optimizer part </vt:lpstr>
      <vt:lpstr>DEMO Cardinality estimation</vt:lpstr>
      <vt:lpstr>Thank you for participating in this event, donations will be used to help rebuild schools, homes and lives of people that were effected badly by earthquakes in Croatia 28.-29.12.2020.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mvps4croatia</dc:title>
  <dc:creator>Maja Katić</dc:creator>
  <cp:keywords>mvps4croatia;humanitarian conference</cp:keywords>
  <cp:lastModifiedBy>Magnus Ahlkvist</cp:lastModifiedBy>
  <cp:revision>22</cp:revision>
  <dcterms:created xsi:type="dcterms:W3CDTF">2021-01-11T13:46:29Z</dcterms:created>
  <dcterms:modified xsi:type="dcterms:W3CDTF">2021-01-16T15:02:54Z</dcterms:modified>
</cp:coreProperties>
</file>