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Проект: "</a:t>
            </a:r>
            <a:r>
              <a:rPr lang="ru-RU" dirty="0" err="1"/>
              <a:t>Метанпром</a:t>
            </a:r>
            <a:r>
              <a:rPr lang="ru-RU" dirty="0"/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86496" y="3956279"/>
            <a:ext cx="8287788" cy="1086237"/>
          </a:xfrm>
        </p:spPr>
        <p:txBody>
          <a:bodyPr/>
          <a:lstStyle/>
          <a:p>
            <a:r>
              <a:rPr lang="ru-RU" dirty="0"/>
              <a:t>Сегментация клиентов банка "</a:t>
            </a:r>
            <a:r>
              <a:rPr lang="ru-RU" dirty="0" err="1"/>
              <a:t>Метанпром</a:t>
            </a:r>
            <a:r>
              <a:rPr lang="ru-RU" dirty="0"/>
              <a:t>" по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15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ru-RU" dirty="0"/>
              <a:t>Бизнес - 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7617" y="1338471"/>
            <a:ext cx="10210799" cy="5138530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Описание проекта: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Последние месяцы в банке вырос отток клиентов. Они обратились к нам для поиска и анализа групп пользователей, на которые можно воздействовать, чтобы снизить отток. Необходимо проанализировать метрику по клиентам банка и сегментировать их по признакам, информация о которых была предоставлена.</a:t>
            </a:r>
          </a:p>
          <a:p>
            <a:pPr algn="l" rtl="0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Цель исследования: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Проанализировать отток клиентов из регионального банка, выделить наиболее подверженные уходу сегменты пользователей, дать рекомендации для улучшения ситуации.</a:t>
            </a:r>
          </a:p>
          <a:p>
            <a:pPr algn="l" rtl="0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Задача: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Проанализируйте клиентов регионального банка и выделите сегменты клиентов, которые склонны уходить из банка.</a:t>
            </a:r>
          </a:p>
          <a:p>
            <a:pPr algn="l" rtl="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Проведите исследовательский анализ данных, определите все значимые признаки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отточности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(интервалы значений характеристик, которые связаны с повышенным оттоком, сравните портреты типичных клиентов, которые склонны и не склонны уходить из банка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т.д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algn="l" rtl="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Сформулируйте и проверьте статистические гипотезы. Проверьте гипотезу различия дохода между теми клиентами, которые ушли и теми, которые остались. Сформулируйте и проверьте статистическую гипотезу относительно представленных данных, которая поможет внести ясность в исследование</a:t>
            </a:r>
          </a:p>
          <a:p>
            <a:pPr algn="l" rtl="0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Объединяя признаки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отточности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, сформируйте сегменты, отберите из них лучшие и дайте по ним рекомендации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45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38522" cy="76061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выводы и рекомендации (1/2)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1446415"/>
            <a:ext cx="10038521" cy="5073655"/>
          </a:xfrm>
        </p:spPr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Средний процент оттока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составлякт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18%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Мужчины более склонны прекращать отношения с банком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Основная масса клиентов банка - пользователи от 28 до 45 лет. Среди ушедших видно 3 пика: пользователи в возрасте 21 года (процент оттока 27%), пользователи от 25 до 35 лет (процент оттока иногда превышает 30%) и пользователи от 48 до 60 лет (процент оттока часто превышает 30%)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Процент оттока крайне незначительно превышен в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Ростове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и Ярославле. Особых перспектив для анализа не наблюдается.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Процент оттока клиентов с высоким кредитным рейтингом может превышать 50%, но таких в выборке всего 2 человека. Основная масса клиентов, склонная к уходу имеет кредитный рейтинг между 832 и 897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Начиная с 5 группы собственности процент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отточных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клиентов превышает 30%. Численность сегмента - 1149 человек.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Прослеживается очевидная взаимосвязь между величиной остатка на счете и склонностью к уходу. Начиная с остатка 611 849 средний процент ухода превышает 20%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Процент ухода у пользователей, имеющих 2 продукта практически совпадает с общим по выборке. Чем больше у клиента продуктов тем более он склонен прекратить сотрудничество с банком.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Пользователи с кредитными картами менее склонны уходить из банка. Но, возможно, они просто имеют перед банком неисполненные обязательства.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Сложно говорить что-либо об уходе активных и не активных клиентов. Не активные клиенты по какой-то причине не хотят взаимодействовать с банком (в том числе уходить из него). В тоже время неактивность клиентов может означать, что они не ушли лишь формально, а фактически их можно записывать в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ушедшие.Не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активных клиентов много. Необходимо дополнительное исследование.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Отток клиентов почти не зависит от уровня дохода. Значения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churn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rate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практически по всем группам колеблются в районе 20%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9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38522" cy="76061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выводы и рекомендации (1/2)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46415"/>
            <a:ext cx="10210800" cy="515316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12. Результаты сегментирования: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12.1. Сегмент "Неактивные клиенты". Уровень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отточности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сегмента неактивных пользователей недостаточен, чтобы рассматривать сегмент отдельно. В тоже время, неактивность клиентов может означать, что они не ушли лишь формально, а фактически их можно записывать в ушедшие. В этом случае, неформальный уровень оттока может быть увеличен на 47.64%. Необходим детальный анализ причин неактивности пользователей, чтоб обоснованно считать их "ушедшими"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12.2. Сегмент "Пользователи в возрасте от 25 до 35 лет, мужчины, с кредитным рейтингом больше 832 и активные" имеет численность 529 и уровень оттока 47,45%, что выше бенчмарка. 12.2. Сегмент "Пользователи в возрасте от 48 до 60 лет, мужчины, с кредитным рейтингом больше 832" имеет численность 562 и уровень оттока 34,16%, что выше среднего по выборке.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13. Есть сегменты с уровнем оттока больше бенчмарка, достаточно большие, но по численности меньше 500: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25 до 35 лет, мужчина, с баллами собственности более 4" (численность 343,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- 46,65%)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25 до 35 лет, мужчины, с остатком на счет более 611849" (численность 390,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- 53,85%)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25 до 35 лет, мужчина, без кредитной карты" (численность 343,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- 43,73%)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48 до 60 лет, мужчины, с остатком на счет более 611849" (численность 384,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- 49,48%)</a:t>
            </a:r>
          </a:p>
          <a:p>
            <a:pPr marL="0" indent="0" algn="l">
              <a:buNone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48 до 60 лет, мужчина, без кредитной карты" (численность 343,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 - 43,73%)</a:t>
            </a:r>
          </a:p>
          <a:p>
            <a:pPr algn="l"/>
            <a:r>
              <a:rPr lang="ru-RU" sz="2500" b="1" i="0" dirty="0">
                <a:solidFill>
                  <a:srgbClr val="000000"/>
                </a:solidFill>
                <a:effectLst/>
                <a:latin typeface="Helvetica Neue"/>
              </a:rPr>
              <a:t>Рекомендации:</a:t>
            </a:r>
            <a:endParaRPr lang="ru-RU" sz="2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Наладьте пожалуйста выгрузку данных: клиентов без указания возраста, при том что этот параметр является обязательным для идентификации клиента, не характеризуют систему с положительной стороны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Одинаковых </a:t>
            </a:r>
            <a:r>
              <a:rPr lang="ru-RU" sz="2500" b="1" i="0" dirty="0" err="1">
                <a:solidFill>
                  <a:srgbClr val="000000"/>
                </a:solidFill>
                <a:effectLst/>
                <a:latin typeface="Helvetica Neue"/>
              </a:rPr>
              <a:t>user_id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 быть не должно. Необходимо навести порядок.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Проведите углубленное исследование неактивных клиентов.</a:t>
            </a:r>
          </a:p>
          <a:p>
            <a:pPr algn="l">
              <a:buFont typeface="+mj-lt"/>
              <a:buAutoNum type="arabicPeriod"/>
            </a:pPr>
            <a:r>
              <a:rPr lang="ru-RU" sz="2500" b="0" i="0" dirty="0">
                <a:solidFill>
                  <a:srgbClr val="000000"/>
                </a:solidFill>
                <a:effectLst/>
                <a:latin typeface="Helvetica Neue"/>
              </a:rPr>
              <a:t>Проанализируйте продуктовую линейку банка на предмет токсичного продукта (или сотрудника по этому продукту - так тоже бывает)</a:t>
            </a: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0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09584" cy="1116496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Распределение долей ушедших  оставшихся клиентов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7D3FAD-F86A-4634-9F39-32B4C1A8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4" y="1961323"/>
            <a:ext cx="8693426" cy="4532242"/>
          </a:xfrm>
        </p:spPr>
      </p:pic>
    </p:spTree>
    <p:extLst>
      <p:ext uri="{BB962C8B-B14F-4D97-AF65-F5344CB8AC3E}">
        <p14:creationId xmlns:p14="http://schemas.microsoft.com/office/powerpoint/2010/main" val="30560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09584" cy="1116496"/>
          </a:xfrm>
        </p:spPr>
        <p:txBody>
          <a:bodyPr>
            <a:normAutofit fontScale="90000"/>
          </a:bodyPr>
          <a:lstStyle/>
          <a:p>
            <a:r>
              <a:rPr lang="ru-RU" dirty="0"/>
              <a:t>Уровень </a:t>
            </a:r>
            <a:r>
              <a:rPr lang="ru-RU" dirty="0" err="1"/>
              <a:t>отточности</a:t>
            </a:r>
            <a:r>
              <a:rPr lang="ru-RU" dirty="0"/>
              <a:t> в зависимости от </a:t>
            </a:r>
            <a:r>
              <a:rPr lang="ru-RU"/>
              <a:t>характеристик клиента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BFC0D1C-75B0-4970-AA1B-DDDB2C1AA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097617"/>
            <a:ext cx="7779081" cy="4236923"/>
          </a:xfrm>
        </p:spPr>
      </p:pic>
    </p:spTree>
    <p:extLst>
      <p:ext uri="{BB962C8B-B14F-4D97-AF65-F5344CB8AC3E}">
        <p14:creationId xmlns:p14="http://schemas.microsoft.com/office/powerpoint/2010/main" val="11051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ru-RU" dirty="0"/>
              <a:t>Проверка статистических гипотез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77009"/>
            <a:ext cx="9601200" cy="429039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Была проведена проверка следующих гипотез:</a:t>
            </a: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Различие среднего дохода ушедших и оставшихся клиентов</a:t>
            </a: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Выводы: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Предположение, что уровень дохода как-то связаны с уходом клиентов, не подтвердилось.</a:t>
            </a:r>
          </a:p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Различие в средней величине баланса ушедших и оставшихся клиентов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latin typeface="Helvetica Neue"/>
              </a:rPr>
              <a:t>Выводы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: Предположение о том, что зависимость 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отточности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клиентов от остатка на расчетном счете (счетах) клиента находит свое подтверждение</a:t>
            </a:r>
          </a:p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Различие в средней величине кредитного рейтинга ушедших и оставшихся клиентов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latin typeface="Helvetica Neue"/>
              </a:rPr>
              <a:t>Выводы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: Уровень кредитного рейтинга влияет на 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отточность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клиентов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ru-RU" dirty="0"/>
              <a:t>Сегментация клиентов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4287078"/>
            <a:ext cx="10462591" cy="2325757"/>
          </a:xfrm>
        </p:spPr>
        <p:txBody>
          <a:bodyPr>
            <a:normAutofit/>
          </a:bodyPr>
          <a:lstStyle/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Сегмент "Пользователи в возрасте от 48 до 60 лет, мужчины, с кредитным рейтингом больше 832" имеет численность 562 и уровень оттока 34,16%, что выше среднего по выборке.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Есть сегменты с уровнем оттока больше бенчмарка, достаточно большие, но по численности меньше 500: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48 до 60 лет, мужчины, с остатком на счет более 611849" (численность 384,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- 49,48%)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48 до 60 лет, мужчина, без кредитной карты" (численность 343,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- 43,73%)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Остальные сегменты слишком малы</a:t>
            </a: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CB60C5C-93D3-48EE-A548-9E8CA34FD07A}"/>
              </a:ext>
            </a:extLst>
          </p:cNvPr>
          <p:cNvSpPr txBox="1">
            <a:spLocks/>
          </p:cNvSpPr>
          <p:nvPr/>
        </p:nvSpPr>
        <p:spPr>
          <a:xfrm>
            <a:off x="1371599" y="1590261"/>
            <a:ext cx="10462591" cy="269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Сегмент "Пользователи в возрасте от 25 до 35 лет, мужчины, с кредитным рейтингом больше 832 и активные" имеет численность 529 и уровень оттока 47,45%, что выше бенчмарка.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Есть сегменты с уровнем оттока больше бенчмарка, достаточно большие, но по численности меньше 500: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25 до 35 лет, мужчина, с баллами собственности более 4" (численность 343,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- 46,65%)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25 до 35 лет, мужчины, с остатком на счет более 611849" (численность 390,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- 53,85%)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"Пользователи в возрасте от 25 до 35 лет, мужчина, без кредитной карты" (численность 343,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чурн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Helvetica Neue"/>
              </a:rPr>
              <a:t>рейт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 - 43,73%)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Helvetica Neue"/>
              </a:rPr>
              <a:t>Остальные сегменты слишком малы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2843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22</TotalTime>
  <Words>1205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Helvetica Neue</vt:lpstr>
      <vt:lpstr>Crop</vt:lpstr>
      <vt:lpstr>Проект: "Метанпром"</vt:lpstr>
      <vt:lpstr>Бизнес - задача</vt:lpstr>
      <vt:lpstr>Основные выводы и рекомендации (1/2)</vt:lpstr>
      <vt:lpstr>Основные выводы и рекомендации (1/2)</vt:lpstr>
      <vt:lpstr>Распределение долей ушедших  оставшихся клиентов</vt:lpstr>
      <vt:lpstr>Уровень отточности в зависимости от характеристик клиента</vt:lpstr>
      <vt:lpstr>Проверка статистических гипотез</vt:lpstr>
      <vt:lpstr>Сегментация клиентов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"Метанпром"</dc:title>
  <dc:creator>user</dc:creator>
  <cp:lastModifiedBy>PC</cp:lastModifiedBy>
  <cp:revision>5</cp:revision>
  <dcterms:created xsi:type="dcterms:W3CDTF">2024-09-26T07:11:57Z</dcterms:created>
  <dcterms:modified xsi:type="dcterms:W3CDTF">2024-09-30T11:22:12Z</dcterms:modified>
</cp:coreProperties>
</file>